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544" r:id="rId2"/>
    <p:sldId id="1543" r:id="rId3"/>
    <p:sldId id="1545" r:id="rId4"/>
    <p:sldId id="1546" r:id="rId5"/>
    <p:sldId id="1547" r:id="rId6"/>
    <p:sldId id="1548" r:id="rId7"/>
    <p:sldId id="1549" r:id="rId8"/>
    <p:sldId id="1550" r:id="rId9"/>
    <p:sldId id="1552" r:id="rId10"/>
    <p:sldId id="256" r:id="rId11"/>
    <p:sldId id="258" r:id="rId12"/>
    <p:sldId id="270" r:id="rId13"/>
    <p:sldId id="1560" r:id="rId14"/>
    <p:sldId id="264" r:id="rId15"/>
    <p:sldId id="265" r:id="rId16"/>
    <p:sldId id="271" r:id="rId17"/>
    <p:sldId id="272" r:id="rId18"/>
    <p:sldId id="273" r:id="rId19"/>
    <p:sldId id="266" r:id="rId20"/>
    <p:sldId id="276" r:id="rId21"/>
    <p:sldId id="267" r:id="rId22"/>
    <p:sldId id="279" r:id="rId23"/>
    <p:sldId id="261" r:id="rId24"/>
    <p:sldId id="268" r:id="rId25"/>
    <p:sldId id="274" r:id="rId26"/>
    <p:sldId id="275" r:id="rId27"/>
    <p:sldId id="269" r:id="rId28"/>
    <p:sldId id="1562" r:id="rId29"/>
    <p:sldId id="277" r:id="rId30"/>
    <p:sldId id="1424" r:id="rId31"/>
    <p:sldId id="1474" r:id="rId32"/>
    <p:sldId id="1553" r:id="rId33"/>
    <p:sldId id="1554" r:id="rId34"/>
    <p:sldId id="1555" r:id="rId35"/>
    <p:sldId id="1429" r:id="rId36"/>
    <p:sldId id="291" r:id="rId37"/>
    <p:sldId id="257" r:id="rId38"/>
    <p:sldId id="1534" r:id="rId39"/>
    <p:sldId id="1537" r:id="rId40"/>
    <p:sldId id="1535" r:id="rId41"/>
    <p:sldId id="260" r:id="rId42"/>
    <p:sldId id="1538" r:id="rId43"/>
    <p:sldId id="1540" r:id="rId44"/>
    <p:sldId id="1539" r:id="rId45"/>
    <p:sldId id="1561" r:id="rId46"/>
    <p:sldId id="1557" r:id="rId47"/>
    <p:sldId id="262" r:id="rId48"/>
    <p:sldId id="1526" r:id="rId49"/>
    <p:sldId id="1556" r:id="rId50"/>
    <p:sldId id="1533" r:id="rId51"/>
    <p:sldId id="1559" r:id="rId52"/>
    <p:sldId id="1558" r:id="rId53"/>
    <p:sldId id="1523" r:id="rId54"/>
    <p:sldId id="403" r:id="rId55"/>
    <p:sldId id="263" r:id="rId56"/>
    <p:sldId id="1551" r:id="rId57"/>
    <p:sldId id="1536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96" d="100"/>
          <a:sy n="96" d="100"/>
        </p:scale>
        <p:origin x="5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D578B-7ACE-49F5-8BB1-B4FE88C9CA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075234-F7EA-438C-83D4-D8F7C6778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0D51C-2BCF-4B18-B3C3-2A029092D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E440-56C8-4969-8694-FE6E96CFA2EE}" type="datetimeFigureOut">
              <a:rPr lang="en-GB" smtClean="0"/>
              <a:t>15/06/2020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FA153-A471-458E-BC8B-4A331B76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895EC-6AE1-414F-9D6A-EBED157DC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EA8A-C339-4A99-BB3B-4E1029E288A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55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020BE-18EB-4D50-B0BC-FC02FE69E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AEDA7-BA00-4F66-BC48-3B193EE9A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C0FE2-6185-4FC5-A8B9-BE9CDDCF5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E440-56C8-4969-8694-FE6E96CFA2EE}" type="datetimeFigureOut">
              <a:rPr lang="en-GB" smtClean="0"/>
              <a:t>15/06/2020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FB9A4-4E60-4D17-8A43-B57CA7687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00037-917E-4A96-8924-2D0A424A9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EA8A-C339-4A99-BB3B-4E1029E288A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222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8E415B-2664-416A-8901-9F31B8ABAD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590BC3-AFEA-4BF4-8366-D5B0B5249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65A17-6469-4527-B6FC-0FF79B8E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E440-56C8-4969-8694-FE6E96CFA2EE}" type="datetimeFigureOut">
              <a:rPr lang="en-GB" smtClean="0"/>
              <a:t>15/06/2020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7599D-8FA5-45B5-B544-2628597EC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76E45-61B5-4C24-BB0A-297904DFA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EA8A-C339-4A99-BB3B-4E1029E288A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747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879C-EBDE-4E69-9FE1-EAD726709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20D6A-DBAE-4263-83D2-BD2B2378E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B1AAF-2566-4911-B7B5-CE94AA3E8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E440-56C8-4969-8694-FE6E96CFA2EE}" type="datetimeFigureOut">
              <a:rPr lang="en-GB" smtClean="0"/>
              <a:t>15/06/2020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307AE-B90C-46D3-9E2B-3AF5CA8EF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9B5E4-E904-4917-B888-67D56040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EA8A-C339-4A99-BB3B-4E1029E288A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777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FAE63-ADCA-4D5B-A714-62EDB3AF3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51378-215F-4978-95AC-7E0BF6580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EC15B-C998-4EDE-933B-3CC6F7D3A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E440-56C8-4969-8694-FE6E96CFA2EE}" type="datetimeFigureOut">
              <a:rPr lang="en-GB" smtClean="0"/>
              <a:t>15/06/2020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C5061-0207-4513-B354-7A97A9628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C6663-5155-456D-9E2D-CCEF447CD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EA8A-C339-4A99-BB3B-4E1029E288A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45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ED87E-25F1-46EC-BB38-BDF34B00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F5790-49EC-48A2-A35A-34350A278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469C3-D206-4D9E-8698-D2DD373A6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C3650-DA81-49E3-A13A-50A407F4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E440-56C8-4969-8694-FE6E96CFA2EE}" type="datetimeFigureOut">
              <a:rPr lang="en-GB" smtClean="0"/>
              <a:t>15/06/2020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7FC22-9A05-47B4-BC48-ABFBD0510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C15946-71A9-432C-AEB5-14BE41F09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EA8A-C339-4A99-BB3B-4E1029E288A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056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0020E-4826-4765-9985-B82D4B093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76421-5609-42C9-B051-E91CAA09D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31558-C599-4644-A3A8-2D1EA0A5D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AA6AF8-71D4-4EF0-9EDE-376BCB912C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ABF67E-19DC-4F74-A66E-02211373E0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4912B4-CADA-4205-9320-2E2757D8A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E440-56C8-4969-8694-FE6E96CFA2EE}" type="datetimeFigureOut">
              <a:rPr lang="en-GB" smtClean="0"/>
              <a:t>15/06/2020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02089F-20E7-4062-8A4E-75E116C25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DE87A5-2254-4903-B854-B5EC2C8C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EA8A-C339-4A99-BB3B-4E1029E288A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730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7C116-D6EE-4AF2-8AEE-2F6DA22C7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A4E21-BF8F-48D1-8C24-165D68DB0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E440-56C8-4969-8694-FE6E96CFA2EE}" type="datetimeFigureOut">
              <a:rPr lang="en-GB" smtClean="0"/>
              <a:t>15/06/2020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89294-43D5-4DB2-A10A-F9869E906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61FB86-CECD-4A67-8BDC-D5CEF857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EA8A-C339-4A99-BB3B-4E1029E288A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736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1BA8BC-2579-44D1-8D03-DABEBDA14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E440-56C8-4969-8694-FE6E96CFA2EE}" type="datetimeFigureOut">
              <a:rPr lang="en-GB" smtClean="0"/>
              <a:t>15/06/2020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C2BB3B-E793-43BF-8EEE-0B7A3D53D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2FCAE-F7EC-4DD4-AB0C-3574085F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EA8A-C339-4A99-BB3B-4E1029E288A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571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4D940-95CD-4DCF-9D1D-EF1F70F3E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B28C6-4FC5-4AAF-B3C0-447E621C8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96C49B-58B6-4B05-99AC-DDFCC47132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8733D-093C-4956-83E6-F44A106F2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E440-56C8-4969-8694-FE6E96CFA2EE}" type="datetimeFigureOut">
              <a:rPr lang="en-GB" smtClean="0"/>
              <a:t>15/06/2020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59316-0291-4CF5-9F6C-606C9E072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C7675-2E14-4F63-B0D5-5931B19FE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EA8A-C339-4A99-BB3B-4E1029E288A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885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C310D-073E-43C2-828A-B928FEA48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C3EE98-AA41-4C01-9BA3-6CB4F07F6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6C541-164C-448C-BAA8-28D457516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05251B-AF4D-411A-9AC6-CBB6C0257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E440-56C8-4969-8694-FE6E96CFA2EE}" type="datetimeFigureOut">
              <a:rPr lang="en-GB" smtClean="0"/>
              <a:t>15/06/2020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E70EF-B037-4149-8026-0DB6D72D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812F8-7D11-465B-A129-1B0777F37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EA8A-C339-4A99-BB3B-4E1029E288A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21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F8D216-13D9-4DCE-94C4-F44247CC4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31A5BA-7272-436D-9780-E85A0E9CF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6732-CF94-465C-80B2-9CA76C566E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BE440-56C8-4969-8694-FE6E96CFA2EE}" type="datetimeFigureOut">
              <a:rPr lang="en-GB" smtClean="0"/>
              <a:t>15/06/2020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ED780-51BD-4752-A2D2-B791DCD782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85FC6-6A03-4522-B24F-003253236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EEA8A-C339-4A99-BB3B-4E1029E288A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9642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Zeta_potential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Viruses" TargetMode="External"/><Relationship Id="rId2" Type="http://schemas.openxmlformats.org/officeDocument/2006/relationships/hyperlink" Target="https://en.wikipedia.org/wiki/Bacteria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pubmed.ncbi.nlm.nih.gov/10647178/#affiliation-1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autumnsunshineandgabrielleangel.wordpress.com/2013/01/01/the-twinnies-are-finally-back-and-its-2013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51582A-6C3F-4CEB-A23E-A98CE80D6602}"/>
              </a:ext>
            </a:extLst>
          </p:cNvPr>
          <p:cNvSpPr/>
          <p:nvPr/>
        </p:nvSpPr>
        <p:spPr>
          <a:xfrm>
            <a:off x="1078706" y="1150144"/>
            <a:ext cx="10551319" cy="4750594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chemeClr val="tx1"/>
                </a:solidFill>
                <a:prstDash val="sysDot"/>
              </a:ln>
              <a:noFill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70A7D3-02BA-4689-B886-BAE3D715A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121" y="1051798"/>
            <a:ext cx="904635" cy="859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CABA8B-FCA7-4AE8-9E60-083C2B86D44C}"/>
              </a:ext>
            </a:extLst>
          </p:cNvPr>
          <p:cNvSpPr txBox="1"/>
          <p:nvPr/>
        </p:nvSpPr>
        <p:spPr>
          <a:xfrm>
            <a:off x="1479664" y="1305098"/>
            <a:ext cx="86287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/>
              <a:t>Getting Back into Practice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B02C54-9447-4487-A6C2-576C91C3DE70}"/>
              </a:ext>
            </a:extLst>
          </p:cNvPr>
          <p:cNvSpPr txBox="1"/>
          <p:nvPr/>
        </p:nvSpPr>
        <p:spPr>
          <a:xfrm>
            <a:off x="1400002" y="2239148"/>
            <a:ext cx="7349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Being Aware of the Asymptomatic Patient. Nutrients for Post Viral Recuperation, for the Clinician and Children Back to School.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AA1CC9-D46D-434D-8752-70154D4509A0}"/>
              </a:ext>
            </a:extLst>
          </p:cNvPr>
          <p:cNvSpPr txBox="1"/>
          <p:nvPr/>
        </p:nvSpPr>
        <p:spPr>
          <a:xfrm>
            <a:off x="1479665" y="3810800"/>
            <a:ext cx="75645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Chris Astill-Smith D.O., N.D. </a:t>
            </a:r>
            <a:r>
              <a:rPr lang="en-GB" sz="2400" b="1" dirty="0"/>
              <a:t>Diplomate ICAK</a:t>
            </a:r>
          </a:p>
          <a:p>
            <a:endParaRPr lang="en-GB" sz="2400" b="1" dirty="0"/>
          </a:p>
          <a:p>
            <a:r>
              <a:rPr lang="en-GB" sz="2400" b="1" dirty="0"/>
              <a:t>Marlow UK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AB6568-D97C-4E0A-A4B7-37D80D44D0E2}"/>
              </a:ext>
            </a:extLst>
          </p:cNvPr>
          <p:cNvSpPr txBox="1"/>
          <p:nvPr/>
        </p:nvSpPr>
        <p:spPr>
          <a:xfrm>
            <a:off x="4154978" y="5459931"/>
            <a:ext cx="3882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chris@epigenetics@international.com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4755C1-0754-41E9-B358-272CEFF56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41278" y="2799797"/>
            <a:ext cx="2533446" cy="275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6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23E36E-1984-4C2E-9BBC-FCCD13F9B917}"/>
              </a:ext>
            </a:extLst>
          </p:cNvPr>
          <p:cNvSpPr txBox="1"/>
          <p:nvPr/>
        </p:nvSpPr>
        <p:spPr>
          <a:xfrm>
            <a:off x="2729753" y="2667470"/>
            <a:ext cx="6427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Diagnose an Asymptomatic Patient</a:t>
            </a:r>
          </a:p>
        </p:txBody>
      </p:sp>
    </p:spTree>
    <p:extLst>
      <p:ext uri="{BB962C8B-B14F-4D97-AF65-F5344CB8AC3E}">
        <p14:creationId xmlns:p14="http://schemas.microsoft.com/office/powerpoint/2010/main" val="399940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BE6D27-72A7-4964-8485-21504B4FDCD8}"/>
              </a:ext>
            </a:extLst>
          </p:cNvPr>
          <p:cNvSpPr txBox="1"/>
          <p:nvPr/>
        </p:nvSpPr>
        <p:spPr>
          <a:xfrm>
            <a:off x="452824" y="117693"/>
            <a:ext cx="1086228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Asymptomatic Patient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finally we are able to restart our            clinics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must be aware of potentially dangerous patients to treat in practice.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QUESTIONS.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diagnose an asymptomatic patient carrying the virus? 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remedies to treat and prevent Covid-19?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 innate immune system but failing to produce antibodies due to under functioning adaptive immune system?</a:t>
            </a:r>
          </a:p>
        </p:txBody>
      </p:sp>
    </p:spTree>
    <p:extLst>
      <p:ext uri="{BB962C8B-B14F-4D97-AF65-F5344CB8AC3E}">
        <p14:creationId xmlns:p14="http://schemas.microsoft.com/office/powerpoint/2010/main" val="160373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9811DE-0D3D-4962-95AD-29EA16001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67" y="471487"/>
            <a:ext cx="5162550" cy="5915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CB004E-AE96-46C1-B9A3-2174E8C54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297" y="471487"/>
            <a:ext cx="5067300" cy="5915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FBDF99-7D74-4BF7-A009-9591D08976F2}"/>
              </a:ext>
            </a:extLst>
          </p:cNvPr>
          <p:cNvSpPr txBox="1"/>
          <p:nvPr/>
        </p:nvSpPr>
        <p:spPr>
          <a:xfrm>
            <a:off x="8721857" y="3600451"/>
            <a:ext cx="1728788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1 in 4 people with COVID-19 could be asymptomatic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B43E59-6C5F-4588-ABF8-BD49BEE3469B}"/>
              </a:ext>
            </a:extLst>
          </p:cNvPr>
          <p:cNvSpPr txBox="1"/>
          <p:nvPr/>
        </p:nvSpPr>
        <p:spPr>
          <a:xfrm>
            <a:off x="2564607" y="1459707"/>
            <a:ext cx="2838615" cy="175432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For every person who tests positive, there’s likely another handful of asymptomatic people who do not know they are infected</a:t>
            </a:r>
          </a:p>
        </p:txBody>
      </p:sp>
    </p:spTree>
    <p:extLst>
      <p:ext uri="{BB962C8B-B14F-4D97-AF65-F5344CB8AC3E}">
        <p14:creationId xmlns:p14="http://schemas.microsoft.com/office/powerpoint/2010/main" val="128731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E0B95D-3B87-4001-A080-5AABF3881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38162"/>
            <a:ext cx="11125200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7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BE6D27-72A7-4964-8485-21504B4FDCD8}"/>
              </a:ext>
            </a:extLst>
          </p:cNvPr>
          <p:cNvSpPr txBox="1"/>
          <p:nvPr/>
        </p:nvSpPr>
        <p:spPr>
          <a:xfrm>
            <a:off x="788194" y="875600"/>
            <a:ext cx="106156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Asymptomatic Patient*</a:t>
            </a:r>
          </a:p>
          <a:p>
            <a:pPr marL="742950" indent="-742950">
              <a:buAutoNum type="arabicPeriod"/>
            </a:pP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29-47% maybe asymptomatic            or have mild Upper Respiratory Tract Infections.</a:t>
            </a:r>
          </a:p>
          <a:p>
            <a:pPr marL="742950" indent="-742950">
              <a:buAutoNum type="arabicPeriod"/>
            </a:pP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going back to school could bring infection back into the home and also make the teachers infected.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5D049-CEBB-42DB-9E42-F44FF9E62C2B}"/>
              </a:ext>
            </a:extLst>
          </p:cNvPr>
          <p:cNvSpPr txBox="1"/>
          <p:nvPr/>
        </p:nvSpPr>
        <p:spPr>
          <a:xfrm>
            <a:off x="788194" y="5879306"/>
            <a:ext cx="9708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*Asymptomatic COVID-19 Patients https://members.drbeen.com/view/asymptomatic-covid-19-patients/ryYAxjdqL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A5FE41-2A19-43D7-AAAC-C452A6BE6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346" y="4761962"/>
            <a:ext cx="1829741" cy="122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2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BE6D27-72A7-4964-8485-21504B4FDCD8}"/>
              </a:ext>
            </a:extLst>
          </p:cNvPr>
          <p:cNvSpPr txBox="1"/>
          <p:nvPr/>
        </p:nvSpPr>
        <p:spPr>
          <a:xfrm>
            <a:off x="657226" y="371475"/>
            <a:ext cx="106156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Asymptomatic Patient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Pre-symptomatic could be as high as           57% but go on to develop symptoms later.           i.e. they are in an incubation time of maybe 2-14 days with a median time of 5.1 days.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before symptoms develop usually about 2 days, they become active shedders of the virus.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8161C25-4E51-4DDB-AD3C-0B6ED902C3B9}"/>
              </a:ext>
            </a:extLst>
          </p:cNvPr>
          <p:cNvCxnSpPr/>
          <p:nvPr/>
        </p:nvCxnSpPr>
        <p:spPr>
          <a:xfrm>
            <a:off x="1071563" y="5593556"/>
            <a:ext cx="6493668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FD8438-1CD5-4ECC-83E5-53DC2277CF3D}"/>
              </a:ext>
            </a:extLst>
          </p:cNvPr>
          <p:cNvCxnSpPr>
            <a:cxnSpLocks/>
          </p:cNvCxnSpPr>
          <p:nvPr/>
        </p:nvCxnSpPr>
        <p:spPr>
          <a:xfrm>
            <a:off x="7565231" y="5603081"/>
            <a:ext cx="2240756" cy="0"/>
          </a:xfrm>
          <a:prstGeom prst="line">
            <a:avLst/>
          </a:prstGeom>
          <a:ln w="762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56087BC-68BE-4A2B-95BF-0584C5C93213}"/>
              </a:ext>
            </a:extLst>
          </p:cNvPr>
          <p:cNvSpPr txBox="1"/>
          <p:nvPr/>
        </p:nvSpPr>
        <p:spPr>
          <a:xfrm>
            <a:off x="650081" y="5829300"/>
            <a:ext cx="94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9FA5A-BE5D-4E7C-A70D-A8C8ED491DDA}"/>
              </a:ext>
            </a:extLst>
          </p:cNvPr>
          <p:cNvSpPr txBox="1"/>
          <p:nvPr/>
        </p:nvSpPr>
        <p:spPr>
          <a:xfrm>
            <a:off x="3552824" y="5829300"/>
            <a:ext cx="1047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5.1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FD181-FD78-42EB-9BB7-4725EDEE1E1D}"/>
              </a:ext>
            </a:extLst>
          </p:cNvPr>
          <p:cNvSpPr txBox="1"/>
          <p:nvPr/>
        </p:nvSpPr>
        <p:spPr>
          <a:xfrm>
            <a:off x="7067551" y="5774531"/>
            <a:ext cx="1047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B946E6-60DC-4556-85E8-F5AE0AB418B3}"/>
              </a:ext>
            </a:extLst>
          </p:cNvPr>
          <p:cNvSpPr txBox="1"/>
          <p:nvPr/>
        </p:nvSpPr>
        <p:spPr>
          <a:xfrm>
            <a:off x="9534527" y="5774531"/>
            <a:ext cx="1047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24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EA0A1A-4E61-4B4A-B5A8-21DF926EB949}"/>
              </a:ext>
            </a:extLst>
          </p:cNvPr>
          <p:cNvCxnSpPr>
            <a:cxnSpLocks/>
          </p:cNvCxnSpPr>
          <p:nvPr/>
        </p:nvCxnSpPr>
        <p:spPr>
          <a:xfrm>
            <a:off x="1071563" y="5561290"/>
            <a:ext cx="0" cy="21324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4B10FC-D916-4945-B6A2-F57DAFEA216C}"/>
              </a:ext>
            </a:extLst>
          </p:cNvPr>
          <p:cNvCxnSpPr>
            <a:cxnSpLocks/>
          </p:cNvCxnSpPr>
          <p:nvPr/>
        </p:nvCxnSpPr>
        <p:spPr>
          <a:xfrm>
            <a:off x="4071937" y="5593556"/>
            <a:ext cx="0" cy="21324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1C54B4-4A07-4BC8-94FB-D78AC73ED75B}"/>
              </a:ext>
            </a:extLst>
          </p:cNvPr>
          <p:cNvCxnSpPr>
            <a:cxnSpLocks/>
          </p:cNvCxnSpPr>
          <p:nvPr/>
        </p:nvCxnSpPr>
        <p:spPr>
          <a:xfrm>
            <a:off x="7608094" y="5616059"/>
            <a:ext cx="0" cy="21324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553F8F3-4527-4611-9763-D0C771FB15B0}"/>
              </a:ext>
            </a:extLst>
          </p:cNvPr>
          <p:cNvCxnSpPr>
            <a:cxnSpLocks/>
          </p:cNvCxnSpPr>
          <p:nvPr/>
        </p:nvCxnSpPr>
        <p:spPr>
          <a:xfrm>
            <a:off x="9753612" y="5632723"/>
            <a:ext cx="0" cy="21324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0A949BA-BECE-498E-8E39-7D19C4BAA30D}"/>
              </a:ext>
            </a:extLst>
          </p:cNvPr>
          <p:cNvSpPr txBox="1"/>
          <p:nvPr/>
        </p:nvSpPr>
        <p:spPr>
          <a:xfrm>
            <a:off x="2950369" y="6198632"/>
            <a:ext cx="1650206" cy="3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Shedding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AD2872-B372-4747-B295-ACEC20D4C764}"/>
              </a:ext>
            </a:extLst>
          </p:cNvPr>
          <p:cNvSpPr/>
          <p:nvPr/>
        </p:nvSpPr>
        <p:spPr>
          <a:xfrm>
            <a:off x="3343275" y="5172076"/>
            <a:ext cx="778666" cy="4034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69F365-FC76-46BD-9BBF-D33450C64D36}"/>
              </a:ext>
            </a:extLst>
          </p:cNvPr>
          <p:cNvSpPr txBox="1"/>
          <p:nvPr/>
        </p:nvSpPr>
        <p:spPr>
          <a:xfrm>
            <a:off x="1774047" y="5838824"/>
            <a:ext cx="94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8E534E-6DC4-404F-B849-F4015867926F}"/>
              </a:ext>
            </a:extLst>
          </p:cNvPr>
          <p:cNvCxnSpPr>
            <a:cxnSpLocks/>
          </p:cNvCxnSpPr>
          <p:nvPr/>
        </p:nvCxnSpPr>
        <p:spPr>
          <a:xfrm>
            <a:off x="2245540" y="5627962"/>
            <a:ext cx="0" cy="21324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7859F33-15CD-4A49-97FA-0DA50631D04A}"/>
              </a:ext>
            </a:extLst>
          </p:cNvPr>
          <p:cNvSpPr txBox="1"/>
          <p:nvPr/>
        </p:nvSpPr>
        <p:spPr>
          <a:xfrm>
            <a:off x="4162444" y="5226603"/>
            <a:ext cx="320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Symptomatic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F9321E8-1341-4A2E-A6DB-0608201E3C28}"/>
              </a:ext>
            </a:extLst>
          </p:cNvPr>
          <p:cNvCxnSpPr/>
          <p:nvPr/>
        </p:nvCxnSpPr>
        <p:spPr>
          <a:xfrm>
            <a:off x="5822156" y="5436394"/>
            <a:ext cx="20574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16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613E5B-54D2-4145-862F-9C44AA7ED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95" y="587396"/>
            <a:ext cx="8524811" cy="56832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620423-E5EE-4950-B16B-9FECC5B262DF}"/>
              </a:ext>
            </a:extLst>
          </p:cNvPr>
          <p:cNvSpPr txBox="1"/>
          <p:nvPr/>
        </p:nvSpPr>
        <p:spPr>
          <a:xfrm>
            <a:off x="4876309" y="2804692"/>
            <a:ext cx="2622878" cy="230832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children exposed to Covid-19. 47% had mild clinical type symptoms and either were asymptomatic or mild upper respiratory symptoms (further 17%)*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15401D-ACE9-43AD-B605-F4460F0CEAF5}"/>
              </a:ext>
            </a:extLst>
          </p:cNvPr>
          <p:cNvSpPr txBox="1"/>
          <p:nvPr/>
        </p:nvSpPr>
        <p:spPr>
          <a:xfrm>
            <a:off x="9358943" y="5029200"/>
            <a:ext cx="25336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*Asymptomatic COVID-19 Patients https://members.drbeen.com/view/asymptomatic-covid-19-patients/ryYAxjdqL</a:t>
            </a:r>
          </a:p>
        </p:txBody>
      </p:sp>
    </p:spTree>
    <p:extLst>
      <p:ext uri="{BB962C8B-B14F-4D97-AF65-F5344CB8AC3E}">
        <p14:creationId xmlns:p14="http://schemas.microsoft.com/office/powerpoint/2010/main" val="193158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3947D6-C8BA-4485-8433-4C97A63B3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14" y="410868"/>
            <a:ext cx="8911667" cy="59856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398028-9586-4131-9824-4A782834389F}"/>
              </a:ext>
            </a:extLst>
          </p:cNvPr>
          <p:cNvSpPr txBox="1"/>
          <p:nvPr/>
        </p:nvSpPr>
        <p:spPr>
          <a:xfrm>
            <a:off x="3300413" y="2421731"/>
            <a:ext cx="3950494" cy="175432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this study 13 patients were asymptomatic on testing but seven days after testing 10 of the 13 previously asymptomatic residents had developed symptoms.*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CE8D53-3E2C-4879-A33E-06187451F047}"/>
              </a:ext>
            </a:extLst>
          </p:cNvPr>
          <p:cNvSpPr txBox="1"/>
          <p:nvPr/>
        </p:nvSpPr>
        <p:spPr>
          <a:xfrm>
            <a:off x="9801856" y="5011543"/>
            <a:ext cx="20853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*Asymptomatic COVID-19 Patients https://members.drbeen.com/view/asymptomatic-covid-19-patients/ryYAxjdqL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B81D24-5ECA-4DD7-9443-5FCB981BA42A}"/>
              </a:ext>
            </a:extLst>
          </p:cNvPr>
          <p:cNvSpPr txBox="1"/>
          <p:nvPr/>
        </p:nvSpPr>
        <p:spPr>
          <a:xfrm>
            <a:off x="9905006" y="1666771"/>
            <a:ext cx="20805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Morbidity and Mortality Weekly Report </a:t>
            </a:r>
          </a:p>
        </p:txBody>
      </p:sp>
    </p:spTree>
    <p:extLst>
      <p:ext uri="{BB962C8B-B14F-4D97-AF65-F5344CB8AC3E}">
        <p14:creationId xmlns:p14="http://schemas.microsoft.com/office/powerpoint/2010/main" val="224088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90A203-24A3-48A4-B561-565BE10BBED7}"/>
              </a:ext>
            </a:extLst>
          </p:cNvPr>
          <p:cNvSpPr txBox="1"/>
          <p:nvPr/>
        </p:nvSpPr>
        <p:spPr>
          <a:xfrm>
            <a:off x="873639" y="1000545"/>
            <a:ext cx="104447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 When exposed to a number of             positive people it makes no  difference                 to your ability to catch the virus. You can catch the virus from just one person or from a group.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question of your immunity.*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some people develop no symptoms but do develop antibodies? GOOD QUESTION.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3B822F-50A3-4185-B48E-31AB08D282F0}"/>
              </a:ext>
            </a:extLst>
          </p:cNvPr>
          <p:cNvSpPr txBox="1"/>
          <p:nvPr/>
        </p:nvSpPr>
        <p:spPr>
          <a:xfrm>
            <a:off x="873639" y="6029325"/>
            <a:ext cx="9027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*Asymptomatic COVID-19 Patients https://members.drbeen.com/view/asymptomatic-covid-19-patients/ryYAxjdqL</a:t>
            </a:r>
          </a:p>
        </p:txBody>
      </p:sp>
    </p:spTree>
    <p:extLst>
      <p:ext uri="{BB962C8B-B14F-4D97-AF65-F5344CB8AC3E}">
        <p14:creationId xmlns:p14="http://schemas.microsoft.com/office/powerpoint/2010/main" val="339477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BE6D27-72A7-4964-8485-21504B4FDCD8}"/>
              </a:ext>
            </a:extLst>
          </p:cNvPr>
          <p:cNvSpPr txBox="1"/>
          <p:nvPr/>
        </p:nvSpPr>
        <p:spPr>
          <a:xfrm>
            <a:off x="702749" y="550902"/>
            <a:ext cx="1061561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Asymptomatic Patient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Dys-symptomatic. These patients                 have symptoms but not the typical                     ones of Covid-19.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	Headache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Skin rashes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Neuralgia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Gastrointestinal symptoms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Fatigue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Chills and fever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Anosmia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AA6049-9AE1-40B6-8D75-738077CDE3E4}"/>
              </a:ext>
            </a:extLst>
          </p:cNvPr>
          <p:cNvSpPr txBox="1"/>
          <p:nvPr/>
        </p:nvSpPr>
        <p:spPr>
          <a:xfrm>
            <a:off x="3484317" y="6429434"/>
            <a:ext cx="9027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*Asymptomatic COVID-19 Patients https://members.drbeen.com/view/asymptomatic-covid-19-patients/ryYAxjdqL</a:t>
            </a:r>
          </a:p>
        </p:txBody>
      </p:sp>
    </p:spTree>
    <p:extLst>
      <p:ext uri="{BB962C8B-B14F-4D97-AF65-F5344CB8AC3E}">
        <p14:creationId xmlns:p14="http://schemas.microsoft.com/office/powerpoint/2010/main" val="352531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E0ABB9-E2B4-435C-91FB-B9B95A8D00FE}"/>
              </a:ext>
            </a:extLst>
          </p:cNvPr>
          <p:cNvSpPr txBox="1"/>
          <p:nvPr/>
        </p:nvSpPr>
        <p:spPr>
          <a:xfrm>
            <a:off x="971550" y="700088"/>
            <a:ext cx="1057989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all desperate to restore our            clinics and get back to our patients.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patients are equally desperate to make appointments to get our advice about their health issues.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are like me I am desperate to kick start my brain into activity again and wipe the dust off my test kits. 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402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5738F7-5130-4632-8B3D-859C52B91102}"/>
              </a:ext>
            </a:extLst>
          </p:cNvPr>
          <p:cNvSpPr txBox="1"/>
          <p:nvPr/>
        </p:nvSpPr>
        <p:spPr>
          <a:xfrm>
            <a:off x="7951105" y="861202"/>
            <a:ext cx="346471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Anosmia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–loss of                  smell and taste due to viral swelling of the olfactory nerves.</a:t>
            </a:r>
          </a:p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Taste involves a combination of smell and taste and so when smell is lost flavours become distorted.*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05905F-4872-47E0-89B8-5BCD85C9D993}"/>
              </a:ext>
            </a:extLst>
          </p:cNvPr>
          <p:cNvSpPr txBox="1"/>
          <p:nvPr/>
        </p:nvSpPr>
        <p:spPr>
          <a:xfrm>
            <a:off x="873639" y="6029325"/>
            <a:ext cx="9027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*Asymptomatic COVID-19 Patients https://members.drbeen.com/view/asymptomatic-covid-19-patients/ryYAxjdqL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EF12BB-9DC0-4BEF-9134-8C92D446D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39" y="973227"/>
            <a:ext cx="7001532" cy="46346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6BC6A7-6389-44D9-873D-FEEE3E8E41FE}"/>
              </a:ext>
            </a:extLst>
          </p:cNvPr>
          <p:cNvSpPr txBox="1"/>
          <p:nvPr/>
        </p:nvSpPr>
        <p:spPr>
          <a:xfrm>
            <a:off x="5464969" y="1428750"/>
            <a:ext cx="223599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Inflammation of the Olfactory nerves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29DA2DE-E08E-48A3-A35B-DD737572DB7E}"/>
              </a:ext>
            </a:extLst>
          </p:cNvPr>
          <p:cNvSpPr/>
          <p:nvPr/>
        </p:nvSpPr>
        <p:spPr>
          <a:xfrm>
            <a:off x="4195501" y="2500313"/>
            <a:ext cx="63084" cy="528637"/>
          </a:xfrm>
          <a:custGeom>
            <a:avLst/>
            <a:gdLst>
              <a:gd name="connsiteX0" fmla="*/ 12168 w 63084"/>
              <a:gd name="connsiteY0" fmla="*/ 0 h 528637"/>
              <a:gd name="connsiteX1" fmla="*/ 12168 w 63084"/>
              <a:gd name="connsiteY1" fmla="*/ 257175 h 528637"/>
              <a:gd name="connsiteX2" fmla="*/ 33599 w 63084"/>
              <a:gd name="connsiteY2" fmla="*/ 392906 h 528637"/>
              <a:gd name="connsiteX3" fmla="*/ 55030 w 63084"/>
              <a:gd name="connsiteY3" fmla="*/ 421481 h 528637"/>
              <a:gd name="connsiteX4" fmla="*/ 62174 w 63084"/>
              <a:gd name="connsiteY4" fmla="*/ 528637 h 52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84" h="528637">
                <a:moveTo>
                  <a:pt x="12168" y="0"/>
                </a:moveTo>
                <a:cubicBezTo>
                  <a:pt x="-8985" y="105759"/>
                  <a:pt x="1734" y="38073"/>
                  <a:pt x="12168" y="257175"/>
                </a:cubicBezTo>
                <a:cubicBezTo>
                  <a:pt x="12800" y="270439"/>
                  <a:pt x="19122" y="373604"/>
                  <a:pt x="33599" y="392906"/>
                </a:cubicBezTo>
                <a:lnTo>
                  <a:pt x="55030" y="421481"/>
                </a:lnTo>
                <a:cubicBezTo>
                  <a:pt x="66844" y="480550"/>
                  <a:pt x="62174" y="445058"/>
                  <a:pt x="62174" y="52863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6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BE6D27-72A7-4964-8485-21504B4FDCD8}"/>
              </a:ext>
            </a:extLst>
          </p:cNvPr>
          <p:cNvSpPr txBox="1"/>
          <p:nvPr/>
        </p:nvSpPr>
        <p:spPr>
          <a:xfrm>
            <a:off x="742951" y="750094"/>
            <a:ext cx="1099423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Asymptomatic Patient*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Recoverers – people who have                    recovered from symptoms but are still carriers.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Tests maybe false positives or false negatives.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types of test 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i) Swab which looks at viral RNA.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ii) Serum test for antibodies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C8C3D3-A207-414D-9D6A-3E272AB1D3DB}"/>
              </a:ext>
            </a:extLst>
          </p:cNvPr>
          <p:cNvSpPr txBox="1"/>
          <p:nvPr/>
        </p:nvSpPr>
        <p:spPr>
          <a:xfrm>
            <a:off x="873639" y="6029325"/>
            <a:ext cx="9027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*Asymptomatic COVID-19 Patients https://members.drbeen.com/view/asymptomatic-covid-19-patients/ryYAxjdqL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38D591-68BF-4F59-B266-2BC558124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129" y="3847207"/>
            <a:ext cx="316992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9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BE6D27-72A7-4964-8485-21504B4FDCD8}"/>
              </a:ext>
            </a:extLst>
          </p:cNvPr>
          <p:cNvSpPr txBox="1"/>
          <p:nvPr/>
        </p:nvSpPr>
        <p:spPr>
          <a:xfrm>
            <a:off x="779291" y="953018"/>
            <a:ext cx="109942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Asymptomatic Patient*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Recoverers – are possibly people who               have well functioning innate immune systems but low adaptive immune systems so fail to develop antibodies. Maybe become re-infected. Show  negative to the serum antibody test.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possibly reactivation of the virus itself.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EB251-6765-4464-8483-286513E1DE61}"/>
              </a:ext>
            </a:extLst>
          </p:cNvPr>
          <p:cNvSpPr txBox="1"/>
          <p:nvPr/>
        </p:nvSpPr>
        <p:spPr>
          <a:xfrm>
            <a:off x="873639" y="6029325"/>
            <a:ext cx="9027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*Asymptomatic COVID-19 Patients https://members.drbeen.com/view/asymptomatic-covid-19-patients/ryYAxjdqL</a:t>
            </a:r>
          </a:p>
        </p:txBody>
      </p:sp>
    </p:spTree>
    <p:extLst>
      <p:ext uri="{BB962C8B-B14F-4D97-AF65-F5344CB8AC3E}">
        <p14:creationId xmlns:p14="http://schemas.microsoft.com/office/powerpoint/2010/main" val="28369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755605-BB33-45CC-84BC-611ED63B7453}"/>
              </a:ext>
            </a:extLst>
          </p:cNvPr>
          <p:cNvSpPr/>
          <p:nvPr/>
        </p:nvSpPr>
        <p:spPr>
          <a:xfrm>
            <a:off x="597273" y="402299"/>
            <a:ext cx="11008242" cy="60534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5399A8-23F4-479F-AD50-566D6988F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47" y="402299"/>
            <a:ext cx="9635874" cy="605340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3BFA268-7A2B-4AEB-B2FD-36A703BEE609}"/>
              </a:ext>
            </a:extLst>
          </p:cNvPr>
          <p:cNvSpPr/>
          <p:nvPr/>
        </p:nvSpPr>
        <p:spPr>
          <a:xfrm>
            <a:off x="6427304" y="3226904"/>
            <a:ext cx="947531" cy="9740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9FCDD03-14D4-43FC-B229-EA420F475F7D}"/>
              </a:ext>
            </a:extLst>
          </p:cNvPr>
          <p:cNvSpPr/>
          <p:nvPr/>
        </p:nvSpPr>
        <p:spPr>
          <a:xfrm>
            <a:off x="8918712" y="2252869"/>
            <a:ext cx="947531" cy="9740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B45506-7742-4CA8-8AFB-FE366AB9A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090" y="4123506"/>
            <a:ext cx="1346200" cy="1116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E74629-AA49-4370-A8A4-031168B44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9055" y="4108173"/>
            <a:ext cx="947532" cy="11164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8C7042-93D7-4ACA-B4D2-124582EA4FCF}"/>
              </a:ext>
            </a:extLst>
          </p:cNvPr>
          <p:cNvSpPr txBox="1"/>
          <p:nvPr/>
        </p:nvSpPr>
        <p:spPr>
          <a:xfrm>
            <a:off x="6546729" y="3356114"/>
            <a:ext cx="669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ctr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8A8A73-84F9-455B-9B4E-351AF5229177}"/>
              </a:ext>
            </a:extLst>
          </p:cNvPr>
          <p:cNvSpPr txBox="1"/>
          <p:nvPr/>
        </p:nvSpPr>
        <p:spPr>
          <a:xfrm>
            <a:off x="9058019" y="2408583"/>
            <a:ext cx="669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algn="ctr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C6A721B-5CDC-487B-89A0-984F89C50968}"/>
              </a:ext>
            </a:extLst>
          </p:cNvPr>
          <p:cNvSpPr/>
          <p:nvPr/>
        </p:nvSpPr>
        <p:spPr>
          <a:xfrm>
            <a:off x="7374835" y="2458853"/>
            <a:ext cx="1590261" cy="1321915"/>
          </a:xfrm>
          <a:custGeom>
            <a:avLst/>
            <a:gdLst>
              <a:gd name="connsiteX0" fmla="*/ 0 w 1590261"/>
              <a:gd name="connsiteY0" fmla="*/ 1218625 h 1321915"/>
              <a:gd name="connsiteX1" fmla="*/ 715617 w 1590261"/>
              <a:gd name="connsiteY1" fmla="*/ 1218625 h 1321915"/>
              <a:gd name="connsiteX2" fmla="*/ 1053548 w 1590261"/>
              <a:gd name="connsiteY2" fmla="*/ 145199 h 1321915"/>
              <a:gd name="connsiteX3" fmla="*/ 1590261 w 1590261"/>
              <a:gd name="connsiteY3" fmla="*/ 39182 h 132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0261" h="1321915">
                <a:moveTo>
                  <a:pt x="0" y="1218625"/>
                </a:moveTo>
                <a:cubicBezTo>
                  <a:pt x="270013" y="1308077"/>
                  <a:pt x="540026" y="1397529"/>
                  <a:pt x="715617" y="1218625"/>
                </a:cubicBezTo>
                <a:cubicBezTo>
                  <a:pt x="891208" y="1039721"/>
                  <a:pt x="907774" y="341773"/>
                  <a:pt x="1053548" y="145199"/>
                </a:cubicBezTo>
                <a:cubicBezTo>
                  <a:pt x="1199322" y="-51375"/>
                  <a:pt x="1394791" y="-6097"/>
                  <a:pt x="1590261" y="39182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33EB39-CF9D-423A-BD91-26C70CCAF787}"/>
              </a:ext>
            </a:extLst>
          </p:cNvPr>
          <p:cNvCxnSpPr/>
          <p:nvPr/>
        </p:nvCxnSpPr>
        <p:spPr>
          <a:xfrm flipH="1">
            <a:off x="8759687" y="3226904"/>
            <a:ext cx="477878" cy="82826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822FAF-1F99-4A87-AFA1-B2B9DDC1FFCB}"/>
              </a:ext>
            </a:extLst>
          </p:cNvPr>
          <p:cNvCxnSpPr>
            <a:cxnSpLocks/>
          </p:cNvCxnSpPr>
          <p:nvPr/>
        </p:nvCxnSpPr>
        <p:spPr>
          <a:xfrm>
            <a:off x="9631416" y="3189516"/>
            <a:ext cx="588701" cy="80543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7C44F98-6611-4E38-88E1-0552A909EB75}"/>
              </a:ext>
            </a:extLst>
          </p:cNvPr>
          <p:cNvSpPr txBox="1"/>
          <p:nvPr/>
        </p:nvSpPr>
        <p:spPr>
          <a:xfrm>
            <a:off x="8702190" y="596731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Graham Colm at English Wikipedia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4DABC5-CA5A-4F41-97E9-E593E9F3706F}"/>
              </a:ext>
            </a:extLst>
          </p:cNvPr>
          <p:cNvSpPr txBox="1"/>
          <p:nvPr/>
        </p:nvSpPr>
        <p:spPr>
          <a:xfrm>
            <a:off x="7066633" y="2638736"/>
            <a:ext cx="147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IL4 and IL10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51B81-4A37-4B90-8833-13CAA1DD72DA}"/>
              </a:ext>
            </a:extLst>
          </p:cNvPr>
          <p:cNvSpPr txBox="1"/>
          <p:nvPr/>
        </p:nvSpPr>
        <p:spPr>
          <a:xfrm>
            <a:off x="8567530" y="5239933"/>
            <a:ext cx="795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Firstly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57B889-3178-4923-BB9F-499C2B6E3A3C}"/>
              </a:ext>
            </a:extLst>
          </p:cNvPr>
          <p:cNvSpPr txBox="1"/>
          <p:nvPr/>
        </p:nvSpPr>
        <p:spPr>
          <a:xfrm>
            <a:off x="9873725" y="5241306"/>
            <a:ext cx="125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Secondly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FF31098-9DD5-41C0-83A4-BAA7CAE95E68}"/>
              </a:ext>
            </a:extLst>
          </p:cNvPr>
          <p:cNvSpPr/>
          <p:nvPr/>
        </p:nvSpPr>
        <p:spPr>
          <a:xfrm>
            <a:off x="5903998" y="4118104"/>
            <a:ext cx="629479" cy="5776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DEB51C8-1D29-4BA7-8664-D676D4595B06}"/>
              </a:ext>
            </a:extLst>
          </p:cNvPr>
          <p:cNvSpPr/>
          <p:nvPr/>
        </p:nvSpPr>
        <p:spPr>
          <a:xfrm>
            <a:off x="7373425" y="4618947"/>
            <a:ext cx="629479" cy="5776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E32ABE-B01B-4B67-9DED-47556526B855}"/>
              </a:ext>
            </a:extLst>
          </p:cNvPr>
          <p:cNvCxnSpPr>
            <a:cxnSpLocks/>
            <a:stCxn id="21" idx="3"/>
            <a:endCxn id="22" idx="4"/>
          </p:cNvCxnSpPr>
          <p:nvPr/>
        </p:nvCxnSpPr>
        <p:spPr>
          <a:xfrm>
            <a:off x="5996183" y="4611130"/>
            <a:ext cx="1691982" cy="5854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414E8F3A-D065-4F2C-8A3A-C6919108F485}"/>
              </a:ext>
            </a:extLst>
          </p:cNvPr>
          <p:cNvSpPr/>
          <p:nvPr/>
        </p:nvSpPr>
        <p:spPr>
          <a:xfrm>
            <a:off x="6621598" y="4905016"/>
            <a:ext cx="288574" cy="29154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516B1C-065A-4EAD-80DD-80DD010C954D}"/>
              </a:ext>
            </a:extLst>
          </p:cNvPr>
          <p:cNvSpPr txBox="1"/>
          <p:nvPr/>
        </p:nvSpPr>
        <p:spPr>
          <a:xfrm>
            <a:off x="5882124" y="4250918"/>
            <a:ext cx="653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↑TH1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E7BA72-BB24-4E1A-91C4-B2A3FBAE36DA}"/>
              </a:ext>
            </a:extLst>
          </p:cNvPr>
          <p:cNvSpPr txBox="1"/>
          <p:nvPr/>
        </p:nvSpPr>
        <p:spPr>
          <a:xfrm>
            <a:off x="7330734" y="4747873"/>
            <a:ext cx="635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↓TH2</a:t>
            </a:r>
          </a:p>
        </p:txBody>
      </p:sp>
    </p:spTree>
    <p:extLst>
      <p:ext uri="{BB962C8B-B14F-4D97-AF65-F5344CB8AC3E}">
        <p14:creationId xmlns:p14="http://schemas.microsoft.com/office/powerpoint/2010/main" val="208322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BE6D27-72A7-4964-8485-21504B4FDCD8}"/>
              </a:ext>
            </a:extLst>
          </p:cNvPr>
          <p:cNvSpPr txBox="1"/>
          <p:nvPr/>
        </p:nvSpPr>
        <p:spPr>
          <a:xfrm>
            <a:off x="692944" y="1042988"/>
            <a:ext cx="106156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Asymptomatic Patient*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Newly discharged patients who might                 still be shedding viral fragments. Most people who are discharged after two nasal swabs are negative.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Maybe asymptomatic but still have a lowering infectivity so can still shed for some time when out in the environment.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7240B2-D4ED-4793-BF50-C1AE4CBDDC67}"/>
              </a:ext>
            </a:extLst>
          </p:cNvPr>
          <p:cNvSpPr txBox="1"/>
          <p:nvPr/>
        </p:nvSpPr>
        <p:spPr>
          <a:xfrm>
            <a:off x="873639" y="6029325"/>
            <a:ext cx="9027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*Asymptomatic COVID-19 Patients https://members.drbeen.com/view/asymptomatic-covid-19-patients/ryYAxjdqL</a:t>
            </a:r>
          </a:p>
        </p:txBody>
      </p:sp>
    </p:spTree>
    <p:extLst>
      <p:ext uri="{BB962C8B-B14F-4D97-AF65-F5344CB8AC3E}">
        <p14:creationId xmlns:p14="http://schemas.microsoft.com/office/powerpoint/2010/main" val="19105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813C99-4A03-4F34-84D9-D57A62DEE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69" y="528917"/>
            <a:ext cx="7609619" cy="57374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42C74D-ACC0-4EB0-87D1-C5050388155F}"/>
              </a:ext>
            </a:extLst>
          </p:cNvPr>
          <p:cNvSpPr txBox="1"/>
          <p:nvPr/>
        </p:nvSpPr>
        <p:spPr>
          <a:xfrm>
            <a:off x="8223729" y="1664847"/>
            <a:ext cx="33259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Reinfection unlikely if antibodies formed as they will remain in the system for up to 3 years.</a:t>
            </a:r>
          </a:p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Reactivation not normally known with corona viruses.</a:t>
            </a:r>
          </a:p>
          <a:p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likely were false positives or false negatives.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82A54-A858-47C7-92D4-9D7E24554E60}"/>
              </a:ext>
            </a:extLst>
          </p:cNvPr>
          <p:cNvSpPr txBox="1"/>
          <p:nvPr/>
        </p:nvSpPr>
        <p:spPr>
          <a:xfrm>
            <a:off x="459302" y="6266328"/>
            <a:ext cx="9027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*Asymptomatic COVID-19 Patients https://members.drbeen.com/view/asymptomatic-covid-19-patients/ryYAxjdqL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BCFF4D-1521-470E-886E-2EEC2881F066}"/>
              </a:ext>
            </a:extLst>
          </p:cNvPr>
          <p:cNvSpPr txBox="1"/>
          <p:nvPr/>
        </p:nvSpPr>
        <p:spPr>
          <a:xfrm>
            <a:off x="4936331" y="2714029"/>
            <a:ext cx="2671763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Little attention has been paid to the follow up of recovered patients</a:t>
            </a:r>
          </a:p>
        </p:txBody>
      </p:sp>
    </p:spTree>
    <p:extLst>
      <p:ext uri="{BB962C8B-B14F-4D97-AF65-F5344CB8AC3E}">
        <p14:creationId xmlns:p14="http://schemas.microsoft.com/office/powerpoint/2010/main" val="59898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89F676-6614-499B-814E-875844636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64" y="399917"/>
            <a:ext cx="8487544" cy="6058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2D3355-2C03-492E-8D5A-503AE759BB95}"/>
              </a:ext>
            </a:extLst>
          </p:cNvPr>
          <p:cNvSpPr txBox="1"/>
          <p:nvPr/>
        </p:nvSpPr>
        <p:spPr>
          <a:xfrm>
            <a:off x="9200470" y="2008575"/>
            <a:ext cx="23970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asymptomatic-ally clear and no symptoms, even clear on swabs but 2 weeks later develop symptoms again and start to shred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4747C7-23D4-480D-8A80-F1F626AF9CDB}"/>
              </a:ext>
            </a:extLst>
          </p:cNvPr>
          <p:cNvSpPr txBox="1"/>
          <p:nvPr/>
        </p:nvSpPr>
        <p:spPr>
          <a:xfrm>
            <a:off x="5629274" y="3055805"/>
            <a:ext cx="2671763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Recovered patients may still be viral carriers.</a:t>
            </a:r>
          </a:p>
        </p:txBody>
      </p:sp>
    </p:spTree>
    <p:extLst>
      <p:ext uri="{BB962C8B-B14F-4D97-AF65-F5344CB8AC3E}">
        <p14:creationId xmlns:p14="http://schemas.microsoft.com/office/powerpoint/2010/main" val="363043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BE6D27-72A7-4964-8485-21504B4FDCD8}"/>
              </a:ext>
            </a:extLst>
          </p:cNvPr>
          <p:cNvSpPr txBox="1"/>
          <p:nvPr/>
        </p:nvSpPr>
        <p:spPr>
          <a:xfrm>
            <a:off x="571500" y="335845"/>
            <a:ext cx="1061561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Asymptomatic patient*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good news is that these people                may help to build herd immunity. They                   are not dying. They are not using healthcare facilities.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bad news is they may spread the infection to non infected people without knowing they are carriers. 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Hence the importance of wearing face masks in shops, public transport etc. Could be your next patient!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51A693-3E59-416F-8DA8-B6FED6F4ECED}"/>
              </a:ext>
            </a:extLst>
          </p:cNvPr>
          <p:cNvSpPr txBox="1"/>
          <p:nvPr/>
        </p:nvSpPr>
        <p:spPr>
          <a:xfrm>
            <a:off x="571500" y="6436518"/>
            <a:ext cx="9027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*Asymptomatic COVID-19 Patients https://members.drbeen.com/view/asymptomatic-covid-19-patients/ryYAxjdqL</a:t>
            </a:r>
          </a:p>
        </p:txBody>
      </p:sp>
    </p:spTree>
    <p:extLst>
      <p:ext uri="{BB962C8B-B14F-4D97-AF65-F5344CB8AC3E}">
        <p14:creationId xmlns:p14="http://schemas.microsoft.com/office/powerpoint/2010/main" val="365275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D83B8F-EA81-4FF1-8A94-F00B50F6F6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39"/>
          <a:stretch/>
        </p:blipFill>
        <p:spPr>
          <a:xfrm>
            <a:off x="666306" y="461413"/>
            <a:ext cx="10745973" cy="5939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267CB0-E5AD-46D3-BBD5-3AF1E3CB4A4F}"/>
              </a:ext>
            </a:extLst>
          </p:cNvPr>
          <p:cNvSpPr txBox="1"/>
          <p:nvPr/>
        </p:nvSpPr>
        <p:spPr>
          <a:xfrm>
            <a:off x="7315200" y="5656521"/>
            <a:ext cx="1885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GB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June 2020</a:t>
            </a:r>
          </a:p>
        </p:txBody>
      </p:sp>
    </p:spTree>
    <p:extLst>
      <p:ext uri="{BB962C8B-B14F-4D97-AF65-F5344CB8AC3E}">
        <p14:creationId xmlns:p14="http://schemas.microsoft.com/office/powerpoint/2010/main" val="327389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B5E474-D074-4660-A526-8D6DF866D06C}"/>
              </a:ext>
            </a:extLst>
          </p:cNvPr>
          <p:cNvSpPr txBox="1"/>
          <p:nvPr/>
        </p:nvSpPr>
        <p:spPr>
          <a:xfrm>
            <a:off x="614363" y="385763"/>
            <a:ext cx="1096327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dynamics*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confirmed cases 81% Mild,                         14% Severe, 5% Critical.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total confirmed people who have had the virus and recovered there are between 50x to 80x the number of asymptomatic or mildly infected  people out there with antibodies.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Makes up approximately 4% of the population. Still far too low for herd immunity. 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(needs to be 50-80%)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9C13F105-3142-483D-B359-6DF01AA73673}"/>
              </a:ext>
            </a:extLst>
          </p:cNvPr>
          <p:cNvSpPr/>
          <p:nvPr/>
        </p:nvSpPr>
        <p:spPr>
          <a:xfrm>
            <a:off x="6825853" y="1803124"/>
            <a:ext cx="2257425" cy="964406"/>
          </a:xfrm>
          <a:prstGeom prst="wedgeEllipseCallout">
            <a:avLst>
              <a:gd name="adj1" fmla="val -28740"/>
              <a:gd name="adj2" fmla="val -7654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19FB98-E2E9-4BA3-B87B-B87E3ABC4DC8}"/>
              </a:ext>
            </a:extLst>
          </p:cNvPr>
          <p:cNvSpPr txBox="1"/>
          <p:nvPr/>
        </p:nvSpPr>
        <p:spPr>
          <a:xfrm>
            <a:off x="7258049" y="1869828"/>
            <a:ext cx="1393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too worried so carry on regardless and spread virus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CC950B-9E71-4018-AEC6-B258FC9AA985}"/>
              </a:ext>
            </a:extLst>
          </p:cNvPr>
          <p:cNvSpPr txBox="1"/>
          <p:nvPr/>
        </p:nvSpPr>
        <p:spPr>
          <a:xfrm>
            <a:off x="614363" y="6018074"/>
            <a:ext cx="9027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*Asymptomatic COVID-19 Patients https://members.drbeen.com/view/asymptomatic-covid-19-patientsneed/ryYAxjdqL</a:t>
            </a:r>
          </a:p>
        </p:txBody>
      </p:sp>
    </p:spTree>
    <p:extLst>
      <p:ext uri="{BB962C8B-B14F-4D97-AF65-F5344CB8AC3E}">
        <p14:creationId xmlns:p14="http://schemas.microsoft.com/office/powerpoint/2010/main" val="337487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5BDDB6-9FBB-4E83-A497-487B0E1EBF70}"/>
              </a:ext>
            </a:extLst>
          </p:cNvPr>
          <p:cNvSpPr txBox="1"/>
          <p:nvPr/>
        </p:nvSpPr>
        <p:spPr>
          <a:xfrm>
            <a:off x="621506" y="335845"/>
            <a:ext cx="1057989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back into practice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lockdown a lot of you have asked –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is it safe to start again and what precautions shall I make?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diagnose an asymptomatic patient?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nutrients can I suggest for our post viral patients to restore their well being?</a:t>
            </a:r>
          </a:p>
        </p:txBody>
      </p:sp>
    </p:spTree>
    <p:extLst>
      <p:ext uri="{BB962C8B-B14F-4D97-AF65-F5344CB8AC3E}">
        <p14:creationId xmlns:p14="http://schemas.microsoft.com/office/powerpoint/2010/main" val="249250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holding, man, hand&#10;&#10;Description automatically generated">
            <a:extLst>
              <a:ext uri="{FF2B5EF4-FFF2-40B4-BE49-F238E27FC236}">
                <a16:creationId xmlns:a16="http://schemas.microsoft.com/office/drawing/2014/main" id="{9DA84886-EBF9-42DD-837E-FA610E2665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r="12864"/>
          <a:stretch/>
        </p:blipFill>
        <p:spPr>
          <a:xfrm rot="10800000">
            <a:off x="5578450" y="620688"/>
            <a:ext cx="5832648" cy="57152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E7CCAD-4262-43E9-9FB2-7B59B6D42657}"/>
              </a:ext>
            </a:extLst>
          </p:cNvPr>
          <p:cNvSpPr txBox="1"/>
          <p:nvPr/>
        </p:nvSpPr>
        <p:spPr>
          <a:xfrm>
            <a:off x="569843" y="451715"/>
            <a:ext cx="43924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Covid-19 test. </a:t>
            </a:r>
            <a:r>
              <a:rPr lang="en-GB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Strong muscle weakens to 633nm acetate.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do this directly with the patient or by surrogating using a hair sample.*</a:t>
            </a:r>
            <a:endParaRPr lang="en-GB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EA5336-3666-4EBF-A056-B4B493073503}"/>
              </a:ext>
            </a:extLst>
          </p:cNvPr>
          <p:cNvSpPr txBox="1"/>
          <p:nvPr/>
        </p:nvSpPr>
        <p:spPr>
          <a:xfrm>
            <a:off x="569843" y="5530028"/>
            <a:ext cx="4472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*See Optimising Your Immune System video Epigenetics website for how to do surrogate hair testing.</a:t>
            </a:r>
          </a:p>
        </p:txBody>
      </p:sp>
    </p:spTree>
    <p:extLst>
      <p:ext uri="{BB962C8B-B14F-4D97-AF65-F5344CB8AC3E}">
        <p14:creationId xmlns:p14="http://schemas.microsoft.com/office/powerpoint/2010/main" val="148395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3A37A6-5F7D-4385-9D12-D0CABBAD6EA1}"/>
              </a:ext>
            </a:extLst>
          </p:cNvPr>
          <p:cNvSpPr txBox="1"/>
          <p:nvPr/>
        </p:nvSpPr>
        <p:spPr>
          <a:xfrm>
            <a:off x="767408" y="692696"/>
            <a:ext cx="70567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Thus if a patient weakens in the clear to this specific coloured acetate you could say that they might currently be carrying the virus even if they have no symptoms.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of course never base a diagnosis on this finding alone.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must follow government guidelines in such a case.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F45F95-D8E6-43CF-8020-2C45ED1A0FBB}"/>
              </a:ext>
            </a:extLst>
          </p:cNvPr>
          <p:cNvSpPr txBox="1"/>
          <p:nvPr/>
        </p:nvSpPr>
        <p:spPr>
          <a:xfrm>
            <a:off x="8034063" y="1084514"/>
            <a:ext cx="2952328" cy="53553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symptoms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Fever: 99%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Fatigue:70%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 cough: 59%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of appetite: 40%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aches: 35%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Shortness of breath: 31%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Mucus or phlegm: 27%</a:t>
            </a:r>
          </a:p>
          <a:p>
            <a:endParaRPr lang="en-GB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symptoms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Sore throat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Headache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Chills, sometimes with shaking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of smell or taste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Stuffy nose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Nausea or vomiting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Diarrheoa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 rash</a:t>
            </a:r>
          </a:p>
        </p:txBody>
      </p:sp>
    </p:spTree>
    <p:extLst>
      <p:ext uri="{BB962C8B-B14F-4D97-AF65-F5344CB8AC3E}">
        <p14:creationId xmlns:p14="http://schemas.microsoft.com/office/powerpoint/2010/main" val="248726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27FC3-24F8-4219-A9AC-49716E9AA502}"/>
              </a:ext>
            </a:extLst>
          </p:cNvPr>
          <p:cNvSpPr txBox="1"/>
          <p:nvPr/>
        </p:nvSpPr>
        <p:spPr>
          <a:xfrm>
            <a:off x="4579865" y="2427238"/>
            <a:ext cx="52731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patient  has had the virus but have they formed antibodies?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DD6ED1-EB4A-4908-9639-F50DBFFC70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69" t="3513" r="33979" b="2740"/>
          <a:stretch/>
        </p:blipFill>
        <p:spPr>
          <a:xfrm>
            <a:off x="674783" y="439786"/>
            <a:ext cx="2219544" cy="586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2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376" y="2965008"/>
            <a:ext cx="66247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However most people not having antibodies, do weaken when the acetate is challenged whilst therapy localising the current </a:t>
            </a:r>
            <a:r>
              <a:rPr lang="en-GB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WON Mu time point. </a:t>
            </a:r>
          </a:p>
        </p:txBody>
      </p:sp>
      <p:pic>
        <p:nvPicPr>
          <p:cNvPr id="3" name="Picture 2" descr="Alarm point laminate">
            <a:extLst>
              <a:ext uri="{FF2B5EF4-FFF2-40B4-BE49-F238E27FC236}">
                <a16:creationId xmlns:a16="http://schemas.microsoft.com/office/drawing/2014/main" id="{0905F614-0DA2-48C0-8F03-52CA4D506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8128" y="3068960"/>
            <a:ext cx="4233734" cy="314096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32F66D-A788-4579-AE9A-82A548F1D0C9}"/>
              </a:ext>
            </a:extLst>
          </p:cNvPr>
          <p:cNvSpPr txBox="1"/>
          <p:nvPr/>
        </p:nvSpPr>
        <p:spPr>
          <a:xfrm>
            <a:off x="567383" y="557635"/>
            <a:ext cx="1080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People who are not currently infectious              do not weaken to the 633nm acetate.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5400" y="548680"/>
            <a:ext cx="741682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 WON Mu time </a:t>
            </a:r>
            <a:r>
              <a:rPr lang="en-GB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point is the coupled meridian’s ALARM point to the NOW time.</a:t>
            </a:r>
          </a:p>
          <a:p>
            <a:r>
              <a:rPr lang="en-GB" sz="20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NOW time		WON time</a:t>
            </a:r>
          </a:p>
          <a:p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Lung 4-6am		LI</a:t>
            </a:r>
          </a:p>
          <a:p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       6-8am		Lung</a:t>
            </a:r>
          </a:p>
          <a:p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       8-10am		Sp</a:t>
            </a:r>
          </a:p>
          <a:p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     10-12midday	St</a:t>
            </a:r>
          </a:p>
          <a:p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      12-2pm		SI</a:t>
            </a:r>
          </a:p>
          <a:p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</a:t>
            </a:r>
            <a:r>
              <a:rPr lang="en-GB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2-4pm		Ht</a:t>
            </a:r>
            <a:r>
              <a:rPr lang="en-GB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</a:t>
            </a:r>
          </a:p>
          <a:p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       4-6pm		Kid</a:t>
            </a:r>
          </a:p>
          <a:p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Kid     6-8pm		Bl</a:t>
            </a:r>
          </a:p>
          <a:p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Cx      8-10pm		TW</a:t>
            </a:r>
          </a:p>
          <a:p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TW     10-12midnight	Cx</a:t>
            </a:r>
          </a:p>
          <a:p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GB     12-2am		Liv</a:t>
            </a:r>
          </a:p>
          <a:p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Liv      2-4am		GB</a:t>
            </a:r>
          </a:p>
        </p:txBody>
      </p:sp>
      <p:pic>
        <p:nvPicPr>
          <p:cNvPr id="1026" name="Picture 2" descr="Alarm point lamina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9896" y="2662196"/>
            <a:ext cx="5056723" cy="375153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15" y="584676"/>
            <a:ext cx="1872208" cy="184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5560" y="6309321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BST Summer times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man, holding, woman&#10;&#10;Description automatically generated">
            <a:extLst>
              <a:ext uri="{FF2B5EF4-FFF2-40B4-BE49-F238E27FC236}">
                <a16:creationId xmlns:a16="http://schemas.microsoft.com/office/drawing/2014/main" id="{0B06E701-F5DD-4229-A1CD-530F93514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04664"/>
            <a:ext cx="7882738" cy="5760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A8DDCB-C8EA-4114-8427-6066413A7779}"/>
              </a:ext>
            </a:extLst>
          </p:cNvPr>
          <p:cNvSpPr txBox="1"/>
          <p:nvPr/>
        </p:nvSpPr>
        <p:spPr>
          <a:xfrm>
            <a:off x="8688288" y="2780928"/>
            <a:ext cx="30963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 Alarm </a:t>
            </a: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shown here is the WON time to the Small Intestine NOW time (2-4pm)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251963-BEB4-4FC6-BE4C-FF5603F97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404664"/>
            <a:ext cx="2642235" cy="1981676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363513F6-FC8D-4AF5-8483-120BFA437C17}"/>
              </a:ext>
            </a:extLst>
          </p:cNvPr>
          <p:cNvSpPr/>
          <p:nvPr/>
        </p:nvSpPr>
        <p:spPr>
          <a:xfrm rot="5400000">
            <a:off x="6708068" y="1492436"/>
            <a:ext cx="792088" cy="316835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84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3391" y="1052736"/>
            <a:ext cx="62060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From this weakness you can now challenge against</a:t>
            </a:r>
          </a:p>
          <a:p>
            <a:r>
              <a:rPr lang="en-GB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IgM</a:t>
            </a:r>
          </a:p>
          <a:p>
            <a:r>
              <a:rPr lang="en-GB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IgG</a:t>
            </a:r>
          </a:p>
          <a:p>
            <a:endParaRPr lang="en-GB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Both found in Epigenetics Pain and Diagnostic test kit.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A149B9-4BDD-435F-B615-7F1CF39DE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691" y="615028"/>
            <a:ext cx="2920702" cy="2422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8C1A34-5842-425D-B9BC-A03B64A3B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7238" y="3235999"/>
            <a:ext cx="2982517" cy="3097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C8BAE8-AE7B-4811-B020-91668DE3E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675" y="1310700"/>
            <a:ext cx="7496098" cy="52862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398791-B80B-491A-A639-2051851D5232}"/>
              </a:ext>
            </a:extLst>
          </p:cNvPr>
          <p:cNvSpPr txBox="1"/>
          <p:nvPr/>
        </p:nvSpPr>
        <p:spPr>
          <a:xfrm>
            <a:off x="3757612" y="664369"/>
            <a:ext cx="408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of Opsonins</a:t>
            </a:r>
          </a:p>
        </p:txBody>
      </p:sp>
    </p:spTree>
    <p:extLst>
      <p:ext uri="{BB962C8B-B14F-4D97-AF65-F5344CB8AC3E}">
        <p14:creationId xmlns:p14="http://schemas.microsoft.com/office/powerpoint/2010/main" val="257365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6E95F7-5684-415D-A334-DB5178105FE2}"/>
              </a:ext>
            </a:extLst>
          </p:cNvPr>
          <p:cNvSpPr txBox="1"/>
          <p:nvPr/>
        </p:nvSpPr>
        <p:spPr>
          <a:xfrm>
            <a:off x="698897" y="649381"/>
            <a:ext cx="1079420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 </a:t>
            </a:r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opsonin</a:t>
            </a: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any molecule that enhances phagocytosis by marking an antigen for an immune response or marking dead cells for recycling.</a:t>
            </a:r>
            <a:r>
              <a:rPr lang="en-GB" sz="3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endParaRPr lang="en-GB" sz="3600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cell membranes have negative charges (</a:t>
            </a: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Zeta potentia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Zeta potential</a:t>
            </a: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which makes it difficult for two cells to come close together.</a:t>
            </a:r>
          </a:p>
          <a:p>
            <a:endParaRPr lang="en-GB" sz="3600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DDCCF5-5A2F-4F15-B214-1B3DB0F9C809}"/>
              </a:ext>
            </a:extLst>
          </p:cNvPr>
          <p:cNvSpPr txBox="1"/>
          <p:nvPr/>
        </p:nvSpPr>
        <p:spPr>
          <a:xfrm>
            <a:off x="578644" y="5829300"/>
            <a:ext cx="11129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*Barret, James (1980). </a:t>
            </a:r>
            <a:r>
              <a:rPr lang="en-GB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Immunology and its Medical Application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(2 ed.). St.Louis: The C.V. Mosby Company. ISBN 978-0-8016-0495-9</a:t>
            </a:r>
          </a:p>
        </p:txBody>
      </p:sp>
    </p:spTree>
    <p:extLst>
      <p:ext uri="{BB962C8B-B14F-4D97-AF65-F5344CB8AC3E}">
        <p14:creationId xmlns:p14="http://schemas.microsoft.com/office/powerpoint/2010/main" val="73283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6E95F7-5684-415D-A334-DB5178105FE2}"/>
              </a:ext>
            </a:extLst>
          </p:cNvPr>
          <p:cNvSpPr txBox="1"/>
          <p:nvPr/>
        </p:nvSpPr>
        <p:spPr>
          <a:xfrm>
            <a:off x="698897" y="965419"/>
            <a:ext cx="107942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opsonins</a:t>
            </a: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bind to their targets                      they boost the kinetics of phagocytosis                by favouring interaction between the opsonin and cell surface receptors on immune cells.</a:t>
            </a:r>
            <a:r>
              <a:rPr lang="en-GB" sz="3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overrides the negative charges from cell membranes.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DDCCF5-5A2F-4F15-B214-1B3DB0F9C809}"/>
              </a:ext>
            </a:extLst>
          </p:cNvPr>
          <p:cNvSpPr txBox="1"/>
          <p:nvPr/>
        </p:nvSpPr>
        <p:spPr>
          <a:xfrm>
            <a:off x="578644" y="5829300"/>
            <a:ext cx="11129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dirty="0"/>
              <a:t> </a:t>
            </a:r>
            <a:r>
              <a:rPr lang="en-GB" sz="1400" b="1" dirty="0">
                <a:solidFill>
                  <a:schemeClr val="bg1"/>
                </a:solidFill>
              </a:rPr>
              <a:t>Roos, Anja; Xu, Wei; Castellano, Giuseppe; Nauta, Alma J.; Garred, Peter; Daha, Mohamed R.; van Kooten, Cees (2004-04-01). "Mini-review: A pivotal role for innate immunity in the clearance of apoptotic cells". </a:t>
            </a:r>
            <a:r>
              <a:rPr lang="en-GB" sz="1400" b="1" i="1" dirty="0">
                <a:solidFill>
                  <a:schemeClr val="bg1"/>
                </a:solidFill>
              </a:rPr>
              <a:t>European Journal of Immunology</a:t>
            </a:r>
            <a:r>
              <a:rPr lang="en-GB" sz="1400" b="1" dirty="0">
                <a:solidFill>
                  <a:schemeClr val="bg1"/>
                </a:solidFill>
              </a:rPr>
              <a:t>. 34 (4): 921–929.</a:t>
            </a:r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CC415A-38F3-46AA-807E-CDA505FF257C}"/>
              </a:ext>
            </a:extLst>
          </p:cNvPr>
          <p:cNvSpPr txBox="1"/>
          <p:nvPr/>
        </p:nvSpPr>
        <p:spPr>
          <a:xfrm>
            <a:off x="802481" y="853731"/>
            <a:ext cx="1058703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back into practice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how do I prepare for a second wave?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I suggest for the children going back to school in the autumn and winter?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I take to optimise my immune system when I return to practice?</a:t>
            </a:r>
          </a:p>
          <a:p>
            <a:r>
              <a:rPr lang="en-GB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058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597EF9-746C-47E0-93A9-829275BB739F}"/>
              </a:ext>
            </a:extLst>
          </p:cNvPr>
          <p:cNvSpPr txBox="1"/>
          <p:nvPr/>
        </p:nvSpPr>
        <p:spPr>
          <a:xfrm>
            <a:off x="735806" y="889843"/>
            <a:ext cx="108156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Opsonin molecules include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Complement from the innate                          immune system.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Antibodies from the adaptive immune system.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Collectins, which are protein lectins that mediate attachment and binding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 </a:t>
            </a: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Bacteri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bacteria</a:t>
            </a: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tooltip="Virus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viruses</a:t>
            </a: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fungi to their intended targets i.e. immune cells. *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BADD2D-FE38-439F-A4D5-3080E620BFF2}"/>
              </a:ext>
            </a:extLst>
          </p:cNvPr>
          <p:cNvSpPr txBox="1"/>
          <p:nvPr/>
        </p:nvSpPr>
        <p:spPr>
          <a:xfrm>
            <a:off x="578644" y="5829300"/>
            <a:ext cx="11129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dirty="0"/>
              <a:t> </a:t>
            </a:r>
            <a:r>
              <a:rPr lang="en-GB" sz="1400" b="1" dirty="0">
                <a:solidFill>
                  <a:schemeClr val="bg1"/>
                </a:solidFill>
              </a:rPr>
              <a:t>Roos, Anja; Xu, Wei; Castellano, Giuseppe; Nauta, Alma J.; Garred, Peter; Daha, Mohamed R.; van Kooten, Cees (2004-04-01). "Mini-review: A pivotal role for innate immunity in the clearance of apoptotic cells". </a:t>
            </a:r>
            <a:r>
              <a:rPr lang="en-GB" sz="1400" b="1" i="1" dirty="0">
                <a:solidFill>
                  <a:schemeClr val="bg1"/>
                </a:solidFill>
              </a:rPr>
              <a:t>European Journal of Immunology</a:t>
            </a:r>
            <a:r>
              <a:rPr lang="en-GB" sz="1400" b="1" dirty="0">
                <a:solidFill>
                  <a:schemeClr val="bg1"/>
                </a:solidFill>
              </a:rPr>
              <a:t>. 34 (4): 921–929.</a:t>
            </a:r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85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92D39A-EEAD-4ADF-9733-D07F770BF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841" y="833391"/>
            <a:ext cx="7812995" cy="4984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07971B-A916-43F4-8679-5DD49F824EB9}"/>
              </a:ext>
            </a:extLst>
          </p:cNvPr>
          <p:cNvSpPr txBox="1"/>
          <p:nvPr/>
        </p:nvSpPr>
        <p:spPr>
          <a:xfrm>
            <a:off x="6284258" y="3523129"/>
            <a:ext cx="1855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opsonin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FB4A9-28F0-41D9-A508-877483149343}"/>
              </a:ext>
            </a:extLst>
          </p:cNvPr>
          <p:cNvSpPr txBox="1"/>
          <p:nvPr/>
        </p:nvSpPr>
        <p:spPr>
          <a:xfrm>
            <a:off x="8915594" y="1482748"/>
            <a:ext cx="28297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of opsonins: </a:t>
            </a: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phagocytic cell recognises the opsonin on the surface of an antigen.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3F34FB-B680-4312-AB7F-0A9D1948D618}"/>
              </a:ext>
            </a:extLst>
          </p:cNvPr>
          <p:cNvSpPr txBox="1"/>
          <p:nvPr/>
        </p:nvSpPr>
        <p:spPr>
          <a:xfrm>
            <a:off x="5934636" y="5510317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Graham Colm at English Wikipedia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89CE42-2B7C-4DE7-8905-675F2E3370B9}"/>
              </a:ext>
            </a:extLst>
          </p:cNvPr>
          <p:cNvSpPr txBox="1"/>
          <p:nvPr/>
        </p:nvSpPr>
        <p:spPr>
          <a:xfrm>
            <a:off x="5300869" y="4578626"/>
            <a:ext cx="315401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COVID-19</a:t>
            </a:r>
          </a:p>
        </p:txBody>
      </p:sp>
    </p:spTree>
    <p:extLst>
      <p:ext uri="{BB962C8B-B14F-4D97-AF65-F5344CB8AC3E}">
        <p14:creationId xmlns:p14="http://schemas.microsoft.com/office/powerpoint/2010/main" val="367558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EE3EE4-C8E9-4F04-8DBB-925028E541CB}"/>
              </a:ext>
            </a:extLst>
          </p:cNvPr>
          <p:cNvSpPr txBox="1"/>
          <p:nvPr/>
        </p:nvSpPr>
        <p:spPr>
          <a:xfrm>
            <a:off x="627459" y="612844"/>
            <a:ext cx="1105138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Collectins</a:t>
            </a: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 a family of collagenous                   Ca</a:t>
            </a:r>
            <a:r>
              <a:rPr lang="en-GB" sz="3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-dependent defence lectins. Their                 function is to bind to oligosaccharide structure or </a:t>
            </a:r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lipids </a:t>
            </a: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are on the surface of microorganisms. 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Binding of collectins to microorganisms may trigger elimination of microorganisms by aggregation, complement activation,                  opsonization, activation of phagocytosis, or inhibition of microbial growth. </a:t>
            </a:r>
          </a:p>
        </p:txBody>
      </p:sp>
    </p:spTree>
    <p:extLst>
      <p:ext uri="{BB962C8B-B14F-4D97-AF65-F5344CB8AC3E}">
        <p14:creationId xmlns:p14="http://schemas.microsoft.com/office/powerpoint/2010/main" val="68874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2BA6FC-2543-4D06-91B1-CC5DEB8161FD}"/>
              </a:ext>
            </a:extLst>
          </p:cNvPr>
          <p:cNvSpPr txBox="1"/>
          <p:nvPr/>
        </p:nvSpPr>
        <p:spPr>
          <a:xfrm>
            <a:off x="616744" y="1700212"/>
            <a:ext cx="54792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Diagnostic Visible Wavelength (DVW) acetate of 633nm resonates with the saccharide Glucuronic acid.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7723CF3-A694-45C8-901F-96C36C1A1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750842" y="501256"/>
            <a:ext cx="4770971" cy="581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62ECCD-6592-4B16-833E-0A022BA7A9EC}"/>
              </a:ext>
            </a:extLst>
          </p:cNvPr>
          <p:cNvSpPr txBox="1"/>
          <p:nvPr/>
        </p:nvSpPr>
        <p:spPr>
          <a:xfrm>
            <a:off x="8410501" y="5652067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633nm</a:t>
            </a:r>
          </a:p>
        </p:txBody>
      </p:sp>
    </p:spTree>
    <p:extLst>
      <p:ext uri="{BB962C8B-B14F-4D97-AF65-F5344CB8AC3E}">
        <p14:creationId xmlns:p14="http://schemas.microsoft.com/office/powerpoint/2010/main" val="355084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0B350C-3C37-4D46-B1B7-E805C2715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72" y="744839"/>
            <a:ext cx="7196523" cy="53683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80F2FC-70C9-4A7C-920D-31CCB118650A}"/>
              </a:ext>
            </a:extLst>
          </p:cNvPr>
          <p:cNvSpPr txBox="1"/>
          <p:nvPr/>
        </p:nvSpPr>
        <p:spPr>
          <a:xfrm>
            <a:off x="8132589" y="1245299"/>
            <a:ext cx="367188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Glucuronic acid </a:t>
            </a: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rich in Jerusalem artichoke (Helianthus tuberosus) along with the oligosaccharide inulin and the Helianthus lectin.</a:t>
            </a:r>
          </a:p>
        </p:txBody>
      </p:sp>
    </p:spTree>
    <p:extLst>
      <p:ext uri="{BB962C8B-B14F-4D97-AF65-F5344CB8AC3E}">
        <p14:creationId xmlns:p14="http://schemas.microsoft.com/office/powerpoint/2010/main" val="273556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04C817-3AEE-4EC8-B1AC-09FDD83CEDA1}"/>
              </a:ext>
            </a:extLst>
          </p:cNvPr>
          <p:cNvSpPr txBox="1"/>
          <p:nvPr/>
        </p:nvSpPr>
        <p:spPr>
          <a:xfrm>
            <a:off x="589722" y="397428"/>
            <a:ext cx="1066137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Heltuba</a:t>
            </a: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tuber lectin from the Jerusalem            artichoke Helianthus </a:t>
            </a:r>
            <a:r>
              <a:rPr lang="en-GB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tuberosus</a:t>
            </a: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belongs to                 the mannose-binding subgroup of the family                of jacalin-related plant lectins. </a:t>
            </a:r>
          </a:p>
          <a:p>
            <a:r>
              <a:rPr lang="en-GB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Heltuba</a:t>
            </a: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highly specific for the disaccharides Mannose alpha   1-3Man or Mannose alpha 1-2Man, two carbohydrates that are particularly abundant in the glycoconjugates exposed on the surface of viruses, bacteria and fungi, and on the epithelial cells along the gastrointestinal tract.*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D55563-CC07-4F90-AE9E-521AB1C6E30B}"/>
              </a:ext>
            </a:extLst>
          </p:cNvPr>
          <p:cNvSpPr txBox="1"/>
          <p:nvPr/>
        </p:nvSpPr>
        <p:spPr>
          <a:xfrm>
            <a:off x="795130" y="6029739"/>
            <a:ext cx="11125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*Helianthus </a:t>
            </a:r>
            <a:r>
              <a:rPr lang="en-GB" sz="1400" b="1" dirty="0" err="1">
                <a:solidFill>
                  <a:schemeClr val="bg1"/>
                </a:solidFill>
              </a:rPr>
              <a:t>Tuberosus</a:t>
            </a:r>
            <a:r>
              <a:rPr lang="en-GB" sz="1400" b="1" dirty="0">
                <a:solidFill>
                  <a:schemeClr val="bg1"/>
                </a:solidFill>
              </a:rPr>
              <a:t> Lectin Reveals a Widespread Scaffold for Mannose-Binding Lectins</a:t>
            </a:r>
          </a:p>
          <a:p>
            <a:r>
              <a:rPr lang="en-GB" sz="1400" b="1" dirty="0">
                <a:solidFill>
                  <a:schemeClr val="bg1"/>
                </a:solidFill>
              </a:rPr>
              <a:t>Y Bourne</a:t>
            </a:r>
            <a:r>
              <a:rPr lang="en-GB" sz="1400" b="1" baseline="30000" dirty="0">
                <a:solidFill>
                  <a:schemeClr val="bg1"/>
                </a:solidFill>
              </a:rPr>
              <a:t> </a:t>
            </a:r>
            <a:r>
              <a:rPr lang="en-GB" sz="1400" b="1" baseline="30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GB" sz="1400" b="1" dirty="0">
                <a:solidFill>
                  <a:schemeClr val="bg1"/>
                </a:solidFill>
              </a:rPr>
              <a:t>, V Zamboni, A Barre, W J </a:t>
            </a:r>
            <a:r>
              <a:rPr lang="en-GB" sz="1400" b="1" dirty="0" err="1">
                <a:solidFill>
                  <a:schemeClr val="bg1"/>
                </a:solidFill>
              </a:rPr>
              <a:t>Peumans</a:t>
            </a:r>
            <a:r>
              <a:rPr lang="en-GB" sz="1400" b="1" dirty="0">
                <a:solidFill>
                  <a:schemeClr val="bg1"/>
                </a:solidFill>
              </a:rPr>
              <a:t>, E J Van Damme, P </a:t>
            </a:r>
            <a:r>
              <a:rPr lang="en-GB" sz="1400" b="1" dirty="0" err="1">
                <a:solidFill>
                  <a:schemeClr val="bg1"/>
                </a:solidFill>
              </a:rPr>
              <a:t>Rougé</a:t>
            </a:r>
            <a:r>
              <a:rPr lang="en-GB" sz="1400" b="1" dirty="0">
                <a:solidFill>
                  <a:schemeClr val="bg1"/>
                </a:solidFill>
              </a:rPr>
              <a:t>. </a:t>
            </a:r>
            <a:r>
              <a:rPr lang="pt-BR" sz="1400" b="1" dirty="0">
                <a:solidFill>
                  <a:schemeClr val="bg1"/>
                </a:solidFill>
              </a:rPr>
              <a:t>1999 Dec 15;7(12):1473-82. doi: 10.1016/s0969-2126(00)88338-0.</a:t>
            </a:r>
            <a:endParaRPr lang="en-GB" sz="1400" b="1" dirty="0">
              <a:solidFill>
                <a:schemeClr val="bg1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456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E9E81D-AB34-4899-B11E-1FF9DF9E1B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72" r="13827"/>
          <a:stretch/>
        </p:blipFill>
        <p:spPr>
          <a:xfrm>
            <a:off x="1057835" y="243602"/>
            <a:ext cx="4294095" cy="62046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27A288-5283-4978-B61E-8C46EB71E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528" y="172966"/>
            <a:ext cx="4345997" cy="6275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B46870-FC05-41BB-A3D7-5C40D6544EBC}"/>
              </a:ext>
            </a:extLst>
          </p:cNvPr>
          <p:cNvSpPr txBox="1"/>
          <p:nvPr/>
        </p:nvSpPr>
        <p:spPr>
          <a:xfrm>
            <a:off x="4833890" y="3114798"/>
            <a:ext cx="29224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Organic Inulin (Jerusalem Artichoke) pack of 180 capsules</a:t>
            </a:r>
          </a:p>
          <a:p>
            <a:pPr algn="ctr"/>
            <a:r>
              <a:rPr lang="en-GB" sz="3200" b="1" dirty="0">
                <a:solidFill>
                  <a:srgbClr val="002060"/>
                </a:solidFill>
              </a:rPr>
              <a:t>6-8 caps at breakfast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5A2F54-606B-4476-AEF6-C2C49FA0D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177" y="517096"/>
            <a:ext cx="3021104" cy="21304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EBACF7-8771-4EE1-98A4-4365BE8B844F}"/>
              </a:ext>
            </a:extLst>
          </p:cNvPr>
          <p:cNvSpPr txBox="1"/>
          <p:nvPr/>
        </p:nvSpPr>
        <p:spPr>
          <a:xfrm>
            <a:off x="8395253" y="5247861"/>
            <a:ext cx="2425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FF"/>
                </a:solidFill>
              </a:rPr>
              <a:t>Rich in Glucuronic acid</a:t>
            </a:r>
          </a:p>
        </p:txBody>
      </p:sp>
    </p:spTree>
    <p:extLst>
      <p:ext uri="{BB962C8B-B14F-4D97-AF65-F5344CB8AC3E}">
        <p14:creationId xmlns:p14="http://schemas.microsoft.com/office/powerpoint/2010/main" val="186896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6FBD7A-91A7-4A96-9B8F-A19333C19E6A}"/>
              </a:ext>
            </a:extLst>
          </p:cNvPr>
          <p:cNvSpPr txBox="1"/>
          <p:nvPr/>
        </p:nvSpPr>
        <p:spPr>
          <a:xfrm>
            <a:off x="2220096" y="3014788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Infection and Recuperation</a:t>
            </a:r>
          </a:p>
        </p:txBody>
      </p:sp>
    </p:spTree>
    <p:extLst>
      <p:ext uri="{BB962C8B-B14F-4D97-AF65-F5344CB8AC3E}">
        <p14:creationId xmlns:p14="http://schemas.microsoft.com/office/powerpoint/2010/main" val="21184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B55889-FDCB-446D-9E1F-792AC6AB7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235" y="3686175"/>
            <a:ext cx="6090021" cy="713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3C1810-3A78-4C6C-87DD-0A182C185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73" y="4546973"/>
            <a:ext cx="6090021" cy="1905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EE93B5-CF43-46B6-BC4E-BDFACB88340E}"/>
              </a:ext>
            </a:extLst>
          </p:cNvPr>
          <p:cNvSpPr txBox="1"/>
          <p:nvPr/>
        </p:nvSpPr>
        <p:spPr>
          <a:xfrm>
            <a:off x="778995" y="303984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GB" sz="36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17F2D3-CB75-4D5C-973C-81BD669DE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615" y="804607"/>
            <a:ext cx="3073672" cy="5763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6894C5-62EB-4FD4-9375-CBC47205DE13}"/>
              </a:ext>
            </a:extLst>
          </p:cNvPr>
          <p:cNvSpPr txBox="1"/>
          <p:nvPr/>
        </p:nvSpPr>
        <p:spPr>
          <a:xfrm>
            <a:off x="7080911" y="372407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Week  25</a:t>
            </a:r>
            <a:r>
              <a:rPr lang="en-GB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April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FAC484-0B52-4875-9FCD-8DC262F00CBD}"/>
              </a:ext>
            </a:extLst>
          </p:cNvPr>
          <p:cNvSpPr txBox="1"/>
          <p:nvPr/>
        </p:nvSpPr>
        <p:spPr>
          <a:xfrm>
            <a:off x="782085" y="572462"/>
            <a:ext cx="61865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people are left with post viral symptoms especially fatigue.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009C67-84EC-49A4-9C99-52428C18BB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07" r="35680"/>
          <a:stretch/>
        </p:blipFill>
        <p:spPr>
          <a:xfrm>
            <a:off x="5665981" y="1270350"/>
            <a:ext cx="1599600" cy="22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7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F5ABF-BE06-49D7-B2EA-59DE045EFC51}"/>
              </a:ext>
            </a:extLst>
          </p:cNvPr>
          <p:cNvSpPr txBox="1"/>
          <p:nvPr/>
        </p:nvSpPr>
        <p:spPr>
          <a:xfrm>
            <a:off x="869575" y="636494"/>
            <a:ext cx="1086760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common post viral nutritional           deficiencies are - 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Zinc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Magnesium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CoQ10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DHA</a:t>
            </a:r>
          </a:p>
        </p:txBody>
      </p:sp>
    </p:spTree>
    <p:extLst>
      <p:ext uri="{BB962C8B-B14F-4D97-AF65-F5344CB8AC3E}">
        <p14:creationId xmlns:p14="http://schemas.microsoft.com/office/powerpoint/2010/main" val="28755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6A1C22-EB50-4B6A-8525-BA84B23FB8A7}"/>
              </a:ext>
            </a:extLst>
          </p:cNvPr>
          <p:cNvSpPr txBox="1"/>
          <p:nvPr/>
        </p:nvSpPr>
        <p:spPr>
          <a:xfrm>
            <a:off x="642937" y="457200"/>
            <a:ext cx="99441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is it safe to start again?</a:t>
            </a:r>
          </a:p>
          <a:p>
            <a:endParaRPr lang="en-GB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the government say so.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Realistically when professions like hairdressers and massage parlours get the go ahead to reopen. Anyone involved with physical </a:t>
            </a:r>
            <a:r>
              <a:rPr lang="en-GB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 of </a:t>
            </a: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 person.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will of course be when the level of infection has decreased to a minimal level.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07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9DE2B4-FB64-4441-A11F-1509A2DC2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548680"/>
            <a:ext cx="7531360" cy="5760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39DFA2-44DF-4FE0-92AC-E560BE7F11A0}"/>
              </a:ext>
            </a:extLst>
          </p:cNvPr>
          <p:cNvSpPr txBox="1"/>
          <p:nvPr/>
        </p:nvSpPr>
        <p:spPr>
          <a:xfrm>
            <a:off x="8433387" y="2302907"/>
            <a:ext cx="331236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Experts had previously suggested a link between colder weather and the spread of the virus and highlighted that flu-like viruses often thrive in the winter months.</a:t>
            </a:r>
          </a:p>
          <a:p>
            <a:r>
              <a:rPr lang="en-GB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Michale Ward from the University of Sydney said: "Covid-19 is likely to be a seasonal disease that recurs in periods of lower humidity.</a:t>
            </a:r>
          </a:p>
          <a:p>
            <a:r>
              <a:rPr lang="en-GB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"We need to be thinking if it's wintertime, it could be Covid-19 time.”</a:t>
            </a:r>
          </a:p>
          <a:p>
            <a:endParaRPr lang="en-GB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13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B76844-A941-4459-9211-017EAACEB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56" y="800797"/>
            <a:ext cx="8710795" cy="1696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C05EE-E4EB-4A17-9AC6-F5439D5CA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21" y="2788028"/>
            <a:ext cx="6511122" cy="3227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25F0E5-0F5D-4DF4-A4BA-B6D781F625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55" r="23922" b="28925"/>
          <a:stretch/>
        </p:blipFill>
        <p:spPr>
          <a:xfrm>
            <a:off x="7664824" y="2746706"/>
            <a:ext cx="3550024" cy="33104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7FA953-8555-4B84-8E38-0CB573D00108}"/>
              </a:ext>
            </a:extLst>
          </p:cNvPr>
          <p:cNvSpPr txBox="1"/>
          <p:nvPr/>
        </p:nvSpPr>
        <p:spPr>
          <a:xfrm>
            <a:off x="8386617" y="5533984"/>
            <a:ext cx="249381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Dr Chris Whitty</a:t>
            </a:r>
          </a:p>
        </p:txBody>
      </p:sp>
    </p:spTree>
    <p:extLst>
      <p:ext uri="{BB962C8B-B14F-4D97-AF65-F5344CB8AC3E}">
        <p14:creationId xmlns:p14="http://schemas.microsoft.com/office/powerpoint/2010/main" val="40950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E8E064-B21C-4698-9CBF-CEDBEEEDC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72" y="393326"/>
            <a:ext cx="4871097" cy="3183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D848B0-CC34-4F5F-B03E-151F2CA5DB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74" r="14902"/>
          <a:stretch/>
        </p:blipFill>
        <p:spPr>
          <a:xfrm>
            <a:off x="6251957" y="385280"/>
            <a:ext cx="5468471" cy="5890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614BC1-069D-4B47-A1C1-2825F62B9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72" y="3620708"/>
            <a:ext cx="4871097" cy="263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5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A0442E-26DE-4898-A02A-9E44FFFEC2FE}"/>
              </a:ext>
            </a:extLst>
          </p:cNvPr>
          <p:cNvSpPr txBox="1"/>
          <p:nvPr/>
        </p:nvSpPr>
        <p:spPr>
          <a:xfrm>
            <a:off x="516802" y="936680"/>
            <a:ext cx="554461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Must get people out into the sunshine to promote Vitamin D and exposed to broad spectrum health giving wavebands of light.</a:t>
            </a:r>
          </a:p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Use broad spectrum lighting inside homes.</a:t>
            </a:r>
          </a:p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Regular exercise.</a:t>
            </a:r>
          </a:p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Avoid high fat and sugar in the diet. (Changes gut microbiota.)</a:t>
            </a:r>
          </a:p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Avoid soy in all its forms.</a:t>
            </a: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C7E132-8654-49AC-BD7F-83C7A822E919}"/>
              </a:ext>
            </a:extLst>
          </p:cNvPr>
          <p:cNvSpPr txBox="1"/>
          <p:nvPr/>
        </p:nvSpPr>
        <p:spPr>
          <a:xfrm>
            <a:off x="6039986" y="936680"/>
            <a:ext cx="592579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Eat plenty of organic                fruit and vegetables.</a:t>
            </a:r>
          </a:p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Eat organic whole grains.</a:t>
            </a:r>
          </a:p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Take 1-2 capsules of Zinc quercitin daily.</a:t>
            </a:r>
          </a:p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Take 1-2 multiple Vitamin / Mineral capsules daily.</a:t>
            </a:r>
          </a:p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Take a probiotic(s) with inulin.</a:t>
            </a:r>
          </a:p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DHA oil supplement daily.</a:t>
            </a:r>
          </a:p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Take 1gm Vitamin C capsule each day.</a:t>
            </a:r>
          </a:p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Co-enzyme Q10 minimum of 250gm daily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4329D1-2992-4E71-8142-B002F5640FDC}"/>
              </a:ext>
            </a:extLst>
          </p:cNvPr>
          <p:cNvSpPr txBox="1"/>
          <p:nvPr/>
        </p:nvSpPr>
        <p:spPr>
          <a:xfrm>
            <a:off x="516802" y="262623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Infection and Recuperation</a:t>
            </a:r>
          </a:p>
        </p:txBody>
      </p:sp>
      <p:pic>
        <p:nvPicPr>
          <p:cNvPr id="5" name="Picture 4" descr="A picture containing object, lamp, room, flower&#10;&#10;Description automatically generated">
            <a:extLst>
              <a:ext uri="{FF2B5EF4-FFF2-40B4-BE49-F238E27FC236}">
                <a16:creationId xmlns:a16="http://schemas.microsoft.com/office/drawing/2014/main" id="{AE08D323-FBFC-4F84-8C01-4E7732E4A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80556" y="1893548"/>
            <a:ext cx="1001679" cy="95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9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FBE327-08C5-4AC2-A396-3251C7DBFF45}"/>
              </a:ext>
            </a:extLst>
          </p:cNvPr>
          <p:cNvSpPr txBox="1"/>
          <p:nvPr/>
        </p:nvSpPr>
        <p:spPr>
          <a:xfrm>
            <a:off x="1631157" y="2690336"/>
            <a:ext cx="88153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Suggested nutrients for practitioners to take to optimise their immune systems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647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8E7051-B54F-457D-8424-B50B19EDED8F}"/>
              </a:ext>
            </a:extLst>
          </p:cNvPr>
          <p:cNvSpPr txBox="1"/>
          <p:nvPr/>
        </p:nvSpPr>
        <p:spPr>
          <a:xfrm>
            <a:off x="693775" y="378529"/>
            <a:ext cx="59905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Suggested nutrients for practitioners to take to optimise their immune systems</a:t>
            </a:r>
          </a:p>
          <a:p>
            <a:endParaRPr lang="en-GB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Zinc quercitin 1x20mg cap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 C 1-2gm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 D3 essential after beginning of September 5000IU Liposomal D3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Inulin (for glucuronic acid)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8857D1-573F-4262-935E-0DF844415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742" y="1956280"/>
            <a:ext cx="484822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7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3DC3A5-95ED-421E-80B4-BE80875F2289}"/>
              </a:ext>
            </a:extLst>
          </p:cNvPr>
          <p:cNvSpPr txBox="1"/>
          <p:nvPr/>
        </p:nvSpPr>
        <p:spPr>
          <a:xfrm>
            <a:off x="5724938" y="3676030"/>
            <a:ext cx="6228522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Back to School Nutrients for Children</a:t>
            </a:r>
          </a:p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Liquid Zinc 5 drops (=5mg)</a:t>
            </a:r>
          </a:p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Vitamin D3 Liposomal from September</a:t>
            </a:r>
          </a:p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Vitamin C as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Sodium ascorbate for Children 200mg)</a:t>
            </a:r>
          </a:p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Inulin (prebiotic sweet tasting)</a:t>
            </a:r>
          </a:p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Children’s Multiple Vitamin / Mineral 1-2 capsules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900" b="1" dirty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F6154E-5E50-4A50-8C3A-91885BF1CE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07" r="2752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04C5FC-1B60-462C-8748-256D503B5D65}"/>
              </a:ext>
            </a:extLst>
          </p:cNvPr>
          <p:cNvSpPr txBox="1"/>
          <p:nvPr/>
        </p:nvSpPr>
        <p:spPr>
          <a:xfrm>
            <a:off x="6550819" y="478631"/>
            <a:ext cx="51363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A lot of parents are                   asking what can I give to              our children when they go            back to school in the autumn?</a:t>
            </a:r>
          </a:p>
        </p:txBody>
      </p:sp>
    </p:spTree>
    <p:extLst>
      <p:ext uri="{BB962C8B-B14F-4D97-AF65-F5344CB8AC3E}">
        <p14:creationId xmlns:p14="http://schemas.microsoft.com/office/powerpoint/2010/main" val="992365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E017F6-AE68-45A5-9F26-394726630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2166558"/>
            <a:ext cx="10668002" cy="42058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624DBE-87D2-49EE-8228-60BAB9D65D1F}"/>
              </a:ext>
            </a:extLst>
          </p:cNvPr>
          <p:cNvSpPr txBox="1"/>
          <p:nvPr/>
        </p:nvSpPr>
        <p:spPr>
          <a:xfrm>
            <a:off x="695739" y="642731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well and hope your clinic builds up      rapidly to pre-lockdown levels very quickly.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DCFBC1-51D7-4E6A-A866-871496D69641}"/>
              </a:ext>
            </a:extLst>
          </p:cNvPr>
          <p:cNvSpPr txBox="1"/>
          <p:nvPr/>
        </p:nvSpPr>
        <p:spPr>
          <a:xfrm>
            <a:off x="6096000" y="2418522"/>
            <a:ext cx="51617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We are hoping to re-start our seminar program in the autumn but in-between time there are plenty of free on-line seminars available on this site.</a:t>
            </a:r>
          </a:p>
        </p:txBody>
      </p:sp>
    </p:spTree>
    <p:extLst>
      <p:ext uri="{BB962C8B-B14F-4D97-AF65-F5344CB8AC3E}">
        <p14:creationId xmlns:p14="http://schemas.microsoft.com/office/powerpoint/2010/main" val="340989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208449-7A75-47F7-BF84-2E5F077EF6CD}"/>
              </a:ext>
            </a:extLst>
          </p:cNvPr>
          <p:cNvSpPr txBox="1"/>
          <p:nvPr/>
        </p:nvSpPr>
        <p:spPr>
          <a:xfrm>
            <a:off x="650083" y="450145"/>
            <a:ext cx="110513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Yesterday I treated my son’s upper cervicals.            I found it nearly impossible to palpate                the tissues or feel confident with treating            with disposable gloves on.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sure my receptionist does not want to spend most of her day taking each patient’s temperature before they are allowed in, with gloves on disinfecting everything a patient touches and policing each patient coming in and going out.</a:t>
            </a:r>
          </a:p>
        </p:txBody>
      </p:sp>
    </p:spTree>
    <p:extLst>
      <p:ext uri="{BB962C8B-B14F-4D97-AF65-F5344CB8AC3E}">
        <p14:creationId xmlns:p14="http://schemas.microsoft.com/office/powerpoint/2010/main" val="16771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55474D-5D06-4FF1-A53F-D81AE7F4E9BE}"/>
              </a:ext>
            </a:extLst>
          </p:cNvPr>
          <p:cNvSpPr txBox="1"/>
          <p:nvPr/>
        </p:nvSpPr>
        <p:spPr>
          <a:xfrm>
            <a:off x="593072" y="335845"/>
            <a:ext cx="1050131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I want to treat patients with a face         mask on both the patient and myself               and be wearing disposable gloves?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I need to sterilise all my test vials and diagnostic acetates? 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Luckily there is available an UVc steriliser wand that will safely do this without affecting the test vials or acetates.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recommend ones like this -</a:t>
            </a:r>
          </a:p>
        </p:txBody>
      </p:sp>
    </p:spTree>
    <p:extLst>
      <p:ext uri="{BB962C8B-B14F-4D97-AF65-F5344CB8AC3E}">
        <p14:creationId xmlns:p14="http://schemas.microsoft.com/office/powerpoint/2010/main" val="161700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E55324-0103-4D25-8A3A-A0C9CAA30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A0C0D16-E7AC-4356-9AE9-6A75E40E560D}"/>
              </a:ext>
            </a:extLst>
          </p:cNvPr>
          <p:cNvSpPr/>
          <p:nvPr/>
        </p:nvSpPr>
        <p:spPr>
          <a:xfrm>
            <a:off x="4383536" y="1755509"/>
            <a:ext cx="1772958" cy="148677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15BDB3-4FBE-4135-8045-EBF9C2EA300E}"/>
              </a:ext>
            </a:extLst>
          </p:cNvPr>
          <p:cNvSpPr txBox="1"/>
          <p:nvPr/>
        </p:nvSpPr>
        <p:spPr>
          <a:xfrm>
            <a:off x="4526629" y="1898730"/>
            <a:ext cx="1486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Don’t buy a cheap one</a:t>
            </a:r>
          </a:p>
        </p:txBody>
      </p:sp>
    </p:spTree>
    <p:extLst>
      <p:ext uri="{BB962C8B-B14F-4D97-AF65-F5344CB8AC3E}">
        <p14:creationId xmlns:p14="http://schemas.microsoft.com/office/powerpoint/2010/main" val="76506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C28551-801E-486E-84EF-A0221B7351CE}"/>
              </a:ext>
            </a:extLst>
          </p:cNvPr>
          <p:cNvSpPr txBox="1"/>
          <p:nvPr/>
        </p:nvSpPr>
        <p:spPr>
          <a:xfrm>
            <a:off x="6792844" y="1773427"/>
            <a:ext cx="5045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advised to take all patient’s temperature on their arrival.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C356D1-67F7-4499-A734-1B245F18D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34" y="618003"/>
            <a:ext cx="6155786" cy="3722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A4D56E-A18E-4A60-B9B6-1CB48115E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731" y="4464496"/>
            <a:ext cx="4040981" cy="2268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2E809E-A562-434B-B783-AEE2FA400ECA}"/>
              </a:ext>
            </a:extLst>
          </p:cNvPr>
          <p:cNvSpPr txBox="1"/>
          <p:nvPr/>
        </p:nvSpPr>
        <p:spPr>
          <a:xfrm>
            <a:off x="521634" y="4559838"/>
            <a:ext cx="61557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send them home if they are running a temperature.</a:t>
            </a:r>
          </a:p>
        </p:txBody>
      </p:sp>
    </p:spTree>
    <p:extLst>
      <p:ext uri="{BB962C8B-B14F-4D97-AF65-F5344CB8AC3E}">
        <p14:creationId xmlns:p14="http://schemas.microsoft.com/office/powerpoint/2010/main" val="220987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3052</TotalTime>
  <Words>2691</Words>
  <Application>Microsoft Office PowerPoint</Application>
  <PresentationFormat>Widescreen</PresentationFormat>
  <Paragraphs>275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Astill-Smith</dc:creator>
  <cp:lastModifiedBy>Chris Astill-Smith</cp:lastModifiedBy>
  <cp:revision>39</cp:revision>
  <dcterms:created xsi:type="dcterms:W3CDTF">2020-06-11T17:11:26Z</dcterms:created>
  <dcterms:modified xsi:type="dcterms:W3CDTF">2020-06-15T12:11:08Z</dcterms:modified>
</cp:coreProperties>
</file>