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0"/>
  </p:notesMasterIdLst>
  <p:sldIdLst>
    <p:sldId id="1444" r:id="rId2"/>
    <p:sldId id="1439" r:id="rId3"/>
    <p:sldId id="256" r:id="rId4"/>
    <p:sldId id="396" r:id="rId5"/>
    <p:sldId id="360" r:id="rId6"/>
    <p:sldId id="397" r:id="rId7"/>
    <p:sldId id="406" r:id="rId8"/>
    <p:sldId id="1530" r:id="rId9"/>
    <p:sldId id="393" r:id="rId10"/>
    <p:sldId id="399" r:id="rId11"/>
    <p:sldId id="395" r:id="rId12"/>
    <p:sldId id="273" r:id="rId13"/>
    <p:sldId id="1477" r:id="rId14"/>
    <p:sldId id="1474" r:id="rId15"/>
    <p:sldId id="1424" r:id="rId16"/>
    <p:sldId id="276" r:id="rId17"/>
    <p:sldId id="277" r:id="rId18"/>
    <p:sldId id="1429" r:id="rId19"/>
    <p:sldId id="291" r:id="rId20"/>
    <p:sldId id="292" r:id="rId21"/>
    <p:sldId id="295" r:id="rId22"/>
    <p:sldId id="293" r:id="rId23"/>
    <p:sldId id="1430" r:id="rId24"/>
    <p:sldId id="1431" r:id="rId25"/>
    <p:sldId id="294" r:id="rId26"/>
    <p:sldId id="296" r:id="rId27"/>
    <p:sldId id="297" r:id="rId28"/>
    <p:sldId id="298" r:id="rId29"/>
    <p:sldId id="299" r:id="rId30"/>
    <p:sldId id="300" r:id="rId31"/>
    <p:sldId id="304" r:id="rId32"/>
    <p:sldId id="1479" r:id="rId33"/>
    <p:sldId id="1478" r:id="rId34"/>
    <p:sldId id="306" r:id="rId35"/>
    <p:sldId id="307" r:id="rId36"/>
    <p:sldId id="308" r:id="rId37"/>
    <p:sldId id="309" r:id="rId38"/>
    <p:sldId id="401" r:id="rId39"/>
    <p:sldId id="362" r:id="rId40"/>
    <p:sldId id="363" r:id="rId41"/>
    <p:sldId id="310" r:id="rId42"/>
    <p:sldId id="1527" r:id="rId43"/>
    <p:sldId id="1440" r:id="rId44"/>
    <p:sldId id="1528" r:id="rId45"/>
    <p:sldId id="1437" r:id="rId46"/>
    <p:sldId id="354" r:id="rId47"/>
    <p:sldId id="358" r:id="rId48"/>
    <p:sldId id="1452" r:id="rId49"/>
    <p:sldId id="355" r:id="rId50"/>
    <p:sldId id="359" r:id="rId51"/>
    <p:sldId id="1531" r:id="rId52"/>
    <p:sldId id="1438" r:id="rId53"/>
    <p:sldId id="338" r:id="rId54"/>
    <p:sldId id="337" r:id="rId55"/>
    <p:sldId id="402" r:id="rId56"/>
    <p:sldId id="344" r:id="rId57"/>
    <p:sldId id="345" r:id="rId58"/>
    <p:sldId id="1453" r:id="rId59"/>
    <p:sldId id="1454" r:id="rId60"/>
    <p:sldId id="347" r:id="rId61"/>
    <p:sldId id="1482" r:id="rId62"/>
    <p:sldId id="1485" r:id="rId63"/>
    <p:sldId id="341" r:id="rId64"/>
    <p:sldId id="1483" r:id="rId65"/>
    <p:sldId id="1484" r:id="rId66"/>
    <p:sldId id="1486" r:id="rId67"/>
    <p:sldId id="352" r:id="rId68"/>
    <p:sldId id="317" r:id="rId69"/>
    <p:sldId id="1487" r:id="rId70"/>
    <p:sldId id="407" r:id="rId71"/>
    <p:sldId id="1488" r:id="rId72"/>
    <p:sldId id="1491" r:id="rId73"/>
    <p:sldId id="321" r:id="rId74"/>
    <p:sldId id="1422" r:id="rId75"/>
    <p:sldId id="1492" r:id="rId76"/>
    <p:sldId id="1493" r:id="rId77"/>
    <p:sldId id="1455" r:id="rId78"/>
    <p:sldId id="1456" r:id="rId79"/>
    <p:sldId id="1457" r:id="rId80"/>
    <p:sldId id="1494" r:id="rId81"/>
    <p:sldId id="1472" r:id="rId82"/>
    <p:sldId id="1495" r:id="rId83"/>
    <p:sldId id="1496" r:id="rId84"/>
    <p:sldId id="1497" r:id="rId85"/>
    <p:sldId id="1498" r:id="rId86"/>
    <p:sldId id="1475" r:id="rId87"/>
    <p:sldId id="1476" r:id="rId88"/>
    <p:sldId id="1499" r:id="rId89"/>
    <p:sldId id="1500" r:id="rId90"/>
    <p:sldId id="1501" r:id="rId91"/>
    <p:sldId id="1502" r:id="rId92"/>
    <p:sldId id="1503" r:id="rId93"/>
    <p:sldId id="1504" r:id="rId94"/>
    <p:sldId id="1450" r:id="rId95"/>
    <p:sldId id="366" r:id="rId96"/>
    <p:sldId id="1505" r:id="rId97"/>
    <p:sldId id="1506" r:id="rId98"/>
    <p:sldId id="324" r:id="rId99"/>
    <p:sldId id="1507" r:id="rId100"/>
    <p:sldId id="1446" r:id="rId101"/>
    <p:sldId id="1508" r:id="rId102"/>
    <p:sldId id="1448" r:id="rId103"/>
    <p:sldId id="1449" r:id="rId104"/>
    <p:sldId id="367" r:id="rId105"/>
    <p:sldId id="325" r:id="rId106"/>
    <p:sldId id="368" r:id="rId107"/>
    <p:sldId id="1509" r:id="rId108"/>
    <p:sldId id="1510" r:id="rId109"/>
    <p:sldId id="369" r:id="rId110"/>
    <p:sldId id="375" r:id="rId111"/>
    <p:sldId id="370" r:id="rId112"/>
    <p:sldId id="376" r:id="rId113"/>
    <p:sldId id="1511" r:id="rId114"/>
    <p:sldId id="377" r:id="rId115"/>
    <p:sldId id="379" r:id="rId116"/>
    <p:sldId id="1529" r:id="rId117"/>
    <p:sldId id="378" r:id="rId118"/>
    <p:sldId id="1513" r:id="rId119"/>
    <p:sldId id="1514" r:id="rId120"/>
    <p:sldId id="385" r:id="rId121"/>
    <p:sldId id="386" r:id="rId122"/>
    <p:sldId id="1515" r:id="rId123"/>
    <p:sldId id="1516" r:id="rId124"/>
    <p:sldId id="1517" r:id="rId125"/>
    <p:sldId id="1518" r:id="rId126"/>
    <p:sldId id="1519" r:id="rId127"/>
    <p:sldId id="411" r:id="rId128"/>
    <p:sldId id="414" r:id="rId129"/>
    <p:sldId id="415" r:id="rId130"/>
    <p:sldId id="416" r:id="rId131"/>
    <p:sldId id="417" r:id="rId132"/>
    <p:sldId id="418" r:id="rId133"/>
    <p:sldId id="419" r:id="rId134"/>
    <p:sldId id="1423" r:id="rId135"/>
    <p:sldId id="1419" r:id="rId136"/>
    <p:sldId id="420" r:id="rId137"/>
    <p:sldId id="1436" r:id="rId138"/>
    <p:sldId id="421" r:id="rId139"/>
    <p:sldId id="1441" r:id="rId140"/>
    <p:sldId id="1442" r:id="rId141"/>
    <p:sldId id="422" r:id="rId142"/>
    <p:sldId id="423" r:id="rId143"/>
    <p:sldId id="1443" r:id="rId144"/>
    <p:sldId id="384" r:id="rId145"/>
    <p:sldId id="412" r:id="rId146"/>
    <p:sldId id="315" r:id="rId147"/>
    <p:sldId id="1520" r:id="rId148"/>
    <p:sldId id="364" r:id="rId149"/>
    <p:sldId id="1420" r:id="rId150"/>
    <p:sldId id="326" r:id="rId151"/>
    <p:sldId id="327" r:id="rId152"/>
    <p:sldId id="1521" r:id="rId153"/>
    <p:sldId id="329" r:id="rId154"/>
    <p:sldId id="330" r:id="rId155"/>
    <p:sldId id="1433" r:id="rId156"/>
    <p:sldId id="331" r:id="rId157"/>
    <p:sldId id="332" r:id="rId158"/>
    <p:sldId id="1451" r:id="rId159"/>
    <p:sldId id="333" r:id="rId160"/>
    <p:sldId id="1421" r:id="rId161"/>
    <p:sldId id="365" r:id="rId162"/>
    <p:sldId id="1480" r:id="rId163"/>
    <p:sldId id="1522" r:id="rId164"/>
    <p:sldId id="403" r:id="rId165"/>
    <p:sldId id="1523" r:id="rId166"/>
    <p:sldId id="1524" r:id="rId167"/>
    <p:sldId id="1526" r:id="rId168"/>
    <p:sldId id="1525"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F0A"/>
    <a:srgbClr val="CC0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660"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AB920-1423-45F4-B881-E01CD579BB6A}" type="datetimeFigureOut">
              <a:rPr lang="en-GB" smtClean="0"/>
              <a:t>25/05/2020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7FC6E-B253-4731-9741-554EEC4A2424}" type="slidenum">
              <a:rPr lang="en-GB" smtClean="0"/>
              <a:t>‹#›</a:t>
            </a:fld>
            <a:endParaRPr lang="en-GB"/>
          </a:p>
        </p:txBody>
      </p:sp>
    </p:spTree>
    <p:extLst>
      <p:ext uri="{BB962C8B-B14F-4D97-AF65-F5344CB8AC3E}">
        <p14:creationId xmlns:p14="http://schemas.microsoft.com/office/powerpoint/2010/main" val="3101040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27FC6E-B253-4731-9741-554EEC4A2424}" type="slidenum">
              <a:rPr lang="en-GB" smtClean="0"/>
              <a:t>25</a:t>
            </a:fld>
            <a:endParaRPr lang="en-GB"/>
          </a:p>
        </p:txBody>
      </p:sp>
    </p:spTree>
    <p:extLst>
      <p:ext uri="{BB962C8B-B14F-4D97-AF65-F5344CB8AC3E}">
        <p14:creationId xmlns:p14="http://schemas.microsoft.com/office/powerpoint/2010/main" val="2562612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6747D6-6250-4455-88E3-CC004389F97F}" type="datetimeFigureOut">
              <a:rPr lang="en-GB" smtClean="0"/>
              <a:pPr/>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12CE7-406D-476F-BE2A-A6F5AB1089CD}" type="slidenum">
              <a:rPr lang="en-GB" smtClean="0"/>
              <a:pPr/>
              <a:t>‹#›</a:t>
            </a:fld>
            <a:endParaRPr lang="en-GB"/>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747D6-6250-4455-88E3-CC004389F97F}" type="datetimeFigureOut">
              <a:rPr lang="en-GB" smtClean="0"/>
              <a:pPr/>
              <a:t>25/05/2020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12CE7-406D-476F-BE2A-A6F5AB1089C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doc.rero.ch/record/303675/files/S0029665108006927.pdf"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healthline.com/nutrition-team"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ncbi.nlm.nih.gov/pubmed/31691927"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s://www.ncbi.nlm.nih.gov/pmc/articles/PMC1160577" TargetMode="External"/><Relationship Id="rId2" Type="http://schemas.openxmlformats.org/officeDocument/2006/relationships/hyperlink" Target="https://www.ncbi.nlm.nih.gov/pubmed/32340216" TargetMode="Externa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5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6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hyperlink" Target="https://autumnsunshineandgabrielleangel.wordpress.com/2013/01/01/the-twinnies-are-finally-back-and-its-2013/"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doi.org/10.1002/jat.2712" TargetMode="External"/><Relationship Id="rId3" Type="http://schemas.openxmlformats.org/officeDocument/2006/relationships/hyperlink" Target="https://onlinelibrary.wiley.com/action/doSearch?ContribAuthorStored=Clair%2C+E" TargetMode="External"/><Relationship Id="rId7" Type="http://schemas.openxmlformats.org/officeDocument/2006/relationships/hyperlink" Target="https://onlinelibrary.wiley.com/action/doSearch?ContribAuthorStored=S%C3%A9ralini%2C+G-E" TargetMode="External"/><Relationship Id="rId2" Type="http://schemas.openxmlformats.org/officeDocument/2006/relationships/hyperlink" Target="https://onlinelibrary.wiley.com/action/doSearch?ContribAuthorStored=Mesnage%2C+R" TargetMode="External"/><Relationship Id="rId1" Type="http://schemas.openxmlformats.org/officeDocument/2006/relationships/slideLayout" Target="../slideLayouts/slideLayout7.xml"/><Relationship Id="rId6" Type="http://schemas.openxmlformats.org/officeDocument/2006/relationships/hyperlink" Target="https://onlinelibrary.wiley.com/action/doSearch?ContribAuthorStored=Sz%C3%A9k%C3%A1cs%2C+A" TargetMode="External"/><Relationship Id="rId5" Type="http://schemas.openxmlformats.org/officeDocument/2006/relationships/hyperlink" Target="https://onlinelibrary.wiley.com/action/doSearch?ContribAuthorStored=Then%2C+C" TargetMode="External"/><Relationship Id="rId4" Type="http://schemas.openxmlformats.org/officeDocument/2006/relationships/hyperlink" Target="https://onlinelibrary.wiley.com/action/doSearch?ContribAuthorStored=Gress%2C+S" TargetMode="External"/><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ISBN_(identifier)"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https://en.wikipedia.org/wiki/Special:BookSources/0-7216-7335-X"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journals.plos.org/plospathogens/article?id=10.1371%2Fjournal.ppat.1001176"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pubmed.ncbi.nlm.nih.gov/?term=Henkin+RI&amp;cauthor_id=1180744" TargetMode="Externa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hyperlink" Target="https://pubmed.ncbi.nlm.nih.gov/?term=Bronzert+DA&amp;cauthor_id=1180744" TargetMode="External"/><Relationship Id="rId5" Type="http://schemas.openxmlformats.org/officeDocument/2006/relationships/hyperlink" Target="https://pubmed.ncbi.nlm.nih.gov/?term=Re+PK&amp;cauthor_id=1180744" TargetMode="External"/><Relationship Id="rId4" Type="http://schemas.openxmlformats.org/officeDocument/2006/relationships/hyperlink" Target="https://pubmed.ncbi.nlm.nih.gov/?term=Patten+BM&amp;cauthor_id=1180744"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drrandybaker.com/2020/04/03/zinc-quercitin-an-effective-treatment-for-covid-19/"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hyperlink" Target="http://www.hormones.gr/183/article/article.html" TargetMode="External"/><Relationship Id="rId4" Type="http://schemas.openxmlformats.org/officeDocument/2006/relationships/hyperlink" Target="https://www.sciencedirect.com/science/article/pii/S2352914816300065"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en.wikipedia.org/wiki/TMPRSS2" TargetMode="External"/><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8B240-0885-45F5-A92E-4EEFD4BD0819}"/>
              </a:ext>
            </a:extLst>
          </p:cNvPr>
          <p:cNvSpPr txBox="1"/>
          <p:nvPr/>
        </p:nvSpPr>
        <p:spPr>
          <a:xfrm>
            <a:off x="2387588" y="612845"/>
            <a:ext cx="7416824"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Hello, from week 7 of our lockdown here in UK.</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I’m Chris Astill-Smith Osteopath, Naturopath and Applied </a:t>
            </a:r>
            <a:r>
              <a:rPr lang="en-GB" sz="3600" b="1">
                <a:solidFill>
                  <a:schemeClr val="bg1"/>
                </a:solidFill>
                <a:latin typeface="Arial" panose="020B0604020202020204" pitchFamily="34" charset="0"/>
                <a:cs typeface="Arial" panose="020B0604020202020204" pitchFamily="34" charset="0"/>
              </a:rPr>
              <a:t>Kinesiologist.</a:t>
            </a: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I’m also director of Research and Development here at Epigenetics Ltd</a:t>
            </a:r>
          </a:p>
        </p:txBody>
      </p:sp>
    </p:spTree>
    <p:extLst>
      <p:ext uri="{BB962C8B-B14F-4D97-AF65-F5344CB8AC3E}">
        <p14:creationId xmlns:p14="http://schemas.microsoft.com/office/powerpoint/2010/main" val="33617648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8022" y="447691"/>
            <a:ext cx="5976664" cy="2308324"/>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An example of this is when the </a:t>
            </a:r>
            <a:r>
              <a:rPr lang="en-GB" sz="3600" b="1" dirty="0">
                <a:solidFill>
                  <a:schemeClr val="bg1"/>
                </a:solidFill>
                <a:highlight>
                  <a:srgbClr val="F66F0A"/>
                </a:highlight>
                <a:latin typeface="Arial" pitchFamily="34" charset="0"/>
                <a:cs typeface="Arial" pitchFamily="34" charset="0"/>
              </a:rPr>
              <a:t>orange</a:t>
            </a:r>
            <a:r>
              <a:rPr lang="en-GB" sz="3600" b="1" dirty="0">
                <a:solidFill>
                  <a:schemeClr val="bg1"/>
                </a:solidFill>
                <a:latin typeface="Arial" pitchFamily="34" charset="0"/>
                <a:cs typeface="Arial" pitchFamily="34" charset="0"/>
              </a:rPr>
              <a:t> street lights are turned on at dusk. </a:t>
            </a:r>
          </a:p>
        </p:txBody>
      </p:sp>
      <p:pic>
        <p:nvPicPr>
          <p:cNvPr id="3" name="Picture 2">
            <a:extLst>
              <a:ext uri="{FF2B5EF4-FFF2-40B4-BE49-F238E27FC236}">
                <a16:creationId xmlns:a16="http://schemas.microsoft.com/office/drawing/2014/main" id="{E9B8518F-760F-4E60-934E-53A2B8EF2F97}"/>
              </a:ext>
            </a:extLst>
          </p:cNvPr>
          <p:cNvPicPr>
            <a:picLocks noChangeAspect="1"/>
          </p:cNvPicPr>
          <p:nvPr/>
        </p:nvPicPr>
        <p:blipFill rotWithShape="1">
          <a:blip r:embed="rId2"/>
          <a:srcRect l="8263" b="9051"/>
          <a:stretch/>
        </p:blipFill>
        <p:spPr>
          <a:xfrm>
            <a:off x="7464152" y="539412"/>
            <a:ext cx="3961717" cy="5760641"/>
          </a:xfrm>
          <a:prstGeom prst="rect">
            <a:avLst/>
          </a:prstGeom>
        </p:spPr>
      </p:pic>
      <p:sp>
        <p:nvSpPr>
          <p:cNvPr id="4" name="TextBox 3">
            <a:extLst>
              <a:ext uri="{FF2B5EF4-FFF2-40B4-BE49-F238E27FC236}">
                <a16:creationId xmlns:a16="http://schemas.microsoft.com/office/drawing/2014/main" id="{5FD2D387-910C-4A11-A68B-BF605F419CAF}"/>
              </a:ext>
            </a:extLst>
          </p:cNvPr>
          <p:cNvSpPr txBox="1"/>
          <p:nvPr/>
        </p:nvSpPr>
        <p:spPr>
          <a:xfrm>
            <a:off x="983432" y="2708920"/>
            <a:ext cx="6768752" cy="2862322"/>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These lights contain </a:t>
            </a:r>
            <a:r>
              <a:rPr lang="en-GB" sz="3600" b="1" dirty="0">
                <a:solidFill>
                  <a:srgbClr val="FFFF00"/>
                </a:solidFill>
                <a:latin typeface="Arial" pitchFamily="34" charset="0"/>
                <a:cs typeface="Arial" pitchFamily="34" charset="0"/>
              </a:rPr>
              <a:t>sodium</a:t>
            </a:r>
            <a:r>
              <a:rPr lang="en-GB" sz="3600" b="1" dirty="0">
                <a:solidFill>
                  <a:schemeClr val="bg1"/>
                </a:solidFill>
                <a:latin typeface="Arial" pitchFamily="34" charset="0"/>
                <a:cs typeface="Arial" pitchFamily="34" charset="0"/>
              </a:rPr>
              <a:t> gas which has a spectroscopic emission like this –</a:t>
            </a:r>
          </a:p>
          <a:p>
            <a:endParaRPr lang="en-GB" sz="3600" b="1"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1CA92F61-3F6B-4BDC-85A4-BB1D13CE16D3}"/>
              </a:ext>
            </a:extLst>
          </p:cNvPr>
          <p:cNvSpPr txBox="1"/>
          <p:nvPr/>
        </p:nvSpPr>
        <p:spPr>
          <a:xfrm>
            <a:off x="3035660" y="4925523"/>
            <a:ext cx="3816424"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Sodium Spectroscopic emission</a:t>
            </a:r>
          </a:p>
        </p:txBody>
      </p:sp>
      <p:pic>
        <p:nvPicPr>
          <p:cNvPr id="7" name="Picture 6">
            <a:extLst>
              <a:ext uri="{FF2B5EF4-FFF2-40B4-BE49-F238E27FC236}">
                <a16:creationId xmlns:a16="http://schemas.microsoft.com/office/drawing/2014/main" id="{3C039686-2FB2-431E-A8EE-CFF897C1EC51}"/>
              </a:ext>
            </a:extLst>
          </p:cNvPr>
          <p:cNvPicPr>
            <a:picLocks noChangeAspect="1"/>
          </p:cNvPicPr>
          <p:nvPr/>
        </p:nvPicPr>
        <p:blipFill>
          <a:blip r:embed="rId3" cstate="print"/>
          <a:stretch>
            <a:fillRect/>
          </a:stretch>
        </p:blipFill>
        <p:spPr>
          <a:xfrm>
            <a:off x="911424" y="5377633"/>
            <a:ext cx="6624736" cy="911014"/>
          </a:xfrm>
          <a:prstGeom prst="rect">
            <a:avLst/>
          </a:prstGeom>
        </p:spPr>
      </p:pic>
      <p:sp>
        <p:nvSpPr>
          <p:cNvPr id="8" name="TextBox 7">
            <a:extLst>
              <a:ext uri="{FF2B5EF4-FFF2-40B4-BE49-F238E27FC236}">
                <a16:creationId xmlns:a16="http://schemas.microsoft.com/office/drawing/2014/main" id="{78B67651-3D9E-4445-911C-1E663BCC60D7}"/>
              </a:ext>
            </a:extLst>
          </p:cNvPr>
          <p:cNvSpPr txBox="1"/>
          <p:nvPr/>
        </p:nvSpPr>
        <p:spPr>
          <a:xfrm>
            <a:off x="7908179" y="5648474"/>
            <a:ext cx="3384376"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But the human eye sees this</a:t>
            </a:r>
          </a:p>
        </p:txBody>
      </p:sp>
      <p:sp>
        <p:nvSpPr>
          <p:cNvPr id="9" name="Arrow: Down 8">
            <a:extLst>
              <a:ext uri="{FF2B5EF4-FFF2-40B4-BE49-F238E27FC236}">
                <a16:creationId xmlns:a16="http://schemas.microsoft.com/office/drawing/2014/main" id="{8F92E693-7B0D-4C1A-8EC4-22FAE5B1EDD8}"/>
              </a:ext>
            </a:extLst>
          </p:cNvPr>
          <p:cNvSpPr/>
          <p:nvPr/>
        </p:nvSpPr>
        <p:spPr>
          <a:xfrm>
            <a:off x="2423592" y="4660228"/>
            <a:ext cx="360040" cy="64098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Down 9">
            <a:extLst>
              <a:ext uri="{FF2B5EF4-FFF2-40B4-BE49-F238E27FC236}">
                <a16:creationId xmlns:a16="http://schemas.microsoft.com/office/drawing/2014/main" id="{2CE323C8-59E7-4578-B111-4109EE6AF6CF}"/>
              </a:ext>
            </a:extLst>
          </p:cNvPr>
          <p:cNvSpPr/>
          <p:nvPr/>
        </p:nvSpPr>
        <p:spPr>
          <a:xfrm rot="10800000">
            <a:off x="9070986" y="2725535"/>
            <a:ext cx="360040" cy="286232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4315923"/>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E3AFC8-39F0-47BB-9533-B489F34714C1}"/>
              </a:ext>
            </a:extLst>
          </p:cNvPr>
          <p:cNvSpPr txBox="1"/>
          <p:nvPr/>
        </p:nvSpPr>
        <p:spPr>
          <a:xfrm>
            <a:off x="551384" y="476672"/>
            <a:ext cx="6120680" cy="6001643"/>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She goes on to say I also pay attention </a:t>
            </a:r>
            <a:r>
              <a:rPr lang="en-GB" sz="3200" b="1" dirty="0">
                <a:solidFill>
                  <a:srgbClr val="FFFF00"/>
                </a:solidFill>
                <a:latin typeface="Arial" panose="020B0604020202020204" pitchFamily="34" charset="0"/>
                <a:cs typeface="Arial" panose="020B0604020202020204" pitchFamily="34" charset="0"/>
              </a:rPr>
              <a:t>to IgA. </a:t>
            </a:r>
            <a:r>
              <a:rPr lang="en-GB" sz="3200" b="1" dirty="0">
                <a:solidFill>
                  <a:schemeClr val="bg1"/>
                </a:solidFill>
                <a:latin typeface="Arial" panose="020B0604020202020204" pitchFamily="34" charset="0"/>
                <a:cs typeface="Arial" panose="020B0604020202020204" pitchFamily="34" charset="0"/>
              </a:rPr>
              <a:t>Assessing the health status of patients have been diagnosed with COVID-19 and suffered from  severe and very severe symptoms or developed atypical pneumonia, but have won through to recovery, I found out that the patients showed insufficient </a:t>
            </a:r>
            <a:r>
              <a:rPr lang="en-GB" sz="3200" b="1" dirty="0">
                <a:solidFill>
                  <a:srgbClr val="FFFF00"/>
                </a:solidFill>
                <a:latin typeface="Arial" panose="020B0604020202020204" pitchFamily="34" charset="0"/>
                <a:cs typeface="Arial" panose="020B0604020202020204" pitchFamily="34" charset="0"/>
              </a:rPr>
              <a:t>IgA </a:t>
            </a:r>
            <a:r>
              <a:rPr lang="en-GB" sz="3200" b="1" dirty="0">
                <a:solidFill>
                  <a:schemeClr val="bg1"/>
                </a:solidFill>
                <a:latin typeface="Arial" panose="020B0604020202020204" pitchFamily="34" charset="0"/>
                <a:cs typeface="Arial" panose="020B0604020202020204" pitchFamily="34" charset="0"/>
              </a:rPr>
              <a:t>levels in tests as well as </a:t>
            </a:r>
            <a:r>
              <a:rPr lang="en-GB" sz="3200" b="1" dirty="0" err="1">
                <a:solidFill>
                  <a:schemeClr val="bg1"/>
                </a:solidFill>
                <a:latin typeface="Arial" panose="020B0604020202020204" pitchFamily="34" charset="0"/>
                <a:cs typeface="Arial" panose="020B0604020202020204" pitchFamily="34" charset="0"/>
              </a:rPr>
              <a:t>nosode</a:t>
            </a:r>
            <a:r>
              <a:rPr lang="en-GB" sz="3200" b="1" dirty="0">
                <a:solidFill>
                  <a:schemeClr val="bg1"/>
                </a:solidFill>
                <a:latin typeface="Arial" panose="020B0604020202020204" pitchFamily="34" charset="0"/>
                <a:cs typeface="Arial" panose="020B0604020202020204" pitchFamily="34" charset="0"/>
              </a:rPr>
              <a:t> diagnosis.</a:t>
            </a:r>
          </a:p>
        </p:txBody>
      </p:sp>
      <p:pic>
        <p:nvPicPr>
          <p:cNvPr id="3" name="Picture 2">
            <a:extLst>
              <a:ext uri="{FF2B5EF4-FFF2-40B4-BE49-F238E27FC236}">
                <a16:creationId xmlns:a16="http://schemas.microsoft.com/office/drawing/2014/main" id="{9C30A052-4B9A-4BAC-ADB0-452D1CEA5161}"/>
              </a:ext>
            </a:extLst>
          </p:cNvPr>
          <p:cNvPicPr>
            <a:picLocks noChangeAspect="1"/>
          </p:cNvPicPr>
          <p:nvPr/>
        </p:nvPicPr>
        <p:blipFill rotWithShape="1">
          <a:blip r:embed="rId2"/>
          <a:srcRect r="61222"/>
          <a:stretch/>
        </p:blipFill>
        <p:spPr>
          <a:xfrm>
            <a:off x="7032104" y="618827"/>
            <a:ext cx="4727848" cy="5734050"/>
          </a:xfrm>
          <a:prstGeom prst="rect">
            <a:avLst/>
          </a:prstGeom>
        </p:spPr>
      </p:pic>
    </p:spTree>
    <p:extLst>
      <p:ext uri="{BB962C8B-B14F-4D97-AF65-F5344CB8AC3E}">
        <p14:creationId xmlns:p14="http://schemas.microsoft.com/office/powerpoint/2010/main" val="3080521463"/>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30A052-4B9A-4BAC-ADB0-452D1CEA5161}"/>
              </a:ext>
            </a:extLst>
          </p:cNvPr>
          <p:cNvPicPr>
            <a:picLocks noChangeAspect="1"/>
          </p:cNvPicPr>
          <p:nvPr/>
        </p:nvPicPr>
        <p:blipFill rotWithShape="1">
          <a:blip r:embed="rId2"/>
          <a:srcRect r="61222"/>
          <a:stretch/>
        </p:blipFill>
        <p:spPr>
          <a:xfrm>
            <a:off x="7032104" y="618827"/>
            <a:ext cx="4727848" cy="5734050"/>
          </a:xfrm>
          <a:prstGeom prst="rect">
            <a:avLst/>
          </a:prstGeom>
        </p:spPr>
      </p:pic>
      <p:sp>
        <p:nvSpPr>
          <p:cNvPr id="4" name="TextBox 3">
            <a:extLst>
              <a:ext uri="{FF2B5EF4-FFF2-40B4-BE49-F238E27FC236}">
                <a16:creationId xmlns:a16="http://schemas.microsoft.com/office/drawing/2014/main" id="{14685233-EFEE-4C16-AFF1-C07152DDCC92}"/>
              </a:ext>
            </a:extLst>
          </p:cNvPr>
          <p:cNvSpPr txBox="1"/>
          <p:nvPr/>
        </p:nvSpPr>
        <p:spPr>
          <a:xfrm>
            <a:off x="551384" y="764704"/>
            <a:ext cx="6192688" cy="5509200"/>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Besides it was noticed that doctors who showed normal and good  </a:t>
            </a:r>
            <a:r>
              <a:rPr lang="en-GB" sz="3200" b="1" dirty="0">
                <a:solidFill>
                  <a:srgbClr val="FFFF00"/>
                </a:solidFill>
                <a:latin typeface="Arial" panose="020B0604020202020204" pitchFamily="34" charset="0"/>
                <a:cs typeface="Arial" panose="020B0604020202020204" pitchFamily="34" charset="0"/>
              </a:rPr>
              <a:t>IgA</a:t>
            </a:r>
            <a:r>
              <a:rPr lang="en-GB" sz="3200" b="1" dirty="0">
                <a:solidFill>
                  <a:schemeClr val="bg1"/>
                </a:solidFill>
                <a:latin typeface="Arial" panose="020B0604020202020204" pitchFamily="34" charset="0"/>
                <a:cs typeface="Arial" panose="020B0604020202020204" pitchFamily="34" charset="0"/>
              </a:rPr>
              <a:t> levels in the blood tests while treating the COVID-19 patients didn't catch this virus from them. It is important to keep normal IgA levels for COVID-19 carriers and COVID-19 contact persons and COVID-19 patients with mild and moderate symptoms.</a:t>
            </a:r>
          </a:p>
        </p:txBody>
      </p:sp>
    </p:spTree>
    <p:extLst>
      <p:ext uri="{BB962C8B-B14F-4D97-AF65-F5344CB8AC3E}">
        <p14:creationId xmlns:p14="http://schemas.microsoft.com/office/powerpoint/2010/main" val="1278708240"/>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5DBB46-148C-4B57-A874-5C46C28DDA02}"/>
              </a:ext>
            </a:extLst>
          </p:cNvPr>
          <p:cNvSpPr txBox="1"/>
          <p:nvPr/>
        </p:nvSpPr>
        <p:spPr>
          <a:xfrm>
            <a:off x="479376" y="335845"/>
            <a:ext cx="6840760" cy="6186309"/>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Chlorella</a:t>
            </a:r>
            <a:r>
              <a:rPr lang="en-GB" sz="3600" b="1" dirty="0">
                <a:solidFill>
                  <a:schemeClr val="bg1"/>
                </a:solidFill>
                <a:latin typeface="Arial" panose="020B0604020202020204" pitchFamily="34" charset="0"/>
                <a:cs typeface="Arial" panose="020B0604020202020204" pitchFamily="34" charset="0"/>
              </a:rPr>
              <a:t> is a very specific type of algae.</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Laboratory science shows time and again, chlorella boosts </a:t>
            </a:r>
            <a:r>
              <a:rPr lang="en-GB" sz="3600" b="1" dirty="0">
                <a:solidFill>
                  <a:srgbClr val="FFFF00"/>
                </a:solidFill>
                <a:latin typeface="Arial" panose="020B0604020202020204" pitchFamily="34" charset="0"/>
                <a:cs typeface="Arial" panose="020B0604020202020204" pitchFamily="34" charset="0"/>
              </a:rPr>
              <a:t>“IgA secretion” </a:t>
            </a:r>
            <a:r>
              <a:rPr lang="en-GB" sz="3600" b="1" dirty="0">
                <a:solidFill>
                  <a:schemeClr val="bg1"/>
                </a:solidFill>
                <a:latin typeface="Arial" panose="020B0604020202020204" pitchFamily="34" charset="0"/>
                <a:cs typeface="Arial" panose="020B0604020202020204" pitchFamily="34" charset="0"/>
              </a:rPr>
              <a:t>in the mouth and mucous membranes. This is CRUCIAL to build our cells ability to fight off pathogens that infect us by contacting our nose, eyes, and mouth.</a:t>
            </a:r>
          </a:p>
        </p:txBody>
      </p:sp>
      <p:pic>
        <p:nvPicPr>
          <p:cNvPr id="3" name="Picture 2">
            <a:extLst>
              <a:ext uri="{FF2B5EF4-FFF2-40B4-BE49-F238E27FC236}">
                <a16:creationId xmlns:a16="http://schemas.microsoft.com/office/drawing/2014/main" id="{A064EE2A-3B32-4B51-AFD5-CCE821770F03}"/>
              </a:ext>
            </a:extLst>
          </p:cNvPr>
          <p:cNvPicPr>
            <a:picLocks noChangeAspect="1"/>
          </p:cNvPicPr>
          <p:nvPr/>
        </p:nvPicPr>
        <p:blipFill>
          <a:blip r:embed="rId2"/>
          <a:stretch>
            <a:fillRect/>
          </a:stretch>
        </p:blipFill>
        <p:spPr>
          <a:xfrm>
            <a:off x="7213334" y="595542"/>
            <a:ext cx="4386188" cy="5569762"/>
          </a:xfrm>
          <a:prstGeom prst="rect">
            <a:avLst/>
          </a:prstGeom>
        </p:spPr>
      </p:pic>
    </p:spTree>
    <p:extLst>
      <p:ext uri="{BB962C8B-B14F-4D97-AF65-F5344CB8AC3E}">
        <p14:creationId xmlns:p14="http://schemas.microsoft.com/office/powerpoint/2010/main" val="2734910789"/>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6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20543D2-23A2-4479-881E-D428072480A6}"/>
              </a:ext>
            </a:extLst>
          </p:cNvPr>
          <p:cNvPicPr>
            <a:picLocks noChangeAspect="1"/>
          </p:cNvPicPr>
          <p:nvPr/>
        </p:nvPicPr>
        <p:blipFill>
          <a:blip r:embed="rId2"/>
          <a:stretch>
            <a:fillRect/>
          </a:stretch>
        </p:blipFill>
        <p:spPr>
          <a:xfrm>
            <a:off x="6339776" y="938814"/>
            <a:ext cx="3847338" cy="4980372"/>
          </a:xfrm>
          <a:prstGeom prst="rect">
            <a:avLst/>
          </a:prstGeom>
        </p:spPr>
      </p:pic>
      <p:sp>
        <p:nvSpPr>
          <p:cNvPr id="22"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46C94F8-84FE-45B7-A477-AE4859C6464C}"/>
              </a:ext>
            </a:extLst>
          </p:cNvPr>
          <p:cNvPicPr>
            <a:picLocks noChangeAspect="1"/>
          </p:cNvPicPr>
          <p:nvPr/>
        </p:nvPicPr>
        <p:blipFill>
          <a:blip r:embed="rId3"/>
          <a:stretch>
            <a:fillRect/>
          </a:stretch>
        </p:blipFill>
        <p:spPr>
          <a:xfrm>
            <a:off x="2004885" y="986246"/>
            <a:ext cx="3847338" cy="4885508"/>
          </a:xfrm>
          <a:prstGeom prst="rect">
            <a:avLst/>
          </a:prstGeom>
        </p:spPr>
      </p:pic>
    </p:spTree>
    <p:extLst>
      <p:ext uri="{BB962C8B-B14F-4D97-AF65-F5344CB8AC3E}">
        <p14:creationId xmlns:p14="http://schemas.microsoft.com/office/powerpoint/2010/main" val="487172622"/>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5760" y="2564904"/>
            <a:ext cx="4176464" cy="1754326"/>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Vitamin D </a:t>
            </a:r>
          </a:p>
          <a:p>
            <a:pPr algn="ctr"/>
            <a:r>
              <a:rPr lang="en-GB" sz="3600" b="1" dirty="0">
                <a:solidFill>
                  <a:srgbClr val="FFFF00"/>
                </a:solidFill>
                <a:latin typeface="Arial" pitchFamily="34" charset="0"/>
                <a:cs typeface="Arial" pitchFamily="34" charset="0"/>
              </a:rPr>
              <a:t>and the </a:t>
            </a:r>
          </a:p>
          <a:p>
            <a:pPr algn="ctr"/>
            <a:r>
              <a:rPr lang="en-GB" sz="3600" b="1" dirty="0">
                <a:solidFill>
                  <a:srgbClr val="FFFF00"/>
                </a:solidFill>
                <a:latin typeface="Arial" pitchFamily="34" charset="0"/>
                <a:cs typeface="Arial" pitchFamily="34" charset="0"/>
              </a:rPr>
              <a:t>Immune System</a:t>
            </a:r>
          </a:p>
        </p:txBody>
      </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FFDCD2-F92C-41C6-9194-80BDB16C6124}"/>
              </a:ext>
            </a:extLst>
          </p:cNvPr>
          <p:cNvPicPr>
            <a:picLocks noChangeAspect="1"/>
          </p:cNvPicPr>
          <p:nvPr/>
        </p:nvPicPr>
        <p:blipFill rotWithShape="1">
          <a:blip r:embed="rId2"/>
          <a:srcRect l="455" r="8978" b="2"/>
          <a:stretch/>
        </p:blipFill>
        <p:spPr>
          <a:xfrm>
            <a:off x="7896200" y="503651"/>
            <a:ext cx="3847338" cy="5571066"/>
          </a:xfrm>
          <a:prstGeom prst="rect">
            <a:avLst/>
          </a:prstGeom>
        </p:spPr>
      </p:pic>
      <p:pic>
        <p:nvPicPr>
          <p:cNvPr id="4" name="Picture 3">
            <a:extLst>
              <a:ext uri="{FF2B5EF4-FFF2-40B4-BE49-F238E27FC236}">
                <a16:creationId xmlns:a16="http://schemas.microsoft.com/office/drawing/2014/main" id="{B627D0FC-3BCC-4B41-A9B0-06A79A9E9BCC}"/>
              </a:ext>
            </a:extLst>
          </p:cNvPr>
          <p:cNvPicPr>
            <a:picLocks noChangeAspect="1"/>
          </p:cNvPicPr>
          <p:nvPr/>
        </p:nvPicPr>
        <p:blipFill rotWithShape="1">
          <a:blip r:embed="rId3"/>
          <a:srcRect l="4931" r="6534" b="2"/>
          <a:stretch/>
        </p:blipFill>
        <p:spPr>
          <a:xfrm>
            <a:off x="5087888" y="488998"/>
            <a:ext cx="3847338" cy="5571066"/>
          </a:xfrm>
          <a:prstGeom prst="rect">
            <a:avLst/>
          </a:prstGeom>
        </p:spPr>
      </p:pic>
      <p:sp>
        <p:nvSpPr>
          <p:cNvPr id="2" name="TextBox 1"/>
          <p:cNvSpPr txBox="1"/>
          <p:nvPr/>
        </p:nvSpPr>
        <p:spPr>
          <a:xfrm>
            <a:off x="623392" y="474345"/>
            <a:ext cx="4680520" cy="5909310"/>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Supplemental </a:t>
            </a:r>
            <a:r>
              <a:rPr lang="en-GB" sz="3600" b="1" dirty="0">
                <a:solidFill>
                  <a:srgbClr val="FFFF00"/>
                </a:solidFill>
                <a:latin typeface="Arial" pitchFamily="34" charset="0"/>
                <a:cs typeface="Arial" pitchFamily="34" charset="0"/>
              </a:rPr>
              <a:t>vitamin D </a:t>
            </a:r>
            <a:r>
              <a:rPr lang="en-GB" sz="3600" b="1" dirty="0">
                <a:solidFill>
                  <a:schemeClr val="bg1"/>
                </a:solidFill>
                <a:latin typeface="Arial" pitchFamily="34" charset="0"/>
                <a:cs typeface="Arial" pitchFamily="34" charset="0"/>
              </a:rPr>
              <a:t>would be a viable means to increase vitamin D to sufficient levels and potentially reduce the risk of complications associated with COVID-19. </a:t>
            </a:r>
          </a:p>
          <a:p>
            <a:endParaRPr lang="en-GB" dirty="0"/>
          </a:p>
        </p:txBody>
      </p:sp>
      <p:sp>
        <p:nvSpPr>
          <p:cNvPr id="5" name="TextBox 4">
            <a:extLst>
              <a:ext uri="{FF2B5EF4-FFF2-40B4-BE49-F238E27FC236}">
                <a16:creationId xmlns:a16="http://schemas.microsoft.com/office/drawing/2014/main" id="{1A459331-66B6-4C18-8642-97DA8DD0A649}"/>
              </a:ext>
            </a:extLst>
          </p:cNvPr>
          <p:cNvSpPr txBox="1"/>
          <p:nvPr/>
        </p:nvSpPr>
        <p:spPr>
          <a:xfrm>
            <a:off x="5218563" y="5819202"/>
            <a:ext cx="5256584"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Can be ingested or rubbed onto the skin</a:t>
            </a:r>
          </a:p>
        </p:txBody>
      </p:sp>
      <p:sp>
        <p:nvSpPr>
          <p:cNvPr id="7" name="TextBox 6">
            <a:extLst>
              <a:ext uri="{FF2B5EF4-FFF2-40B4-BE49-F238E27FC236}">
                <a16:creationId xmlns:a16="http://schemas.microsoft.com/office/drawing/2014/main" id="{A7D56EAA-E39E-42DA-98F5-CFE3D04BE987}"/>
              </a:ext>
            </a:extLst>
          </p:cNvPr>
          <p:cNvSpPr txBox="1"/>
          <p:nvPr/>
        </p:nvSpPr>
        <p:spPr>
          <a:xfrm>
            <a:off x="8143138" y="5798379"/>
            <a:ext cx="3600400" cy="30777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1 drop = 1000IU</a:t>
            </a:r>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404664"/>
            <a:ext cx="4446798"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First observed that all pneumonia cases have </a:t>
            </a:r>
            <a:r>
              <a:rPr lang="en-GB" sz="3600" b="1" dirty="0">
                <a:solidFill>
                  <a:srgbClr val="FFFF00"/>
                </a:solidFill>
                <a:latin typeface="Arial" pitchFamily="34" charset="0"/>
                <a:cs typeface="Arial" pitchFamily="34" charset="0"/>
              </a:rPr>
              <a:t>Vitamin D deficiency.</a:t>
            </a:r>
          </a:p>
          <a:p>
            <a:r>
              <a:rPr lang="en-GB" sz="3600" b="1" dirty="0">
                <a:solidFill>
                  <a:schemeClr val="bg1"/>
                </a:solidFill>
                <a:latin typeface="Arial" pitchFamily="34" charset="0"/>
                <a:cs typeface="Arial" pitchFamily="34" charset="0"/>
              </a:rPr>
              <a:t>It was then realised that Vitamin D is important for the correct function of the immune system. </a:t>
            </a:r>
            <a:endParaRPr lang="en-GB" dirty="0"/>
          </a:p>
        </p:txBody>
      </p:sp>
      <p:pic>
        <p:nvPicPr>
          <p:cNvPr id="3" name="Picture 2">
            <a:extLst>
              <a:ext uri="{FF2B5EF4-FFF2-40B4-BE49-F238E27FC236}">
                <a16:creationId xmlns:a16="http://schemas.microsoft.com/office/drawing/2014/main" id="{914AC32D-681E-4A47-9DB3-1800533FBDFA}"/>
              </a:ext>
            </a:extLst>
          </p:cNvPr>
          <p:cNvPicPr>
            <a:picLocks noChangeAspect="1"/>
          </p:cNvPicPr>
          <p:nvPr/>
        </p:nvPicPr>
        <p:blipFill>
          <a:blip r:embed="rId2"/>
          <a:stretch>
            <a:fillRect/>
          </a:stretch>
        </p:blipFill>
        <p:spPr>
          <a:xfrm>
            <a:off x="6600056" y="571499"/>
            <a:ext cx="4861148" cy="5283857"/>
          </a:xfrm>
          <a:prstGeom prst="rect">
            <a:avLst/>
          </a:prstGeom>
        </p:spPr>
      </p:pic>
      <p:sp>
        <p:nvSpPr>
          <p:cNvPr id="4" name="TextBox 3">
            <a:extLst>
              <a:ext uri="{FF2B5EF4-FFF2-40B4-BE49-F238E27FC236}">
                <a16:creationId xmlns:a16="http://schemas.microsoft.com/office/drawing/2014/main" id="{ADA93066-585C-4D02-BEA6-B915D698656E}"/>
              </a:ext>
            </a:extLst>
          </p:cNvPr>
          <p:cNvSpPr txBox="1"/>
          <p:nvPr/>
        </p:nvSpPr>
        <p:spPr>
          <a:xfrm>
            <a:off x="8616280" y="5348116"/>
            <a:ext cx="2844924" cy="492443"/>
          </a:xfrm>
          <a:prstGeom prst="rect">
            <a:avLst/>
          </a:prstGeom>
          <a:solidFill>
            <a:schemeClr val="bg1"/>
          </a:solidFill>
        </p:spPr>
        <p:txBody>
          <a:bodyPr wrap="square" rtlCol="0">
            <a:spAutoFit/>
          </a:bodyPr>
          <a:lstStyle/>
          <a:p>
            <a:pPr algn="ctr"/>
            <a:r>
              <a:rPr lang="en-GB" sz="1600" b="1" dirty="0"/>
              <a:t>Activates the immune system</a:t>
            </a:r>
          </a:p>
          <a:p>
            <a:pPr algn="ctr"/>
            <a:endParaRPr lang="en-GB" sz="1000" b="1" dirty="0"/>
          </a:p>
        </p:txBody>
      </p:sp>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AC32D-681E-4A47-9DB3-1800533FBDFA}"/>
              </a:ext>
            </a:extLst>
          </p:cNvPr>
          <p:cNvPicPr>
            <a:picLocks noChangeAspect="1"/>
          </p:cNvPicPr>
          <p:nvPr/>
        </p:nvPicPr>
        <p:blipFill>
          <a:blip r:embed="rId2"/>
          <a:stretch>
            <a:fillRect/>
          </a:stretch>
        </p:blipFill>
        <p:spPr>
          <a:xfrm>
            <a:off x="6600056" y="571499"/>
            <a:ext cx="4861148" cy="5283857"/>
          </a:xfrm>
          <a:prstGeom prst="rect">
            <a:avLst/>
          </a:prstGeom>
        </p:spPr>
      </p:pic>
      <p:sp>
        <p:nvSpPr>
          <p:cNvPr id="4" name="TextBox 3">
            <a:extLst>
              <a:ext uri="{FF2B5EF4-FFF2-40B4-BE49-F238E27FC236}">
                <a16:creationId xmlns:a16="http://schemas.microsoft.com/office/drawing/2014/main" id="{0907D600-1FE8-4B79-8A5D-58BB813A51DC}"/>
              </a:ext>
            </a:extLst>
          </p:cNvPr>
          <p:cNvSpPr txBox="1"/>
          <p:nvPr/>
        </p:nvSpPr>
        <p:spPr>
          <a:xfrm>
            <a:off x="551384" y="1556792"/>
            <a:ext cx="5832648" cy="3416320"/>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Vitamin D</a:t>
            </a:r>
            <a:r>
              <a:rPr lang="en-GB" sz="3600" b="1" dirty="0">
                <a:solidFill>
                  <a:schemeClr val="bg1"/>
                </a:solidFill>
                <a:latin typeface="Arial" pitchFamily="34" charset="0"/>
                <a:cs typeface="Arial" pitchFamily="34" charset="0"/>
              </a:rPr>
              <a:t> from the diet or from sunshine conversion of cholesterol is first hydroxylated in the liver for storage to become 25OH Vit D3.</a:t>
            </a:r>
            <a:endParaRPr lang="en-GB" dirty="0"/>
          </a:p>
        </p:txBody>
      </p:sp>
      <p:sp>
        <p:nvSpPr>
          <p:cNvPr id="5" name="TextBox 4">
            <a:extLst>
              <a:ext uri="{FF2B5EF4-FFF2-40B4-BE49-F238E27FC236}">
                <a16:creationId xmlns:a16="http://schemas.microsoft.com/office/drawing/2014/main" id="{7D354C42-6276-4945-BC18-F95FAB784142}"/>
              </a:ext>
            </a:extLst>
          </p:cNvPr>
          <p:cNvSpPr txBox="1"/>
          <p:nvPr/>
        </p:nvSpPr>
        <p:spPr>
          <a:xfrm>
            <a:off x="8616280" y="5348116"/>
            <a:ext cx="2844924" cy="492443"/>
          </a:xfrm>
          <a:prstGeom prst="rect">
            <a:avLst/>
          </a:prstGeom>
          <a:solidFill>
            <a:schemeClr val="bg1"/>
          </a:solidFill>
        </p:spPr>
        <p:txBody>
          <a:bodyPr wrap="square" rtlCol="0">
            <a:spAutoFit/>
          </a:bodyPr>
          <a:lstStyle/>
          <a:p>
            <a:pPr algn="ctr"/>
            <a:r>
              <a:rPr lang="en-GB" sz="1600" b="1" dirty="0"/>
              <a:t>Activates the immune system</a:t>
            </a:r>
          </a:p>
          <a:p>
            <a:pPr algn="ctr"/>
            <a:endParaRPr lang="en-GB" sz="1000" b="1" dirty="0"/>
          </a:p>
        </p:txBody>
      </p:sp>
    </p:spTree>
    <p:extLst>
      <p:ext uri="{BB962C8B-B14F-4D97-AF65-F5344CB8AC3E}">
        <p14:creationId xmlns:p14="http://schemas.microsoft.com/office/powerpoint/2010/main" val="3698640640"/>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AC32D-681E-4A47-9DB3-1800533FBDFA}"/>
              </a:ext>
            </a:extLst>
          </p:cNvPr>
          <p:cNvPicPr>
            <a:picLocks noChangeAspect="1"/>
          </p:cNvPicPr>
          <p:nvPr/>
        </p:nvPicPr>
        <p:blipFill>
          <a:blip r:embed="rId2"/>
          <a:stretch>
            <a:fillRect/>
          </a:stretch>
        </p:blipFill>
        <p:spPr>
          <a:xfrm>
            <a:off x="6600056" y="571499"/>
            <a:ext cx="4861148" cy="5283857"/>
          </a:xfrm>
          <a:prstGeom prst="rect">
            <a:avLst/>
          </a:prstGeom>
        </p:spPr>
      </p:pic>
      <p:sp>
        <p:nvSpPr>
          <p:cNvPr id="5" name="TextBox 4">
            <a:extLst>
              <a:ext uri="{FF2B5EF4-FFF2-40B4-BE49-F238E27FC236}">
                <a16:creationId xmlns:a16="http://schemas.microsoft.com/office/drawing/2014/main" id="{79975081-21A7-473F-9ECF-9510BE390675}"/>
              </a:ext>
            </a:extLst>
          </p:cNvPr>
          <p:cNvSpPr txBox="1"/>
          <p:nvPr/>
        </p:nvSpPr>
        <p:spPr>
          <a:xfrm>
            <a:off x="551384" y="714172"/>
            <a:ext cx="5760640" cy="5078313"/>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And then converts to      </a:t>
            </a:r>
            <a:r>
              <a:rPr lang="en-GB" sz="3600" b="1" dirty="0">
                <a:solidFill>
                  <a:srgbClr val="FFFF00"/>
                </a:solidFill>
                <a:latin typeface="Arial" pitchFamily="34" charset="0"/>
                <a:cs typeface="Arial" pitchFamily="34" charset="0"/>
              </a:rPr>
              <a:t>1, 25 (OH)2 Vitamin D </a:t>
            </a:r>
            <a:r>
              <a:rPr lang="en-GB" sz="3600" b="1" dirty="0">
                <a:solidFill>
                  <a:schemeClr val="bg1"/>
                </a:solidFill>
                <a:latin typeface="Arial" pitchFamily="34" charset="0"/>
                <a:cs typeface="Arial" pitchFamily="34" charset="0"/>
              </a:rPr>
              <a:t>in the kidney. This is one of the activated forms. </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This activation can also occur in many other tissues including the white blood cells.</a:t>
            </a:r>
          </a:p>
        </p:txBody>
      </p:sp>
      <p:sp>
        <p:nvSpPr>
          <p:cNvPr id="6" name="TextBox 5">
            <a:extLst>
              <a:ext uri="{FF2B5EF4-FFF2-40B4-BE49-F238E27FC236}">
                <a16:creationId xmlns:a16="http://schemas.microsoft.com/office/drawing/2014/main" id="{6B1206F8-AFD0-4F68-BB66-3363E982E30A}"/>
              </a:ext>
            </a:extLst>
          </p:cNvPr>
          <p:cNvSpPr txBox="1"/>
          <p:nvPr/>
        </p:nvSpPr>
        <p:spPr>
          <a:xfrm>
            <a:off x="8616280" y="5333940"/>
            <a:ext cx="2844924" cy="492443"/>
          </a:xfrm>
          <a:prstGeom prst="rect">
            <a:avLst/>
          </a:prstGeom>
          <a:solidFill>
            <a:schemeClr val="bg1"/>
          </a:solidFill>
        </p:spPr>
        <p:txBody>
          <a:bodyPr wrap="square" rtlCol="0">
            <a:spAutoFit/>
          </a:bodyPr>
          <a:lstStyle/>
          <a:p>
            <a:pPr algn="ctr"/>
            <a:r>
              <a:rPr lang="en-GB" sz="1600" b="1" dirty="0"/>
              <a:t>Activates the immune system</a:t>
            </a:r>
          </a:p>
          <a:p>
            <a:pPr algn="ctr"/>
            <a:endParaRPr lang="en-GB" sz="1000" b="1" dirty="0"/>
          </a:p>
        </p:txBody>
      </p:sp>
    </p:spTree>
    <p:extLst>
      <p:ext uri="{BB962C8B-B14F-4D97-AF65-F5344CB8AC3E}">
        <p14:creationId xmlns:p14="http://schemas.microsoft.com/office/powerpoint/2010/main" val="43953846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376" y="362386"/>
            <a:ext cx="6552728" cy="6186309"/>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 immune system is divided between the</a:t>
            </a:r>
          </a:p>
          <a:p>
            <a:r>
              <a:rPr lang="en-GB" sz="3600" b="1" dirty="0">
                <a:solidFill>
                  <a:srgbClr val="FFFF00"/>
                </a:solidFill>
                <a:latin typeface="Arial" pitchFamily="34" charset="0"/>
                <a:cs typeface="Arial" pitchFamily="34" charset="0"/>
              </a:rPr>
              <a:t>Innate immune system </a:t>
            </a:r>
            <a:r>
              <a:rPr lang="en-GB" sz="3600" b="1" dirty="0">
                <a:solidFill>
                  <a:schemeClr val="bg1"/>
                </a:solidFill>
                <a:latin typeface="Arial" pitchFamily="34" charset="0"/>
                <a:cs typeface="Arial" pitchFamily="34" charset="0"/>
              </a:rPr>
              <a:t>mediated by the phagocytes. First line of defence but no antibodies formed.</a:t>
            </a:r>
          </a:p>
          <a:p>
            <a:r>
              <a:rPr lang="en-GB" sz="3600" b="1" dirty="0">
                <a:solidFill>
                  <a:srgbClr val="FFFF00"/>
                </a:solidFill>
                <a:latin typeface="Arial" pitchFamily="34" charset="0"/>
                <a:cs typeface="Arial" pitchFamily="34" charset="0"/>
              </a:rPr>
              <a:t>Adaptive immune system </a:t>
            </a:r>
            <a:r>
              <a:rPr lang="en-GB" sz="3600" b="1" dirty="0">
                <a:solidFill>
                  <a:schemeClr val="bg1"/>
                </a:solidFill>
                <a:latin typeface="Arial" pitchFamily="34" charset="0"/>
                <a:cs typeface="Arial" pitchFamily="34" charset="0"/>
              </a:rPr>
              <a:t>mediated by the B and T lymphocytes and produces antibodies but may take 7-10day to kick in.</a:t>
            </a:r>
          </a:p>
        </p:txBody>
      </p:sp>
      <p:pic>
        <p:nvPicPr>
          <p:cNvPr id="3" name="Picture 2">
            <a:extLst>
              <a:ext uri="{FF2B5EF4-FFF2-40B4-BE49-F238E27FC236}">
                <a16:creationId xmlns:a16="http://schemas.microsoft.com/office/drawing/2014/main" id="{43A7FD58-E7E3-4D7B-BCD5-04464E7A793A}"/>
              </a:ext>
            </a:extLst>
          </p:cNvPr>
          <p:cNvPicPr>
            <a:picLocks noChangeAspect="1"/>
          </p:cNvPicPr>
          <p:nvPr/>
        </p:nvPicPr>
        <p:blipFill rotWithShape="1">
          <a:blip r:embed="rId2"/>
          <a:srcRect l="20955" r="23799"/>
          <a:stretch/>
        </p:blipFill>
        <p:spPr>
          <a:xfrm>
            <a:off x="7248128" y="594065"/>
            <a:ext cx="4215567" cy="5722953"/>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8330" y="548681"/>
            <a:ext cx="7549125"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However when all these different colours are layered together we humans see the </a:t>
            </a:r>
            <a:r>
              <a:rPr lang="en-GB" sz="3600" b="1" dirty="0">
                <a:solidFill>
                  <a:srgbClr val="FFC000"/>
                </a:solidFill>
                <a:latin typeface="Arial" pitchFamily="34" charset="0"/>
                <a:cs typeface="Arial" pitchFamily="34" charset="0"/>
              </a:rPr>
              <a:t>bright orange glow</a:t>
            </a:r>
            <a:r>
              <a:rPr lang="en-GB" sz="3600" b="1" dirty="0">
                <a:solidFill>
                  <a:srgbClr val="FFFF00"/>
                </a:solidFill>
                <a:latin typeface="Arial" pitchFamily="34" charset="0"/>
                <a:cs typeface="Arial" pitchFamily="34" charset="0"/>
              </a:rPr>
              <a:t> </a:t>
            </a:r>
            <a:r>
              <a:rPr lang="en-GB" sz="3600" b="1" dirty="0">
                <a:solidFill>
                  <a:schemeClr val="bg1"/>
                </a:solidFill>
                <a:latin typeface="Arial" pitchFamily="34" charset="0"/>
                <a:cs typeface="Arial" pitchFamily="34" charset="0"/>
              </a:rPr>
              <a:t>when the light is on, which can be measured as a single monochromic emission. </a:t>
            </a:r>
          </a:p>
          <a:p>
            <a:r>
              <a:rPr lang="en-GB" sz="3600" b="1" dirty="0">
                <a:solidFill>
                  <a:schemeClr val="bg1"/>
                </a:solidFill>
                <a:latin typeface="Arial" pitchFamily="34" charset="0"/>
                <a:cs typeface="Arial" pitchFamily="34" charset="0"/>
              </a:rPr>
              <a:t>The human eye perceives light from the </a:t>
            </a:r>
            <a:r>
              <a:rPr lang="en-GB" sz="3600" b="1" dirty="0">
                <a:solidFill>
                  <a:srgbClr val="CC04BE"/>
                </a:solidFill>
                <a:latin typeface="Arial" pitchFamily="34" charset="0"/>
                <a:cs typeface="Arial" pitchFamily="34" charset="0"/>
              </a:rPr>
              <a:t>violet</a:t>
            </a:r>
            <a:r>
              <a:rPr lang="en-GB" sz="3600" b="1" dirty="0">
                <a:solidFill>
                  <a:schemeClr val="bg1"/>
                </a:solidFill>
                <a:latin typeface="Arial" pitchFamily="34" charset="0"/>
                <a:cs typeface="Arial" pitchFamily="34" charset="0"/>
              </a:rPr>
              <a:t> end of the spectrum at 385nm to the </a:t>
            </a:r>
            <a:r>
              <a:rPr lang="en-GB" sz="3600" b="1" dirty="0">
                <a:solidFill>
                  <a:srgbClr val="FF0000"/>
                </a:solidFill>
                <a:latin typeface="Arial" pitchFamily="34" charset="0"/>
                <a:cs typeface="Arial" pitchFamily="34" charset="0"/>
              </a:rPr>
              <a:t>red</a:t>
            </a:r>
            <a:r>
              <a:rPr lang="en-GB" sz="3600" b="1" dirty="0">
                <a:solidFill>
                  <a:schemeClr val="bg1"/>
                </a:solidFill>
                <a:latin typeface="Arial" pitchFamily="34" charset="0"/>
                <a:cs typeface="Arial" pitchFamily="34" charset="0"/>
              </a:rPr>
              <a:t> end of the spectrum at 645-770nm.</a:t>
            </a:r>
          </a:p>
        </p:txBody>
      </p:sp>
      <p:pic>
        <p:nvPicPr>
          <p:cNvPr id="4" name="Picture 3">
            <a:extLst>
              <a:ext uri="{FF2B5EF4-FFF2-40B4-BE49-F238E27FC236}">
                <a16:creationId xmlns:a16="http://schemas.microsoft.com/office/drawing/2014/main" id="{DFD95F3B-5BC5-4D1E-8CF3-AE32F5516F80}"/>
              </a:ext>
            </a:extLst>
          </p:cNvPr>
          <p:cNvPicPr>
            <a:picLocks noChangeAspect="1"/>
          </p:cNvPicPr>
          <p:nvPr/>
        </p:nvPicPr>
        <p:blipFill rotWithShape="1">
          <a:blip r:embed="rId2"/>
          <a:srcRect l="5451" t="-956" r="13881" b="956"/>
          <a:stretch/>
        </p:blipFill>
        <p:spPr>
          <a:xfrm rot="5400000">
            <a:off x="7321416" y="1967594"/>
            <a:ext cx="5416286" cy="2835121"/>
          </a:xfrm>
          <a:prstGeom prst="rect">
            <a:avLst/>
          </a:prstGeom>
        </p:spPr>
      </p:pic>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54247" y="421314"/>
            <a:ext cx="7962541" cy="6401753"/>
          </a:xfrm>
          <a:prstGeom prst="rect">
            <a:avLst/>
          </a:prstGeom>
          <a:noFill/>
          <a:ln w="9525">
            <a:noFill/>
            <a:miter lim="800000"/>
            <a:headEnd/>
            <a:tailEnd/>
          </a:ln>
        </p:spPr>
        <p:txBody>
          <a:bodyPr wrap="square">
            <a:spAutoFit/>
          </a:bodyPr>
          <a:lstStyle/>
          <a:p>
            <a:r>
              <a:rPr lang="en-GB" sz="3600" b="1" dirty="0">
                <a:solidFill>
                  <a:srgbClr val="FFFF00"/>
                </a:solidFill>
                <a:latin typeface="Arial" pitchFamily="34" charset="0"/>
                <a:cs typeface="Arial" pitchFamily="34" charset="0"/>
              </a:rPr>
              <a:t>Classification of White Blood Cells</a:t>
            </a:r>
          </a:p>
          <a:p>
            <a:r>
              <a:rPr lang="en-GB" sz="2400" b="1" dirty="0">
                <a:solidFill>
                  <a:srgbClr val="93FFFF"/>
                </a:solidFill>
                <a:latin typeface="Arial" pitchFamily="34" charset="0"/>
                <a:cs typeface="Arial" pitchFamily="34" charset="0"/>
              </a:rPr>
              <a:t>Non-specific innate immune system    </a:t>
            </a:r>
            <a:r>
              <a:rPr lang="en-GB" b="1" dirty="0">
                <a:solidFill>
                  <a:schemeClr val="bg1"/>
                </a:solidFill>
                <a:latin typeface="Arial" pitchFamily="34" charset="0"/>
                <a:cs typeface="Arial" pitchFamily="34" charset="0"/>
              </a:rPr>
              <a:t>(Phagocytes*)</a:t>
            </a:r>
            <a:endParaRPr lang="en-GB" b="1" dirty="0">
              <a:solidFill>
                <a:srgbClr val="93FFFF"/>
              </a:solidFill>
              <a:latin typeface="Arial" pitchFamily="34" charset="0"/>
              <a:cs typeface="Arial" pitchFamily="34" charset="0"/>
            </a:endParaRPr>
          </a:p>
          <a:p>
            <a:endParaRPr lang="en-GB" sz="1400" dirty="0">
              <a:solidFill>
                <a:srgbClr val="FFFF00"/>
              </a:solidFill>
            </a:endParaRPr>
          </a:p>
          <a:p>
            <a:r>
              <a:rPr lang="en-GB" sz="1600" b="1" dirty="0">
                <a:solidFill>
                  <a:schemeClr val="bg1"/>
                </a:solidFill>
                <a:latin typeface="Arial" pitchFamily="34" charset="0"/>
                <a:cs typeface="Arial" pitchFamily="34" charset="0"/>
              </a:rPr>
              <a:t>Granulocytes:    70%   </a:t>
            </a:r>
            <a:r>
              <a:rPr lang="en-GB" sz="1600" b="1" dirty="0" err="1">
                <a:solidFill>
                  <a:schemeClr val="bg1"/>
                </a:solidFill>
                <a:latin typeface="Arial" pitchFamily="34" charset="0"/>
                <a:cs typeface="Arial" pitchFamily="34" charset="0"/>
              </a:rPr>
              <a:t>Neutrophils</a:t>
            </a:r>
            <a:r>
              <a:rPr lang="en-GB" sz="1600" b="1" dirty="0">
                <a:solidFill>
                  <a:schemeClr val="bg1"/>
                </a:solidFill>
                <a:latin typeface="Arial" pitchFamily="34" charset="0"/>
                <a:cs typeface="Arial" pitchFamily="34" charset="0"/>
              </a:rPr>
              <a:t>*	65%   (</a:t>
            </a:r>
            <a:r>
              <a:rPr lang="en-GB" sz="1600" b="1" dirty="0" err="1">
                <a:solidFill>
                  <a:schemeClr val="bg1"/>
                </a:solidFill>
                <a:latin typeface="Arial" pitchFamily="34" charset="0"/>
                <a:cs typeface="Arial" pitchFamily="34" charset="0"/>
              </a:rPr>
              <a:t>HOCl</a:t>
            </a:r>
            <a:r>
              <a:rPr lang="en-GB" sz="1600" b="1" dirty="0">
                <a:solidFill>
                  <a:schemeClr val="bg1"/>
                </a:solidFill>
                <a:latin typeface="Arial" pitchFamily="34" charset="0"/>
                <a:cs typeface="Arial" pitchFamily="34" charset="0"/>
              </a:rPr>
              <a:t>) </a:t>
            </a:r>
            <a:r>
              <a:rPr lang="en-GB" sz="1600" b="1" dirty="0">
                <a:solidFill>
                  <a:srgbClr val="FFFF00"/>
                </a:solidFill>
                <a:latin typeface="Arial" pitchFamily="34" charset="0"/>
                <a:cs typeface="Arial" pitchFamily="34" charset="0"/>
              </a:rPr>
              <a:t>NA	</a:t>
            </a:r>
          </a:p>
          <a:p>
            <a:r>
              <a:rPr lang="en-GB" sz="1600" b="1" dirty="0">
                <a:solidFill>
                  <a:schemeClr val="bg1"/>
                </a:solidFill>
                <a:latin typeface="Arial" pitchFamily="34" charset="0"/>
                <a:cs typeface="Arial" pitchFamily="34" charset="0"/>
              </a:rPr>
              <a:t>		      </a:t>
            </a:r>
            <a:r>
              <a:rPr lang="en-GB" sz="1600" b="1" dirty="0" err="1">
                <a:solidFill>
                  <a:schemeClr val="bg1"/>
                </a:solidFill>
                <a:latin typeface="Arial" pitchFamily="34" charset="0"/>
                <a:cs typeface="Arial" pitchFamily="34" charset="0"/>
              </a:rPr>
              <a:t>Eosinophils</a:t>
            </a:r>
            <a:r>
              <a:rPr lang="en-GB" sz="1600" b="1" dirty="0">
                <a:solidFill>
                  <a:schemeClr val="bg1"/>
                </a:solidFill>
                <a:latin typeface="Arial" pitchFamily="34" charset="0"/>
                <a:cs typeface="Arial" pitchFamily="34" charset="0"/>
              </a:rPr>
              <a:t>	4%     (H2O2) </a:t>
            </a:r>
            <a:r>
              <a:rPr lang="en-GB" sz="1600" b="1" dirty="0">
                <a:solidFill>
                  <a:srgbClr val="FFFF00"/>
                </a:solidFill>
                <a:latin typeface="Arial" pitchFamily="34" charset="0"/>
                <a:cs typeface="Arial" pitchFamily="34" charset="0"/>
              </a:rPr>
              <a:t>GABA, </a:t>
            </a:r>
            <a:r>
              <a:rPr lang="en-GB" sz="1600" b="1" dirty="0" err="1">
                <a:solidFill>
                  <a:srgbClr val="FFFF00"/>
                </a:solidFill>
                <a:latin typeface="Arial" pitchFamily="34" charset="0"/>
                <a:cs typeface="Arial" pitchFamily="34" charset="0"/>
              </a:rPr>
              <a:t>Glycine</a:t>
            </a:r>
            <a:r>
              <a:rPr lang="en-GB" sz="1600" b="1" dirty="0">
                <a:solidFill>
                  <a:srgbClr val="FFFF00"/>
                </a:solidFill>
                <a:latin typeface="Arial" pitchFamily="34" charset="0"/>
                <a:cs typeface="Arial" pitchFamily="34" charset="0"/>
              </a:rPr>
              <a:t>, </a:t>
            </a:r>
            <a:r>
              <a:rPr lang="en-GB" sz="1600" b="1" dirty="0" err="1">
                <a:solidFill>
                  <a:srgbClr val="FFFF00"/>
                </a:solidFill>
                <a:latin typeface="Arial" pitchFamily="34" charset="0"/>
                <a:cs typeface="Arial" pitchFamily="34" charset="0"/>
              </a:rPr>
              <a:t>Taurine</a:t>
            </a:r>
            <a:r>
              <a:rPr lang="en-GB" sz="1600" b="1" dirty="0">
                <a:solidFill>
                  <a:srgbClr val="FFFF00"/>
                </a:solidFill>
                <a:latin typeface="Arial" pitchFamily="34" charset="0"/>
                <a:cs typeface="Arial" pitchFamily="34" charset="0"/>
              </a:rPr>
              <a:t> </a:t>
            </a:r>
            <a:r>
              <a:rPr lang="en-GB" sz="1600" b="1" dirty="0">
                <a:solidFill>
                  <a:schemeClr val="bg1"/>
                </a:solidFill>
                <a:latin typeface="Arial" pitchFamily="34" charset="0"/>
                <a:cs typeface="Arial" pitchFamily="34" charset="0"/>
              </a:rPr>
              <a:t>	</a:t>
            </a:r>
          </a:p>
          <a:p>
            <a:r>
              <a:rPr lang="en-GB" sz="1600" b="1" dirty="0">
                <a:solidFill>
                  <a:schemeClr val="bg1"/>
                </a:solidFill>
                <a:latin typeface="Arial" pitchFamily="34" charset="0"/>
                <a:cs typeface="Arial" pitchFamily="34" charset="0"/>
              </a:rPr>
              <a:t>		      </a:t>
            </a:r>
            <a:r>
              <a:rPr lang="en-GB" sz="1600" b="1" dirty="0" err="1">
                <a:solidFill>
                  <a:schemeClr val="bg1"/>
                </a:solidFill>
                <a:latin typeface="Arial" pitchFamily="34" charset="0"/>
                <a:cs typeface="Arial" pitchFamily="34" charset="0"/>
              </a:rPr>
              <a:t>Basophils</a:t>
            </a:r>
            <a:r>
              <a:rPr lang="en-GB" sz="1600" b="1" dirty="0">
                <a:solidFill>
                  <a:schemeClr val="bg1"/>
                </a:solidFill>
                <a:latin typeface="Arial" pitchFamily="34" charset="0"/>
                <a:cs typeface="Arial" pitchFamily="34" charset="0"/>
              </a:rPr>
              <a:t>	1%     (Histamine)</a:t>
            </a:r>
            <a:endParaRPr lang="en-GB" sz="1600" b="1" dirty="0">
              <a:solidFill>
                <a:srgbClr val="FFFF00"/>
              </a:solidFill>
              <a:latin typeface="Arial" pitchFamily="34" charset="0"/>
              <a:cs typeface="Arial" pitchFamily="34" charset="0"/>
            </a:endParaRPr>
          </a:p>
          <a:p>
            <a:r>
              <a:rPr lang="en-GB" sz="1600" b="1" dirty="0">
                <a:solidFill>
                  <a:schemeClr val="bg1"/>
                </a:solidFill>
                <a:latin typeface="Arial" pitchFamily="34" charset="0"/>
                <a:cs typeface="Arial" pitchFamily="34" charset="0"/>
              </a:rPr>
              <a:t>		      (Mast cells)                 </a:t>
            </a:r>
            <a:r>
              <a:rPr lang="en-GB" sz="1600" b="1" dirty="0">
                <a:solidFill>
                  <a:srgbClr val="FFFF00"/>
                </a:solidFill>
                <a:latin typeface="Arial" pitchFamily="34" charset="0"/>
                <a:cs typeface="Arial" pitchFamily="34" charset="0"/>
              </a:rPr>
              <a:t>Histamine</a:t>
            </a:r>
          </a:p>
          <a:p>
            <a:r>
              <a:rPr lang="en-GB" sz="1600" b="1" dirty="0">
                <a:solidFill>
                  <a:schemeClr val="bg1"/>
                </a:solidFill>
                <a:latin typeface="Arial" pitchFamily="34" charset="0"/>
                <a:cs typeface="Arial" pitchFamily="34" charset="0"/>
              </a:rPr>
              <a:t>		</a:t>
            </a:r>
          </a:p>
          <a:p>
            <a:r>
              <a:rPr lang="en-GB" sz="1600" b="1" dirty="0" err="1">
                <a:solidFill>
                  <a:schemeClr val="bg1"/>
                </a:solidFill>
                <a:latin typeface="Arial" pitchFamily="34" charset="0"/>
                <a:cs typeface="Arial" pitchFamily="34" charset="0"/>
              </a:rPr>
              <a:t>Agranulocytes</a:t>
            </a:r>
            <a:r>
              <a:rPr lang="en-GB" sz="1600" b="1" dirty="0">
                <a:solidFill>
                  <a:schemeClr val="bg1"/>
                </a:solidFill>
                <a:latin typeface="Arial" pitchFamily="34" charset="0"/>
                <a:cs typeface="Arial" pitchFamily="34" charset="0"/>
              </a:rPr>
              <a:t>    30%  </a:t>
            </a:r>
            <a:r>
              <a:rPr lang="en-GB" sz="1600" b="1" dirty="0" err="1">
                <a:solidFill>
                  <a:schemeClr val="bg1"/>
                </a:solidFill>
                <a:latin typeface="Arial" pitchFamily="34" charset="0"/>
                <a:cs typeface="Arial" pitchFamily="34" charset="0"/>
              </a:rPr>
              <a:t>Monocytes</a:t>
            </a:r>
            <a:r>
              <a:rPr lang="en-GB" sz="1600" b="1" dirty="0">
                <a:solidFill>
                  <a:schemeClr val="bg1"/>
                </a:solidFill>
                <a:latin typeface="Arial" pitchFamily="34" charset="0"/>
                <a:cs typeface="Arial" pitchFamily="34" charset="0"/>
              </a:rPr>
              <a:t>*      (NO*)  </a:t>
            </a:r>
            <a:r>
              <a:rPr lang="en-GB" sz="1600" b="1" dirty="0">
                <a:solidFill>
                  <a:srgbClr val="FFFF00"/>
                </a:solidFill>
                <a:latin typeface="Arial" pitchFamily="34" charset="0"/>
                <a:cs typeface="Arial" pitchFamily="34" charset="0"/>
              </a:rPr>
              <a:t>Dopamine</a:t>
            </a:r>
          </a:p>
          <a:p>
            <a:r>
              <a:rPr lang="en-GB" sz="1600" b="1" dirty="0">
                <a:solidFill>
                  <a:srgbClr val="FFFF00"/>
                </a:solidFill>
                <a:latin typeface="Arial" pitchFamily="34" charset="0"/>
                <a:cs typeface="Arial" pitchFamily="34" charset="0"/>
              </a:rPr>
              <a:t>	</a:t>
            </a:r>
            <a:r>
              <a:rPr lang="en-GB" sz="1600" b="1" dirty="0">
                <a:solidFill>
                  <a:schemeClr val="bg1"/>
                </a:solidFill>
                <a:latin typeface="Arial" pitchFamily="34" charset="0"/>
                <a:cs typeface="Arial" pitchFamily="34" charset="0"/>
              </a:rPr>
              <a:t>	      (Macrophages)</a:t>
            </a:r>
          </a:p>
          <a:p>
            <a:r>
              <a:rPr lang="en-GB" sz="1600" b="1" dirty="0">
                <a:solidFill>
                  <a:schemeClr val="bg1"/>
                </a:solidFill>
                <a:latin typeface="Arial" pitchFamily="34" charset="0"/>
                <a:cs typeface="Arial" pitchFamily="34" charset="0"/>
              </a:rPr>
              <a:t>		     </a:t>
            </a:r>
          </a:p>
          <a:p>
            <a:r>
              <a:rPr lang="en-GB" sz="1600" b="1" dirty="0">
                <a:solidFill>
                  <a:schemeClr val="bg1"/>
                </a:solidFill>
                <a:latin typeface="Arial" pitchFamily="34" charset="0"/>
                <a:cs typeface="Arial" pitchFamily="34" charset="0"/>
              </a:rPr>
              <a:t>                                      Natural Killer Cells  15%  </a:t>
            </a:r>
            <a:r>
              <a:rPr lang="en-GB" sz="1600" b="1" dirty="0">
                <a:solidFill>
                  <a:srgbClr val="FFFF00"/>
                </a:solidFill>
                <a:latin typeface="Arial" pitchFamily="34" charset="0"/>
                <a:cs typeface="Arial" pitchFamily="34" charset="0"/>
              </a:rPr>
              <a:t>Excitatory</a:t>
            </a:r>
          </a:p>
          <a:p>
            <a:r>
              <a:rPr lang="en-GB" sz="1600" b="1" dirty="0">
                <a:solidFill>
                  <a:schemeClr val="bg1"/>
                </a:solidFill>
                <a:latin typeface="Arial" pitchFamily="34" charset="0"/>
                <a:cs typeface="Arial" pitchFamily="34" charset="0"/>
              </a:rPr>
              <a:t>		     </a:t>
            </a:r>
          </a:p>
          <a:p>
            <a:endParaRPr lang="en-GB" sz="1600" b="1" dirty="0">
              <a:solidFill>
                <a:schemeClr val="bg1"/>
              </a:solidFill>
              <a:latin typeface="Arial" pitchFamily="34" charset="0"/>
              <a:cs typeface="Arial" pitchFamily="34" charset="0"/>
            </a:endParaRPr>
          </a:p>
          <a:p>
            <a:endParaRPr lang="en-GB" sz="1600" b="1" dirty="0">
              <a:solidFill>
                <a:schemeClr val="bg1"/>
              </a:solidFill>
              <a:latin typeface="Arial" pitchFamily="34" charset="0"/>
              <a:cs typeface="Arial" pitchFamily="34" charset="0"/>
            </a:endParaRPr>
          </a:p>
          <a:p>
            <a:endParaRPr lang="en-GB" sz="1600" b="1" dirty="0">
              <a:solidFill>
                <a:schemeClr val="bg1"/>
              </a:solidFill>
              <a:latin typeface="Arial" pitchFamily="34" charset="0"/>
              <a:cs typeface="Arial" pitchFamily="34" charset="0"/>
            </a:endParaRPr>
          </a:p>
          <a:p>
            <a:r>
              <a:rPr lang="en-GB" sz="1600" b="1" dirty="0">
                <a:solidFill>
                  <a:schemeClr val="bg1"/>
                </a:solidFill>
                <a:latin typeface="Arial" pitchFamily="34" charset="0"/>
                <a:cs typeface="Arial" pitchFamily="34" charset="0"/>
              </a:rPr>
              <a:t>Lymphocytes      25%   B-Lymphocytes </a:t>
            </a:r>
            <a:r>
              <a:rPr lang="en-GB" sz="1600" b="1" dirty="0">
                <a:solidFill>
                  <a:srgbClr val="FFFF00"/>
                </a:solidFill>
                <a:latin typeface="Arial" pitchFamily="34" charset="0"/>
                <a:cs typeface="Arial" pitchFamily="34" charset="0"/>
              </a:rPr>
              <a:t>S</a:t>
            </a:r>
            <a:r>
              <a:rPr lang="en-GB" sz="1600" b="1" dirty="0">
                <a:solidFill>
                  <a:schemeClr val="bg1"/>
                </a:solidFill>
                <a:latin typeface="Arial" pitchFamily="34" charset="0"/>
                <a:cs typeface="Arial" pitchFamily="34" charset="0"/>
              </a:rPr>
              <a:t>	</a:t>
            </a:r>
          </a:p>
          <a:p>
            <a:r>
              <a:rPr lang="en-GB" sz="1600" b="1" dirty="0">
                <a:solidFill>
                  <a:schemeClr val="bg1"/>
                </a:solidFill>
                <a:latin typeface="Arial" pitchFamily="34" charset="0"/>
                <a:cs typeface="Arial" pitchFamily="34" charset="0"/>
              </a:rPr>
              <a:t>		       T-Lymphocytes:  </a:t>
            </a:r>
            <a:r>
              <a:rPr lang="en-GB" sz="1600" b="1" dirty="0" err="1">
                <a:solidFill>
                  <a:srgbClr val="FFFF00"/>
                </a:solidFill>
                <a:latin typeface="Arial" pitchFamily="34" charset="0"/>
                <a:cs typeface="Arial" pitchFamily="34" charset="0"/>
              </a:rPr>
              <a:t>ACh</a:t>
            </a:r>
            <a:endParaRPr lang="en-GB" sz="1600" b="1" dirty="0">
              <a:solidFill>
                <a:srgbClr val="FFFF00"/>
              </a:solidFill>
              <a:latin typeface="Arial" pitchFamily="34" charset="0"/>
              <a:cs typeface="Arial" pitchFamily="34" charset="0"/>
            </a:endParaRPr>
          </a:p>
          <a:p>
            <a:r>
              <a:rPr lang="en-GB" sz="1600" b="1" dirty="0">
                <a:solidFill>
                  <a:schemeClr val="bg1"/>
                </a:solidFill>
                <a:latin typeface="Arial" pitchFamily="34" charset="0"/>
                <a:cs typeface="Arial" pitchFamily="34" charset="0"/>
              </a:rPr>
              <a:t>		       	Helper T-Cells 					                                Memory T-Cells</a:t>
            </a:r>
          </a:p>
          <a:p>
            <a:r>
              <a:rPr lang="en-GB" sz="1600" b="1" dirty="0">
                <a:solidFill>
                  <a:schemeClr val="bg1"/>
                </a:solidFill>
                <a:latin typeface="Arial" pitchFamily="34" charset="0"/>
                <a:cs typeface="Arial" pitchFamily="34" charset="0"/>
              </a:rPr>
              <a:t>		       	Killer T-Cells</a:t>
            </a:r>
          </a:p>
          <a:p>
            <a:r>
              <a:rPr lang="en-GB" sz="1600" b="1" dirty="0">
                <a:solidFill>
                  <a:schemeClr val="bg1"/>
                </a:solidFill>
                <a:latin typeface="Arial" pitchFamily="34" charset="0"/>
                <a:cs typeface="Arial" pitchFamily="34" charset="0"/>
              </a:rPr>
              <a:t>	                       	Suppresser T-Cells</a:t>
            </a:r>
          </a:p>
          <a:p>
            <a:r>
              <a:rPr lang="en-GB" sz="1600" b="1" dirty="0">
                <a:solidFill>
                  <a:schemeClr val="bg1"/>
                </a:solidFill>
                <a:latin typeface="Arial" pitchFamily="34" charset="0"/>
                <a:cs typeface="Arial" pitchFamily="34" charset="0"/>
              </a:rPr>
              <a:t>		      </a:t>
            </a:r>
          </a:p>
          <a:p>
            <a:r>
              <a:rPr lang="en-GB" sz="1600" b="1" dirty="0">
                <a:solidFill>
                  <a:schemeClr val="bg1"/>
                </a:solidFill>
                <a:latin typeface="Arial" pitchFamily="34" charset="0"/>
                <a:cs typeface="Arial" pitchFamily="34" charset="0"/>
              </a:rPr>
              <a:t>		</a:t>
            </a:r>
          </a:p>
        </p:txBody>
      </p:sp>
      <p:sp>
        <p:nvSpPr>
          <p:cNvPr id="8" name="Rectangle 3"/>
          <p:cNvSpPr>
            <a:spLocks noChangeArrowheads="1"/>
          </p:cNvSpPr>
          <p:nvPr/>
        </p:nvSpPr>
        <p:spPr bwMode="auto">
          <a:xfrm>
            <a:off x="2179608" y="4126216"/>
            <a:ext cx="7910422" cy="2153814"/>
          </a:xfrm>
          <a:prstGeom prst="rect">
            <a:avLst/>
          </a:prstGeom>
          <a:noFill/>
          <a:ln w="57150">
            <a:solidFill>
              <a:srgbClr val="FFCABD"/>
            </a:solidFill>
            <a:miter lim="800000"/>
            <a:headEnd/>
            <a:tailEnd/>
          </a:ln>
        </p:spPr>
        <p:txBody>
          <a:bodyPr wrap="none" anchor="ctr"/>
          <a:lstStyle/>
          <a:p>
            <a:endParaRPr lang="en-US"/>
          </a:p>
        </p:txBody>
      </p:sp>
      <p:sp>
        <p:nvSpPr>
          <p:cNvPr id="9" name="Rectangle 4"/>
          <p:cNvSpPr>
            <a:spLocks noChangeArrowheads="1"/>
          </p:cNvSpPr>
          <p:nvPr/>
        </p:nvSpPr>
        <p:spPr bwMode="auto">
          <a:xfrm>
            <a:off x="2188235" y="1026544"/>
            <a:ext cx="7875916" cy="3010619"/>
          </a:xfrm>
          <a:prstGeom prst="rect">
            <a:avLst/>
          </a:prstGeom>
          <a:noFill/>
          <a:ln w="57150">
            <a:solidFill>
              <a:srgbClr val="93FFFF"/>
            </a:solidFill>
            <a:miter lim="800000"/>
            <a:headEnd/>
            <a:tailEnd/>
          </a:ln>
        </p:spPr>
        <p:txBody>
          <a:bodyPr wrap="none" anchor="ctr"/>
          <a:lstStyle/>
          <a:p>
            <a:endParaRPr lang="en-US"/>
          </a:p>
        </p:txBody>
      </p:sp>
      <p:sp>
        <p:nvSpPr>
          <p:cNvPr id="10" name="Text Box 5"/>
          <p:cNvSpPr txBox="1">
            <a:spLocks noChangeArrowheads="1"/>
          </p:cNvSpPr>
          <p:nvPr/>
        </p:nvSpPr>
        <p:spPr bwMode="auto">
          <a:xfrm>
            <a:off x="2222740" y="1015552"/>
            <a:ext cx="7841411" cy="461665"/>
          </a:xfrm>
          <a:prstGeom prst="rect">
            <a:avLst/>
          </a:prstGeom>
          <a:noFill/>
          <a:ln w="57150">
            <a:solidFill>
              <a:srgbClr val="93FFFF"/>
            </a:solidFill>
            <a:miter lim="800000"/>
            <a:headEnd/>
            <a:tailEnd/>
          </a:ln>
        </p:spPr>
        <p:txBody>
          <a:bodyPr wrap="square">
            <a:spAutoFit/>
          </a:bodyPr>
          <a:lstStyle/>
          <a:p>
            <a:pPr>
              <a:spcBef>
                <a:spcPct val="50000"/>
              </a:spcBef>
            </a:pPr>
            <a:endParaRPr lang="en-GB" sz="2400" b="1" dirty="0">
              <a:solidFill>
                <a:srgbClr val="93FFFF"/>
              </a:solidFill>
              <a:latin typeface="Arial" pitchFamily="34" charset="0"/>
              <a:cs typeface="Arial" pitchFamily="34" charset="0"/>
            </a:endParaRPr>
          </a:p>
        </p:txBody>
      </p:sp>
      <p:sp>
        <p:nvSpPr>
          <p:cNvPr id="11" name="Text Box 6"/>
          <p:cNvSpPr txBox="1">
            <a:spLocks noChangeArrowheads="1"/>
          </p:cNvSpPr>
          <p:nvPr/>
        </p:nvSpPr>
        <p:spPr bwMode="auto">
          <a:xfrm>
            <a:off x="2231367" y="4110010"/>
            <a:ext cx="7884543" cy="461665"/>
          </a:xfrm>
          <a:prstGeom prst="rect">
            <a:avLst/>
          </a:prstGeom>
          <a:noFill/>
          <a:ln w="57150">
            <a:solidFill>
              <a:srgbClr val="FFCABD"/>
            </a:solidFill>
            <a:miter lim="800000"/>
            <a:headEnd/>
            <a:tailEnd/>
          </a:ln>
        </p:spPr>
        <p:txBody>
          <a:bodyPr wrap="square">
            <a:spAutoFit/>
          </a:bodyPr>
          <a:lstStyle/>
          <a:p>
            <a:pPr>
              <a:spcBef>
                <a:spcPct val="50000"/>
              </a:spcBef>
            </a:pPr>
            <a:r>
              <a:rPr lang="en-GB" sz="2400" b="1" dirty="0">
                <a:solidFill>
                  <a:srgbClr val="FFCABD"/>
                </a:solidFill>
                <a:latin typeface="Arial" pitchFamily="34" charset="0"/>
                <a:cs typeface="Arial" pitchFamily="34" charset="0"/>
              </a:rPr>
              <a:t>Adaptive Specific </a:t>
            </a:r>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692696"/>
            <a:ext cx="6768752" cy="5078313"/>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The Innate Immune System</a:t>
            </a:r>
          </a:p>
          <a:p>
            <a:r>
              <a:rPr lang="en-GB" sz="3600" b="1" dirty="0">
                <a:solidFill>
                  <a:schemeClr val="bg1"/>
                </a:solidFill>
                <a:latin typeface="Arial" pitchFamily="34" charset="0"/>
                <a:cs typeface="Arial" pitchFamily="34" charset="0"/>
              </a:rPr>
              <a:t>Cells like the macrophages attack to the virus.</a:t>
            </a:r>
          </a:p>
          <a:p>
            <a:r>
              <a:rPr lang="en-GB" sz="3600" b="1" dirty="0">
                <a:solidFill>
                  <a:schemeClr val="bg1"/>
                </a:solidFill>
                <a:latin typeface="Arial" pitchFamily="34" charset="0"/>
                <a:cs typeface="Arial" pitchFamily="34" charset="0"/>
              </a:rPr>
              <a:t>25(OH) </a:t>
            </a:r>
            <a:r>
              <a:rPr lang="en-GB" sz="3600" b="1" dirty="0" err="1">
                <a:solidFill>
                  <a:schemeClr val="bg1"/>
                </a:solidFill>
                <a:latin typeface="Arial" pitchFamily="34" charset="0"/>
                <a:cs typeface="Arial" pitchFamily="34" charset="0"/>
              </a:rPr>
              <a:t>Vit</a:t>
            </a:r>
            <a:r>
              <a:rPr lang="en-GB" sz="3600" b="1" dirty="0">
                <a:solidFill>
                  <a:schemeClr val="bg1"/>
                </a:solidFill>
                <a:latin typeface="Arial" pitchFamily="34" charset="0"/>
                <a:cs typeface="Arial" pitchFamily="34" charset="0"/>
              </a:rPr>
              <a:t> D3 enters the macrophage and is converted to 1.25(OH)2 </a:t>
            </a:r>
            <a:r>
              <a:rPr lang="en-GB" sz="3600" b="1" dirty="0" err="1">
                <a:solidFill>
                  <a:schemeClr val="bg1"/>
                </a:solidFill>
                <a:latin typeface="Arial" pitchFamily="34" charset="0"/>
                <a:cs typeface="Arial" pitchFamily="34" charset="0"/>
              </a:rPr>
              <a:t>Vit</a:t>
            </a:r>
            <a:r>
              <a:rPr lang="en-GB" sz="3600" b="1" dirty="0">
                <a:solidFill>
                  <a:schemeClr val="bg1"/>
                </a:solidFill>
                <a:latin typeface="Arial" pitchFamily="34" charset="0"/>
                <a:cs typeface="Arial" pitchFamily="34" charset="0"/>
              </a:rPr>
              <a:t> D3. This then attaches to the cell nucleus and stimulates the release of antimicrobial chemicals -</a:t>
            </a:r>
          </a:p>
        </p:txBody>
      </p:sp>
      <p:pic>
        <p:nvPicPr>
          <p:cNvPr id="3" name="Picture 2">
            <a:extLst>
              <a:ext uri="{FF2B5EF4-FFF2-40B4-BE49-F238E27FC236}">
                <a16:creationId xmlns:a16="http://schemas.microsoft.com/office/drawing/2014/main" id="{62E0828A-B87A-4D54-AF32-5D57B8B07C55}"/>
              </a:ext>
            </a:extLst>
          </p:cNvPr>
          <p:cNvPicPr>
            <a:picLocks noChangeAspect="1"/>
          </p:cNvPicPr>
          <p:nvPr/>
        </p:nvPicPr>
        <p:blipFill rotWithShape="1">
          <a:blip r:embed="rId2"/>
          <a:srcRect b="7404"/>
          <a:stretch/>
        </p:blipFill>
        <p:spPr>
          <a:xfrm rot="5400000">
            <a:off x="7568024" y="2780929"/>
            <a:ext cx="5904170" cy="1296143"/>
          </a:xfrm>
          <a:prstGeom prst="rect">
            <a:avLst/>
          </a:prstGeom>
        </p:spPr>
      </p:pic>
      <p:sp>
        <p:nvSpPr>
          <p:cNvPr id="4" name="TextBox 3">
            <a:extLst>
              <a:ext uri="{FF2B5EF4-FFF2-40B4-BE49-F238E27FC236}">
                <a16:creationId xmlns:a16="http://schemas.microsoft.com/office/drawing/2014/main" id="{70FBC710-AC53-4F94-9C8D-4C0C94E329B3}"/>
              </a:ext>
            </a:extLst>
          </p:cNvPr>
          <p:cNvSpPr txBox="1"/>
          <p:nvPr/>
        </p:nvSpPr>
        <p:spPr>
          <a:xfrm>
            <a:off x="10128448" y="1556792"/>
            <a:ext cx="1296144" cy="307777"/>
          </a:xfrm>
          <a:prstGeom prst="rect">
            <a:avLst/>
          </a:prstGeom>
          <a:noFill/>
        </p:spPr>
        <p:txBody>
          <a:bodyPr wrap="square" rtlCol="0">
            <a:spAutoFit/>
          </a:bodyPr>
          <a:lstStyle/>
          <a:p>
            <a:r>
              <a:rPr lang="en-GB" sz="1400" b="1" dirty="0"/>
              <a:t>Mast cell</a:t>
            </a:r>
          </a:p>
        </p:txBody>
      </p:sp>
      <p:sp>
        <p:nvSpPr>
          <p:cNvPr id="5" name="TextBox 4">
            <a:extLst>
              <a:ext uri="{FF2B5EF4-FFF2-40B4-BE49-F238E27FC236}">
                <a16:creationId xmlns:a16="http://schemas.microsoft.com/office/drawing/2014/main" id="{0AD5095D-1D17-4FC2-92D2-28BED81AB4C5}"/>
              </a:ext>
            </a:extLst>
          </p:cNvPr>
          <p:cNvSpPr txBox="1"/>
          <p:nvPr/>
        </p:nvSpPr>
        <p:spPr>
          <a:xfrm>
            <a:off x="10200456" y="2708920"/>
            <a:ext cx="1296144" cy="307777"/>
          </a:xfrm>
          <a:prstGeom prst="rect">
            <a:avLst/>
          </a:prstGeom>
          <a:noFill/>
        </p:spPr>
        <p:txBody>
          <a:bodyPr wrap="square" rtlCol="0">
            <a:spAutoFit/>
          </a:bodyPr>
          <a:lstStyle/>
          <a:p>
            <a:r>
              <a:rPr lang="en-GB" sz="1400" b="1" dirty="0"/>
              <a:t>NK cell</a:t>
            </a:r>
          </a:p>
        </p:txBody>
      </p:sp>
      <p:sp>
        <p:nvSpPr>
          <p:cNvPr id="6" name="TextBox 5">
            <a:extLst>
              <a:ext uri="{FF2B5EF4-FFF2-40B4-BE49-F238E27FC236}">
                <a16:creationId xmlns:a16="http://schemas.microsoft.com/office/drawing/2014/main" id="{C50C6DD9-EACD-41AD-8E5F-841C9C2997E4}"/>
              </a:ext>
            </a:extLst>
          </p:cNvPr>
          <p:cNvSpPr txBox="1"/>
          <p:nvPr/>
        </p:nvSpPr>
        <p:spPr>
          <a:xfrm>
            <a:off x="10129576" y="3861048"/>
            <a:ext cx="1296144" cy="307777"/>
          </a:xfrm>
          <a:prstGeom prst="rect">
            <a:avLst/>
          </a:prstGeom>
          <a:noFill/>
        </p:spPr>
        <p:txBody>
          <a:bodyPr wrap="square" rtlCol="0">
            <a:spAutoFit/>
          </a:bodyPr>
          <a:lstStyle/>
          <a:p>
            <a:r>
              <a:rPr lang="en-GB" sz="1400" b="1" dirty="0"/>
              <a:t>Monocyte</a:t>
            </a:r>
          </a:p>
        </p:txBody>
      </p:sp>
      <p:sp>
        <p:nvSpPr>
          <p:cNvPr id="7" name="TextBox 6">
            <a:extLst>
              <a:ext uri="{FF2B5EF4-FFF2-40B4-BE49-F238E27FC236}">
                <a16:creationId xmlns:a16="http://schemas.microsoft.com/office/drawing/2014/main" id="{C22D753B-739A-47B3-B053-22626D1B49D1}"/>
              </a:ext>
            </a:extLst>
          </p:cNvPr>
          <p:cNvSpPr txBox="1"/>
          <p:nvPr/>
        </p:nvSpPr>
        <p:spPr>
          <a:xfrm>
            <a:off x="10036247" y="5229200"/>
            <a:ext cx="1296144" cy="307777"/>
          </a:xfrm>
          <a:prstGeom prst="rect">
            <a:avLst/>
          </a:prstGeom>
          <a:noFill/>
        </p:spPr>
        <p:txBody>
          <a:bodyPr wrap="square" rtlCol="0">
            <a:spAutoFit/>
          </a:bodyPr>
          <a:lstStyle/>
          <a:p>
            <a:r>
              <a:rPr lang="en-GB" sz="1400" b="1" dirty="0"/>
              <a:t>Macrophage</a:t>
            </a:r>
          </a:p>
        </p:txBody>
      </p:sp>
      <p:sp>
        <p:nvSpPr>
          <p:cNvPr id="8" name="TextBox 7">
            <a:extLst>
              <a:ext uri="{FF2B5EF4-FFF2-40B4-BE49-F238E27FC236}">
                <a16:creationId xmlns:a16="http://schemas.microsoft.com/office/drawing/2014/main" id="{530C2D9A-43CD-4565-9CD2-D451E645C78C}"/>
              </a:ext>
            </a:extLst>
          </p:cNvPr>
          <p:cNvSpPr txBox="1"/>
          <p:nvPr/>
        </p:nvSpPr>
        <p:spPr>
          <a:xfrm>
            <a:off x="10099698" y="6165304"/>
            <a:ext cx="1296144" cy="307777"/>
          </a:xfrm>
          <a:prstGeom prst="rect">
            <a:avLst/>
          </a:prstGeom>
          <a:noFill/>
        </p:spPr>
        <p:txBody>
          <a:bodyPr wrap="square" rtlCol="0">
            <a:spAutoFit/>
          </a:bodyPr>
          <a:lstStyle/>
          <a:p>
            <a:r>
              <a:rPr lang="en-GB" sz="1400" b="1" dirty="0"/>
              <a:t>Neutrophil</a:t>
            </a:r>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7408" y="1556792"/>
            <a:ext cx="6768752" cy="3416320"/>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1. </a:t>
            </a:r>
            <a:r>
              <a:rPr lang="en-GB" sz="3600" b="1" dirty="0" err="1">
                <a:solidFill>
                  <a:schemeClr val="bg1"/>
                </a:solidFill>
                <a:latin typeface="Arial" pitchFamily="34" charset="0"/>
                <a:cs typeface="Arial" pitchFamily="34" charset="0"/>
              </a:rPr>
              <a:t>Cathelicidin</a:t>
            </a:r>
            <a:endParaRPr lang="en-GB" sz="3600" b="1" dirty="0">
              <a:solidFill>
                <a:schemeClr val="bg1"/>
              </a:solidFill>
              <a:latin typeface="Arial" pitchFamily="34" charset="0"/>
              <a:cs typeface="Arial" pitchFamily="34" charset="0"/>
            </a:endParaRP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2 Beta </a:t>
            </a:r>
            <a:r>
              <a:rPr lang="en-GB" sz="3600" b="1" dirty="0" err="1">
                <a:solidFill>
                  <a:schemeClr val="bg1"/>
                </a:solidFill>
                <a:latin typeface="Arial" pitchFamily="34" charset="0"/>
                <a:cs typeface="Arial" pitchFamily="34" charset="0"/>
              </a:rPr>
              <a:t>Defensins</a:t>
            </a:r>
            <a:r>
              <a:rPr lang="en-GB" sz="3600" b="1" dirty="0">
                <a:solidFill>
                  <a:schemeClr val="bg1"/>
                </a:solidFill>
                <a:latin typeface="Arial" pitchFamily="34" charset="0"/>
                <a:cs typeface="Arial" pitchFamily="34" charset="0"/>
              </a:rPr>
              <a:t> which are activated by</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3 NF-</a:t>
            </a:r>
            <a:r>
              <a:rPr lang="en-GB" sz="3600" b="1" dirty="0" err="1">
                <a:solidFill>
                  <a:schemeClr val="bg1"/>
                </a:solidFill>
                <a:latin typeface="Arial" pitchFamily="34" charset="0"/>
                <a:cs typeface="Arial" pitchFamily="34" charset="0"/>
              </a:rPr>
              <a:t>κB</a:t>
            </a:r>
            <a:r>
              <a:rPr lang="en-GB" sz="3600" b="1" dirty="0">
                <a:solidFill>
                  <a:schemeClr val="bg1"/>
                </a:solidFill>
                <a:latin typeface="Arial" pitchFamily="34" charset="0"/>
                <a:cs typeface="Arial" pitchFamily="34" charset="0"/>
              </a:rPr>
              <a:t> which requires </a:t>
            </a:r>
            <a:r>
              <a:rPr lang="en-GB" sz="3600" b="1" dirty="0" err="1">
                <a:solidFill>
                  <a:schemeClr val="bg1"/>
                </a:solidFill>
                <a:latin typeface="Arial" pitchFamily="34" charset="0"/>
                <a:cs typeface="Arial" pitchFamily="34" charset="0"/>
              </a:rPr>
              <a:t>Vit</a:t>
            </a:r>
            <a:r>
              <a:rPr lang="en-GB" sz="3600" b="1" dirty="0">
                <a:solidFill>
                  <a:schemeClr val="bg1"/>
                </a:solidFill>
                <a:latin typeface="Arial" pitchFamily="34" charset="0"/>
                <a:cs typeface="Arial" pitchFamily="34" charset="0"/>
              </a:rPr>
              <a:t> D3</a:t>
            </a:r>
            <a:endParaRPr lang="en-GB" sz="3600"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BCC3B301-ECC2-40E2-87A7-94CF37A4625D}"/>
              </a:ext>
            </a:extLst>
          </p:cNvPr>
          <p:cNvPicPr>
            <a:picLocks noChangeAspect="1"/>
          </p:cNvPicPr>
          <p:nvPr/>
        </p:nvPicPr>
        <p:blipFill rotWithShape="1">
          <a:blip r:embed="rId2"/>
          <a:srcRect l="55400"/>
          <a:stretch/>
        </p:blipFill>
        <p:spPr>
          <a:xfrm>
            <a:off x="7896200" y="764203"/>
            <a:ext cx="3431071" cy="5022411"/>
          </a:xfrm>
          <a:prstGeom prst="rect">
            <a:avLst/>
          </a:prstGeom>
        </p:spPr>
      </p:pic>
      <p:sp>
        <p:nvSpPr>
          <p:cNvPr id="6" name="TextBox 5">
            <a:extLst>
              <a:ext uri="{FF2B5EF4-FFF2-40B4-BE49-F238E27FC236}">
                <a16:creationId xmlns:a16="http://schemas.microsoft.com/office/drawing/2014/main" id="{AE12FB76-535D-41C5-812A-C3713E618193}"/>
              </a:ext>
            </a:extLst>
          </p:cNvPr>
          <p:cNvSpPr txBox="1"/>
          <p:nvPr/>
        </p:nvSpPr>
        <p:spPr>
          <a:xfrm>
            <a:off x="8819647" y="1071386"/>
            <a:ext cx="1584176" cy="646331"/>
          </a:xfrm>
          <a:prstGeom prst="rect">
            <a:avLst/>
          </a:prstGeom>
          <a:solidFill>
            <a:schemeClr val="bg1"/>
          </a:solidFill>
        </p:spPr>
        <p:txBody>
          <a:bodyPr wrap="square" rtlCol="0">
            <a:spAutoFit/>
          </a:bodyPr>
          <a:lstStyle/>
          <a:p>
            <a:pPr algn="ctr"/>
            <a:r>
              <a:rPr lang="en-GB" b="1" dirty="0"/>
              <a:t>Toll-like receptor 2</a:t>
            </a:r>
            <a:endParaRPr lang="en-GB" dirty="0"/>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3B301-ECC2-40E2-87A7-94CF37A4625D}"/>
              </a:ext>
            </a:extLst>
          </p:cNvPr>
          <p:cNvPicPr>
            <a:picLocks noChangeAspect="1"/>
          </p:cNvPicPr>
          <p:nvPr/>
        </p:nvPicPr>
        <p:blipFill rotWithShape="1">
          <a:blip r:embed="rId2"/>
          <a:srcRect l="55400"/>
          <a:stretch/>
        </p:blipFill>
        <p:spPr>
          <a:xfrm>
            <a:off x="7896200" y="764203"/>
            <a:ext cx="3431071" cy="5022411"/>
          </a:xfrm>
          <a:prstGeom prst="rect">
            <a:avLst/>
          </a:prstGeom>
        </p:spPr>
      </p:pic>
      <p:sp>
        <p:nvSpPr>
          <p:cNvPr id="4" name="TextBox 3">
            <a:extLst>
              <a:ext uri="{FF2B5EF4-FFF2-40B4-BE49-F238E27FC236}">
                <a16:creationId xmlns:a16="http://schemas.microsoft.com/office/drawing/2014/main" id="{7ACD8968-4B5A-4248-8626-AC126884CE5A}"/>
              </a:ext>
            </a:extLst>
          </p:cNvPr>
          <p:cNvSpPr txBox="1"/>
          <p:nvPr/>
        </p:nvSpPr>
        <p:spPr>
          <a:xfrm>
            <a:off x="407368" y="335845"/>
            <a:ext cx="7596843" cy="6186309"/>
          </a:xfrm>
          <a:prstGeom prst="rect">
            <a:avLst/>
          </a:prstGeom>
          <a:noFill/>
        </p:spPr>
        <p:txBody>
          <a:bodyPr wrap="square" rtlCol="0">
            <a:spAutoFit/>
          </a:bodyPr>
          <a:lstStyle/>
          <a:p>
            <a:r>
              <a:rPr lang="en-GB" sz="3600" b="1" dirty="0" err="1">
                <a:solidFill>
                  <a:srgbClr val="FFFF00"/>
                </a:solidFill>
                <a:latin typeface="Arial" pitchFamily="34" charset="0"/>
                <a:cs typeface="Arial" pitchFamily="34" charset="0"/>
              </a:rPr>
              <a:t>Cathelicidin</a:t>
            </a:r>
            <a:endParaRPr lang="en-GB" sz="3600" b="1" dirty="0">
              <a:solidFill>
                <a:srgbClr val="FFFF00"/>
              </a:solidFill>
              <a:latin typeface="Arial" pitchFamily="34" charset="0"/>
              <a:cs typeface="Arial" pitchFamily="34" charset="0"/>
            </a:endParaRPr>
          </a:p>
          <a:p>
            <a:pPr marL="742950" indent="-742950">
              <a:buAutoNum type="arabicPeriod"/>
            </a:pPr>
            <a:r>
              <a:rPr lang="en-GB" sz="3600" b="1" dirty="0">
                <a:solidFill>
                  <a:schemeClr val="bg1"/>
                </a:solidFill>
                <a:latin typeface="Arial" pitchFamily="34" charset="0"/>
                <a:cs typeface="Arial" pitchFamily="34" charset="0"/>
              </a:rPr>
              <a:t>Cause chemotaxis thus increasing the immune response.</a:t>
            </a:r>
          </a:p>
          <a:p>
            <a:pPr marL="742950" indent="-742950">
              <a:buAutoNum type="arabicPeriod"/>
            </a:pPr>
            <a:r>
              <a:rPr lang="en-GB" sz="3600" b="1" dirty="0">
                <a:solidFill>
                  <a:schemeClr val="bg1"/>
                </a:solidFill>
                <a:latin typeface="Arial" pitchFamily="34" charset="0"/>
                <a:cs typeface="Arial" pitchFamily="34" charset="0"/>
              </a:rPr>
              <a:t>Increases macrophage activity to enhance </a:t>
            </a:r>
            <a:r>
              <a:rPr lang="en-GB" sz="3600" b="1" dirty="0" err="1">
                <a:solidFill>
                  <a:schemeClr val="bg1"/>
                </a:solidFill>
                <a:latin typeface="Arial" pitchFamily="34" charset="0"/>
                <a:cs typeface="Arial" pitchFamily="34" charset="0"/>
              </a:rPr>
              <a:t>phagocytosis</a:t>
            </a:r>
            <a:r>
              <a:rPr lang="en-GB" sz="3600" b="1" dirty="0">
                <a:solidFill>
                  <a:schemeClr val="bg1"/>
                </a:solidFill>
                <a:latin typeface="Arial" pitchFamily="34" charset="0"/>
                <a:cs typeface="Arial" pitchFamily="34" charset="0"/>
              </a:rPr>
              <a:t>.</a:t>
            </a:r>
          </a:p>
          <a:p>
            <a:pPr marL="742950" indent="-742950">
              <a:buAutoNum type="arabicPeriod"/>
            </a:pPr>
            <a:r>
              <a:rPr lang="en-GB" sz="3600" b="1" dirty="0">
                <a:solidFill>
                  <a:schemeClr val="bg1"/>
                </a:solidFill>
                <a:latin typeface="Arial" pitchFamily="34" charset="0"/>
                <a:cs typeface="Arial" pitchFamily="34" charset="0"/>
              </a:rPr>
              <a:t>Increases vascular permeability</a:t>
            </a:r>
          </a:p>
          <a:p>
            <a:pPr marL="742950" indent="-742950">
              <a:buAutoNum type="arabicPeriod"/>
            </a:pPr>
            <a:r>
              <a:rPr lang="en-GB" sz="3600" b="1" dirty="0">
                <a:solidFill>
                  <a:schemeClr val="bg1"/>
                </a:solidFill>
                <a:latin typeface="Arial" pitchFamily="34" charset="0"/>
                <a:cs typeface="Arial" pitchFamily="34" charset="0"/>
              </a:rPr>
              <a:t>Increases T cell and B cell proliferation and their activation.</a:t>
            </a:r>
          </a:p>
        </p:txBody>
      </p:sp>
    </p:spTree>
    <p:extLst>
      <p:ext uri="{BB962C8B-B14F-4D97-AF65-F5344CB8AC3E}">
        <p14:creationId xmlns:p14="http://schemas.microsoft.com/office/powerpoint/2010/main" val="391966962"/>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476672"/>
            <a:ext cx="8064896" cy="6186309"/>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Beta </a:t>
            </a:r>
            <a:r>
              <a:rPr lang="en-GB" sz="3600" b="1" dirty="0" err="1">
                <a:solidFill>
                  <a:srgbClr val="FFFF00"/>
                </a:solidFill>
                <a:latin typeface="Arial" pitchFamily="34" charset="0"/>
                <a:cs typeface="Arial" pitchFamily="34" charset="0"/>
              </a:rPr>
              <a:t>Defensins</a:t>
            </a:r>
            <a:endParaRPr lang="en-GB" sz="3600" b="1" dirty="0">
              <a:solidFill>
                <a:srgbClr val="FFFF00"/>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1. Can enter the virus cell membrane through its envelope disintegrating the membrane.</a:t>
            </a:r>
          </a:p>
          <a:p>
            <a:r>
              <a:rPr lang="en-GB" sz="3600" b="1" dirty="0">
                <a:solidFill>
                  <a:schemeClr val="bg1"/>
                </a:solidFill>
                <a:latin typeface="Arial" pitchFamily="34" charset="0"/>
                <a:cs typeface="Arial" pitchFamily="34" charset="0"/>
              </a:rPr>
              <a:t>2. Can create holes in the virus membrane and the </a:t>
            </a:r>
            <a:r>
              <a:rPr lang="en-GB" sz="3600" b="1" dirty="0" err="1">
                <a:solidFill>
                  <a:schemeClr val="bg1"/>
                </a:solidFill>
                <a:latin typeface="Arial" pitchFamily="34" charset="0"/>
                <a:cs typeface="Arial" pitchFamily="34" charset="0"/>
              </a:rPr>
              <a:t>defensins</a:t>
            </a:r>
            <a:r>
              <a:rPr lang="en-GB" sz="3600" b="1" dirty="0">
                <a:solidFill>
                  <a:schemeClr val="bg1"/>
                </a:solidFill>
                <a:latin typeface="Arial" pitchFamily="34" charset="0"/>
                <a:cs typeface="Arial" pitchFamily="34" charset="0"/>
              </a:rPr>
              <a:t> can then enter into the virus and destroy it.</a:t>
            </a:r>
          </a:p>
          <a:p>
            <a:r>
              <a:rPr lang="en-GB" sz="3600" b="1" dirty="0">
                <a:solidFill>
                  <a:schemeClr val="bg1"/>
                </a:solidFill>
                <a:latin typeface="Arial" pitchFamily="34" charset="0"/>
                <a:cs typeface="Arial" pitchFamily="34" charset="0"/>
              </a:rPr>
              <a:t>3. Create metabolic disruption to the virus. </a:t>
            </a:r>
          </a:p>
          <a:p>
            <a:endParaRPr lang="en-GB" sz="3600" b="1"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CEF5A1F1-0951-40C2-AEC9-9A824B8096E9}"/>
              </a:ext>
            </a:extLst>
          </p:cNvPr>
          <p:cNvPicPr>
            <a:picLocks noChangeAspect="1"/>
          </p:cNvPicPr>
          <p:nvPr/>
        </p:nvPicPr>
        <p:blipFill rotWithShape="1">
          <a:blip r:embed="rId2"/>
          <a:srcRect l="53838" t="12201" b="48950"/>
          <a:stretch/>
        </p:blipFill>
        <p:spPr>
          <a:xfrm rot="5400000">
            <a:off x="7220657" y="1717922"/>
            <a:ext cx="5328592" cy="3278139"/>
          </a:xfrm>
          <a:prstGeom prst="rect">
            <a:avLst/>
          </a:prstGeom>
        </p:spPr>
      </p:pic>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335845"/>
            <a:ext cx="5616624" cy="563231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NF-</a:t>
            </a:r>
            <a:r>
              <a:rPr lang="en-GB" sz="3600" b="1" dirty="0" err="1">
                <a:solidFill>
                  <a:srgbClr val="FFFF00"/>
                </a:solidFill>
                <a:latin typeface="Arial" pitchFamily="34" charset="0"/>
                <a:cs typeface="Arial" pitchFamily="34" charset="0"/>
              </a:rPr>
              <a:t>κB</a:t>
            </a:r>
            <a:endParaRPr lang="en-GB" sz="3600" b="1" dirty="0">
              <a:solidFill>
                <a:srgbClr val="FFFF00"/>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NF-</a:t>
            </a:r>
            <a:r>
              <a:rPr lang="en-GB" sz="3600" b="1" dirty="0" err="1">
                <a:solidFill>
                  <a:schemeClr val="bg1"/>
                </a:solidFill>
                <a:latin typeface="Arial" pitchFamily="34" charset="0"/>
                <a:cs typeface="Arial" pitchFamily="34" charset="0"/>
              </a:rPr>
              <a:t>κB</a:t>
            </a:r>
            <a:r>
              <a:rPr lang="en-GB" sz="3600" b="1" dirty="0">
                <a:solidFill>
                  <a:schemeClr val="bg1"/>
                </a:solidFill>
                <a:latin typeface="Arial" pitchFamily="34" charset="0"/>
                <a:cs typeface="Arial" pitchFamily="34" charset="0"/>
              </a:rPr>
              <a:t> plays a key role in regulating the immune response to infection. </a:t>
            </a:r>
          </a:p>
          <a:p>
            <a:r>
              <a:rPr lang="en-GB" sz="3600" b="1" dirty="0">
                <a:solidFill>
                  <a:schemeClr val="bg1"/>
                </a:solidFill>
                <a:latin typeface="Arial" pitchFamily="34" charset="0"/>
                <a:cs typeface="Arial" pitchFamily="34" charset="0"/>
              </a:rPr>
              <a:t>NF-</a:t>
            </a:r>
            <a:r>
              <a:rPr lang="en-GB" sz="3600" b="1" dirty="0" err="1">
                <a:solidFill>
                  <a:schemeClr val="bg1"/>
                </a:solidFill>
                <a:latin typeface="Arial" pitchFamily="34" charset="0"/>
                <a:cs typeface="Arial" pitchFamily="34" charset="0"/>
              </a:rPr>
              <a:t>κB</a:t>
            </a:r>
            <a:r>
              <a:rPr lang="en-GB" sz="3600" b="1" dirty="0">
                <a:solidFill>
                  <a:schemeClr val="bg1"/>
                </a:solidFill>
                <a:latin typeface="Arial" pitchFamily="34" charset="0"/>
                <a:cs typeface="Arial" pitchFamily="34" charset="0"/>
              </a:rPr>
              <a:t> is a major transcription factor that regulates genes responsible for both the innate and adaptive immune response.*</a:t>
            </a:r>
          </a:p>
        </p:txBody>
      </p:sp>
      <p:sp>
        <p:nvSpPr>
          <p:cNvPr id="3" name="TextBox 2"/>
          <p:cNvSpPr txBox="1"/>
          <p:nvPr/>
        </p:nvSpPr>
        <p:spPr>
          <a:xfrm>
            <a:off x="551384" y="5805264"/>
            <a:ext cx="7416824" cy="738664"/>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*Smith EM, Gregg M, </a:t>
            </a:r>
            <a:r>
              <a:rPr lang="en-GB" sz="1400" b="1" dirty="0" err="1">
                <a:solidFill>
                  <a:schemeClr val="bg1"/>
                </a:solidFill>
                <a:latin typeface="Arial" pitchFamily="34" charset="0"/>
                <a:cs typeface="Arial" pitchFamily="34" charset="0"/>
              </a:rPr>
              <a:t>Hashemi</a:t>
            </a:r>
            <a:r>
              <a:rPr lang="en-GB" sz="1400" b="1" dirty="0">
                <a:solidFill>
                  <a:schemeClr val="bg1"/>
                </a:solidFill>
                <a:latin typeface="Arial" pitchFamily="34" charset="0"/>
                <a:cs typeface="Arial" pitchFamily="34" charset="0"/>
              </a:rPr>
              <a:t> F, Schott L, Hughes TK (2006-07-01). "</a:t>
            </a:r>
            <a:r>
              <a:rPr lang="en-GB" sz="1400" b="1" dirty="0" err="1">
                <a:solidFill>
                  <a:schemeClr val="bg1"/>
                </a:solidFill>
                <a:latin typeface="Arial" pitchFamily="34" charset="0"/>
                <a:cs typeface="Arial" pitchFamily="34" charset="0"/>
              </a:rPr>
              <a:t>Corticotropin</a:t>
            </a:r>
            <a:r>
              <a:rPr lang="en-GB" sz="1400" b="1" dirty="0">
                <a:solidFill>
                  <a:schemeClr val="bg1"/>
                </a:solidFill>
                <a:latin typeface="Arial" pitchFamily="34" charset="0"/>
                <a:cs typeface="Arial" pitchFamily="34" charset="0"/>
              </a:rPr>
              <a:t> Releasing Factor (CRF) activation of NF-</a:t>
            </a:r>
            <a:r>
              <a:rPr lang="el-GR" sz="1400" b="1" dirty="0">
                <a:solidFill>
                  <a:schemeClr val="bg1"/>
                </a:solidFill>
                <a:latin typeface="Arial" pitchFamily="34" charset="0"/>
                <a:cs typeface="Arial" pitchFamily="34" charset="0"/>
              </a:rPr>
              <a:t>κ</a:t>
            </a:r>
            <a:r>
              <a:rPr lang="en-GB" sz="1400" b="1" dirty="0">
                <a:solidFill>
                  <a:schemeClr val="bg1"/>
                </a:solidFill>
                <a:latin typeface="Arial" pitchFamily="34" charset="0"/>
                <a:cs typeface="Arial" pitchFamily="34" charset="0"/>
              </a:rPr>
              <a:t>B-directed transcription in leukocytes". </a:t>
            </a:r>
            <a:r>
              <a:rPr lang="en-GB" sz="1400" b="1" i="1" dirty="0">
                <a:solidFill>
                  <a:schemeClr val="bg1"/>
                </a:solidFill>
                <a:latin typeface="Arial" pitchFamily="34" charset="0"/>
                <a:cs typeface="Arial" pitchFamily="34" charset="0"/>
              </a:rPr>
              <a:t>Cellular and Molecular Neurobiology</a:t>
            </a:r>
            <a:r>
              <a:rPr lang="en-GB" sz="1400" b="1" dirty="0">
                <a:solidFill>
                  <a:schemeClr val="bg1"/>
                </a:solidFill>
                <a:latin typeface="Arial" pitchFamily="34" charset="0"/>
                <a:cs typeface="Arial" pitchFamily="34" charset="0"/>
              </a:rPr>
              <a:t>. 26 (4–6): 1021–36.</a:t>
            </a:r>
          </a:p>
        </p:txBody>
      </p:sp>
      <p:pic>
        <p:nvPicPr>
          <p:cNvPr id="4" name="Picture 3">
            <a:extLst>
              <a:ext uri="{FF2B5EF4-FFF2-40B4-BE49-F238E27FC236}">
                <a16:creationId xmlns:a16="http://schemas.microsoft.com/office/drawing/2014/main" id="{FAA6709A-E7F5-402E-BFB6-78E01BBF53C8}"/>
              </a:ext>
            </a:extLst>
          </p:cNvPr>
          <p:cNvPicPr>
            <a:picLocks noChangeAspect="1"/>
          </p:cNvPicPr>
          <p:nvPr/>
        </p:nvPicPr>
        <p:blipFill>
          <a:blip r:embed="rId2"/>
          <a:stretch>
            <a:fillRect/>
          </a:stretch>
        </p:blipFill>
        <p:spPr>
          <a:xfrm>
            <a:off x="6960096" y="836712"/>
            <a:ext cx="4556891" cy="4556891"/>
          </a:xfrm>
          <a:prstGeom prst="rect">
            <a:avLst/>
          </a:prstGeom>
        </p:spPr>
      </p:pic>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709A-E7F5-402E-BFB6-78E01BBF53C8}"/>
              </a:ext>
            </a:extLst>
          </p:cNvPr>
          <p:cNvPicPr>
            <a:picLocks noChangeAspect="1"/>
          </p:cNvPicPr>
          <p:nvPr/>
        </p:nvPicPr>
        <p:blipFill>
          <a:blip r:embed="rId2"/>
          <a:stretch>
            <a:fillRect/>
          </a:stretch>
        </p:blipFill>
        <p:spPr>
          <a:xfrm>
            <a:off x="6960096" y="836712"/>
            <a:ext cx="4556891" cy="4556891"/>
          </a:xfrm>
          <a:prstGeom prst="rect">
            <a:avLst/>
          </a:prstGeom>
        </p:spPr>
      </p:pic>
      <p:sp>
        <p:nvSpPr>
          <p:cNvPr id="5" name="TextBox 4">
            <a:extLst>
              <a:ext uri="{FF2B5EF4-FFF2-40B4-BE49-F238E27FC236}">
                <a16:creationId xmlns:a16="http://schemas.microsoft.com/office/drawing/2014/main" id="{3BF3BB05-FE4F-412F-9BC0-34C606733BC9}"/>
              </a:ext>
            </a:extLst>
          </p:cNvPr>
          <p:cNvSpPr txBox="1"/>
          <p:nvPr/>
        </p:nvSpPr>
        <p:spPr>
          <a:xfrm>
            <a:off x="551384" y="1844824"/>
            <a:ext cx="5832648" cy="2862322"/>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Upon activation of either the T-or B-cell receptor, </a:t>
            </a:r>
            <a:r>
              <a:rPr lang="en-GB" sz="3600" b="1" dirty="0">
                <a:solidFill>
                  <a:srgbClr val="FFFF00"/>
                </a:solidFill>
                <a:latin typeface="Arial" pitchFamily="34" charset="0"/>
                <a:cs typeface="Arial" pitchFamily="34" charset="0"/>
              </a:rPr>
              <a:t>NF-</a:t>
            </a:r>
            <a:r>
              <a:rPr lang="en-GB" sz="3600" b="1" dirty="0" err="1">
                <a:solidFill>
                  <a:srgbClr val="FFFF00"/>
                </a:solidFill>
                <a:latin typeface="Arial" pitchFamily="34" charset="0"/>
                <a:cs typeface="Arial" pitchFamily="34" charset="0"/>
              </a:rPr>
              <a:t>κB</a:t>
            </a:r>
            <a:r>
              <a:rPr lang="en-GB" sz="3600" b="1" dirty="0">
                <a:solidFill>
                  <a:schemeClr val="bg1"/>
                </a:solidFill>
                <a:latin typeface="Arial" pitchFamily="34" charset="0"/>
                <a:cs typeface="Arial" pitchFamily="34" charset="0"/>
              </a:rPr>
              <a:t> becomes activated through distinct signalling components. </a:t>
            </a:r>
          </a:p>
        </p:txBody>
      </p:sp>
    </p:spTree>
    <p:extLst>
      <p:ext uri="{BB962C8B-B14F-4D97-AF65-F5344CB8AC3E}">
        <p14:creationId xmlns:p14="http://schemas.microsoft.com/office/powerpoint/2010/main" val="1032623605"/>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60" y="351507"/>
            <a:ext cx="7560840" cy="64633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The Adaptive Immune System</a:t>
            </a:r>
          </a:p>
        </p:txBody>
      </p:sp>
      <p:sp>
        <p:nvSpPr>
          <p:cNvPr id="3" name="TextBox 2"/>
          <p:cNvSpPr txBox="1"/>
          <p:nvPr/>
        </p:nvSpPr>
        <p:spPr>
          <a:xfrm>
            <a:off x="459460" y="1022665"/>
            <a:ext cx="7185804"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Should the Innate immune system not fully eradicate      the virus the adaptive      immune system is activated.</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It takes </a:t>
            </a:r>
            <a:r>
              <a:rPr lang="en-GB" sz="3600" b="1" dirty="0">
                <a:solidFill>
                  <a:srgbClr val="FFFF00"/>
                </a:solidFill>
                <a:latin typeface="Arial" pitchFamily="34" charset="0"/>
                <a:cs typeface="Arial" pitchFamily="34" charset="0"/>
              </a:rPr>
              <a:t>5-7 days </a:t>
            </a:r>
            <a:r>
              <a:rPr lang="en-GB" sz="3600" b="1" dirty="0">
                <a:solidFill>
                  <a:schemeClr val="bg1"/>
                </a:solidFill>
                <a:latin typeface="Arial" pitchFamily="34" charset="0"/>
                <a:cs typeface="Arial" pitchFamily="34" charset="0"/>
              </a:rPr>
              <a:t>after</a:t>
            </a:r>
          </a:p>
          <a:p>
            <a:r>
              <a:rPr lang="en-GB" sz="3600" b="1" dirty="0">
                <a:solidFill>
                  <a:schemeClr val="bg1"/>
                </a:solidFill>
                <a:latin typeface="Arial" pitchFamily="34" charset="0"/>
                <a:cs typeface="Arial" pitchFamily="34" charset="0"/>
              </a:rPr>
              <a:t>encountering a new         antigen for the adaptive immune system to reach full activity.</a:t>
            </a:r>
          </a:p>
        </p:txBody>
      </p:sp>
      <p:pic>
        <p:nvPicPr>
          <p:cNvPr id="4" name="Picture 3">
            <a:extLst>
              <a:ext uri="{FF2B5EF4-FFF2-40B4-BE49-F238E27FC236}">
                <a16:creationId xmlns:a16="http://schemas.microsoft.com/office/drawing/2014/main" id="{0D923174-C160-47D9-A74C-7B303D5D9BC4}"/>
              </a:ext>
            </a:extLst>
          </p:cNvPr>
          <p:cNvPicPr>
            <a:picLocks noChangeAspect="1"/>
          </p:cNvPicPr>
          <p:nvPr/>
        </p:nvPicPr>
        <p:blipFill>
          <a:blip r:embed="rId2"/>
          <a:stretch>
            <a:fillRect/>
          </a:stretch>
        </p:blipFill>
        <p:spPr>
          <a:xfrm>
            <a:off x="6816080" y="1573494"/>
            <a:ext cx="4948014" cy="3711011"/>
          </a:xfrm>
          <a:prstGeom prst="rect">
            <a:avLst/>
          </a:prstGeom>
        </p:spPr>
      </p:pic>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923174-C160-47D9-A74C-7B303D5D9BC4}"/>
              </a:ext>
            </a:extLst>
          </p:cNvPr>
          <p:cNvPicPr>
            <a:picLocks noChangeAspect="1"/>
          </p:cNvPicPr>
          <p:nvPr/>
        </p:nvPicPr>
        <p:blipFill>
          <a:blip r:embed="rId2"/>
          <a:stretch>
            <a:fillRect/>
          </a:stretch>
        </p:blipFill>
        <p:spPr>
          <a:xfrm>
            <a:off x="6816080" y="1573494"/>
            <a:ext cx="4948014" cy="3711011"/>
          </a:xfrm>
          <a:prstGeom prst="rect">
            <a:avLst/>
          </a:prstGeom>
        </p:spPr>
      </p:pic>
      <p:sp>
        <p:nvSpPr>
          <p:cNvPr id="5" name="TextBox 4">
            <a:extLst>
              <a:ext uri="{FF2B5EF4-FFF2-40B4-BE49-F238E27FC236}">
                <a16:creationId xmlns:a16="http://schemas.microsoft.com/office/drawing/2014/main" id="{F0B31259-6817-49D0-BCC7-564C62D525D3}"/>
              </a:ext>
            </a:extLst>
          </p:cNvPr>
          <p:cNvSpPr txBox="1"/>
          <p:nvPr/>
        </p:nvSpPr>
        <p:spPr>
          <a:xfrm>
            <a:off x="335360" y="260648"/>
            <a:ext cx="6388174" cy="6186309"/>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This leads to the activation of TH1 and TH2 immune cells.</a:t>
            </a:r>
          </a:p>
          <a:p>
            <a:r>
              <a:rPr lang="en-GB" sz="3600" b="1" dirty="0">
                <a:solidFill>
                  <a:srgbClr val="FFFF00"/>
                </a:solidFill>
                <a:latin typeface="Arial" pitchFamily="34" charset="0"/>
                <a:cs typeface="Arial" pitchFamily="34" charset="0"/>
              </a:rPr>
              <a:t>TH1</a:t>
            </a:r>
            <a:r>
              <a:rPr lang="en-GB" sz="3600" b="1" dirty="0">
                <a:solidFill>
                  <a:schemeClr val="bg1"/>
                </a:solidFill>
                <a:latin typeface="Arial" pitchFamily="34" charset="0"/>
                <a:cs typeface="Arial" pitchFamily="34" charset="0"/>
              </a:rPr>
              <a:t> cells further stimulate the innate immune system by releasing Interferon gamma.</a:t>
            </a:r>
          </a:p>
          <a:p>
            <a:r>
              <a:rPr lang="en-GB" sz="3600" b="1" dirty="0">
                <a:solidFill>
                  <a:srgbClr val="FFFF00"/>
                </a:solidFill>
                <a:latin typeface="Arial" pitchFamily="34" charset="0"/>
                <a:cs typeface="Arial" pitchFamily="34" charset="0"/>
              </a:rPr>
              <a:t>TH2</a:t>
            </a:r>
            <a:r>
              <a:rPr lang="en-GB" sz="3600" b="1" dirty="0">
                <a:solidFill>
                  <a:schemeClr val="bg1"/>
                </a:solidFill>
                <a:latin typeface="Arial" pitchFamily="34" charset="0"/>
                <a:cs typeface="Arial" pitchFamily="34" charset="0"/>
              </a:rPr>
              <a:t> cells stimulate the release of antibodies via the B cells stimulated by IL4 and IL5</a:t>
            </a:r>
            <a:r>
              <a:rPr lang="en-GB" dirty="0"/>
              <a:t>.</a:t>
            </a:r>
          </a:p>
        </p:txBody>
      </p:sp>
    </p:spTree>
    <p:extLst>
      <p:ext uri="{BB962C8B-B14F-4D97-AF65-F5344CB8AC3E}">
        <p14:creationId xmlns:p14="http://schemas.microsoft.com/office/powerpoint/2010/main" val="163482216"/>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964AC76-C85D-495C-AECB-6A584D1CB019}"/>
              </a:ext>
            </a:extLst>
          </p:cNvPr>
          <p:cNvSpPr/>
          <p:nvPr/>
        </p:nvSpPr>
        <p:spPr>
          <a:xfrm>
            <a:off x="5280359" y="4724760"/>
            <a:ext cx="861747" cy="817421"/>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7-Point Star 1">
            <a:extLst>
              <a:ext uri="{FF2B5EF4-FFF2-40B4-BE49-F238E27FC236}">
                <a16:creationId xmlns:a16="http://schemas.microsoft.com/office/drawing/2014/main" id="{ECC4715E-F2B1-4D4C-97A7-68384A6CF3C8}"/>
              </a:ext>
            </a:extLst>
          </p:cNvPr>
          <p:cNvSpPr/>
          <p:nvPr/>
        </p:nvSpPr>
        <p:spPr>
          <a:xfrm>
            <a:off x="6864944" y="2838091"/>
            <a:ext cx="1489549" cy="1241890"/>
          </a:xfrm>
          <a:prstGeom prst="star7">
            <a:avLst/>
          </a:prstGeom>
          <a:solidFill>
            <a:srgbClr val="008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8EAE48A-67AF-4F19-AEE8-8213BEC20D05}"/>
              </a:ext>
            </a:extLst>
          </p:cNvPr>
          <p:cNvSpPr txBox="1"/>
          <p:nvPr/>
        </p:nvSpPr>
        <p:spPr>
          <a:xfrm>
            <a:off x="7222299" y="3151706"/>
            <a:ext cx="803450" cy="400110"/>
          </a:xfrm>
          <a:prstGeom prst="rect">
            <a:avLst/>
          </a:prstGeom>
          <a:noFill/>
        </p:spPr>
        <p:txBody>
          <a:bodyPr wrap="square" rtlCol="0">
            <a:spAutoFit/>
          </a:bodyPr>
          <a:lstStyle/>
          <a:p>
            <a:pPr algn="ctr"/>
            <a:r>
              <a:rPr lang="en-GB" sz="2000" b="1" dirty="0">
                <a:solidFill>
                  <a:schemeClr val="bg1"/>
                </a:solidFill>
                <a:latin typeface="Arial" pitchFamily="34" charset="0"/>
                <a:cs typeface="Arial" pitchFamily="34" charset="0"/>
              </a:rPr>
              <a:t>Th17</a:t>
            </a:r>
          </a:p>
        </p:txBody>
      </p:sp>
      <p:sp>
        <p:nvSpPr>
          <p:cNvPr id="6" name="Down Arrow 3">
            <a:extLst>
              <a:ext uri="{FF2B5EF4-FFF2-40B4-BE49-F238E27FC236}">
                <a16:creationId xmlns:a16="http://schemas.microsoft.com/office/drawing/2014/main" id="{15A3F654-669E-4002-B0C2-6AA926C83C4B}"/>
              </a:ext>
            </a:extLst>
          </p:cNvPr>
          <p:cNvSpPr/>
          <p:nvPr/>
        </p:nvSpPr>
        <p:spPr>
          <a:xfrm rot="10800000">
            <a:off x="7513808" y="3484432"/>
            <a:ext cx="231029" cy="47509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89BD97E-F28F-4A63-B949-F7E760834572}"/>
              </a:ext>
            </a:extLst>
          </p:cNvPr>
          <p:cNvSpPr/>
          <p:nvPr/>
        </p:nvSpPr>
        <p:spPr>
          <a:xfrm>
            <a:off x="3773612" y="4693130"/>
            <a:ext cx="861747" cy="817421"/>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4800F38-000B-44CD-8DA8-583A5118141F}"/>
              </a:ext>
            </a:extLst>
          </p:cNvPr>
          <p:cNvSpPr txBox="1"/>
          <p:nvPr/>
        </p:nvSpPr>
        <p:spPr>
          <a:xfrm>
            <a:off x="3623980" y="4853843"/>
            <a:ext cx="1205345" cy="461665"/>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Innate Immunity</a:t>
            </a:r>
          </a:p>
        </p:txBody>
      </p:sp>
      <p:sp>
        <p:nvSpPr>
          <p:cNvPr id="9" name="TextBox 8">
            <a:extLst>
              <a:ext uri="{FF2B5EF4-FFF2-40B4-BE49-F238E27FC236}">
                <a16:creationId xmlns:a16="http://schemas.microsoft.com/office/drawing/2014/main" id="{CCA737E0-7734-4DC4-B163-FFF2DF166ABF}"/>
              </a:ext>
            </a:extLst>
          </p:cNvPr>
          <p:cNvSpPr txBox="1"/>
          <p:nvPr/>
        </p:nvSpPr>
        <p:spPr>
          <a:xfrm>
            <a:off x="5292027" y="4794971"/>
            <a:ext cx="875432" cy="461665"/>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Th1 status</a:t>
            </a:r>
          </a:p>
        </p:txBody>
      </p:sp>
      <p:sp>
        <p:nvSpPr>
          <p:cNvPr id="10" name="Oval 9">
            <a:extLst>
              <a:ext uri="{FF2B5EF4-FFF2-40B4-BE49-F238E27FC236}">
                <a16:creationId xmlns:a16="http://schemas.microsoft.com/office/drawing/2014/main" id="{FD3AAC62-D40B-44E2-A572-2145A101659A}"/>
              </a:ext>
            </a:extLst>
          </p:cNvPr>
          <p:cNvSpPr/>
          <p:nvPr/>
        </p:nvSpPr>
        <p:spPr>
          <a:xfrm>
            <a:off x="9148215" y="4697722"/>
            <a:ext cx="861747" cy="817421"/>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CED518D-FA4C-471A-8629-CBAACAA61FE2}"/>
              </a:ext>
            </a:extLst>
          </p:cNvPr>
          <p:cNvSpPr txBox="1"/>
          <p:nvPr/>
        </p:nvSpPr>
        <p:spPr>
          <a:xfrm>
            <a:off x="9156458" y="4833502"/>
            <a:ext cx="875432" cy="461665"/>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Th2 status</a:t>
            </a:r>
          </a:p>
        </p:txBody>
      </p:sp>
      <p:cxnSp>
        <p:nvCxnSpPr>
          <p:cNvPr id="12" name="Straight Connector 11">
            <a:extLst>
              <a:ext uri="{FF2B5EF4-FFF2-40B4-BE49-F238E27FC236}">
                <a16:creationId xmlns:a16="http://schemas.microsoft.com/office/drawing/2014/main" id="{F9FDAC6A-D77B-43F7-B55C-1D8ACA3D15AB}"/>
              </a:ext>
            </a:extLst>
          </p:cNvPr>
          <p:cNvCxnSpPr/>
          <p:nvPr/>
        </p:nvCxnSpPr>
        <p:spPr>
          <a:xfrm flipV="1">
            <a:off x="6148951" y="5140336"/>
            <a:ext cx="2998839" cy="18260"/>
          </a:xfrm>
          <a:prstGeom prst="line">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Down Arrow 11">
            <a:extLst>
              <a:ext uri="{FF2B5EF4-FFF2-40B4-BE49-F238E27FC236}">
                <a16:creationId xmlns:a16="http://schemas.microsoft.com/office/drawing/2014/main" id="{AAD71331-71CA-4D31-BF6D-4DE5D60DADC7}"/>
              </a:ext>
            </a:extLst>
          </p:cNvPr>
          <p:cNvSpPr/>
          <p:nvPr/>
        </p:nvSpPr>
        <p:spPr>
          <a:xfrm>
            <a:off x="4123431" y="5252250"/>
            <a:ext cx="161365" cy="23096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2">
            <a:extLst>
              <a:ext uri="{FF2B5EF4-FFF2-40B4-BE49-F238E27FC236}">
                <a16:creationId xmlns:a16="http://schemas.microsoft.com/office/drawing/2014/main" id="{57583D68-1A72-4273-833D-8BFFD53A30DA}"/>
              </a:ext>
            </a:extLst>
          </p:cNvPr>
          <p:cNvSpPr/>
          <p:nvPr/>
        </p:nvSpPr>
        <p:spPr>
          <a:xfrm>
            <a:off x="5652700" y="5191098"/>
            <a:ext cx="161365" cy="206189"/>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3">
            <a:extLst>
              <a:ext uri="{FF2B5EF4-FFF2-40B4-BE49-F238E27FC236}">
                <a16:creationId xmlns:a16="http://schemas.microsoft.com/office/drawing/2014/main" id="{3BF90ED7-5B93-4414-ABD3-D5C7AA0B48E9}"/>
              </a:ext>
            </a:extLst>
          </p:cNvPr>
          <p:cNvSpPr/>
          <p:nvPr/>
        </p:nvSpPr>
        <p:spPr>
          <a:xfrm rot="10800000">
            <a:off x="9526712" y="5247929"/>
            <a:ext cx="161365" cy="25908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8267238-A0B3-4DEA-B9C9-C9A33D5A2D57}"/>
              </a:ext>
            </a:extLst>
          </p:cNvPr>
          <p:cNvCxnSpPr/>
          <p:nvPr/>
        </p:nvCxnSpPr>
        <p:spPr>
          <a:xfrm>
            <a:off x="4672862" y="5139203"/>
            <a:ext cx="587569" cy="10768"/>
          </a:xfrm>
          <a:prstGeom prst="line">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8A6BA6-3BA9-4AA8-BC90-6C31F6487F57}"/>
              </a:ext>
            </a:extLst>
          </p:cNvPr>
          <p:cNvCxnSpPr/>
          <p:nvPr/>
        </p:nvCxnSpPr>
        <p:spPr>
          <a:xfrm flipH="1" flipV="1">
            <a:off x="8117466" y="3836895"/>
            <a:ext cx="1142227" cy="966627"/>
          </a:xfrm>
          <a:prstGeom prst="line">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03C587-6960-4131-8981-CBAAE2308CFD}"/>
              </a:ext>
            </a:extLst>
          </p:cNvPr>
          <p:cNvCxnSpPr/>
          <p:nvPr/>
        </p:nvCxnSpPr>
        <p:spPr>
          <a:xfrm flipV="1">
            <a:off x="6000948" y="3774141"/>
            <a:ext cx="1148329" cy="1018302"/>
          </a:xfrm>
          <a:prstGeom prst="line">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C75994B-3D57-4606-9199-393273C376CD}"/>
              </a:ext>
            </a:extLst>
          </p:cNvPr>
          <p:cNvSpPr/>
          <p:nvPr/>
        </p:nvSpPr>
        <p:spPr>
          <a:xfrm>
            <a:off x="9603768" y="1996979"/>
            <a:ext cx="861747" cy="817421"/>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5A30B160-E24D-4CAC-87DD-16348562D894}"/>
              </a:ext>
            </a:extLst>
          </p:cNvPr>
          <p:cNvSpPr txBox="1"/>
          <p:nvPr/>
        </p:nvSpPr>
        <p:spPr>
          <a:xfrm>
            <a:off x="9428544" y="2122975"/>
            <a:ext cx="1205345" cy="461665"/>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STAT 3</a:t>
            </a:r>
          </a:p>
          <a:p>
            <a:pPr algn="ctr"/>
            <a:r>
              <a:rPr lang="en-GB" sz="1200" b="1" dirty="0">
                <a:solidFill>
                  <a:schemeClr val="bg1"/>
                </a:solidFill>
                <a:latin typeface="Arial" pitchFamily="34" charset="0"/>
                <a:cs typeface="Arial" pitchFamily="34" charset="0"/>
              </a:rPr>
              <a:t>392nm</a:t>
            </a:r>
          </a:p>
        </p:txBody>
      </p:sp>
      <p:sp>
        <p:nvSpPr>
          <p:cNvPr id="21" name="Oval 20">
            <a:extLst>
              <a:ext uri="{FF2B5EF4-FFF2-40B4-BE49-F238E27FC236}">
                <a16:creationId xmlns:a16="http://schemas.microsoft.com/office/drawing/2014/main" id="{4728F82E-1CCF-4BC1-9CAB-53B644E403E2}"/>
              </a:ext>
            </a:extLst>
          </p:cNvPr>
          <p:cNvSpPr/>
          <p:nvPr/>
        </p:nvSpPr>
        <p:spPr>
          <a:xfrm>
            <a:off x="9792029" y="3440308"/>
            <a:ext cx="861747" cy="817421"/>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E77BBB-0BD2-489A-B964-00BB0339F75E}"/>
              </a:ext>
            </a:extLst>
          </p:cNvPr>
          <p:cNvSpPr txBox="1"/>
          <p:nvPr/>
        </p:nvSpPr>
        <p:spPr>
          <a:xfrm>
            <a:off x="9625770" y="3548375"/>
            <a:ext cx="1205345" cy="461665"/>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FOX P3</a:t>
            </a:r>
          </a:p>
          <a:p>
            <a:pPr algn="ctr"/>
            <a:r>
              <a:rPr lang="en-GB" sz="1200" b="1" dirty="0">
                <a:solidFill>
                  <a:schemeClr val="bg1"/>
                </a:solidFill>
                <a:latin typeface="Arial" pitchFamily="34" charset="0"/>
                <a:cs typeface="Arial" pitchFamily="34" charset="0"/>
              </a:rPr>
              <a:t>400nm</a:t>
            </a:r>
          </a:p>
        </p:txBody>
      </p:sp>
      <p:sp>
        <p:nvSpPr>
          <p:cNvPr id="23" name="Down Arrow 30">
            <a:extLst>
              <a:ext uri="{FF2B5EF4-FFF2-40B4-BE49-F238E27FC236}">
                <a16:creationId xmlns:a16="http://schemas.microsoft.com/office/drawing/2014/main" id="{CE7A4EE3-D026-477A-841D-5A5B28BCF792}"/>
              </a:ext>
            </a:extLst>
          </p:cNvPr>
          <p:cNvSpPr/>
          <p:nvPr/>
        </p:nvSpPr>
        <p:spPr>
          <a:xfrm rot="10800000">
            <a:off x="9965979" y="2540577"/>
            <a:ext cx="161365" cy="25908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Down Arrow 31">
            <a:extLst>
              <a:ext uri="{FF2B5EF4-FFF2-40B4-BE49-F238E27FC236}">
                <a16:creationId xmlns:a16="http://schemas.microsoft.com/office/drawing/2014/main" id="{266081A9-CC86-4DB5-880F-C1D2B7985A46}"/>
              </a:ext>
            </a:extLst>
          </p:cNvPr>
          <p:cNvSpPr/>
          <p:nvPr/>
        </p:nvSpPr>
        <p:spPr>
          <a:xfrm>
            <a:off x="10170912" y="4007757"/>
            <a:ext cx="161365" cy="206189"/>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EE517A7-2B21-4177-ADB4-24BBD25A60DC}"/>
              </a:ext>
            </a:extLst>
          </p:cNvPr>
          <p:cNvSpPr/>
          <p:nvPr/>
        </p:nvSpPr>
        <p:spPr>
          <a:xfrm>
            <a:off x="10706429" y="2660379"/>
            <a:ext cx="861747" cy="817421"/>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1F7CDD27-7F16-4137-BE27-86FE493DC0E9}"/>
              </a:ext>
            </a:extLst>
          </p:cNvPr>
          <p:cNvSpPr txBox="1"/>
          <p:nvPr/>
        </p:nvSpPr>
        <p:spPr>
          <a:xfrm>
            <a:off x="10540170" y="2920846"/>
            <a:ext cx="1205345" cy="276999"/>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TGF</a:t>
            </a:r>
            <a:r>
              <a:rPr lang="el-GR" sz="1200" b="1" dirty="0">
                <a:solidFill>
                  <a:schemeClr val="bg1"/>
                </a:solidFill>
                <a:latin typeface="Arial" pitchFamily="34" charset="0"/>
                <a:cs typeface="Arial" pitchFamily="34" charset="0"/>
              </a:rPr>
              <a:t>β</a:t>
            </a:r>
            <a:endParaRPr lang="en-GB" sz="1200" b="1" dirty="0">
              <a:solidFill>
                <a:schemeClr val="bg1"/>
              </a:solidFill>
              <a:latin typeface="Arial" pitchFamily="34" charset="0"/>
              <a:cs typeface="Arial" pitchFamily="34" charset="0"/>
            </a:endParaRPr>
          </a:p>
        </p:txBody>
      </p:sp>
      <p:sp>
        <p:nvSpPr>
          <p:cNvPr id="27" name="Down Arrow 34">
            <a:extLst>
              <a:ext uri="{FF2B5EF4-FFF2-40B4-BE49-F238E27FC236}">
                <a16:creationId xmlns:a16="http://schemas.microsoft.com/office/drawing/2014/main" id="{613F62E3-2D2C-4E99-BF66-1A5426918FD8}"/>
              </a:ext>
            </a:extLst>
          </p:cNvPr>
          <p:cNvSpPr/>
          <p:nvPr/>
        </p:nvSpPr>
        <p:spPr>
          <a:xfrm>
            <a:off x="11085312" y="3227828"/>
            <a:ext cx="161365" cy="206189"/>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EB997E06-0A14-4784-80F3-62AD576F1499}"/>
              </a:ext>
            </a:extLst>
          </p:cNvPr>
          <p:cNvCxnSpPr/>
          <p:nvPr/>
        </p:nvCxnSpPr>
        <p:spPr>
          <a:xfrm flipV="1">
            <a:off x="10589567" y="3361765"/>
            <a:ext cx="217310" cy="280332"/>
          </a:xfrm>
          <a:prstGeom prst="line">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45DEA1-6A67-4371-8734-38C73F36E1C1}"/>
              </a:ext>
            </a:extLst>
          </p:cNvPr>
          <p:cNvCxnSpPr>
            <a:stCxn id="21" idx="2"/>
          </p:cNvCxnSpPr>
          <p:nvPr/>
        </p:nvCxnSpPr>
        <p:spPr>
          <a:xfrm flipH="1" flipV="1">
            <a:off x="8413302" y="3621742"/>
            <a:ext cx="1378727" cy="227276"/>
          </a:xfrm>
          <a:prstGeom prst="line">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5299E3-90F0-4AA1-84A8-152BF80DDFB4}"/>
              </a:ext>
            </a:extLst>
          </p:cNvPr>
          <p:cNvCxnSpPr/>
          <p:nvPr/>
        </p:nvCxnSpPr>
        <p:spPr>
          <a:xfrm flipH="1">
            <a:off x="8242973" y="2554942"/>
            <a:ext cx="1353669" cy="555813"/>
          </a:xfrm>
          <a:prstGeom prst="line">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5FFEB36-97B6-496A-B719-CA357575BD56}"/>
              </a:ext>
            </a:extLst>
          </p:cNvPr>
          <p:cNvSpPr/>
          <p:nvPr/>
        </p:nvSpPr>
        <p:spPr>
          <a:xfrm>
            <a:off x="4933157" y="1530814"/>
            <a:ext cx="861747" cy="817421"/>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8FBFDDEE-F3A2-4160-9539-A284E3A963FC}"/>
              </a:ext>
            </a:extLst>
          </p:cNvPr>
          <p:cNvSpPr txBox="1"/>
          <p:nvPr/>
        </p:nvSpPr>
        <p:spPr>
          <a:xfrm>
            <a:off x="4766898" y="1791281"/>
            <a:ext cx="1205345" cy="276999"/>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PAF</a:t>
            </a:r>
          </a:p>
        </p:txBody>
      </p:sp>
      <p:sp>
        <p:nvSpPr>
          <p:cNvPr id="33" name="Down Arrow 44">
            <a:extLst>
              <a:ext uri="{FF2B5EF4-FFF2-40B4-BE49-F238E27FC236}">
                <a16:creationId xmlns:a16="http://schemas.microsoft.com/office/drawing/2014/main" id="{ECCE3E63-404E-4BEF-8886-0045D5A74F41}"/>
              </a:ext>
            </a:extLst>
          </p:cNvPr>
          <p:cNvSpPr/>
          <p:nvPr/>
        </p:nvSpPr>
        <p:spPr>
          <a:xfrm rot="10800000">
            <a:off x="5295368" y="2074412"/>
            <a:ext cx="161365" cy="25908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D3DED57-D26B-4130-B069-BBB0402E6091}"/>
              </a:ext>
            </a:extLst>
          </p:cNvPr>
          <p:cNvSpPr/>
          <p:nvPr/>
        </p:nvSpPr>
        <p:spPr>
          <a:xfrm>
            <a:off x="3525698" y="1521850"/>
            <a:ext cx="861747" cy="817421"/>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0E43EFF7-D67E-4729-9E14-4978E0B39C12}"/>
              </a:ext>
            </a:extLst>
          </p:cNvPr>
          <p:cNvSpPr txBox="1"/>
          <p:nvPr/>
        </p:nvSpPr>
        <p:spPr>
          <a:xfrm>
            <a:off x="3359439" y="1782317"/>
            <a:ext cx="1205345" cy="276999"/>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LPS</a:t>
            </a:r>
          </a:p>
        </p:txBody>
      </p:sp>
      <p:sp>
        <p:nvSpPr>
          <p:cNvPr id="36" name="Down Arrow 47">
            <a:extLst>
              <a:ext uri="{FF2B5EF4-FFF2-40B4-BE49-F238E27FC236}">
                <a16:creationId xmlns:a16="http://schemas.microsoft.com/office/drawing/2014/main" id="{21CB302F-9BEE-4EF1-A73C-4C09B9FEC280}"/>
              </a:ext>
            </a:extLst>
          </p:cNvPr>
          <p:cNvSpPr/>
          <p:nvPr/>
        </p:nvSpPr>
        <p:spPr>
          <a:xfrm rot="10800000">
            <a:off x="3887909" y="2065448"/>
            <a:ext cx="161365" cy="25908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B32B9AF-05CC-461A-B616-42C36061ADB5}"/>
              </a:ext>
            </a:extLst>
          </p:cNvPr>
          <p:cNvSpPr/>
          <p:nvPr/>
        </p:nvSpPr>
        <p:spPr>
          <a:xfrm>
            <a:off x="3498804" y="213003"/>
            <a:ext cx="861747" cy="817421"/>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8611DE56-559C-4B29-BF0B-2ACF891E041E}"/>
              </a:ext>
            </a:extLst>
          </p:cNvPr>
          <p:cNvSpPr txBox="1"/>
          <p:nvPr/>
        </p:nvSpPr>
        <p:spPr>
          <a:xfrm>
            <a:off x="3332545" y="473470"/>
            <a:ext cx="1205345" cy="276999"/>
          </a:xfrm>
          <a:prstGeom prst="rect">
            <a:avLst/>
          </a:prstGeom>
          <a:noFill/>
        </p:spPr>
        <p:txBody>
          <a:bodyPr wrap="square" rtlCol="0">
            <a:spAutoFit/>
          </a:bodyPr>
          <a:lstStyle/>
          <a:p>
            <a:pPr algn="ctr"/>
            <a:r>
              <a:rPr lang="en-GB" sz="1200" b="1" dirty="0" err="1">
                <a:solidFill>
                  <a:schemeClr val="bg1"/>
                </a:solidFill>
                <a:latin typeface="Arial" pitchFamily="34" charset="0"/>
                <a:cs typeface="Arial" pitchFamily="34" charset="0"/>
              </a:rPr>
              <a:t>Dysbiosis</a:t>
            </a:r>
            <a:endParaRPr lang="en-GB" sz="1200" b="1" dirty="0">
              <a:solidFill>
                <a:schemeClr val="bg1"/>
              </a:solidFill>
              <a:latin typeface="Arial" pitchFamily="34" charset="0"/>
              <a:cs typeface="Arial" pitchFamily="34" charset="0"/>
            </a:endParaRPr>
          </a:p>
        </p:txBody>
      </p:sp>
      <p:cxnSp>
        <p:nvCxnSpPr>
          <p:cNvPr id="39" name="Straight Connector 38">
            <a:extLst>
              <a:ext uri="{FF2B5EF4-FFF2-40B4-BE49-F238E27FC236}">
                <a16:creationId xmlns:a16="http://schemas.microsoft.com/office/drawing/2014/main" id="{DB868082-48B1-4250-8228-48BDFEE160F3}"/>
              </a:ext>
            </a:extLst>
          </p:cNvPr>
          <p:cNvCxnSpPr/>
          <p:nvPr/>
        </p:nvCxnSpPr>
        <p:spPr>
          <a:xfrm flipV="1">
            <a:off x="4011630" y="1034561"/>
            <a:ext cx="9075" cy="450823"/>
          </a:xfrm>
          <a:prstGeom prst="line">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8B14FB-2F39-4C84-8AFA-C84F3947C134}"/>
              </a:ext>
            </a:extLst>
          </p:cNvPr>
          <p:cNvCxnSpPr/>
          <p:nvPr/>
        </p:nvCxnSpPr>
        <p:spPr>
          <a:xfrm>
            <a:off x="4441935" y="1936376"/>
            <a:ext cx="448236" cy="2"/>
          </a:xfrm>
          <a:prstGeom prst="line">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9D384D5-42FA-451A-8A8B-D8654121C4C9}"/>
              </a:ext>
            </a:extLst>
          </p:cNvPr>
          <p:cNvCxnSpPr/>
          <p:nvPr/>
        </p:nvCxnSpPr>
        <p:spPr>
          <a:xfrm>
            <a:off x="5776831" y="2013386"/>
            <a:ext cx="1175223" cy="1079439"/>
          </a:xfrm>
          <a:prstGeom prst="line">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A4F213-67E3-46B7-B666-B8BF53BF7A9B}"/>
              </a:ext>
            </a:extLst>
          </p:cNvPr>
          <p:cNvSpPr/>
          <p:nvPr/>
        </p:nvSpPr>
        <p:spPr>
          <a:xfrm>
            <a:off x="7095011" y="590207"/>
            <a:ext cx="1122218" cy="1080655"/>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57D538A6-725A-4389-A5CA-4A78AA15CF87}"/>
              </a:ext>
            </a:extLst>
          </p:cNvPr>
          <p:cNvSpPr txBox="1"/>
          <p:nvPr/>
        </p:nvSpPr>
        <p:spPr>
          <a:xfrm>
            <a:off x="6999654" y="967699"/>
            <a:ext cx="1350899" cy="276999"/>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Autoimmunity</a:t>
            </a:r>
          </a:p>
        </p:txBody>
      </p:sp>
      <p:cxnSp>
        <p:nvCxnSpPr>
          <p:cNvPr id="44" name="Straight Connector 43">
            <a:extLst>
              <a:ext uri="{FF2B5EF4-FFF2-40B4-BE49-F238E27FC236}">
                <a16:creationId xmlns:a16="http://schemas.microsoft.com/office/drawing/2014/main" id="{05136195-9F9F-4BED-BA65-B4C5C780E1FA}"/>
              </a:ext>
            </a:extLst>
          </p:cNvPr>
          <p:cNvCxnSpPr>
            <a:stCxn id="4" idx="6"/>
          </p:cNvCxnSpPr>
          <p:nvPr/>
        </p:nvCxnSpPr>
        <p:spPr>
          <a:xfrm flipV="1">
            <a:off x="7609718" y="1685365"/>
            <a:ext cx="23652" cy="1152726"/>
          </a:xfrm>
          <a:prstGeom prst="line">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7-Point Star 63">
            <a:extLst>
              <a:ext uri="{FF2B5EF4-FFF2-40B4-BE49-F238E27FC236}">
                <a16:creationId xmlns:a16="http://schemas.microsoft.com/office/drawing/2014/main" id="{E5B7FEA1-A1B1-4EF9-A9E8-D9CDAEA54890}"/>
              </a:ext>
            </a:extLst>
          </p:cNvPr>
          <p:cNvSpPr/>
          <p:nvPr/>
        </p:nvSpPr>
        <p:spPr>
          <a:xfrm>
            <a:off x="10333214" y="4986986"/>
            <a:ext cx="1288473" cy="1263534"/>
          </a:xfrm>
          <a:prstGeom prst="star7">
            <a:avLst/>
          </a:prstGeom>
          <a:solidFill>
            <a:srgbClr val="008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F2FFF294-3DC6-40ED-B534-0C357D1EB12C}"/>
              </a:ext>
            </a:extLst>
          </p:cNvPr>
          <p:cNvSpPr txBox="1"/>
          <p:nvPr/>
        </p:nvSpPr>
        <p:spPr>
          <a:xfrm>
            <a:off x="10480186" y="5200328"/>
            <a:ext cx="991868" cy="830997"/>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Asthma</a:t>
            </a:r>
          </a:p>
          <a:p>
            <a:pPr algn="ctr"/>
            <a:r>
              <a:rPr lang="en-GB" sz="1200" b="1" dirty="0">
                <a:solidFill>
                  <a:schemeClr val="bg1"/>
                </a:solidFill>
                <a:latin typeface="Arial" pitchFamily="34" charset="0"/>
                <a:cs typeface="Arial" pitchFamily="34" charset="0"/>
              </a:rPr>
              <a:t>Allergy</a:t>
            </a:r>
          </a:p>
          <a:p>
            <a:pPr algn="ctr"/>
            <a:r>
              <a:rPr lang="en-GB" sz="1200" b="1" dirty="0">
                <a:solidFill>
                  <a:schemeClr val="bg1"/>
                </a:solidFill>
                <a:latin typeface="Arial" pitchFamily="34" charset="0"/>
                <a:cs typeface="Arial" pitchFamily="34" charset="0"/>
              </a:rPr>
              <a:t>Sinusitis</a:t>
            </a:r>
          </a:p>
          <a:p>
            <a:pPr algn="ctr"/>
            <a:r>
              <a:rPr lang="en-GB" sz="1200" b="1" dirty="0">
                <a:solidFill>
                  <a:schemeClr val="bg1"/>
                </a:solidFill>
                <a:latin typeface="Arial" pitchFamily="34" charset="0"/>
                <a:cs typeface="Arial" pitchFamily="34" charset="0"/>
              </a:rPr>
              <a:t>URI &amp; UTI</a:t>
            </a:r>
          </a:p>
        </p:txBody>
      </p:sp>
      <p:cxnSp>
        <p:nvCxnSpPr>
          <p:cNvPr id="47" name="Straight Connector 46">
            <a:extLst>
              <a:ext uri="{FF2B5EF4-FFF2-40B4-BE49-F238E27FC236}">
                <a16:creationId xmlns:a16="http://schemas.microsoft.com/office/drawing/2014/main" id="{85B1406A-7E31-4F9C-9307-9A2D9EB42956}"/>
              </a:ext>
            </a:extLst>
          </p:cNvPr>
          <p:cNvCxnSpPr>
            <a:stCxn id="46" idx="1"/>
          </p:cNvCxnSpPr>
          <p:nvPr/>
        </p:nvCxnSpPr>
        <p:spPr>
          <a:xfrm flipH="1" flipV="1">
            <a:off x="9964194" y="5342966"/>
            <a:ext cx="515992" cy="272860"/>
          </a:xfrm>
          <a:prstGeom prst="line">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15">
            <a:extLst>
              <a:ext uri="{FF2B5EF4-FFF2-40B4-BE49-F238E27FC236}">
                <a16:creationId xmlns:a16="http://schemas.microsoft.com/office/drawing/2014/main" id="{8025F7B2-12EC-469D-A8A0-199F446CC4AB}"/>
              </a:ext>
            </a:extLst>
          </p:cNvPr>
          <p:cNvSpPr>
            <a:spLocks noChangeArrowheads="1"/>
          </p:cNvSpPr>
          <p:nvPr/>
        </p:nvSpPr>
        <p:spPr bwMode="auto">
          <a:xfrm>
            <a:off x="9028127" y="5765188"/>
            <a:ext cx="1142253" cy="533400"/>
          </a:xfrm>
          <a:prstGeom prst="rect">
            <a:avLst/>
          </a:prstGeom>
          <a:solidFill>
            <a:schemeClr val="accent1"/>
          </a:solidFill>
          <a:ln w="9525">
            <a:solidFill>
              <a:schemeClr val="tx1"/>
            </a:solidFill>
            <a:miter lim="800000"/>
            <a:headEnd/>
            <a:tailEnd/>
          </a:ln>
        </p:spPr>
        <p:txBody>
          <a:bodyPr wrap="none" anchor="ctr"/>
          <a:lstStyle/>
          <a:p>
            <a:pPr algn="ctr"/>
            <a:r>
              <a:rPr lang="en-AU" sz="2400" b="1" dirty="0">
                <a:solidFill>
                  <a:schemeClr val="bg1"/>
                </a:solidFill>
              </a:rPr>
              <a:t>B-Cells</a:t>
            </a:r>
          </a:p>
        </p:txBody>
      </p:sp>
      <p:sp>
        <p:nvSpPr>
          <p:cNvPr id="49" name="Text Box 19">
            <a:extLst>
              <a:ext uri="{FF2B5EF4-FFF2-40B4-BE49-F238E27FC236}">
                <a16:creationId xmlns:a16="http://schemas.microsoft.com/office/drawing/2014/main" id="{694CE825-6275-4426-9492-D1EFFFEC4538}"/>
              </a:ext>
            </a:extLst>
          </p:cNvPr>
          <p:cNvSpPr txBox="1">
            <a:spLocks noChangeArrowheads="1"/>
          </p:cNvSpPr>
          <p:nvPr/>
        </p:nvSpPr>
        <p:spPr bwMode="auto">
          <a:xfrm>
            <a:off x="7728835" y="6275005"/>
            <a:ext cx="3046413" cy="336550"/>
          </a:xfrm>
          <a:prstGeom prst="rect">
            <a:avLst/>
          </a:prstGeom>
          <a:noFill/>
          <a:ln w="9525">
            <a:noFill/>
            <a:miter lim="800000"/>
            <a:headEnd/>
            <a:tailEnd/>
          </a:ln>
        </p:spPr>
        <p:txBody>
          <a:bodyPr>
            <a:spAutoFit/>
          </a:bodyPr>
          <a:lstStyle/>
          <a:p>
            <a:pPr>
              <a:spcBef>
                <a:spcPct val="50000"/>
              </a:spcBef>
            </a:pPr>
            <a:r>
              <a:rPr lang="en-AU" sz="1600" b="1" dirty="0">
                <a:solidFill>
                  <a:srgbClr val="FFFF00"/>
                </a:solidFill>
                <a:latin typeface="Arial" pitchFamily="34" charset="0"/>
                <a:cs typeface="Arial" pitchFamily="34" charset="0"/>
              </a:rPr>
              <a:t>Antibody mediated immunity</a:t>
            </a:r>
          </a:p>
        </p:txBody>
      </p:sp>
      <p:sp>
        <p:nvSpPr>
          <p:cNvPr id="50" name="Line 28">
            <a:extLst>
              <a:ext uri="{FF2B5EF4-FFF2-40B4-BE49-F238E27FC236}">
                <a16:creationId xmlns:a16="http://schemas.microsoft.com/office/drawing/2014/main" id="{69686726-6BA6-47BF-9963-5ACBEAD5876F}"/>
              </a:ext>
            </a:extLst>
          </p:cNvPr>
          <p:cNvSpPr>
            <a:spLocks noChangeShapeType="1"/>
          </p:cNvSpPr>
          <p:nvPr/>
        </p:nvSpPr>
        <p:spPr bwMode="auto">
          <a:xfrm>
            <a:off x="10170380" y="6051177"/>
            <a:ext cx="502023" cy="0"/>
          </a:xfrm>
          <a:prstGeom prst="line">
            <a:avLst/>
          </a:prstGeom>
          <a:noFill/>
          <a:ln w="57150">
            <a:solidFill>
              <a:schemeClr val="bg1"/>
            </a:solidFill>
            <a:round/>
            <a:headEnd/>
            <a:tailEnd type="triangle" w="med" len="med"/>
          </a:ln>
        </p:spPr>
        <p:txBody>
          <a:bodyPr/>
          <a:lstStyle/>
          <a:p>
            <a:endParaRPr lang="en-GB"/>
          </a:p>
        </p:txBody>
      </p:sp>
      <p:sp>
        <p:nvSpPr>
          <p:cNvPr id="51" name="Line 28">
            <a:extLst>
              <a:ext uri="{FF2B5EF4-FFF2-40B4-BE49-F238E27FC236}">
                <a16:creationId xmlns:a16="http://schemas.microsoft.com/office/drawing/2014/main" id="{775717D5-DCAD-4BEB-A857-DD4AB730857B}"/>
              </a:ext>
            </a:extLst>
          </p:cNvPr>
          <p:cNvSpPr>
            <a:spLocks noChangeShapeType="1"/>
          </p:cNvSpPr>
          <p:nvPr/>
        </p:nvSpPr>
        <p:spPr bwMode="auto">
          <a:xfrm>
            <a:off x="9354596" y="5423646"/>
            <a:ext cx="17928" cy="331695"/>
          </a:xfrm>
          <a:prstGeom prst="line">
            <a:avLst/>
          </a:prstGeom>
          <a:noFill/>
          <a:ln w="57150">
            <a:solidFill>
              <a:schemeClr val="bg1"/>
            </a:solidFill>
            <a:round/>
            <a:headEnd/>
            <a:tailEnd type="triangle" w="med" len="med"/>
          </a:ln>
        </p:spPr>
        <p:txBody>
          <a:bodyPr/>
          <a:lstStyle/>
          <a:p>
            <a:endParaRPr lang="en-GB"/>
          </a:p>
        </p:txBody>
      </p:sp>
      <p:sp>
        <p:nvSpPr>
          <p:cNvPr id="52" name="Text Box 18">
            <a:extLst>
              <a:ext uri="{FF2B5EF4-FFF2-40B4-BE49-F238E27FC236}">
                <a16:creationId xmlns:a16="http://schemas.microsoft.com/office/drawing/2014/main" id="{7831D47F-5F9E-4D01-8AE5-FA81EBF0A73D}"/>
              </a:ext>
            </a:extLst>
          </p:cNvPr>
          <p:cNvSpPr txBox="1">
            <a:spLocks noChangeArrowheads="1"/>
          </p:cNvSpPr>
          <p:nvPr/>
        </p:nvSpPr>
        <p:spPr bwMode="auto">
          <a:xfrm>
            <a:off x="4522825" y="6278211"/>
            <a:ext cx="2535786" cy="336550"/>
          </a:xfrm>
          <a:prstGeom prst="rect">
            <a:avLst/>
          </a:prstGeom>
          <a:noFill/>
          <a:ln w="9525">
            <a:noFill/>
            <a:miter lim="800000"/>
            <a:headEnd/>
            <a:tailEnd/>
          </a:ln>
        </p:spPr>
        <p:txBody>
          <a:bodyPr wrap="square">
            <a:spAutoFit/>
          </a:bodyPr>
          <a:lstStyle/>
          <a:p>
            <a:pPr>
              <a:spcBef>
                <a:spcPct val="50000"/>
              </a:spcBef>
            </a:pPr>
            <a:r>
              <a:rPr lang="en-AU" sz="1600" b="1" dirty="0">
                <a:solidFill>
                  <a:srgbClr val="FFFF00"/>
                </a:solidFill>
                <a:latin typeface="Arial" pitchFamily="34" charset="0"/>
                <a:cs typeface="Arial" pitchFamily="34" charset="0"/>
              </a:rPr>
              <a:t>Cell mediated immunity</a:t>
            </a:r>
          </a:p>
        </p:txBody>
      </p:sp>
      <p:sp>
        <p:nvSpPr>
          <p:cNvPr id="53" name="Rectangle 14">
            <a:extLst>
              <a:ext uri="{FF2B5EF4-FFF2-40B4-BE49-F238E27FC236}">
                <a16:creationId xmlns:a16="http://schemas.microsoft.com/office/drawing/2014/main" id="{748319D0-1099-475B-98B8-AEABC4251A75}"/>
              </a:ext>
            </a:extLst>
          </p:cNvPr>
          <p:cNvSpPr>
            <a:spLocks noChangeArrowheads="1"/>
          </p:cNvSpPr>
          <p:nvPr/>
        </p:nvSpPr>
        <p:spPr bwMode="auto">
          <a:xfrm>
            <a:off x="4648124" y="5779473"/>
            <a:ext cx="2119313" cy="533400"/>
          </a:xfrm>
          <a:prstGeom prst="rect">
            <a:avLst/>
          </a:prstGeom>
          <a:solidFill>
            <a:schemeClr val="accent1"/>
          </a:solidFill>
          <a:ln w="9525">
            <a:solidFill>
              <a:schemeClr val="tx1"/>
            </a:solidFill>
            <a:miter lim="800000"/>
            <a:headEnd/>
            <a:tailEnd/>
          </a:ln>
        </p:spPr>
        <p:txBody>
          <a:bodyPr wrap="none" anchor="ctr"/>
          <a:lstStyle/>
          <a:p>
            <a:pPr algn="ctr"/>
            <a:r>
              <a:rPr lang="en-AU" sz="2400" b="1" dirty="0">
                <a:solidFill>
                  <a:schemeClr val="bg1"/>
                </a:solidFill>
              </a:rPr>
              <a:t>Macrophages </a:t>
            </a:r>
          </a:p>
        </p:txBody>
      </p:sp>
      <p:sp>
        <p:nvSpPr>
          <p:cNvPr id="54" name="Line 28">
            <a:extLst>
              <a:ext uri="{FF2B5EF4-FFF2-40B4-BE49-F238E27FC236}">
                <a16:creationId xmlns:a16="http://schemas.microsoft.com/office/drawing/2014/main" id="{691BA8D1-8E97-497C-B200-9E30C2E09D11}"/>
              </a:ext>
            </a:extLst>
          </p:cNvPr>
          <p:cNvSpPr>
            <a:spLocks noChangeShapeType="1"/>
          </p:cNvSpPr>
          <p:nvPr/>
        </p:nvSpPr>
        <p:spPr bwMode="auto">
          <a:xfrm>
            <a:off x="5723766" y="5549151"/>
            <a:ext cx="17928" cy="331695"/>
          </a:xfrm>
          <a:prstGeom prst="line">
            <a:avLst/>
          </a:prstGeom>
          <a:noFill/>
          <a:ln w="57150">
            <a:solidFill>
              <a:schemeClr val="bg1"/>
            </a:solidFill>
            <a:round/>
            <a:headEnd/>
            <a:tailEnd type="triangle" w="med" len="med"/>
          </a:ln>
        </p:spPr>
        <p:txBody>
          <a:bodyPr/>
          <a:lstStyle/>
          <a:p>
            <a:endParaRPr lang="en-GB"/>
          </a:p>
        </p:txBody>
      </p:sp>
      <p:cxnSp>
        <p:nvCxnSpPr>
          <p:cNvPr id="55" name="Straight Connector 54">
            <a:extLst>
              <a:ext uri="{FF2B5EF4-FFF2-40B4-BE49-F238E27FC236}">
                <a16:creationId xmlns:a16="http://schemas.microsoft.com/office/drawing/2014/main" id="{DEA31475-C7B8-41F8-A898-CF70EC5F2184}"/>
              </a:ext>
            </a:extLst>
          </p:cNvPr>
          <p:cNvCxnSpPr/>
          <p:nvPr/>
        </p:nvCxnSpPr>
        <p:spPr>
          <a:xfrm>
            <a:off x="4168234" y="3924638"/>
            <a:ext cx="0" cy="647362"/>
          </a:xfrm>
          <a:prstGeom prst="line">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7-Point Star 85">
            <a:extLst>
              <a:ext uri="{FF2B5EF4-FFF2-40B4-BE49-F238E27FC236}">
                <a16:creationId xmlns:a16="http://schemas.microsoft.com/office/drawing/2014/main" id="{7DAC1B44-DB9F-4BBD-BF54-BEE6F2448760}"/>
              </a:ext>
            </a:extLst>
          </p:cNvPr>
          <p:cNvSpPr/>
          <p:nvPr/>
        </p:nvSpPr>
        <p:spPr>
          <a:xfrm>
            <a:off x="3593760" y="3005164"/>
            <a:ext cx="1135227" cy="987477"/>
          </a:xfrm>
          <a:prstGeom prst="star7">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6DA8C8C9-4C85-4F7C-A963-B4474881E1A3}"/>
              </a:ext>
            </a:extLst>
          </p:cNvPr>
          <p:cNvSpPr txBox="1"/>
          <p:nvPr/>
        </p:nvSpPr>
        <p:spPr>
          <a:xfrm>
            <a:off x="3674621" y="3420821"/>
            <a:ext cx="965585" cy="276999"/>
          </a:xfrm>
          <a:prstGeom prst="rect">
            <a:avLst/>
          </a:prstGeom>
          <a:noFill/>
        </p:spPr>
        <p:txBody>
          <a:bodyPr wrap="square" rtlCol="0">
            <a:spAutoFit/>
          </a:bodyPr>
          <a:lstStyle/>
          <a:p>
            <a:pPr algn="ctr"/>
            <a:r>
              <a:rPr lang="en-GB" sz="1200" b="1" dirty="0">
                <a:solidFill>
                  <a:schemeClr val="bg1"/>
                </a:solidFill>
                <a:latin typeface="Arial" pitchFamily="34" charset="0"/>
                <a:cs typeface="Arial" pitchFamily="34" charset="0"/>
              </a:rPr>
              <a:t>Infection</a:t>
            </a:r>
          </a:p>
        </p:txBody>
      </p:sp>
      <p:sp>
        <p:nvSpPr>
          <p:cNvPr id="58" name="TextBox 57">
            <a:extLst>
              <a:ext uri="{FF2B5EF4-FFF2-40B4-BE49-F238E27FC236}">
                <a16:creationId xmlns:a16="http://schemas.microsoft.com/office/drawing/2014/main" id="{3FAF5E0C-9E0D-4268-B44D-B06CC78FAACE}"/>
              </a:ext>
            </a:extLst>
          </p:cNvPr>
          <p:cNvSpPr txBox="1"/>
          <p:nvPr/>
        </p:nvSpPr>
        <p:spPr>
          <a:xfrm>
            <a:off x="4180993" y="5479396"/>
            <a:ext cx="1873063" cy="400110"/>
          </a:xfrm>
          <a:prstGeom prst="rect">
            <a:avLst/>
          </a:prstGeom>
          <a:noFill/>
        </p:spPr>
        <p:txBody>
          <a:bodyPr wrap="square" rtlCol="0">
            <a:spAutoFit/>
          </a:bodyPr>
          <a:lstStyle/>
          <a:p>
            <a:r>
              <a:rPr lang="en-GB" sz="1000" b="1" dirty="0">
                <a:solidFill>
                  <a:schemeClr val="bg1"/>
                </a:solidFill>
                <a:latin typeface="Arial" pitchFamily="34" charset="0"/>
                <a:cs typeface="Arial" pitchFamily="34" charset="0"/>
              </a:rPr>
              <a:t>Low Th1 status further reduces innate immunity</a:t>
            </a:r>
          </a:p>
        </p:txBody>
      </p:sp>
      <p:sp>
        <p:nvSpPr>
          <p:cNvPr id="59" name="TextBox 58">
            <a:extLst>
              <a:ext uri="{FF2B5EF4-FFF2-40B4-BE49-F238E27FC236}">
                <a16:creationId xmlns:a16="http://schemas.microsoft.com/office/drawing/2014/main" id="{AB7DAEFB-8BEA-49DE-9D2E-01EA749BF91D}"/>
              </a:ext>
            </a:extLst>
          </p:cNvPr>
          <p:cNvSpPr txBox="1"/>
          <p:nvPr/>
        </p:nvSpPr>
        <p:spPr>
          <a:xfrm>
            <a:off x="4422245" y="4403534"/>
            <a:ext cx="1885444" cy="400110"/>
          </a:xfrm>
          <a:prstGeom prst="rect">
            <a:avLst/>
          </a:prstGeom>
          <a:noFill/>
        </p:spPr>
        <p:txBody>
          <a:bodyPr wrap="square" rtlCol="0">
            <a:spAutoFit/>
          </a:bodyPr>
          <a:lstStyle/>
          <a:p>
            <a:r>
              <a:rPr lang="en-GB" sz="1000" b="1" dirty="0">
                <a:solidFill>
                  <a:schemeClr val="bg1"/>
                </a:solidFill>
                <a:latin typeface="Arial" pitchFamily="34" charset="0"/>
                <a:cs typeface="Arial" pitchFamily="34" charset="0"/>
              </a:rPr>
              <a:t>Reduced innate immunity lowers Th1 status</a:t>
            </a:r>
          </a:p>
        </p:txBody>
      </p:sp>
      <p:sp>
        <p:nvSpPr>
          <p:cNvPr id="60" name="TextBox 59">
            <a:extLst>
              <a:ext uri="{FF2B5EF4-FFF2-40B4-BE49-F238E27FC236}">
                <a16:creationId xmlns:a16="http://schemas.microsoft.com/office/drawing/2014/main" id="{8BDD60F6-64DE-4B03-A587-38636EDDDA17}"/>
              </a:ext>
            </a:extLst>
          </p:cNvPr>
          <p:cNvSpPr txBox="1"/>
          <p:nvPr/>
        </p:nvSpPr>
        <p:spPr>
          <a:xfrm>
            <a:off x="7671544" y="1970987"/>
            <a:ext cx="1316183" cy="707886"/>
          </a:xfrm>
          <a:prstGeom prst="rect">
            <a:avLst/>
          </a:prstGeom>
          <a:noFill/>
        </p:spPr>
        <p:txBody>
          <a:bodyPr wrap="square" rtlCol="0">
            <a:spAutoFit/>
          </a:bodyPr>
          <a:lstStyle/>
          <a:p>
            <a:r>
              <a:rPr lang="en-GB" sz="1000" b="1" dirty="0">
                <a:solidFill>
                  <a:schemeClr val="bg1"/>
                </a:solidFill>
                <a:latin typeface="Arial" pitchFamily="34" charset="0"/>
                <a:cs typeface="Arial" pitchFamily="34" charset="0"/>
              </a:rPr>
              <a:t>Higher Th17 activity drives tissue destruction in autoimmunity</a:t>
            </a:r>
          </a:p>
        </p:txBody>
      </p:sp>
      <p:sp>
        <p:nvSpPr>
          <p:cNvPr id="61" name="TextBox 60">
            <a:extLst>
              <a:ext uri="{FF2B5EF4-FFF2-40B4-BE49-F238E27FC236}">
                <a16:creationId xmlns:a16="http://schemas.microsoft.com/office/drawing/2014/main" id="{D4712C0B-AB02-496C-B1EA-15D547BA3309}"/>
              </a:ext>
            </a:extLst>
          </p:cNvPr>
          <p:cNvSpPr txBox="1"/>
          <p:nvPr/>
        </p:nvSpPr>
        <p:spPr>
          <a:xfrm>
            <a:off x="9970452" y="4278702"/>
            <a:ext cx="1958196" cy="307777"/>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 by </a:t>
            </a:r>
            <a:r>
              <a:rPr lang="en-GB" sz="1400" b="1" dirty="0" err="1">
                <a:solidFill>
                  <a:schemeClr val="bg1"/>
                </a:solidFill>
                <a:latin typeface="Arial" pitchFamily="34" charset="0"/>
                <a:cs typeface="Arial" pitchFamily="34" charset="0"/>
              </a:rPr>
              <a:t>Resveratrol</a:t>
            </a:r>
            <a:endParaRPr lang="en-GB" sz="1400" b="1" dirty="0">
              <a:solidFill>
                <a:schemeClr val="bg1"/>
              </a:solidFill>
              <a:latin typeface="Arial" pitchFamily="34" charset="0"/>
              <a:cs typeface="Arial" pitchFamily="34" charset="0"/>
            </a:endParaRPr>
          </a:p>
        </p:txBody>
      </p:sp>
      <p:sp>
        <p:nvSpPr>
          <p:cNvPr id="62" name="TextBox 61">
            <a:extLst>
              <a:ext uri="{FF2B5EF4-FFF2-40B4-BE49-F238E27FC236}">
                <a16:creationId xmlns:a16="http://schemas.microsoft.com/office/drawing/2014/main" id="{831548AF-9A44-46D3-BF09-67987B69053B}"/>
              </a:ext>
            </a:extLst>
          </p:cNvPr>
          <p:cNvSpPr txBox="1"/>
          <p:nvPr/>
        </p:nvSpPr>
        <p:spPr>
          <a:xfrm>
            <a:off x="8242972" y="5190228"/>
            <a:ext cx="936104" cy="246221"/>
          </a:xfrm>
          <a:prstGeom prst="rect">
            <a:avLst/>
          </a:prstGeom>
          <a:noFill/>
        </p:spPr>
        <p:txBody>
          <a:bodyPr wrap="square" rtlCol="0">
            <a:spAutoFit/>
          </a:bodyPr>
          <a:lstStyle/>
          <a:p>
            <a:r>
              <a:rPr lang="en-GB" sz="1000" b="1" dirty="0">
                <a:solidFill>
                  <a:schemeClr val="bg1"/>
                </a:solidFill>
                <a:latin typeface="Arial" pitchFamily="34" charset="0"/>
                <a:cs typeface="Arial" pitchFamily="34" charset="0"/>
              </a:rPr>
              <a:t>Vitamin D</a:t>
            </a:r>
          </a:p>
        </p:txBody>
      </p:sp>
      <p:sp>
        <p:nvSpPr>
          <p:cNvPr id="63" name="TextBox 62">
            <a:extLst>
              <a:ext uri="{FF2B5EF4-FFF2-40B4-BE49-F238E27FC236}">
                <a16:creationId xmlns:a16="http://schemas.microsoft.com/office/drawing/2014/main" id="{CA15E83D-643A-42D2-A97F-F887408763EF}"/>
              </a:ext>
            </a:extLst>
          </p:cNvPr>
          <p:cNvSpPr txBox="1"/>
          <p:nvPr/>
        </p:nvSpPr>
        <p:spPr>
          <a:xfrm>
            <a:off x="265625" y="712307"/>
            <a:ext cx="3287807"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When </a:t>
            </a:r>
            <a:r>
              <a:rPr lang="en-GB" sz="3600" b="1" dirty="0">
                <a:solidFill>
                  <a:srgbClr val="FFFF00"/>
                </a:solidFill>
                <a:latin typeface="Arial" pitchFamily="34" charset="0"/>
                <a:cs typeface="Arial" pitchFamily="34" charset="0"/>
              </a:rPr>
              <a:t>Vitamin D3 </a:t>
            </a:r>
            <a:r>
              <a:rPr lang="en-GB" sz="3600" b="1" dirty="0">
                <a:solidFill>
                  <a:schemeClr val="bg1"/>
                </a:solidFill>
                <a:latin typeface="Arial" pitchFamily="34" charset="0"/>
                <a:cs typeface="Arial" pitchFamily="34" charset="0"/>
              </a:rPr>
              <a:t>is present as 1.25(OH)2 Vit D3 it stimulates TH2 cells to activate B cells to produce antibodies.</a:t>
            </a:r>
          </a:p>
        </p:txBody>
      </p:sp>
    </p:spTree>
    <p:extLst>
      <p:ext uri="{BB962C8B-B14F-4D97-AF65-F5344CB8AC3E}">
        <p14:creationId xmlns:p14="http://schemas.microsoft.com/office/powerpoint/2010/main" val="41126549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400" y="829723"/>
            <a:ext cx="3816424" cy="4524315"/>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My finding is that </a:t>
            </a:r>
            <a:r>
              <a:rPr lang="en-GB" sz="3600" b="1" dirty="0">
                <a:solidFill>
                  <a:srgbClr val="FFFF00"/>
                </a:solidFill>
                <a:latin typeface="Arial" pitchFamily="34" charset="0"/>
                <a:cs typeface="Arial" pitchFamily="34" charset="0"/>
              </a:rPr>
              <a:t>COVID 19 </a:t>
            </a:r>
            <a:r>
              <a:rPr lang="en-GB" sz="3600" b="1" dirty="0">
                <a:solidFill>
                  <a:schemeClr val="bg1"/>
                </a:solidFill>
                <a:latin typeface="Arial" pitchFamily="34" charset="0"/>
                <a:cs typeface="Arial" pitchFamily="34" charset="0"/>
              </a:rPr>
              <a:t>emits a spectroscopic emission at 633nm in the orange spectrum.</a:t>
            </a:r>
          </a:p>
        </p:txBody>
      </p:sp>
      <p:pic>
        <p:nvPicPr>
          <p:cNvPr id="8" name="Picture 2"/>
          <p:cNvPicPr>
            <a:picLocks noChangeAspect="1" noChangeArrowheads="1"/>
          </p:cNvPicPr>
          <p:nvPr/>
        </p:nvPicPr>
        <p:blipFill>
          <a:blip r:embed="rId2" cstate="print"/>
          <a:srcRect/>
          <a:stretch>
            <a:fillRect/>
          </a:stretch>
        </p:blipFill>
        <p:spPr bwMode="auto">
          <a:xfrm rot="5400000">
            <a:off x="5725469" y="-376932"/>
            <a:ext cx="4486533" cy="6769807"/>
          </a:xfrm>
          <a:prstGeom prst="rect">
            <a:avLst/>
          </a:prstGeom>
          <a:noFill/>
          <a:ln w="9525">
            <a:noFill/>
            <a:miter lim="800000"/>
            <a:headEnd/>
            <a:tailEnd/>
          </a:ln>
        </p:spPr>
      </p:pic>
      <p:sp>
        <p:nvSpPr>
          <p:cNvPr id="9" name="TextBox 8"/>
          <p:cNvSpPr txBox="1"/>
          <p:nvPr/>
        </p:nvSpPr>
        <p:spPr>
          <a:xfrm>
            <a:off x="7248128" y="908720"/>
            <a:ext cx="1584176" cy="584775"/>
          </a:xfrm>
          <a:prstGeom prst="rect">
            <a:avLst/>
          </a:prstGeom>
          <a:noFill/>
        </p:spPr>
        <p:txBody>
          <a:bodyPr wrap="square" rtlCol="0">
            <a:spAutoFit/>
          </a:bodyPr>
          <a:lstStyle/>
          <a:p>
            <a:pPr algn="ctr"/>
            <a:r>
              <a:rPr lang="en-GB" sz="3200" b="1" dirty="0">
                <a:solidFill>
                  <a:schemeClr val="bg1"/>
                </a:solidFill>
                <a:latin typeface="Arial" pitchFamily="34" charset="0"/>
                <a:cs typeface="Arial" pitchFamily="34" charset="0"/>
              </a:rPr>
              <a:t>633nm</a:t>
            </a:r>
          </a:p>
        </p:txBody>
      </p:sp>
      <p:sp>
        <p:nvSpPr>
          <p:cNvPr id="10" name="TextBox 9"/>
          <p:cNvSpPr txBox="1"/>
          <p:nvPr/>
        </p:nvSpPr>
        <p:spPr>
          <a:xfrm>
            <a:off x="4116307" y="5335916"/>
            <a:ext cx="7704856" cy="923330"/>
          </a:xfrm>
          <a:prstGeom prst="rect">
            <a:avLst/>
          </a:prstGeom>
          <a:noFill/>
        </p:spPr>
        <p:txBody>
          <a:bodyPr wrap="square" rtlCol="0">
            <a:spAutoFit/>
          </a:bodyPr>
          <a:lstStyle/>
          <a:p>
            <a:r>
              <a:rPr lang="en-GB" b="1" dirty="0">
                <a:solidFill>
                  <a:schemeClr val="bg1"/>
                </a:solidFill>
              </a:rPr>
              <a:t>You can print this off either on paper or best on an acetate sheet. If on paper place it coloured side down on the patient or patient looks at it. This acetate is now available from Epigenetics Ltd www.epigenetics-international.com</a:t>
            </a:r>
          </a:p>
        </p:txBody>
      </p:sp>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5411" y="2773346"/>
            <a:ext cx="4481565" cy="1200329"/>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Vitamin K2 and the Immune System</a:t>
            </a:r>
          </a:p>
        </p:txBody>
      </p:sp>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7408" y="3436715"/>
            <a:ext cx="10441160" cy="3108543"/>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Complex signalling and communication mechanisms at the cellular/molecular level are at the heart of  the immune response.  </a:t>
            </a:r>
          </a:p>
          <a:p>
            <a:r>
              <a:rPr lang="en-GB" sz="2800" b="1" dirty="0">
                <a:solidFill>
                  <a:srgbClr val="FFFF00"/>
                </a:solidFill>
                <a:latin typeface="Arial" pitchFamily="34" charset="0"/>
                <a:cs typeface="Arial" pitchFamily="34" charset="0"/>
              </a:rPr>
              <a:t>Vitamin K2 </a:t>
            </a:r>
            <a:r>
              <a:rPr lang="en-GB" sz="2800" b="1" dirty="0">
                <a:solidFill>
                  <a:schemeClr val="bg1"/>
                </a:solidFill>
                <a:latin typeface="Arial" pitchFamily="34" charset="0"/>
                <a:cs typeface="Arial" pitchFamily="34" charset="0"/>
              </a:rPr>
              <a:t>is a critical component that is required for both the activation and regulation of much of the cellular machinery responsible for initiating and executing our immune response.</a:t>
            </a:r>
          </a:p>
        </p:txBody>
      </p:sp>
      <p:pic>
        <p:nvPicPr>
          <p:cNvPr id="3" name="Picture 2">
            <a:extLst>
              <a:ext uri="{FF2B5EF4-FFF2-40B4-BE49-F238E27FC236}">
                <a16:creationId xmlns:a16="http://schemas.microsoft.com/office/drawing/2014/main" id="{8F763321-382C-46D2-84BD-C9949E0FD2E3}"/>
              </a:ext>
            </a:extLst>
          </p:cNvPr>
          <p:cNvPicPr>
            <a:picLocks noChangeAspect="1"/>
          </p:cNvPicPr>
          <p:nvPr/>
        </p:nvPicPr>
        <p:blipFill rotWithShape="1">
          <a:blip r:embed="rId2"/>
          <a:srcRect t="37353"/>
          <a:stretch/>
        </p:blipFill>
        <p:spPr>
          <a:xfrm>
            <a:off x="911424" y="460638"/>
            <a:ext cx="10061376" cy="2976077"/>
          </a:xfrm>
          <a:prstGeom prst="rect">
            <a:avLst/>
          </a:prstGeom>
        </p:spPr>
      </p:pic>
    </p:spTree>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63321-382C-46D2-84BD-C9949E0FD2E3}"/>
              </a:ext>
            </a:extLst>
          </p:cNvPr>
          <p:cNvPicPr>
            <a:picLocks noChangeAspect="1"/>
          </p:cNvPicPr>
          <p:nvPr/>
        </p:nvPicPr>
        <p:blipFill rotWithShape="1">
          <a:blip r:embed="rId2"/>
          <a:srcRect t="37353"/>
          <a:stretch/>
        </p:blipFill>
        <p:spPr>
          <a:xfrm>
            <a:off x="911424" y="460638"/>
            <a:ext cx="10061376" cy="2976077"/>
          </a:xfrm>
          <a:prstGeom prst="rect">
            <a:avLst/>
          </a:prstGeom>
        </p:spPr>
      </p:pic>
      <p:sp>
        <p:nvSpPr>
          <p:cNvPr id="4" name="TextBox 3">
            <a:extLst>
              <a:ext uri="{FF2B5EF4-FFF2-40B4-BE49-F238E27FC236}">
                <a16:creationId xmlns:a16="http://schemas.microsoft.com/office/drawing/2014/main" id="{5FD6F0C1-CBFE-48D0-BE9F-39C2EBCD6C74}"/>
              </a:ext>
            </a:extLst>
          </p:cNvPr>
          <p:cNvSpPr txBox="1"/>
          <p:nvPr/>
        </p:nvSpPr>
        <p:spPr>
          <a:xfrm>
            <a:off x="767408" y="3356992"/>
            <a:ext cx="10205392" cy="2246769"/>
          </a:xfrm>
          <a:prstGeom prst="rect">
            <a:avLst/>
          </a:prstGeom>
          <a:noFill/>
        </p:spPr>
        <p:txBody>
          <a:bodyPr wrap="square" rtlCol="0">
            <a:spAutoFit/>
          </a:bodyPr>
          <a:lstStyle/>
          <a:p>
            <a:r>
              <a:rPr lang="en-GB" sz="2800" b="1" dirty="0">
                <a:solidFill>
                  <a:srgbClr val="FFFF00"/>
                </a:solidFill>
                <a:latin typeface="Arial" pitchFamily="34" charset="0"/>
                <a:cs typeface="Arial" pitchFamily="34" charset="0"/>
              </a:rPr>
              <a:t>Vitamin K2 </a:t>
            </a:r>
            <a:r>
              <a:rPr lang="en-GB" sz="2800" b="1" dirty="0">
                <a:solidFill>
                  <a:schemeClr val="bg1"/>
                </a:solidFill>
                <a:latin typeface="Arial" pitchFamily="34" charset="0"/>
                <a:cs typeface="Arial" pitchFamily="34" charset="0"/>
              </a:rPr>
              <a:t>can act as a cofactor for some plasma proteins, thereby affecting immune and inflammatory responses particularly mediated by T cells. Studies have found links between vitamin K2 levels and diseases, including inflammatory diseases and cancer.*</a:t>
            </a:r>
          </a:p>
        </p:txBody>
      </p:sp>
      <p:sp>
        <p:nvSpPr>
          <p:cNvPr id="5" name="TextBox 4">
            <a:extLst>
              <a:ext uri="{FF2B5EF4-FFF2-40B4-BE49-F238E27FC236}">
                <a16:creationId xmlns:a16="http://schemas.microsoft.com/office/drawing/2014/main" id="{46D1C68E-F352-45ED-9D4D-E61B158448D5}"/>
              </a:ext>
            </a:extLst>
          </p:cNvPr>
          <p:cNvSpPr txBox="1"/>
          <p:nvPr/>
        </p:nvSpPr>
        <p:spPr>
          <a:xfrm>
            <a:off x="732555" y="5600714"/>
            <a:ext cx="7516167" cy="923330"/>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*Vitamin K and the Immune System. </a:t>
            </a:r>
            <a:r>
              <a:rPr lang="en-GB" b="1" dirty="0" err="1">
                <a:solidFill>
                  <a:schemeClr val="bg1"/>
                </a:solidFill>
                <a:latin typeface="Arial" pitchFamily="34" charset="0"/>
                <a:cs typeface="Arial" pitchFamily="34" charset="0"/>
              </a:rPr>
              <a:t>Nazli</a:t>
            </a:r>
            <a:r>
              <a:rPr lang="en-GB" b="1" dirty="0">
                <a:solidFill>
                  <a:schemeClr val="bg1"/>
                </a:solidFill>
                <a:latin typeface="Arial" pitchFamily="34" charset="0"/>
                <a:cs typeface="Arial" pitchFamily="34" charset="0"/>
              </a:rPr>
              <a:t> </a:t>
            </a:r>
            <a:r>
              <a:rPr lang="en-GB" b="1" dirty="0" err="1">
                <a:solidFill>
                  <a:schemeClr val="bg1"/>
                </a:solidFill>
                <a:latin typeface="Arial" pitchFamily="34" charset="0"/>
                <a:cs typeface="Arial" pitchFamily="34" charset="0"/>
              </a:rPr>
              <a:t>Namazi</a:t>
            </a:r>
            <a:r>
              <a:rPr lang="en-GB" b="1" dirty="0">
                <a:solidFill>
                  <a:schemeClr val="bg1"/>
                </a:solidFill>
                <a:latin typeface="Arial" pitchFamily="34" charset="0"/>
                <a:cs typeface="Arial" pitchFamily="34" charset="0"/>
              </a:rPr>
              <a:t>, </a:t>
            </a:r>
            <a:r>
              <a:rPr lang="en-GB" b="1" dirty="0" err="1">
                <a:solidFill>
                  <a:schemeClr val="bg1"/>
                </a:solidFill>
                <a:latin typeface="Arial" pitchFamily="34" charset="0"/>
                <a:cs typeface="Arial" pitchFamily="34" charset="0"/>
              </a:rPr>
              <a:t>Bagher</a:t>
            </a:r>
            <a:r>
              <a:rPr lang="en-GB" b="1" dirty="0">
                <a:solidFill>
                  <a:schemeClr val="bg1"/>
                </a:solidFill>
                <a:latin typeface="Arial" pitchFamily="34" charset="0"/>
                <a:cs typeface="Arial" pitchFamily="34" charset="0"/>
              </a:rPr>
              <a:t> </a:t>
            </a:r>
            <a:r>
              <a:rPr lang="en-GB" b="1" dirty="0" err="1">
                <a:solidFill>
                  <a:schemeClr val="bg1"/>
                </a:solidFill>
                <a:latin typeface="Arial" pitchFamily="34" charset="0"/>
                <a:cs typeface="Arial" pitchFamily="34" charset="0"/>
              </a:rPr>
              <a:t>Larijani</a:t>
            </a:r>
            <a:r>
              <a:rPr lang="en-GB" b="1" dirty="0">
                <a:solidFill>
                  <a:schemeClr val="bg1"/>
                </a:solidFill>
                <a:latin typeface="Arial" pitchFamily="34" charset="0"/>
                <a:cs typeface="Arial" pitchFamily="34" charset="0"/>
              </a:rPr>
              <a:t>, Leila </a:t>
            </a:r>
            <a:r>
              <a:rPr lang="en-GB" b="1" dirty="0" err="1">
                <a:solidFill>
                  <a:schemeClr val="bg1"/>
                </a:solidFill>
                <a:latin typeface="Arial" pitchFamily="34" charset="0"/>
                <a:cs typeface="Arial" pitchFamily="34" charset="0"/>
              </a:rPr>
              <a:t>Azadbakht.ChapterFirst</a:t>
            </a:r>
            <a:r>
              <a:rPr lang="en-GB" b="1" dirty="0">
                <a:solidFill>
                  <a:schemeClr val="bg1"/>
                </a:solidFill>
                <a:latin typeface="Arial" pitchFamily="34" charset="0"/>
                <a:cs typeface="Arial" pitchFamily="34" charset="0"/>
              </a:rPr>
              <a:t> Online: 31 July 2019</a:t>
            </a:r>
          </a:p>
          <a:p>
            <a:endParaRPr lang="en-GB" dirty="0"/>
          </a:p>
        </p:txBody>
      </p:sp>
    </p:spTree>
    <p:extLst>
      <p:ext uri="{BB962C8B-B14F-4D97-AF65-F5344CB8AC3E}">
        <p14:creationId xmlns:p14="http://schemas.microsoft.com/office/powerpoint/2010/main" val="303152763"/>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63321-382C-46D2-84BD-C9949E0FD2E3}"/>
              </a:ext>
            </a:extLst>
          </p:cNvPr>
          <p:cNvPicPr>
            <a:picLocks noChangeAspect="1"/>
          </p:cNvPicPr>
          <p:nvPr/>
        </p:nvPicPr>
        <p:blipFill rotWithShape="1">
          <a:blip r:embed="rId2"/>
          <a:srcRect t="37353"/>
          <a:stretch/>
        </p:blipFill>
        <p:spPr>
          <a:xfrm>
            <a:off x="911424" y="460638"/>
            <a:ext cx="10061376" cy="2976077"/>
          </a:xfrm>
          <a:prstGeom prst="rect">
            <a:avLst/>
          </a:prstGeom>
        </p:spPr>
      </p:pic>
      <p:sp>
        <p:nvSpPr>
          <p:cNvPr id="6" name="TextBox 5">
            <a:extLst>
              <a:ext uri="{FF2B5EF4-FFF2-40B4-BE49-F238E27FC236}">
                <a16:creationId xmlns:a16="http://schemas.microsoft.com/office/drawing/2014/main" id="{69F727CE-9C9D-4617-AF66-E1B34060931F}"/>
              </a:ext>
            </a:extLst>
          </p:cNvPr>
          <p:cNvSpPr txBox="1"/>
          <p:nvPr/>
        </p:nvSpPr>
        <p:spPr>
          <a:xfrm>
            <a:off x="839416" y="3446264"/>
            <a:ext cx="10133384" cy="2954655"/>
          </a:xfrm>
          <a:prstGeom prst="rect">
            <a:avLst/>
          </a:prstGeom>
          <a:noFill/>
        </p:spPr>
        <p:txBody>
          <a:bodyPr wrap="square" rtlCol="0">
            <a:spAutoFit/>
          </a:bodyPr>
          <a:lstStyle/>
          <a:p>
            <a:r>
              <a:rPr lang="en-GB" sz="2800" b="1" dirty="0">
                <a:solidFill>
                  <a:srgbClr val="FFFF00"/>
                </a:solidFill>
                <a:latin typeface="Arial" pitchFamily="34" charset="0"/>
                <a:cs typeface="Arial" pitchFamily="34" charset="0"/>
              </a:rPr>
              <a:t>Nuclear Factor kappa B (NF-</a:t>
            </a:r>
            <a:r>
              <a:rPr lang="en-GB" sz="2800" b="1" dirty="0" err="1">
                <a:solidFill>
                  <a:srgbClr val="FFFF00"/>
                </a:solidFill>
                <a:latin typeface="Arial" pitchFamily="34" charset="0"/>
                <a:cs typeface="Arial" pitchFamily="34" charset="0"/>
              </a:rPr>
              <a:t>κB</a:t>
            </a:r>
            <a:r>
              <a:rPr lang="en-GB" sz="2800" b="1" dirty="0">
                <a:solidFill>
                  <a:srgbClr val="FFFF00"/>
                </a:solidFill>
                <a:latin typeface="Arial" pitchFamily="34" charset="0"/>
                <a:cs typeface="Arial" pitchFamily="34" charset="0"/>
              </a:rPr>
              <a:t>) and Vitamin K</a:t>
            </a:r>
          </a:p>
          <a:p>
            <a:r>
              <a:rPr lang="en-GB" sz="2800" b="1" dirty="0">
                <a:solidFill>
                  <a:schemeClr val="bg1"/>
                </a:solidFill>
                <a:latin typeface="Arial" pitchFamily="34" charset="0"/>
                <a:cs typeface="Arial" pitchFamily="34" charset="0"/>
              </a:rPr>
              <a:t>There is evidence that vitamin K can regulate the activation of the NF-</a:t>
            </a:r>
            <a:r>
              <a:rPr lang="en-GB" sz="2800" b="1" dirty="0" err="1">
                <a:solidFill>
                  <a:schemeClr val="bg1"/>
                </a:solidFill>
                <a:latin typeface="Arial" pitchFamily="34" charset="0"/>
                <a:cs typeface="Arial" pitchFamily="34" charset="0"/>
              </a:rPr>
              <a:t>κB</a:t>
            </a:r>
            <a:r>
              <a:rPr lang="en-GB" sz="2800" b="1" dirty="0">
                <a:solidFill>
                  <a:schemeClr val="bg1"/>
                </a:solidFill>
                <a:latin typeface="Arial" pitchFamily="34" charset="0"/>
                <a:cs typeface="Arial" pitchFamily="34" charset="0"/>
              </a:rPr>
              <a:t> pathway. </a:t>
            </a:r>
          </a:p>
          <a:p>
            <a:r>
              <a:rPr lang="en-GB" sz="2800" b="1" dirty="0">
                <a:solidFill>
                  <a:schemeClr val="bg1"/>
                </a:solidFill>
                <a:latin typeface="Arial" pitchFamily="34" charset="0"/>
                <a:cs typeface="Arial" pitchFamily="34" charset="0"/>
              </a:rPr>
              <a:t>Other cell and animal experiments have looked at the possible regulation of inflammation by vitamin K inhibition of IL-6 release following </a:t>
            </a:r>
            <a:r>
              <a:rPr lang="en-GB" sz="2800" b="1" dirty="0" err="1">
                <a:solidFill>
                  <a:schemeClr val="bg1"/>
                </a:solidFill>
                <a:latin typeface="Arial" pitchFamily="34" charset="0"/>
                <a:cs typeface="Arial" pitchFamily="34" charset="0"/>
              </a:rPr>
              <a:t>endotoxin</a:t>
            </a:r>
            <a:r>
              <a:rPr lang="en-GB" sz="2800" b="1" dirty="0">
                <a:solidFill>
                  <a:schemeClr val="bg1"/>
                </a:solidFill>
                <a:latin typeface="Arial" pitchFamily="34" charset="0"/>
                <a:cs typeface="Arial" pitchFamily="34" charset="0"/>
              </a:rPr>
              <a:t> challenge. </a:t>
            </a:r>
          </a:p>
          <a:p>
            <a:endParaRPr lang="en-GB" dirty="0"/>
          </a:p>
        </p:txBody>
      </p:sp>
    </p:spTree>
    <p:extLst>
      <p:ext uri="{BB962C8B-B14F-4D97-AF65-F5344CB8AC3E}">
        <p14:creationId xmlns:p14="http://schemas.microsoft.com/office/powerpoint/2010/main" val="2692415479"/>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63321-382C-46D2-84BD-C9949E0FD2E3}"/>
              </a:ext>
            </a:extLst>
          </p:cNvPr>
          <p:cNvPicPr>
            <a:picLocks noChangeAspect="1"/>
          </p:cNvPicPr>
          <p:nvPr/>
        </p:nvPicPr>
        <p:blipFill rotWithShape="1">
          <a:blip r:embed="rId2"/>
          <a:srcRect t="37353"/>
          <a:stretch/>
        </p:blipFill>
        <p:spPr>
          <a:xfrm>
            <a:off x="911424" y="460638"/>
            <a:ext cx="10061376" cy="2976077"/>
          </a:xfrm>
          <a:prstGeom prst="rect">
            <a:avLst/>
          </a:prstGeom>
        </p:spPr>
      </p:pic>
      <p:sp>
        <p:nvSpPr>
          <p:cNvPr id="4" name="TextBox 3">
            <a:extLst>
              <a:ext uri="{FF2B5EF4-FFF2-40B4-BE49-F238E27FC236}">
                <a16:creationId xmlns:a16="http://schemas.microsoft.com/office/drawing/2014/main" id="{E09CC7D8-F244-4BF8-9F9D-FFCAFD0C9F97}"/>
              </a:ext>
            </a:extLst>
          </p:cNvPr>
          <p:cNvSpPr txBox="1"/>
          <p:nvPr/>
        </p:nvSpPr>
        <p:spPr>
          <a:xfrm>
            <a:off x="800259" y="3645024"/>
            <a:ext cx="10205392" cy="1815882"/>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These researchers also found that </a:t>
            </a:r>
            <a:r>
              <a:rPr lang="en-GB" sz="2800" b="1" dirty="0">
                <a:solidFill>
                  <a:srgbClr val="FFFF00"/>
                </a:solidFill>
                <a:latin typeface="Arial" pitchFamily="34" charset="0"/>
                <a:cs typeface="Arial" pitchFamily="34" charset="0"/>
              </a:rPr>
              <a:t>Menadione (Vitamin K3) </a:t>
            </a:r>
            <a:r>
              <a:rPr lang="en-GB" sz="2800" b="1" dirty="0">
                <a:solidFill>
                  <a:schemeClr val="bg1"/>
                </a:solidFill>
                <a:latin typeface="Arial" pitchFamily="34" charset="0"/>
                <a:cs typeface="Arial" pitchFamily="34" charset="0"/>
              </a:rPr>
              <a:t>was capable of suppressing LPS-induced NF-</a:t>
            </a:r>
            <a:r>
              <a:rPr lang="en-GB" sz="2800" b="1" dirty="0" err="1">
                <a:solidFill>
                  <a:schemeClr val="bg1"/>
                </a:solidFill>
                <a:latin typeface="Arial" pitchFamily="34" charset="0"/>
                <a:cs typeface="Arial" pitchFamily="34" charset="0"/>
              </a:rPr>
              <a:t>κB</a:t>
            </a:r>
            <a:r>
              <a:rPr lang="en-GB" sz="2800" b="1" dirty="0">
                <a:solidFill>
                  <a:schemeClr val="bg1"/>
                </a:solidFill>
                <a:latin typeface="Arial" pitchFamily="34" charset="0"/>
                <a:cs typeface="Arial" pitchFamily="34" charset="0"/>
              </a:rPr>
              <a:t> nuclear translocation and TNF-α release from murine macrophage-like cells .</a:t>
            </a:r>
            <a:endParaRPr lang="en-GB" sz="2800" dirty="0"/>
          </a:p>
        </p:txBody>
      </p:sp>
    </p:spTree>
    <p:extLst>
      <p:ext uri="{BB962C8B-B14F-4D97-AF65-F5344CB8AC3E}">
        <p14:creationId xmlns:p14="http://schemas.microsoft.com/office/powerpoint/2010/main" val="679101065"/>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63321-382C-46D2-84BD-C9949E0FD2E3}"/>
              </a:ext>
            </a:extLst>
          </p:cNvPr>
          <p:cNvPicPr>
            <a:picLocks noChangeAspect="1"/>
          </p:cNvPicPr>
          <p:nvPr/>
        </p:nvPicPr>
        <p:blipFill rotWithShape="1">
          <a:blip r:embed="rId2"/>
          <a:srcRect t="37353"/>
          <a:stretch/>
        </p:blipFill>
        <p:spPr>
          <a:xfrm>
            <a:off x="911424" y="460638"/>
            <a:ext cx="10061376" cy="2976077"/>
          </a:xfrm>
          <a:prstGeom prst="rect">
            <a:avLst/>
          </a:prstGeom>
        </p:spPr>
      </p:pic>
      <p:sp>
        <p:nvSpPr>
          <p:cNvPr id="5" name="TextBox 4">
            <a:extLst>
              <a:ext uri="{FF2B5EF4-FFF2-40B4-BE49-F238E27FC236}">
                <a16:creationId xmlns:a16="http://schemas.microsoft.com/office/drawing/2014/main" id="{0517F6F8-9C6A-43C5-AE4B-02740CCDD826}"/>
              </a:ext>
            </a:extLst>
          </p:cNvPr>
          <p:cNvSpPr txBox="1"/>
          <p:nvPr/>
        </p:nvSpPr>
        <p:spPr>
          <a:xfrm>
            <a:off x="839416" y="3501008"/>
            <a:ext cx="10205392" cy="2677656"/>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Additionally, in a murine model of acute lung injury/acute respiratory distress syndrome (ARDS), which occurs in the setting of acute severe illness complicated by systemic inflammation, </a:t>
            </a:r>
            <a:r>
              <a:rPr lang="en-GB" sz="2800" b="1" dirty="0">
                <a:solidFill>
                  <a:srgbClr val="FFFF00"/>
                </a:solidFill>
                <a:latin typeface="Arial" pitchFamily="34" charset="0"/>
                <a:cs typeface="Arial" pitchFamily="34" charset="0"/>
              </a:rPr>
              <a:t>Menadione (VitK3) </a:t>
            </a:r>
            <a:r>
              <a:rPr lang="en-GB" sz="2800" b="1" dirty="0">
                <a:solidFill>
                  <a:schemeClr val="bg1"/>
                </a:solidFill>
                <a:latin typeface="Arial" pitchFamily="34" charset="0"/>
                <a:cs typeface="Arial" pitchFamily="34" charset="0"/>
              </a:rPr>
              <a:t>also attenuated the LPS-induced severity of lung injury and suppressed the increase in serum TNF-α level. </a:t>
            </a:r>
            <a:endParaRPr lang="en-GB" sz="2800" dirty="0"/>
          </a:p>
        </p:txBody>
      </p:sp>
    </p:spTree>
    <p:extLst>
      <p:ext uri="{BB962C8B-B14F-4D97-AF65-F5344CB8AC3E}">
        <p14:creationId xmlns:p14="http://schemas.microsoft.com/office/powerpoint/2010/main" val="989140136"/>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63321-382C-46D2-84BD-C9949E0FD2E3}"/>
              </a:ext>
            </a:extLst>
          </p:cNvPr>
          <p:cNvPicPr>
            <a:picLocks noChangeAspect="1"/>
          </p:cNvPicPr>
          <p:nvPr/>
        </p:nvPicPr>
        <p:blipFill rotWithShape="1">
          <a:blip r:embed="rId2"/>
          <a:srcRect t="37353"/>
          <a:stretch/>
        </p:blipFill>
        <p:spPr>
          <a:xfrm>
            <a:off x="911424" y="460638"/>
            <a:ext cx="10061376" cy="2976077"/>
          </a:xfrm>
          <a:prstGeom prst="rect">
            <a:avLst/>
          </a:prstGeom>
        </p:spPr>
      </p:pic>
      <p:sp>
        <p:nvSpPr>
          <p:cNvPr id="4" name="TextBox 3">
            <a:extLst>
              <a:ext uri="{FF2B5EF4-FFF2-40B4-BE49-F238E27FC236}">
                <a16:creationId xmlns:a16="http://schemas.microsoft.com/office/drawing/2014/main" id="{0F489AD9-B265-4A9A-A7F6-78C8DE6F69AF}"/>
              </a:ext>
            </a:extLst>
          </p:cNvPr>
          <p:cNvSpPr txBox="1"/>
          <p:nvPr/>
        </p:nvSpPr>
        <p:spPr>
          <a:xfrm>
            <a:off x="839416" y="3573016"/>
            <a:ext cx="10205392" cy="1231106"/>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This occurred concomitantly with inhibition the LPS-evoked nuclear translocation of </a:t>
            </a:r>
            <a:r>
              <a:rPr lang="en-GB" sz="2800" b="1" dirty="0">
                <a:solidFill>
                  <a:srgbClr val="FFFF00"/>
                </a:solidFill>
                <a:latin typeface="Arial" pitchFamily="34" charset="0"/>
                <a:cs typeface="Arial" pitchFamily="34" charset="0"/>
              </a:rPr>
              <a:t>NF-</a:t>
            </a:r>
            <a:r>
              <a:rPr lang="en-GB" sz="2800" b="1" dirty="0" err="1">
                <a:solidFill>
                  <a:srgbClr val="FFFF00"/>
                </a:solidFill>
                <a:latin typeface="Arial" pitchFamily="34" charset="0"/>
                <a:cs typeface="Arial" pitchFamily="34" charset="0"/>
              </a:rPr>
              <a:t>κB</a:t>
            </a:r>
            <a:r>
              <a:rPr lang="en-GB" sz="2800" b="1" dirty="0">
                <a:solidFill>
                  <a:schemeClr val="bg1"/>
                </a:solidFill>
                <a:latin typeface="Arial" pitchFamily="34" charset="0"/>
                <a:cs typeface="Arial" pitchFamily="34" charset="0"/>
              </a:rPr>
              <a:t> in lung tissue.*</a:t>
            </a:r>
          </a:p>
          <a:p>
            <a:endParaRPr lang="en-GB" dirty="0"/>
          </a:p>
        </p:txBody>
      </p:sp>
      <p:sp>
        <p:nvSpPr>
          <p:cNvPr id="6" name="TextBox 5">
            <a:extLst>
              <a:ext uri="{FF2B5EF4-FFF2-40B4-BE49-F238E27FC236}">
                <a16:creationId xmlns:a16="http://schemas.microsoft.com/office/drawing/2014/main" id="{AEAAF7D3-2863-4165-8ECA-9EBE52D69011}"/>
              </a:ext>
            </a:extLst>
          </p:cNvPr>
          <p:cNvSpPr txBox="1"/>
          <p:nvPr/>
        </p:nvSpPr>
        <p:spPr>
          <a:xfrm>
            <a:off x="911424" y="5013176"/>
            <a:ext cx="7707086" cy="800219"/>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*Anti-Inflammatory Actions of Vitamin K</a:t>
            </a:r>
          </a:p>
          <a:p>
            <a:r>
              <a:rPr lang="en-GB" sz="1400" b="1" dirty="0">
                <a:solidFill>
                  <a:schemeClr val="bg1"/>
                </a:solidFill>
                <a:latin typeface="Arial" pitchFamily="34" charset="0"/>
                <a:cs typeface="Arial" pitchFamily="34" charset="0"/>
              </a:rPr>
              <a:t>By Stephen J. Hodges, Andrew A. </a:t>
            </a:r>
            <a:r>
              <a:rPr lang="en-GB" sz="1400" b="1" dirty="0" err="1">
                <a:solidFill>
                  <a:schemeClr val="bg1"/>
                </a:solidFill>
                <a:latin typeface="Arial" pitchFamily="34" charset="0"/>
                <a:cs typeface="Arial" pitchFamily="34" charset="0"/>
              </a:rPr>
              <a:t>Pitsillides</a:t>
            </a:r>
            <a:r>
              <a:rPr lang="en-GB" sz="1400" b="1" dirty="0">
                <a:solidFill>
                  <a:schemeClr val="bg1"/>
                </a:solidFill>
                <a:latin typeface="Arial" pitchFamily="34" charset="0"/>
                <a:cs typeface="Arial" pitchFamily="34" charset="0"/>
              </a:rPr>
              <a:t>, Lars M. </a:t>
            </a:r>
            <a:r>
              <a:rPr lang="en-GB" sz="1400" b="1" dirty="0" err="1">
                <a:solidFill>
                  <a:schemeClr val="bg1"/>
                </a:solidFill>
                <a:latin typeface="Arial" pitchFamily="34" charset="0"/>
                <a:cs typeface="Arial" pitchFamily="34" charset="0"/>
              </a:rPr>
              <a:t>Ytrebø</a:t>
            </a:r>
            <a:r>
              <a:rPr lang="en-GB" sz="1400" b="1" dirty="0">
                <a:solidFill>
                  <a:schemeClr val="bg1"/>
                </a:solidFill>
                <a:latin typeface="Arial" pitchFamily="34" charset="0"/>
                <a:cs typeface="Arial" pitchFamily="34" charset="0"/>
              </a:rPr>
              <a:t> and Robin </a:t>
            </a:r>
            <a:r>
              <a:rPr lang="en-GB" sz="1400" b="1" dirty="0" err="1">
                <a:solidFill>
                  <a:schemeClr val="bg1"/>
                </a:solidFill>
                <a:latin typeface="Arial" pitchFamily="34" charset="0"/>
                <a:cs typeface="Arial" pitchFamily="34" charset="0"/>
              </a:rPr>
              <a:t>Soper</a:t>
            </a:r>
            <a:endParaRPr lang="en-GB" sz="1400" b="1" dirty="0">
              <a:solidFill>
                <a:schemeClr val="bg1"/>
              </a:solidFill>
              <a:latin typeface="Arial" pitchFamily="34" charset="0"/>
              <a:cs typeface="Arial" pitchFamily="34" charset="0"/>
            </a:endParaRPr>
          </a:p>
          <a:p>
            <a:endParaRPr lang="en-GB" dirty="0"/>
          </a:p>
        </p:txBody>
      </p:sp>
    </p:spTree>
    <p:extLst>
      <p:ext uri="{BB962C8B-B14F-4D97-AF65-F5344CB8AC3E}">
        <p14:creationId xmlns:p14="http://schemas.microsoft.com/office/powerpoint/2010/main" val="2754383575"/>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6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5F7EC33-9FB3-42AB-8867-1C2206A21B51}"/>
              </a:ext>
            </a:extLst>
          </p:cNvPr>
          <p:cNvPicPr>
            <a:picLocks noChangeAspect="1"/>
          </p:cNvPicPr>
          <p:nvPr/>
        </p:nvPicPr>
        <p:blipFill>
          <a:blip r:embed="rId2"/>
          <a:stretch>
            <a:fillRect/>
          </a:stretch>
        </p:blipFill>
        <p:spPr>
          <a:xfrm>
            <a:off x="6339776" y="838200"/>
            <a:ext cx="3847338" cy="5181600"/>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F7153E-0133-495D-BD16-F8A52F4AC1CA}"/>
              </a:ext>
            </a:extLst>
          </p:cNvPr>
          <p:cNvPicPr>
            <a:picLocks noChangeAspect="1"/>
          </p:cNvPicPr>
          <p:nvPr/>
        </p:nvPicPr>
        <p:blipFill>
          <a:blip r:embed="rId3"/>
          <a:stretch>
            <a:fillRect/>
          </a:stretch>
        </p:blipFill>
        <p:spPr>
          <a:xfrm>
            <a:off x="2004885" y="1185655"/>
            <a:ext cx="3847338" cy="4486691"/>
          </a:xfrm>
          <a:prstGeom prst="rect">
            <a:avLst/>
          </a:prstGeom>
        </p:spPr>
      </p:pic>
      <p:sp>
        <p:nvSpPr>
          <p:cNvPr id="4" name="TextBox 3">
            <a:extLst>
              <a:ext uri="{FF2B5EF4-FFF2-40B4-BE49-F238E27FC236}">
                <a16:creationId xmlns:a16="http://schemas.microsoft.com/office/drawing/2014/main" id="{5B9B6CE9-DF4A-42F8-9CBC-94F4E591F478}"/>
              </a:ext>
            </a:extLst>
          </p:cNvPr>
          <p:cNvSpPr txBox="1"/>
          <p:nvPr/>
        </p:nvSpPr>
        <p:spPr>
          <a:xfrm>
            <a:off x="2004886" y="620688"/>
            <a:ext cx="3731075" cy="707886"/>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Now dispersed in Organic Black cumin seed oil</a:t>
            </a:r>
          </a:p>
        </p:txBody>
      </p:sp>
      <p:sp>
        <p:nvSpPr>
          <p:cNvPr id="9" name="TextBox 8">
            <a:extLst>
              <a:ext uri="{FF2B5EF4-FFF2-40B4-BE49-F238E27FC236}">
                <a16:creationId xmlns:a16="http://schemas.microsoft.com/office/drawing/2014/main" id="{A01A8734-19DD-472E-91FF-4302C640240F}"/>
              </a:ext>
            </a:extLst>
          </p:cNvPr>
          <p:cNvSpPr txBox="1"/>
          <p:nvPr/>
        </p:nvSpPr>
        <p:spPr>
          <a:xfrm>
            <a:off x="2157286" y="5601434"/>
            <a:ext cx="3731075" cy="400110"/>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10 drops = 100mcg</a:t>
            </a:r>
          </a:p>
        </p:txBody>
      </p:sp>
    </p:spTree>
    <p:extLst>
      <p:ext uri="{BB962C8B-B14F-4D97-AF65-F5344CB8AC3E}">
        <p14:creationId xmlns:p14="http://schemas.microsoft.com/office/powerpoint/2010/main" val="3257466846"/>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EDC39-B897-4EFC-AC67-D6BAF78FCF6D}"/>
              </a:ext>
            </a:extLst>
          </p:cNvPr>
          <p:cNvSpPr txBox="1"/>
          <p:nvPr/>
        </p:nvSpPr>
        <p:spPr>
          <a:xfrm>
            <a:off x="3971764" y="2828836"/>
            <a:ext cx="4248472" cy="1200329"/>
          </a:xfrm>
          <a:prstGeom prst="rect">
            <a:avLst/>
          </a:prstGeom>
          <a:no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Vitamin C and the Immune system</a:t>
            </a:r>
          </a:p>
        </p:txBody>
      </p:sp>
    </p:spTree>
    <p:extLst>
      <p:ext uri="{BB962C8B-B14F-4D97-AF65-F5344CB8AC3E}">
        <p14:creationId xmlns:p14="http://schemas.microsoft.com/office/powerpoint/2010/main" val="2336666017"/>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83C010-3908-4F81-86EF-2857B5426E13}"/>
              </a:ext>
            </a:extLst>
          </p:cNvPr>
          <p:cNvSpPr txBox="1"/>
          <p:nvPr/>
        </p:nvSpPr>
        <p:spPr>
          <a:xfrm>
            <a:off x="482406" y="612844"/>
            <a:ext cx="6192688"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Vitamin C (Ascorbic acid) </a:t>
            </a:r>
            <a:r>
              <a:rPr lang="en-GB" sz="3600" b="1" dirty="0">
                <a:solidFill>
                  <a:schemeClr val="bg1"/>
                </a:solidFill>
                <a:latin typeface="Arial" panose="020B0604020202020204" pitchFamily="34" charset="0"/>
                <a:cs typeface="Arial" panose="020B0604020202020204" pitchFamily="34" charset="0"/>
              </a:rPr>
              <a:t>is a water soluble vitamin which when deficient historically caused the symptoms of scurvy which allowed the people to develop more infections especially pneumonia, skin rashes, receding gums and loss of teeth.</a:t>
            </a:r>
          </a:p>
        </p:txBody>
      </p:sp>
      <p:pic>
        <p:nvPicPr>
          <p:cNvPr id="3" name="Picture 2">
            <a:extLst>
              <a:ext uri="{FF2B5EF4-FFF2-40B4-BE49-F238E27FC236}">
                <a16:creationId xmlns:a16="http://schemas.microsoft.com/office/drawing/2014/main" id="{6417C2A3-D606-4433-999C-812BAFA8FB36}"/>
              </a:ext>
            </a:extLst>
          </p:cNvPr>
          <p:cNvPicPr>
            <a:picLocks noChangeAspect="1"/>
          </p:cNvPicPr>
          <p:nvPr/>
        </p:nvPicPr>
        <p:blipFill>
          <a:blip r:embed="rId2"/>
          <a:stretch>
            <a:fillRect/>
          </a:stretch>
        </p:blipFill>
        <p:spPr>
          <a:xfrm>
            <a:off x="6675094" y="1844824"/>
            <a:ext cx="5231904" cy="3490661"/>
          </a:xfrm>
          <a:prstGeom prst="rect">
            <a:avLst/>
          </a:prstGeom>
        </p:spPr>
      </p:pic>
    </p:spTree>
    <p:extLst>
      <p:ext uri="{BB962C8B-B14F-4D97-AF65-F5344CB8AC3E}">
        <p14:creationId xmlns:p14="http://schemas.microsoft.com/office/powerpoint/2010/main" val="287605686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E4279-8B42-4102-8FC8-90F0BE621ECE}"/>
              </a:ext>
            </a:extLst>
          </p:cNvPr>
          <p:cNvPicPr>
            <a:picLocks noChangeAspect="1"/>
          </p:cNvPicPr>
          <p:nvPr/>
        </p:nvPicPr>
        <p:blipFill>
          <a:blip r:embed="rId2"/>
          <a:stretch>
            <a:fillRect/>
          </a:stretch>
        </p:blipFill>
        <p:spPr>
          <a:xfrm>
            <a:off x="6888088" y="620687"/>
            <a:ext cx="4655492" cy="5727577"/>
          </a:xfrm>
          <a:prstGeom prst="rect">
            <a:avLst/>
          </a:prstGeom>
        </p:spPr>
      </p:pic>
      <p:pic>
        <p:nvPicPr>
          <p:cNvPr id="3" name="Picture 2">
            <a:extLst>
              <a:ext uri="{FF2B5EF4-FFF2-40B4-BE49-F238E27FC236}">
                <a16:creationId xmlns:a16="http://schemas.microsoft.com/office/drawing/2014/main" id="{8EE72C00-B1D3-4700-89E9-85A577B3A177}"/>
              </a:ext>
            </a:extLst>
          </p:cNvPr>
          <p:cNvPicPr>
            <a:picLocks noChangeAspect="1"/>
          </p:cNvPicPr>
          <p:nvPr/>
        </p:nvPicPr>
        <p:blipFill>
          <a:blip r:embed="rId3"/>
          <a:stretch>
            <a:fillRect/>
          </a:stretch>
        </p:blipFill>
        <p:spPr>
          <a:xfrm>
            <a:off x="641169" y="2404116"/>
            <a:ext cx="5968903" cy="2645309"/>
          </a:xfrm>
          <a:prstGeom prst="rect">
            <a:avLst/>
          </a:prstGeom>
        </p:spPr>
      </p:pic>
      <p:pic>
        <p:nvPicPr>
          <p:cNvPr id="4" name="Picture 3">
            <a:extLst>
              <a:ext uri="{FF2B5EF4-FFF2-40B4-BE49-F238E27FC236}">
                <a16:creationId xmlns:a16="http://schemas.microsoft.com/office/drawing/2014/main" id="{5FBE6434-9372-46C7-9619-168EDFC94075}"/>
              </a:ext>
            </a:extLst>
          </p:cNvPr>
          <p:cNvPicPr>
            <a:picLocks noChangeAspect="1"/>
          </p:cNvPicPr>
          <p:nvPr/>
        </p:nvPicPr>
        <p:blipFill>
          <a:blip r:embed="rId4"/>
          <a:stretch>
            <a:fillRect/>
          </a:stretch>
        </p:blipFill>
        <p:spPr>
          <a:xfrm>
            <a:off x="648420" y="627830"/>
            <a:ext cx="5976664" cy="1792400"/>
          </a:xfrm>
          <a:prstGeom prst="rect">
            <a:avLst/>
          </a:prstGeom>
        </p:spPr>
      </p:pic>
      <p:sp>
        <p:nvSpPr>
          <p:cNvPr id="5" name="TextBox 4">
            <a:extLst>
              <a:ext uri="{FF2B5EF4-FFF2-40B4-BE49-F238E27FC236}">
                <a16:creationId xmlns:a16="http://schemas.microsoft.com/office/drawing/2014/main" id="{16B2C397-7EE3-4860-9502-D21594A01796}"/>
              </a:ext>
            </a:extLst>
          </p:cNvPr>
          <p:cNvSpPr txBox="1"/>
          <p:nvPr/>
        </p:nvSpPr>
        <p:spPr>
          <a:xfrm>
            <a:off x="479377" y="5301208"/>
            <a:ext cx="6336704"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Infectious odours are Volatile Organic Compounds (VOC) emitted in the breath, sweat, urine and faeces.</a:t>
            </a:r>
          </a:p>
          <a:p>
            <a:r>
              <a:rPr lang="en-GB" dirty="0">
                <a:solidFill>
                  <a:schemeClr val="bg1"/>
                </a:solidFill>
                <a:latin typeface="Arial" panose="020B0604020202020204" pitchFamily="34" charset="0"/>
                <a:cs typeface="Arial" panose="020B0604020202020204" pitchFamily="34" charset="0"/>
              </a:rPr>
              <a:t>Every chemical compound has a specific spectroscopic emission. Is this what the 633nm acetate is resonating with?</a:t>
            </a:r>
          </a:p>
        </p:txBody>
      </p:sp>
    </p:spTree>
    <p:extLst>
      <p:ext uri="{BB962C8B-B14F-4D97-AF65-F5344CB8AC3E}">
        <p14:creationId xmlns:p14="http://schemas.microsoft.com/office/powerpoint/2010/main" val="2394610254"/>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48AC24-A05D-44A8-A8A5-B2E1152AD1B4}"/>
              </a:ext>
            </a:extLst>
          </p:cNvPr>
          <p:cNvSpPr txBox="1"/>
          <p:nvPr/>
        </p:nvSpPr>
        <p:spPr>
          <a:xfrm>
            <a:off x="551384" y="889843"/>
            <a:ext cx="5832648"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Vitamin C </a:t>
            </a:r>
            <a:r>
              <a:rPr lang="en-GB" sz="3600" b="1" dirty="0">
                <a:solidFill>
                  <a:schemeClr val="bg1"/>
                </a:solidFill>
                <a:latin typeface="Arial" panose="020B0604020202020204" pitchFamily="34" charset="0"/>
                <a:cs typeface="Arial" panose="020B0604020202020204" pitchFamily="34" charset="0"/>
              </a:rPr>
              <a:t>has 3 functions in the body –</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1. To protect the mitochondria in the cells from Reactive Oxygen Species (ROS) produced by the electron transport between Complexes 1-3.</a:t>
            </a:r>
            <a:r>
              <a:rPr lang="en-GB" dirty="0"/>
              <a:t>.</a:t>
            </a:r>
          </a:p>
        </p:txBody>
      </p:sp>
      <p:pic>
        <p:nvPicPr>
          <p:cNvPr id="3" name="Picture 2">
            <a:extLst>
              <a:ext uri="{FF2B5EF4-FFF2-40B4-BE49-F238E27FC236}">
                <a16:creationId xmlns:a16="http://schemas.microsoft.com/office/drawing/2014/main" id="{FA33725F-20A7-454D-A782-EE973064A3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0"/>
          <a:stretch/>
        </p:blipFill>
        <p:spPr>
          <a:xfrm>
            <a:off x="6240016" y="1561452"/>
            <a:ext cx="5304447" cy="3833410"/>
          </a:xfrm>
          <a:prstGeom prst="rect">
            <a:avLst/>
          </a:prstGeom>
        </p:spPr>
      </p:pic>
      <p:sp>
        <p:nvSpPr>
          <p:cNvPr id="4" name="TextBox 3">
            <a:extLst>
              <a:ext uri="{FF2B5EF4-FFF2-40B4-BE49-F238E27FC236}">
                <a16:creationId xmlns:a16="http://schemas.microsoft.com/office/drawing/2014/main" id="{1EF1EFF3-29F3-4C17-9C3D-9296FD806D79}"/>
              </a:ext>
            </a:extLst>
          </p:cNvPr>
          <p:cNvSpPr txBox="1"/>
          <p:nvPr/>
        </p:nvSpPr>
        <p:spPr>
          <a:xfrm>
            <a:off x="8112224" y="2708920"/>
            <a:ext cx="1043913" cy="307777"/>
          </a:xfrm>
          <a:prstGeom prst="rect">
            <a:avLst/>
          </a:prstGeom>
          <a:solidFill>
            <a:schemeClr val="bg1">
              <a:lumMod val="50000"/>
            </a:schemeClr>
          </a:solid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Vitamin C</a:t>
            </a:r>
          </a:p>
        </p:txBody>
      </p:sp>
    </p:spTree>
    <p:extLst>
      <p:ext uri="{BB962C8B-B14F-4D97-AF65-F5344CB8AC3E}">
        <p14:creationId xmlns:p14="http://schemas.microsoft.com/office/powerpoint/2010/main" val="1803494384"/>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E64D0-3D99-4EF1-BC43-D99235BC0532}"/>
              </a:ext>
            </a:extLst>
          </p:cNvPr>
          <p:cNvSpPr txBox="1"/>
          <p:nvPr/>
        </p:nvSpPr>
        <p:spPr>
          <a:xfrm>
            <a:off x="460752" y="536640"/>
            <a:ext cx="6552728"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2. To protect the phagocytic innate immune cells from the </a:t>
            </a:r>
            <a:r>
              <a:rPr lang="en-GB" sz="3600" b="1" dirty="0">
                <a:solidFill>
                  <a:srgbClr val="FFFF00"/>
                </a:solidFill>
                <a:latin typeface="Arial" panose="020B0604020202020204" pitchFamily="34" charset="0"/>
                <a:cs typeface="Arial" panose="020B0604020202020204" pitchFamily="34" charset="0"/>
              </a:rPr>
              <a:t>ROS</a:t>
            </a:r>
            <a:r>
              <a:rPr lang="en-GB" sz="3600" b="1" dirty="0">
                <a:solidFill>
                  <a:schemeClr val="bg1"/>
                </a:solidFill>
                <a:latin typeface="Arial" panose="020B0604020202020204" pitchFamily="34" charset="0"/>
                <a:cs typeface="Arial" panose="020B0604020202020204" pitchFamily="34" charset="0"/>
              </a:rPr>
              <a:t> they produce when they engulf bacteria and viruses. These would be the neutrophils, eosinophils and macrophages. The most potent of the ROS produced by these cells is </a:t>
            </a:r>
            <a:r>
              <a:rPr lang="en-GB" sz="3600" b="1" dirty="0">
                <a:solidFill>
                  <a:srgbClr val="FFFF00"/>
                </a:solidFill>
                <a:latin typeface="Arial" panose="020B0604020202020204" pitchFamily="34" charset="0"/>
                <a:cs typeface="Arial" panose="020B0604020202020204" pitchFamily="34" charset="0"/>
              </a:rPr>
              <a:t>H2O2</a:t>
            </a:r>
            <a:r>
              <a:rPr lang="en-GB" sz="3600" b="1" dirty="0">
                <a:solidFill>
                  <a:schemeClr val="bg1"/>
                </a:solidFill>
                <a:latin typeface="Arial" panose="020B0604020202020204" pitchFamily="34" charset="0"/>
                <a:cs typeface="Arial" panose="020B0604020202020204" pitchFamily="34" charset="0"/>
              </a:rPr>
              <a:t> which Vitamin C quenches.</a:t>
            </a:r>
          </a:p>
        </p:txBody>
      </p:sp>
      <p:pic>
        <p:nvPicPr>
          <p:cNvPr id="3" name="Picture 2">
            <a:extLst>
              <a:ext uri="{FF2B5EF4-FFF2-40B4-BE49-F238E27FC236}">
                <a16:creationId xmlns:a16="http://schemas.microsoft.com/office/drawing/2014/main" id="{3BB71E4C-69A5-4D04-BCE6-9A3D435449D1}"/>
              </a:ext>
            </a:extLst>
          </p:cNvPr>
          <p:cNvPicPr>
            <a:picLocks noChangeAspect="1"/>
          </p:cNvPicPr>
          <p:nvPr/>
        </p:nvPicPr>
        <p:blipFill>
          <a:blip r:embed="rId2"/>
          <a:stretch>
            <a:fillRect/>
          </a:stretch>
        </p:blipFill>
        <p:spPr>
          <a:xfrm>
            <a:off x="7536160" y="536640"/>
            <a:ext cx="3853036" cy="5589240"/>
          </a:xfrm>
          <a:prstGeom prst="rect">
            <a:avLst/>
          </a:prstGeom>
        </p:spPr>
      </p:pic>
    </p:spTree>
    <p:extLst>
      <p:ext uri="{BB962C8B-B14F-4D97-AF65-F5344CB8AC3E}">
        <p14:creationId xmlns:p14="http://schemas.microsoft.com/office/powerpoint/2010/main" val="3245615062"/>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E4507-B2DE-443A-A090-EC2024DF6995}"/>
              </a:ext>
            </a:extLst>
          </p:cNvPr>
          <p:cNvSpPr txBox="1"/>
          <p:nvPr/>
        </p:nvSpPr>
        <p:spPr>
          <a:xfrm>
            <a:off x="2279576" y="692696"/>
            <a:ext cx="7704856" cy="369332"/>
          </a:xfrm>
          <a:prstGeom prst="rect">
            <a:avLst/>
          </a:prstGeom>
          <a:noFill/>
        </p:spPr>
        <p:txBody>
          <a:bodyPr wrap="square" rtlCol="0">
            <a:spAutoFit/>
          </a:bodyPr>
          <a:lstStyle/>
          <a:p>
            <a:r>
              <a:rPr lang="en-GB" dirty="0"/>
              <a:t>3. </a:t>
            </a:r>
          </a:p>
        </p:txBody>
      </p:sp>
      <p:sp>
        <p:nvSpPr>
          <p:cNvPr id="3" name="TextBox 2">
            <a:extLst>
              <a:ext uri="{FF2B5EF4-FFF2-40B4-BE49-F238E27FC236}">
                <a16:creationId xmlns:a16="http://schemas.microsoft.com/office/drawing/2014/main" id="{C67661C6-ABBD-4C07-946C-D539C312BE31}"/>
              </a:ext>
            </a:extLst>
          </p:cNvPr>
          <p:cNvSpPr txBox="1"/>
          <p:nvPr/>
        </p:nvSpPr>
        <p:spPr>
          <a:xfrm>
            <a:off x="551384" y="476672"/>
            <a:ext cx="6517208"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3. Vitamin C is essential in the hydroxylation first pathway in the synthesis of </a:t>
            </a:r>
            <a:r>
              <a:rPr lang="en-GB" sz="3600" b="1" dirty="0">
                <a:solidFill>
                  <a:srgbClr val="FFFF00"/>
                </a:solidFill>
                <a:latin typeface="Arial" panose="020B0604020202020204" pitchFamily="34" charset="0"/>
                <a:cs typeface="Arial" panose="020B0604020202020204" pitchFamily="34" charset="0"/>
              </a:rPr>
              <a:t>collagen.</a:t>
            </a:r>
            <a:r>
              <a:rPr lang="en-GB" sz="3600" b="1" dirty="0">
                <a:solidFill>
                  <a:schemeClr val="bg1"/>
                </a:solidFill>
                <a:latin typeface="Arial" panose="020B0604020202020204" pitchFamily="34" charset="0"/>
                <a:cs typeface="Arial" panose="020B0604020202020204" pitchFamily="34" charset="0"/>
              </a:rPr>
              <a:t> </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Low collagen production leads to poor wound healing, bone abnormalities, fragility of tissues, bleeding gums and burst blood vessels.*</a:t>
            </a:r>
          </a:p>
        </p:txBody>
      </p:sp>
      <p:sp>
        <p:nvSpPr>
          <p:cNvPr id="4" name="TextBox 3">
            <a:extLst>
              <a:ext uri="{FF2B5EF4-FFF2-40B4-BE49-F238E27FC236}">
                <a16:creationId xmlns:a16="http://schemas.microsoft.com/office/drawing/2014/main" id="{2B20BB9D-F33C-49E7-95A4-42346B3BBDDA}"/>
              </a:ext>
            </a:extLst>
          </p:cNvPr>
          <p:cNvSpPr txBox="1"/>
          <p:nvPr/>
        </p:nvSpPr>
        <p:spPr>
          <a:xfrm>
            <a:off x="548107" y="5949280"/>
            <a:ext cx="6772785" cy="523220"/>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dirty="0" err="1">
                <a:solidFill>
                  <a:schemeClr val="bg1"/>
                </a:solidFill>
                <a:latin typeface="Arial" panose="020B0604020202020204" pitchFamily="34" charset="0"/>
                <a:cs typeface="Arial" panose="020B0604020202020204" pitchFamily="34" charset="0"/>
              </a:rPr>
              <a:t>Magiorkinis</a:t>
            </a:r>
            <a:r>
              <a:rPr lang="en-GB" sz="1400" b="1" dirty="0">
                <a:solidFill>
                  <a:schemeClr val="bg1"/>
                </a:solidFill>
                <a:latin typeface="Arial" panose="020B0604020202020204" pitchFamily="34" charset="0"/>
                <a:cs typeface="Arial" panose="020B0604020202020204" pitchFamily="34" charset="0"/>
              </a:rPr>
              <a:t> E, </a:t>
            </a:r>
            <a:r>
              <a:rPr lang="en-GB" sz="1400" b="1" dirty="0" err="1">
                <a:solidFill>
                  <a:schemeClr val="bg1"/>
                </a:solidFill>
                <a:latin typeface="Arial" panose="020B0604020202020204" pitchFamily="34" charset="0"/>
                <a:cs typeface="Arial" panose="020B0604020202020204" pitchFamily="34" charset="0"/>
              </a:rPr>
              <a:t>Beloukas</a:t>
            </a:r>
            <a:r>
              <a:rPr lang="en-GB" sz="1400" b="1" dirty="0">
                <a:solidFill>
                  <a:schemeClr val="bg1"/>
                </a:solidFill>
                <a:latin typeface="Arial" panose="020B0604020202020204" pitchFamily="34" charset="0"/>
                <a:cs typeface="Arial" panose="020B0604020202020204" pitchFamily="34" charset="0"/>
              </a:rPr>
              <a:t> A, </a:t>
            </a:r>
            <a:r>
              <a:rPr lang="en-GB" sz="1400" b="1" dirty="0" err="1">
                <a:solidFill>
                  <a:schemeClr val="bg1"/>
                </a:solidFill>
                <a:latin typeface="Arial" panose="020B0604020202020204" pitchFamily="34" charset="0"/>
                <a:cs typeface="Arial" panose="020B0604020202020204" pitchFamily="34" charset="0"/>
              </a:rPr>
              <a:t>Diamantis</a:t>
            </a:r>
            <a:r>
              <a:rPr lang="en-GB" sz="1400" b="1" dirty="0">
                <a:solidFill>
                  <a:schemeClr val="bg1"/>
                </a:solidFill>
                <a:latin typeface="Arial" panose="020B0604020202020204" pitchFamily="34" charset="0"/>
                <a:cs typeface="Arial" panose="020B0604020202020204" pitchFamily="34" charset="0"/>
              </a:rPr>
              <a:t> A (April 2011). "Scurvy: past, present and future". </a:t>
            </a:r>
            <a:r>
              <a:rPr lang="en-GB" sz="1400" b="1" i="1" dirty="0">
                <a:solidFill>
                  <a:schemeClr val="bg1"/>
                </a:solidFill>
                <a:latin typeface="Arial" panose="020B0604020202020204" pitchFamily="34" charset="0"/>
                <a:cs typeface="Arial" panose="020B0604020202020204" pitchFamily="34" charset="0"/>
              </a:rPr>
              <a:t>The European Journal of Internal Medicine</a:t>
            </a:r>
            <a:r>
              <a:rPr lang="en-GB" sz="1400" b="1" dirty="0">
                <a:solidFill>
                  <a:schemeClr val="bg1"/>
                </a:solidFill>
                <a:latin typeface="Arial" panose="020B0604020202020204" pitchFamily="34" charset="0"/>
                <a:cs typeface="Arial" panose="020B0604020202020204" pitchFamily="34" charset="0"/>
              </a:rPr>
              <a:t>. 22 (2): 147–52</a:t>
            </a:r>
          </a:p>
        </p:txBody>
      </p:sp>
      <p:pic>
        <p:nvPicPr>
          <p:cNvPr id="7" name="Picture 6">
            <a:extLst>
              <a:ext uri="{FF2B5EF4-FFF2-40B4-BE49-F238E27FC236}">
                <a16:creationId xmlns:a16="http://schemas.microsoft.com/office/drawing/2014/main" id="{2ADECCFC-25BC-4F15-A520-903A08D99130}"/>
              </a:ext>
            </a:extLst>
          </p:cNvPr>
          <p:cNvPicPr>
            <a:picLocks noChangeAspect="1"/>
          </p:cNvPicPr>
          <p:nvPr/>
        </p:nvPicPr>
        <p:blipFill>
          <a:blip r:embed="rId2"/>
          <a:stretch>
            <a:fillRect/>
          </a:stretch>
        </p:blipFill>
        <p:spPr>
          <a:xfrm>
            <a:off x="7680176" y="563192"/>
            <a:ext cx="3833018" cy="5731616"/>
          </a:xfrm>
          <a:prstGeom prst="rect">
            <a:avLst/>
          </a:prstGeom>
        </p:spPr>
      </p:pic>
      <p:sp>
        <p:nvSpPr>
          <p:cNvPr id="8" name="TextBox 7">
            <a:extLst>
              <a:ext uri="{FF2B5EF4-FFF2-40B4-BE49-F238E27FC236}">
                <a16:creationId xmlns:a16="http://schemas.microsoft.com/office/drawing/2014/main" id="{75BC5661-9F4E-46BF-BE31-BBB54DAB15D6}"/>
              </a:ext>
            </a:extLst>
          </p:cNvPr>
          <p:cNvSpPr txBox="1"/>
          <p:nvPr/>
        </p:nvSpPr>
        <p:spPr>
          <a:xfrm>
            <a:off x="9120336" y="5920523"/>
            <a:ext cx="1512168" cy="369332"/>
          </a:xfrm>
          <a:prstGeom prst="rect">
            <a:avLst/>
          </a:prstGeom>
          <a:noFill/>
        </p:spPr>
        <p:txBody>
          <a:bodyPr wrap="square" rtlCol="0">
            <a:spAutoFit/>
          </a:bodyPr>
          <a:lstStyle/>
          <a:p>
            <a:r>
              <a:rPr lang="en-GB" b="1" dirty="0">
                <a:solidFill>
                  <a:schemeClr val="bg1"/>
                </a:solidFill>
              </a:rPr>
              <a:t>Linus Pauling</a:t>
            </a:r>
          </a:p>
        </p:txBody>
      </p:sp>
    </p:spTree>
    <p:extLst>
      <p:ext uri="{BB962C8B-B14F-4D97-AF65-F5344CB8AC3E}">
        <p14:creationId xmlns:p14="http://schemas.microsoft.com/office/powerpoint/2010/main" val="2267916201"/>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20C2FA-6925-43B7-AD57-7419D3818B5D}"/>
              </a:ext>
            </a:extLst>
          </p:cNvPr>
          <p:cNvSpPr txBox="1"/>
          <p:nvPr/>
        </p:nvSpPr>
        <p:spPr>
          <a:xfrm>
            <a:off x="2343819" y="2780929"/>
            <a:ext cx="7632848" cy="1200329"/>
          </a:xfrm>
          <a:prstGeom prst="rect">
            <a:avLst/>
          </a:prstGeom>
          <a:no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Vitamin C and its role in the Immune System</a:t>
            </a:r>
          </a:p>
        </p:txBody>
      </p:sp>
    </p:spTree>
    <p:extLst>
      <p:ext uri="{BB962C8B-B14F-4D97-AF65-F5344CB8AC3E}">
        <p14:creationId xmlns:p14="http://schemas.microsoft.com/office/powerpoint/2010/main" val="2904242159"/>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87487-8A17-416A-8251-DE451862D357}"/>
              </a:ext>
            </a:extLst>
          </p:cNvPr>
          <p:cNvSpPr txBox="1"/>
          <p:nvPr/>
        </p:nvSpPr>
        <p:spPr>
          <a:xfrm>
            <a:off x="839416" y="1052736"/>
            <a:ext cx="6408712" cy="4524315"/>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Vitamin C</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Neutralizes Reactive oxygen species</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Immune regulator</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Cell membrane stabilizer</a:t>
            </a:r>
          </a:p>
        </p:txBody>
      </p:sp>
      <p:sp>
        <p:nvSpPr>
          <p:cNvPr id="7" name="Rectangle 6">
            <a:extLst>
              <a:ext uri="{FF2B5EF4-FFF2-40B4-BE49-F238E27FC236}">
                <a16:creationId xmlns:a16="http://schemas.microsoft.com/office/drawing/2014/main" id="{4D1ED99E-EFE1-4EF9-9E72-5BA058ACE380}"/>
              </a:ext>
            </a:extLst>
          </p:cNvPr>
          <p:cNvSpPr/>
          <p:nvPr/>
        </p:nvSpPr>
        <p:spPr>
          <a:xfrm>
            <a:off x="7536160" y="620688"/>
            <a:ext cx="4176464" cy="54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0B08EDD-B9CC-4F7B-BE73-F9ACC334FB60}"/>
              </a:ext>
            </a:extLst>
          </p:cNvPr>
          <p:cNvPicPr>
            <a:picLocks noChangeAspect="1"/>
          </p:cNvPicPr>
          <p:nvPr/>
        </p:nvPicPr>
        <p:blipFill rotWithShape="1">
          <a:blip r:embed="rId2"/>
          <a:srcRect r="62403"/>
          <a:stretch/>
        </p:blipFill>
        <p:spPr>
          <a:xfrm>
            <a:off x="7680176" y="663216"/>
            <a:ext cx="2539912" cy="2212464"/>
          </a:xfrm>
          <a:prstGeom prst="rect">
            <a:avLst/>
          </a:prstGeom>
        </p:spPr>
      </p:pic>
      <p:pic>
        <p:nvPicPr>
          <p:cNvPr id="6" name="Picture 5">
            <a:extLst>
              <a:ext uri="{FF2B5EF4-FFF2-40B4-BE49-F238E27FC236}">
                <a16:creationId xmlns:a16="http://schemas.microsoft.com/office/drawing/2014/main" id="{F21BC6A6-F976-4D4E-981F-9F2912C5C014}"/>
              </a:ext>
            </a:extLst>
          </p:cNvPr>
          <p:cNvPicPr>
            <a:picLocks noChangeAspect="1"/>
          </p:cNvPicPr>
          <p:nvPr/>
        </p:nvPicPr>
        <p:blipFill rotWithShape="1">
          <a:blip r:embed="rId2"/>
          <a:srcRect l="46456"/>
          <a:stretch/>
        </p:blipFill>
        <p:spPr>
          <a:xfrm>
            <a:off x="7824192" y="3573016"/>
            <a:ext cx="3816424" cy="2334315"/>
          </a:xfrm>
          <a:prstGeom prst="rect">
            <a:avLst/>
          </a:prstGeom>
        </p:spPr>
      </p:pic>
      <p:sp>
        <p:nvSpPr>
          <p:cNvPr id="9" name="Arrow: Left-Right 8">
            <a:extLst>
              <a:ext uri="{FF2B5EF4-FFF2-40B4-BE49-F238E27FC236}">
                <a16:creationId xmlns:a16="http://schemas.microsoft.com/office/drawing/2014/main" id="{417B0B4E-9807-437D-AC5E-5C5B9AE18513}"/>
              </a:ext>
            </a:extLst>
          </p:cNvPr>
          <p:cNvSpPr/>
          <p:nvPr/>
        </p:nvSpPr>
        <p:spPr>
          <a:xfrm rot="5400000">
            <a:off x="8099693" y="3365225"/>
            <a:ext cx="1145454" cy="187672"/>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5BEAB13-BA73-4EDA-9BA2-99DAB4B9BB59}"/>
              </a:ext>
            </a:extLst>
          </p:cNvPr>
          <p:cNvSpPr txBox="1"/>
          <p:nvPr/>
        </p:nvSpPr>
        <p:spPr>
          <a:xfrm>
            <a:off x="7987840" y="2476212"/>
            <a:ext cx="3148720" cy="369332"/>
          </a:xfrm>
          <a:prstGeom prst="rect">
            <a:avLst/>
          </a:prstGeom>
          <a:solidFill>
            <a:schemeClr val="bg1"/>
          </a:solidFill>
        </p:spPr>
        <p:txBody>
          <a:bodyPr wrap="square" rtlCol="0">
            <a:spAutoFit/>
          </a:bodyPr>
          <a:lstStyle/>
          <a:p>
            <a:r>
              <a:rPr lang="en-GB" b="1" dirty="0"/>
              <a:t>Ascorbic acid (reduced form)</a:t>
            </a:r>
          </a:p>
        </p:txBody>
      </p:sp>
      <p:sp>
        <p:nvSpPr>
          <p:cNvPr id="11" name="TextBox 10">
            <a:extLst>
              <a:ext uri="{FF2B5EF4-FFF2-40B4-BE49-F238E27FC236}">
                <a16:creationId xmlns:a16="http://schemas.microsoft.com/office/drawing/2014/main" id="{B690BE59-4ED3-4358-BE21-E159A2BC6266}"/>
              </a:ext>
            </a:extLst>
          </p:cNvPr>
          <p:cNvSpPr txBox="1"/>
          <p:nvPr/>
        </p:nvSpPr>
        <p:spPr>
          <a:xfrm>
            <a:off x="7925648" y="5524269"/>
            <a:ext cx="3714968" cy="369332"/>
          </a:xfrm>
          <a:prstGeom prst="rect">
            <a:avLst/>
          </a:prstGeom>
          <a:solidFill>
            <a:schemeClr val="bg1"/>
          </a:solidFill>
        </p:spPr>
        <p:txBody>
          <a:bodyPr wrap="square" rtlCol="0">
            <a:spAutoFit/>
          </a:bodyPr>
          <a:lstStyle/>
          <a:p>
            <a:r>
              <a:rPr lang="en-GB" b="1" dirty="0"/>
              <a:t>Dehydroascorbic acid (oxidised form)</a:t>
            </a:r>
          </a:p>
        </p:txBody>
      </p:sp>
      <p:sp>
        <p:nvSpPr>
          <p:cNvPr id="12" name="Rectangle 11">
            <a:extLst>
              <a:ext uri="{FF2B5EF4-FFF2-40B4-BE49-F238E27FC236}">
                <a16:creationId xmlns:a16="http://schemas.microsoft.com/office/drawing/2014/main" id="{D8948AFD-396F-4155-92CA-43E420C52997}"/>
              </a:ext>
            </a:extLst>
          </p:cNvPr>
          <p:cNvSpPr/>
          <p:nvPr/>
        </p:nvSpPr>
        <p:spPr>
          <a:xfrm>
            <a:off x="9768408" y="1556792"/>
            <a:ext cx="5956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98682088"/>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E94BE2-8F62-4E6F-AE99-A94D502DB344}"/>
              </a:ext>
            </a:extLst>
          </p:cNvPr>
          <p:cNvSpPr txBox="1"/>
          <p:nvPr/>
        </p:nvSpPr>
        <p:spPr>
          <a:xfrm>
            <a:off x="335360" y="404664"/>
            <a:ext cx="6912768"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Vitamin C </a:t>
            </a:r>
            <a:r>
              <a:rPr lang="en-GB" sz="3600" b="1" dirty="0">
                <a:solidFill>
                  <a:schemeClr val="bg1"/>
                </a:solidFill>
                <a:latin typeface="Arial" panose="020B0604020202020204" pitchFamily="34" charset="0"/>
                <a:cs typeface="Arial" panose="020B0604020202020204" pitchFamily="34" charset="0"/>
              </a:rPr>
              <a:t>distributes readily in high concentrations into immune cells, has antimicrobial and natural killer cell activities,</a:t>
            </a:r>
          </a:p>
          <a:p>
            <a:r>
              <a:rPr lang="en-GB" sz="3600" b="1" dirty="0">
                <a:solidFill>
                  <a:schemeClr val="bg1"/>
                </a:solidFill>
                <a:latin typeface="Arial" panose="020B0604020202020204" pitchFamily="34" charset="0"/>
                <a:cs typeface="Arial" panose="020B0604020202020204" pitchFamily="34" charset="0"/>
              </a:rPr>
              <a:t>promotes lymphocyte proliferation, and is consumed quickly during infections, effects indicating a prominent role in immune system regulation.*</a:t>
            </a:r>
          </a:p>
        </p:txBody>
      </p:sp>
      <p:sp>
        <p:nvSpPr>
          <p:cNvPr id="3" name="TextBox 2">
            <a:extLst>
              <a:ext uri="{FF2B5EF4-FFF2-40B4-BE49-F238E27FC236}">
                <a16:creationId xmlns:a16="http://schemas.microsoft.com/office/drawing/2014/main" id="{E17B8F92-1073-4EC5-A37E-C69502D4666A}"/>
              </a:ext>
            </a:extLst>
          </p:cNvPr>
          <p:cNvSpPr txBox="1"/>
          <p:nvPr/>
        </p:nvSpPr>
        <p:spPr>
          <a:xfrm>
            <a:off x="335360" y="5877272"/>
            <a:ext cx="6724238" cy="738664"/>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dirty="0" err="1">
                <a:solidFill>
                  <a:schemeClr val="bg1"/>
                </a:solidFill>
                <a:latin typeface="Arial" panose="020B0604020202020204" pitchFamily="34" charset="0"/>
                <a:cs typeface="Arial" panose="020B0604020202020204" pitchFamily="34" charset="0"/>
              </a:rPr>
              <a:t>Wintergerst</a:t>
            </a:r>
            <a:r>
              <a:rPr lang="en-GB" sz="1400" b="1" dirty="0">
                <a:solidFill>
                  <a:schemeClr val="bg1"/>
                </a:solidFill>
                <a:latin typeface="Arial" panose="020B0604020202020204" pitchFamily="34" charset="0"/>
                <a:cs typeface="Arial" panose="020B0604020202020204" pitchFamily="34" charset="0"/>
              </a:rPr>
              <a:t> ES, </a:t>
            </a:r>
            <a:r>
              <a:rPr lang="en-GB" sz="1400" b="1" dirty="0" err="1">
                <a:solidFill>
                  <a:schemeClr val="bg1"/>
                </a:solidFill>
                <a:latin typeface="Arial" panose="020B0604020202020204" pitchFamily="34" charset="0"/>
                <a:cs typeface="Arial" panose="020B0604020202020204" pitchFamily="34" charset="0"/>
              </a:rPr>
              <a:t>Maggini</a:t>
            </a:r>
            <a:r>
              <a:rPr lang="en-GB" sz="1400" b="1" dirty="0">
                <a:solidFill>
                  <a:schemeClr val="bg1"/>
                </a:solidFill>
                <a:latin typeface="Arial" panose="020B0604020202020204" pitchFamily="34" charset="0"/>
                <a:cs typeface="Arial" panose="020B0604020202020204" pitchFamily="34" charset="0"/>
              </a:rPr>
              <a:t> S, Hornig DH (2006). </a:t>
            </a:r>
            <a:r>
              <a:rPr lang="en-GB" sz="14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"Immune-enhancing role of vitamin C and zinc and effect on clinical conditions"</a:t>
            </a:r>
            <a:r>
              <a:rPr lang="en-GB" sz="1400" b="1" dirty="0">
                <a:solidFill>
                  <a:schemeClr val="bg1"/>
                </a:solidFill>
                <a:latin typeface="Arial" panose="020B0604020202020204" pitchFamily="34" charset="0"/>
                <a:cs typeface="Arial" panose="020B0604020202020204" pitchFamily="34" charset="0"/>
              </a:rPr>
              <a:t> (PDF). </a:t>
            </a:r>
            <a:r>
              <a:rPr lang="en-GB" sz="1400" b="1" i="1" dirty="0">
                <a:solidFill>
                  <a:schemeClr val="bg1"/>
                </a:solidFill>
                <a:latin typeface="Arial" panose="020B0604020202020204" pitchFamily="34" charset="0"/>
                <a:cs typeface="Arial" panose="020B0604020202020204" pitchFamily="34" charset="0"/>
              </a:rPr>
              <a:t>Annals of Nutrition &amp; Metabolism</a:t>
            </a:r>
            <a:r>
              <a:rPr lang="en-GB" sz="1400" b="1" dirty="0">
                <a:solidFill>
                  <a:schemeClr val="bg1"/>
                </a:solidFill>
                <a:latin typeface="Arial" panose="020B0604020202020204" pitchFamily="34" charset="0"/>
                <a:cs typeface="Arial" panose="020B0604020202020204" pitchFamily="34" charset="0"/>
              </a:rPr>
              <a:t>. 50 (2): 85–94</a:t>
            </a:r>
          </a:p>
        </p:txBody>
      </p:sp>
      <p:pic>
        <p:nvPicPr>
          <p:cNvPr id="4" name="Picture 3">
            <a:extLst>
              <a:ext uri="{FF2B5EF4-FFF2-40B4-BE49-F238E27FC236}">
                <a16:creationId xmlns:a16="http://schemas.microsoft.com/office/drawing/2014/main" id="{106A63A1-50E3-426A-BED8-59A7BE6A5B94}"/>
              </a:ext>
            </a:extLst>
          </p:cNvPr>
          <p:cNvPicPr>
            <a:picLocks noChangeAspect="1"/>
          </p:cNvPicPr>
          <p:nvPr/>
        </p:nvPicPr>
        <p:blipFill rotWithShape="1">
          <a:blip r:embed="rId3"/>
          <a:srcRect l="21810" r="12842"/>
          <a:stretch/>
        </p:blipFill>
        <p:spPr>
          <a:xfrm>
            <a:off x="7213164" y="1412776"/>
            <a:ext cx="4283438" cy="3888432"/>
          </a:xfrm>
          <a:prstGeom prst="rect">
            <a:avLst/>
          </a:prstGeom>
        </p:spPr>
      </p:pic>
    </p:spTree>
    <p:extLst>
      <p:ext uri="{BB962C8B-B14F-4D97-AF65-F5344CB8AC3E}">
        <p14:creationId xmlns:p14="http://schemas.microsoft.com/office/powerpoint/2010/main" val="4048416337"/>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27751-3232-4802-BA73-8859BB0BBE9D}"/>
              </a:ext>
            </a:extLst>
          </p:cNvPr>
          <p:cNvSpPr txBox="1"/>
          <p:nvPr/>
        </p:nvSpPr>
        <p:spPr>
          <a:xfrm>
            <a:off x="623392" y="510083"/>
            <a:ext cx="6552728" cy="2862322"/>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Currently there are </a:t>
            </a:r>
            <a:r>
              <a:rPr lang="en-GB" sz="3600" b="1" dirty="0">
                <a:solidFill>
                  <a:srgbClr val="FFFF00"/>
                </a:solidFill>
                <a:latin typeface="Arial" panose="020B0604020202020204" pitchFamily="34" charset="0"/>
                <a:cs typeface="Arial" panose="020B0604020202020204" pitchFamily="34" charset="0"/>
              </a:rPr>
              <a:t>no long-term studies </a:t>
            </a:r>
            <a:r>
              <a:rPr lang="en-GB" sz="3600" b="1" dirty="0">
                <a:solidFill>
                  <a:schemeClr val="bg1"/>
                </a:solidFill>
                <a:latin typeface="Arial" panose="020B0604020202020204" pitchFamily="34" charset="0"/>
                <a:cs typeface="Arial" panose="020B0604020202020204" pitchFamily="34" charset="0"/>
              </a:rPr>
              <a:t>available until September from China about the effect of Vitamin C on Covid19.*</a:t>
            </a:r>
          </a:p>
        </p:txBody>
      </p:sp>
      <p:sp>
        <p:nvSpPr>
          <p:cNvPr id="3" name="TextBox 2">
            <a:extLst>
              <a:ext uri="{FF2B5EF4-FFF2-40B4-BE49-F238E27FC236}">
                <a16:creationId xmlns:a16="http://schemas.microsoft.com/office/drawing/2014/main" id="{E230F5C6-02BE-461E-8EA7-074D12164641}"/>
              </a:ext>
            </a:extLst>
          </p:cNvPr>
          <p:cNvSpPr txBox="1"/>
          <p:nvPr/>
        </p:nvSpPr>
        <p:spPr>
          <a:xfrm>
            <a:off x="551384" y="4581128"/>
            <a:ext cx="6552728" cy="1754326"/>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b="1" i="1" dirty="0">
                <a:solidFill>
                  <a:schemeClr val="bg1"/>
                </a:solidFill>
                <a:latin typeface="Arial" panose="020B0604020202020204" pitchFamily="34" charset="0"/>
                <a:cs typeface="Arial" panose="020B0604020202020204" pitchFamily="34" charset="0"/>
              </a:rPr>
              <a:t>‘Vitamin C Infusion for the Treatment of Severe 2019-nCoV Infected Pneumonia’ </a:t>
            </a:r>
            <a:r>
              <a:rPr lang="en-GB" b="1" i="1" dirty="0" err="1">
                <a:solidFill>
                  <a:schemeClr val="bg1"/>
                </a:solidFill>
                <a:latin typeface="Arial" panose="020B0604020202020204" pitchFamily="34" charset="0"/>
                <a:cs typeface="Arial" panose="020B0604020202020204" pitchFamily="34" charset="0"/>
              </a:rPr>
              <a:t>Zhi</a:t>
            </a:r>
            <a:r>
              <a:rPr lang="en-GB" b="1" i="1" dirty="0">
                <a:solidFill>
                  <a:schemeClr val="bg1"/>
                </a:solidFill>
                <a:latin typeface="Arial" panose="020B0604020202020204" pitchFamily="34" charset="0"/>
                <a:cs typeface="Arial" panose="020B0604020202020204" pitchFamily="34" charset="0"/>
              </a:rPr>
              <a:t> Yong Peng, </a:t>
            </a:r>
            <a:r>
              <a:rPr lang="en-GB" b="1" i="1" dirty="0" err="1">
                <a:solidFill>
                  <a:schemeClr val="bg1"/>
                </a:solidFill>
                <a:latin typeface="Arial" panose="020B0604020202020204" pitchFamily="34" charset="0"/>
                <a:cs typeface="Arial" panose="020B0604020202020204" pitchFamily="34" charset="0"/>
              </a:rPr>
              <a:t>Zhongnan</a:t>
            </a:r>
            <a:r>
              <a:rPr lang="en-GB" b="1" i="1" dirty="0">
                <a:solidFill>
                  <a:schemeClr val="bg1"/>
                </a:solidFill>
                <a:latin typeface="Arial" panose="020B0604020202020204" pitchFamily="34" charset="0"/>
                <a:cs typeface="Arial" panose="020B0604020202020204" pitchFamily="34" charset="0"/>
              </a:rPr>
              <a:t> Hospital US National Library of Medicine Clinical trials.gov4 ‘Vitamin C Infusion for the Treatment of Severe 2019-nCoV Infected Pneumonia’ </a:t>
            </a:r>
            <a:r>
              <a:rPr lang="en-GB" b="1" i="1" dirty="0" err="1">
                <a:solidFill>
                  <a:schemeClr val="bg1"/>
                </a:solidFill>
                <a:latin typeface="Arial" panose="020B0604020202020204" pitchFamily="34" charset="0"/>
                <a:cs typeface="Arial" panose="020B0604020202020204" pitchFamily="34" charset="0"/>
              </a:rPr>
              <a:t>Zhi</a:t>
            </a:r>
            <a:r>
              <a:rPr lang="en-GB" b="1" i="1" dirty="0">
                <a:solidFill>
                  <a:schemeClr val="bg1"/>
                </a:solidFill>
                <a:latin typeface="Arial" panose="020B0604020202020204" pitchFamily="34" charset="0"/>
                <a:cs typeface="Arial" panose="020B0604020202020204" pitchFamily="34" charset="0"/>
              </a:rPr>
              <a:t> Yong Peng, </a:t>
            </a:r>
            <a:r>
              <a:rPr lang="en-GB" b="1" i="1" dirty="0" err="1">
                <a:solidFill>
                  <a:schemeClr val="bg1"/>
                </a:solidFill>
                <a:latin typeface="Arial" panose="020B0604020202020204" pitchFamily="34" charset="0"/>
                <a:cs typeface="Arial" panose="020B0604020202020204" pitchFamily="34" charset="0"/>
              </a:rPr>
              <a:t>Zhongnan</a:t>
            </a:r>
            <a:r>
              <a:rPr lang="en-GB" b="1" i="1" dirty="0">
                <a:solidFill>
                  <a:schemeClr val="bg1"/>
                </a:solidFill>
                <a:latin typeface="Arial" panose="020B0604020202020204" pitchFamily="34" charset="0"/>
                <a:cs typeface="Arial" panose="020B0604020202020204" pitchFamily="34" charset="0"/>
              </a:rPr>
              <a:t> Hospital US National Library of Medicine Clinical trials.gov</a:t>
            </a:r>
            <a:endParaRPr lang="en-GB"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99E44A0-C9F4-4D8D-8B17-05A4DEF645A2}"/>
              </a:ext>
            </a:extLst>
          </p:cNvPr>
          <p:cNvPicPr>
            <a:picLocks noChangeAspect="1"/>
          </p:cNvPicPr>
          <p:nvPr/>
        </p:nvPicPr>
        <p:blipFill rotWithShape="1">
          <a:blip r:embed="rId2"/>
          <a:srcRect l="9366" r="35087"/>
          <a:stretch/>
        </p:blipFill>
        <p:spPr>
          <a:xfrm>
            <a:off x="7190917" y="844606"/>
            <a:ext cx="4232691" cy="5076825"/>
          </a:xfrm>
          <a:prstGeom prst="rect">
            <a:avLst/>
          </a:prstGeom>
        </p:spPr>
      </p:pic>
    </p:spTree>
    <p:extLst>
      <p:ext uri="{BB962C8B-B14F-4D97-AF65-F5344CB8AC3E}">
        <p14:creationId xmlns:p14="http://schemas.microsoft.com/office/powerpoint/2010/main" val="102735317"/>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27751-3232-4802-BA73-8859BB0BBE9D}"/>
              </a:ext>
            </a:extLst>
          </p:cNvPr>
          <p:cNvSpPr txBox="1"/>
          <p:nvPr/>
        </p:nvSpPr>
        <p:spPr>
          <a:xfrm>
            <a:off x="551384" y="404664"/>
            <a:ext cx="5544616" cy="3416320"/>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However there are plenty of studies about the use of supplemental </a:t>
            </a:r>
            <a:r>
              <a:rPr lang="en-GB" sz="3600" b="1" dirty="0">
                <a:solidFill>
                  <a:srgbClr val="FFFF00"/>
                </a:solidFill>
                <a:latin typeface="Arial" panose="020B0604020202020204" pitchFamily="34" charset="0"/>
                <a:cs typeface="Arial" panose="020B0604020202020204" pitchFamily="34" charset="0"/>
              </a:rPr>
              <a:t>Vitamin C </a:t>
            </a:r>
            <a:r>
              <a:rPr lang="en-GB" sz="3600" b="1" dirty="0">
                <a:solidFill>
                  <a:schemeClr val="bg1"/>
                </a:solidFill>
                <a:latin typeface="Arial" panose="020B0604020202020204" pitchFamily="34" charset="0"/>
                <a:cs typeface="Arial" panose="020B0604020202020204" pitchFamily="34" charset="0"/>
              </a:rPr>
              <a:t>in treating influenza virus and other infections.*</a:t>
            </a:r>
          </a:p>
        </p:txBody>
      </p:sp>
      <p:sp>
        <p:nvSpPr>
          <p:cNvPr id="3" name="TextBox 2">
            <a:extLst>
              <a:ext uri="{FF2B5EF4-FFF2-40B4-BE49-F238E27FC236}">
                <a16:creationId xmlns:a16="http://schemas.microsoft.com/office/drawing/2014/main" id="{E230F5C6-02BE-461E-8EA7-074D12164641}"/>
              </a:ext>
            </a:extLst>
          </p:cNvPr>
          <p:cNvSpPr txBox="1"/>
          <p:nvPr/>
        </p:nvSpPr>
        <p:spPr>
          <a:xfrm>
            <a:off x="572098" y="5301208"/>
            <a:ext cx="5096341" cy="923330"/>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*Can Vitamin C Protect You from COVID-19? </a:t>
            </a:r>
            <a:r>
              <a:rPr lang="en-GB" b="1" u="sng" dirty="0" err="1">
                <a:solidFill>
                  <a:schemeClr val="bg1"/>
                </a:solidFill>
                <a:hlinkClick r:id="rId2">
                  <a:extLst>
                    <a:ext uri="{A12FA001-AC4F-418D-AE19-62706E023703}">
                      <ahyp:hlinkClr xmlns:ahyp="http://schemas.microsoft.com/office/drawing/2018/hyperlinkcolor" val="tx"/>
                    </a:ext>
                  </a:extLst>
                </a:hlinkClick>
              </a:rPr>
              <a:t>SaVanna</a:t>
            </a:r>
            <a:r>
              <a:rPr lang="en-GB" b="1" u="sng" dirty="0">
                <a:solidFill>
                  <a:schemeClr val="bg1"/>
                </a:solidFill>
                <a:hlinkClick r:id="rId2">
                  <a:extLst>
                    <a:ext uri="{A12FA001-AC4F-418D-AE19-62706E023703}">
                      <ahyp:hlinkClr xmlns:ahyp="http://schemas.microsoft.com/office/drawing/2018/hyperlinkcolor" val="tx"/>
                    </a:ext>
                  </a:extLst>
                </a:hlinkClick>
              </a:rPr>
              <a:t> Shoemaker, MS, RDN, LD</a:t>
            </a:r>
            <a:r>
              <a:rPr lang="en-GB" b="1" u="sng" dirty="0">
                <a:solidFill>
                  <a:schemeClr val="bg1"/>
                </a:solidFill>
              </a:rPr>
              <a:t> on April 2, 2020</a:t>
            </a:r>
            <a:endParaRPr lang="en-GB" sz="1400" b="1" u="sng" dirty="0">
              <a:solidFill>
                <a:schemeClr val="bg1"/>
              </a:solidFill>
              <a:latin typeface="Arial" panose="020B060402020202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30C2EC73-2729-489B-88DC-C1304C584225}"/>
              </a:ext>
            </a:extLst>
          </p:cNvPr>
          <p:cNvPicPr>
            <a:picLocks noChangeAspect="1"/>
          </p:cNvPicPr>
          <p:nvPr/>
        </p:nvPicPr>
        <p:blipFill rotWithShape="1">
          <a:blip r:embed="rId3"/>
          <a:srcRect l="32199" r="4743"/>
          <a:stretch/>
        </p:blipFill>
        <p:spPr>
          <a:xfrm>
            <a:off x="6338113" y="695507"/>
            <a:ext cx="5096341" cy="5398773"/>
          </a:xfrm>
          <a:prstGeom prst="rect">
            <a:avLst/>
          </a:prstGeom>
        </p:spPr>
      </p:pic>
    </p:spTree>
    <p:extLst>
      <p:ext uri="{BB962C8B-B14F-4D97-AF65-F5344CB8AC3E}">
        <p14:creationId xmlns:p14="http://schemas.microsoft.com/office/powerpoint/2010/main" val="2792907940"/>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D39C30-2324-4AAC-AF89-FDBD0B73AB20}"/>
              </a:ext>
            </a:extLst>
          </p:cNvPr>
          <p:cNvSpPr txBox="1"/>
          <p:nvPr/>
        </p:nvSpPr>
        <p:spPr>
          <a:xfrm>
            <a:off x="623392" y="528407"/>
            <a:ext cx="6984776"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People who do </a:t>
            </a:r>
            <a:r>
              <a:rPr lang="en-GB" sz="3600" b="1" dirty="0">
                <a:solidFill>
                  <a:srgbClr val="FFFF00"/>
                </a:solidFill>
                <a:latin typeface="Arial" panose="020B0604020202020204" pitchFamily="34" charset="0"/>
                <a:cs typeface="Arial" panose="020B0604020202020204" pitchFamily="34" charset="0"/>
              </a:rPr>
              <a:t>excessive amounts of exercise </a:t>
            </a:r>
            <a:r>
              <a:rPr lang="en-GB" sz="3600" b="1" dirty="0">
                <a:solidFill>
                  <a:schemeClr val="bg1"/>
                </a:solidFill>
                <a:latin typeface="Arial" panose="020B0604020202020204" pitchFamily="34" charset="0"/>
                <a:cs typeface="Arial" panose="020B0604020202020204" pitchFamily="34" charset="0"/>
              </a:rPr>
              <a:t>are more prone to influenza, the common cold and other infections probably due to the increase in the amounts of ROS produced in the energy pathway. Mega doses of Vitamin C have been shown to prevent these occurring.*</a:t>
            </a:r>
          </a:p>
        </p:txBody>
      </p:sp>
      <p:sp>
        <p:nvSpPr>
          <p:cNvPr id="3" name="TextBox 2">
            <a:extLst>
              <a:ext uri="{FF2B5EF4-FFF2-40B4-BE49-F238E27FC236}">
                <a16:creationId xmlns:a16="http://schemas.microsoft.com/office/drawing/2014/main" id="{28141E47-24BC-4C94-AAEB-B90679D1833C}"/>
              </a:ext>
            </a:extLst>
          </p:cNvPr>
          <p:cNvSpPr txBox="1"/>
          <p:nvPr/>
        </p:nvSpPr>
        <p:spPr>
          <a:xfrm>
            <a:off x="607619" y="6021288"/>
            <a:ext cx="6732748" cy="1015663"/>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Nutrition and Athlete Immune Health: New Perspectives on an Old Paradigm.</a:t>
            </a:r>
            <a:endParaRPr lang="en-GB" sz="1400" b="1" dirty="0">
              <a:solidFill>
                <a:schemeClr val="bg1"/>
              </a:solidFill>
              <a:latin typeface="Arial" panose="020B0604020202020204" pitchFamily="34" charset="0"/>
              <a:cs typeface="Arial" panose="020B0604020202020204" pitchFamily="34" charset="0"/>
            </a:endParaRPr>
          </a:p>
          <a:p>
            <a:r>
              <a:rPr lang="en-GB" sz="1400" b="1" dirty="0">
                <a:solidFill>
                  <a:schemeClr val="bg1"/>
                </a:solidFill>
                <a:latin typeface="Arial" panose="020B0604020202020204" pitchFamily="34" charset="0"/>
                <a:cs typeface="Arial" panose="020B0604020202020204" pitchFamily="34" charset="0"/>
              </a:rPr>
              <a:t>Walsh NP.</a:t>
            </a:r>
          </a:p>
          <a:p>
            <a:r>
              <a:rPr lang="en-GB" sz="1400" b="1" dirty="0">
                <a:solidFill>
                  <a:schemeClr val="bg1"/>
                </a:solidFill>
                <a:latin typeface="Arial" panose="020B0604020202020204" pitchFamily="34" charset="0"/>
                <a:cs typeface="Arial" panose="020B0604020202020204" pitchFamily="34" charset="0"/>
              </a:rPr>
              <a:t>Sports Med. 2019 Dec;49(</a:t>
            </a:r>
            <a:r>
              <a:rPr lang="en-GB" sz="1400" b="1" dirty="0" err="1">
                <a:solidFill>
                  <a:schemeClr val="bg1"/>
                </a:solidFill>
                <a:latin typeface="Arial" panose="020B0604020202020204" pitchFamily="34" charset="0"/>
                <a:cs typeface="Arial" panose="020B0604020202020204" pitchFamily="34" charset="0"/>
              </a:rPr>
              <a:t>Suppl</a:t>
            </a:r>
            <a:r>
              <a:rPr lang="en-GB" sz="1400" b="1" dirty="0">
                <a:solidFill>
                  <a:schemeClr val="bg1"/>
                </a:solidFill>
                <a:latin typeface="Arial" panose="020B0604020202020204" pitchFamily="34" charset="0"/>
                <a:cs typeface="Arial" panose="020B0604020202020204" pitchFamily="34" charset="0"/>
              </a:rPr>
              <a:t> 2):153-168. </a:t>
            </a:r>
          </a:p>
          <a:p>
            <a:endParaRPr lang="en-GB" dirty="0"/>
          </a:p>
        </p:txBody>
      </p:sp>
      <p:pic>
        <p:nvPicPr>
          <p:cNvPr id="4" name="Picture 3">
            <a:extLst>
              <a:ext uri="{FF2B5EF4-FFF2-40B4-BE49-F238E27FC236}">
                <a16:creationId xmlns:a16="http://schemas.microsoft.com/office/drawing/2014/main" id="{1030FB9C-0104-4539-B24E-F4A0AA806188}"/>
              </a:ext>
            </a:extLst>
          </p:cNvPr>
          <p:cNvPicPr>
            <a:picLocks noChangeAspect="1"/>
          </p:cNvPicPr>
          <p:nvPr/>
        </p:nvPicPr>
        <p:blipFill>
          <a:blip r:embed="rId3"/>
          <a:stretch>
            <a:fillRect/>
          </a:stretch>
        </p:blipFill>
        <p:spPr>
          <a:xfrm>
            <a:off x="8040216" y="836712"/>
            <a:ext cx="3415655" cy="5117448"/>
          </a:xfrm>
          <a:prstGeom prst="rect">
            <a:avLst/>
          </a:prstGeom>
        </p:spPr>
      </p:pic>
    </p:spTree>
    <p:extLst>
      <p:ext uri="{BB962C8B-B14F-4D97-AF65-F5344CB8AC3E}">
        <p14:creationId xmlns:p14="http://schemas.microsoft.com/office/powerpoint/2010/main" val="3463642928"/>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21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AD6CE9-4544-4A60-BF27-6FADA04FB800}"/>
              </a:ext>
            </a:extLst>
          </p:cNvPr>
          <p:cNvSpPr txBox="1"/>
          <p:nvPr/>
        </p:nvSpPr>
        <p:spPr>
          <a:xfrm>
            <a:off x="1933763" y="433546"/>
            <a:ext cx="8354890"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700" b="1">
                <a:solidFill>
                  <a:srgbClr val="FFFFFF"/>
                </a:solidFill>
                <a:latin typeface="+mj-lt"/>
                <a:ea typeface="+mj-ea"/>
                <a:cs typeface="+mj-cs"/>
              </a:rPr>
              <a:t>Sebastion Coe		Steve Ovett</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6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descr="A close up of a person smiling for the camera&#10;&#10;Description automatically generated">
            <a:extLst>
              <a:ext uri="{FF2B5EF4-FFF2-40B4-BE49-F238E27FC236}">
                <a16:creationId xmlns:a16="http://schemas.microsoft.com/office/drawing/2014/main" id="{8B4CAA89-D614-4983-9CB4-39AA1A450BE4}"/>
              </a:ext>
            </a:extLst>
          </p:cNvPr>
          <p:cNvPicPr>
            <a:picLocks noChangeAspect="1"/>
          </p:cNvPicPr>
          <p:nvPr/>
        </p:nvPicPr>
        <p:blipFill>
          <a:blip r:embed="rId2"/>
          <a:stretch>
            <a:fillRect/>
          </a:stretch>
        </p:blipFill>
        <p:spPr>
          <a:xfrm>
            <a:off x="1819826" y="2426819"/>
            <a:ext cx="3997637"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descr="A person smiling for the camera&#10;&#10;Description automatically generated">
            <a:extLst>
              <a:ext uri="{FF2B5EF4-FFF2-40B4-BE49-F238E27FC236}">
                <a16:creationId xmlns:a16="http://schemas.microsoft.com/office/drawing/2014/main" id="{729E2358-3793-49E4-A3BC-6BD4E7D1A0AC}"/>
              </a:ext>
            </a:extLst>
          </p:cNvPr>
          <p:cNvPicPr>
            <a:picLocks noChangeAspect="1"/>
          </p:cNvPicPr>
          <p:nvPr/>
        </p:nvPicPr>
        <p:blipFill rotWithShape="1">
          <a:blip r:embed="rId3"/>
          <a:srcRect l="55182" t="-1" r="1" b="2"/>
          <a:stretch/>
        </p:blipFill>
        <p:spPr>
          <a:xfrm>
            <a:off x="6910741" y="2426819"/>
            <a:ext cx="2986065" cy="3997637"/>
          </a:xfrm>
          <a:prstGeom prst="rect">
            <a:avLst/>
          </a:prstGeom>
        </p:spPr>
      </p:pic>
      <p:sp>
        <p:nvSpPr>
          <p:cNvPr id="3" name="TextBox 2">
            <a:extLst>
              <a:ext uri="{FF2B5EF4-FFF2-40B4-BE49-F238E27FC236}">
                <a16:creationId xmlns:a16="http://schemas.microsoft.com/office/drawing/2014/main" id="{2581B7F5-62AA-4DA8-9D8F-1E3AD1B1115E}"/>
              </a:ext>
            </a:extLst>
          </p:cNvPr>
          <p:cNvSpPr txBox="1"/>
          <p:nvPr/>
        </p:nvSpPr>
        <p:spPr>
          <a:xfrm>
            <a:off x="405872" y="1667097"/>
            <a:ext cx="1527891" cy="2862322"/>
          </a:xfrm>
          <a:prstGeom prst="rect">
            <a:avLst/>
          </a:prstGeom>
          <a:noFill/>
        </p:spPr>
        <p:txBody>
          <a:bodyPr wrap="square" rtlCol="0">
            <a:spAutoFit/>
          </a:bodyPr>
          <a:lstStyle/>
          <a:p>
            <a:r>
              <a:rPr lang="en-GB" b="1" dirty="0">
                <a:solidFill>
                  <a:schemeClr val="bg1"/>
                </a:solidFill>
              </a:rPr>
              <a:t>Two of Britain’s finest athletes during the 1980’s. Always lurching from one infection to another.</a:t>
            </a:r>
          </a:p>
        </p:txBody>
      </p:sp>
    </p:spTree>
    <p:extLst>
      <p:ext uri="{BB962C8B-B14F-4D97-AF65-F5344CB8AC3E}">
        <p14:creationId xmlns:p14="http://schemas.microsoft.com/office/powerpoint/2010/main" val="18007170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3A37A6-5F7D-4385-9D12-D0CABBAD6EA1}"/>
              </a:ext>
            </a:extLst>
          </p:cNvPr>
          <p:cNvSpPr txBox="1"/>
          <p:nvPr/>
        </p:nvSpPr>
        <p:spPr>
          <a:xfrm>
            <a:off x="767408" y="692696"/>
            <a:ext cx="7056784" cy="5230634"/>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600" b="1" dirty="0">
                <a:solidFill>
                  <a:schemeClr val="bg1"/>
                </a:solidFill>
                <a:latin typeface="Arial" panose="020B0604020202020204" pitchFamily="34" charset="0"/>
                <a:cs typeface="Arial" panose="020B0604020202020204" pitchFamily="34" charset="0"/>
              </a:rPr>
              <a:t>Thus if a patient weakens in the clear to this specific </a:t>
            </a:r>
            <a:r>
              <a:rPr lang="en-US" sz="3600" b="1" dirty="0" err="1">
                <a:solidFill>
                  <a:schemeClr val="bg1"/>
                </a:solidFill>
                <a:latin typeface="Arial" panose="020B0604020202020204" pitchFamily="34" charset="0"/>
                <a:cs typeface="Arial" panose="020B0604020202020204" pitchFamily="34" charset="0"/>
              </a:rPr>
              <a:t>coloured</a:t>
            </a:r>
            <a:r>
              <a:rPr lang="en-US" sz="3600" b="1" dirty="0">
                <a:solidFill>
                  <a:schemeClr val="bg1"/>
                </a:solidFill>
                <a:latin typeface="Arial" panose="020B0604020202020204" pitchFamily="34" charset="0"/>
                <a:cs typeface="Arial" panose="020B0604020202020204" pitchFamily="34" charset="0"/>
              </a:rPr>
              <a:t> acetate you could say that they might currently have COVID19. </a:t>
            </a:r>
          </a:p>
          <a:p>
            <a:pPr indent="-228600">
              <a:lnSpc>
                <a:spcPct val="90000"/>
              </a:lnSpc>
              <a:spcAft>
                <a:spcPts val="600"/>
              </a:spcAft>
              <a:buFont typeface="Arial" panose="020B0604020202020204" pitchFamily="34" charset="0"/>
              <a:buChar char="•"/>
            </a:pPr>
            <a:endParaRPr lang="en-US" sz="3600" b="1" dirty="0">
              <a:solidFill>
                <a:schemeClr val="bg1"/>
              </a:solidFill>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3600" b="1" u="sng" dirty="0">
                <a:solidFill>
                  <a:schemeClr val="bg1"/>
                </a:solidFill>
                <a:latin typeface="Arial" panose="020B0604020202020204" pitchFamily="34" charset="0"/>
                <a:cs typeface="Arial" panose="020B0604020202020204" pitchFamily="34" charset="0"/>
              </a:rPr>
              <a:t>But of course never base a diagnosis on this finding alone.</a:t>
            </a:r>
          </a:p>
          <a:p>
            <a:pPr indent="-228600">
              <a:lnSpc>
                <a:spcPct val="90000"/>
              </a:lnSpc>
              <a:spcAft>
                <a:spcPts val="600"/>
              </a:spcAft>
              <a:buFont typeface="Arial" panose="020B0604020202020204" pitchFamily="34" charset="0"/>
              <a:buChar char="•"/>
            </a:pPr>
            <a:endParaRPr lang="en-US" sz="3600" b="1" u="sng" dirty="0">
              <a:solidFill>
                <a:schemeClr val="bg1"/>
              </a:solidFill>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3600" b="1" u="sng" dirty="0">
                <a:solidFill>
                  <a:schemeClr val="bg1"/>
                </a:solidFill>
                <a:latin typeface="Arial" panose="020B0604020202020204" pitchFamily="34" charset="0"/>
                <a:cs typeface="Arial" panose="020B0604020202020204" pitchFamily="34" charset="0"/>
              </a:rPr>
              <a:t>You must follow government guidelines in such a case.</a:t>
            </a:r>
          </a:p>
        </p:txBody>
      </p:sp>
      <p:sp>
        <p:nvSpPr>
          <p:cNvPr id="4" name="TextBox 3">
            <a:extLst>
              <a:ext uri="{FF2B5EF4-FFF2-40B4-BE49-F238E27FC236}">
                <a16:creationId xmlns:a16="http://schemas.microsoft.com/office/drawing/2014/main" id="{F8F45F95-D8E6-43CF-8020-2C45ED1A0FBB}"/>
              </a:ext>
            </a:extLst>
          </p:cNvPr>
          <p:cNvSpPr txBox="1"/>
          <p:nvPr/>
        </p:nvSpPr>
        <p:spPr>
          <a:xfrm>
            <a:off x="8544272" y="620688"/>
            <a:ext cx="2952328" cy="5355312"/>
          </a:xfrm>
          <a:prstGeom prst="rect">
            <a:avLst/>
          </a:prstGeom>
          <a:noFill/>
          <a:ln w="38100">
            <a:solidFill>
              <a:schemeClr val="bg1"/>
            </a:solidFill>
          </a:ln>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Common symptoms</a:t>
            </a:r>
          </a:p>
          <a:p>
            <a:r>
              <a:rPr lang="en-GB" b="1" dirty="0">
                <a:solidFill>
                  <a:schemeClr val="bg1"/>
                </a:solidFill>
                <a:latin typeface="Arial" panose="020B0604020202020204" pitchFamily="34" charset="0"/>
                <a:cs typeface="Arial" panose="020B0604020202020204" pitchFamily="34" charset="0"/>
              </a:rPr>
              <a:t>Fever: 99%</a:t>
            </a:r>
          </a:p>
          <a:p>
            <a:r>
              <a:rPr lang="en-GB" b="1" dirty="0">
                <a:solidFill>
                  <a:schemeClr val="bg1"/>
                </a:solidFill>
                <a:latin typeface="Arial" panose="020B0604020202020204" pitchFamily="34" charset="0"/>
                <a:cs typeface="Arial" panose="020B0604020202020204" pitchFamily="34" charset="0"/>
              </a:rPr>
              <a:t>Fatigue:70%</a:t>
            </a:r>
          </a:p>
          <a:p>
            <a:r>
              <a:rPr lang="en-GB" b="1" dirty="0">
                <a:solidFill>
                  <a:schemeClr val="bg1"/>
                </a:solidFill>
                <a:latin typeface="Arial" panose="020B0604020202020204" pitchFamily="34" charset="0"/>
                <a:cs typeface="Arial" panose="020B0604020202020204" pitchFamily="34" charset="0"/>
              </a:rPr>
              <a:t>Dry cough: 59%</a:t>
            </a:r>
          </a:p>
          <a:p>
            <a:r>
              <a:rPr lang="en-GB" b="1" dirty="0">
                <a:solidFill>
                  <a:schemeClr val="bg1"/>
                </a:solidFill>
                <a:latin typeface="Arial" panose="020B0604020202020204" pitchFamily="34" charset="0"/>
                <a:cs typeface="Arial" panose="020B0604020202020204" pitchFamily="34" charset="0"/>
              </a:rPr>
              <a:t>Loss of appetite: 40%</a:t>
            </a:r>
          </a:p>
          <a:p>
            <a:r>
              <a:rPr lang="en-GB" b="1" dirty="0">
                <a:solidFill>
                  <a:schemeClr val="bg1"/>
                </a:solidFill>
                <a:latin typeface="Arial" panose="020B0604020202020204" pitchFamily="34" charset="0"/>
                <a:cs typeface="Arial" panose="020B0604020202020204" pitchFamily="34" charset="0"/>
              </a:rPr>
              <a:t>Body aches: 35%</a:t>
            </a:r>
          </a:p>
          <a:p>
            <a:r>
              <a:rPr lang="en-GB" b="1" dirty="0">
                <a:solidFill>
                  <a:schemeClr val="bg1"/>
                </a:solidFill>
                <a:latin typeface="Arial" panose="020B0604020202020204" pitchFamily="34" charset="0"/>
                <a:cs typeface="Arial" panose="020B0604020202020204" pitchFamily="34" charset="0"/>
              </a:rPr>
              <a:t>Shortness of breath: 31%</a:t>
            </a:r>
          </a:p>
          <a:p>
            <a:r>
              <a:rPr lang="en-GB" b="1" dirty="0">
                <a:solidFill>
                  <a:schemeClr val="bg1"/>
                </a:solidFill>
                <a:latin typeface="Arial" panose="020B0604020202020204" pitchFamily="34" charset="0"/>
                <a:cs typeface="Arial" panose="020B0604020202020204" pitchFamily="34" charset="0"/>
              </a:rPr>
              <a:t>Mucus or phlegm: 27%</a:t>
            </a:r>
          </a:p>
          <a:p>
            <a:endParaRPr lang="en-GB" b="1" dirty="0">
              <a:solidFill>
                <a:srgbClr val="FFFF00"/>
              </a:solidFill>
              <a:latin typeface="Arial" panose="020B0604020202020204" pitchFamily="34" charset="0"/>
              <a:cs typeface="Arial" panose="020B0604020202020204" pitchFamily="34" charset="0"/>
            </a:endParaRPr>
          </a:p>
          <a:p>
            <a:r>
              <a:rPr lang="en-GB" b="1" dirty="0">
                <a:solidFill>
                  <a:srgbClr val="FFFF00"/>
                </a:solidFill>
                <a:latin typeface="Arial" panose="020B0604020202020204" pitchFamily="34" charset="0"/>
                <a:cs typeface="Arial" panose="020B0604020202020204" pitchFamily="34" charset="0"/>
              </a:rPr>
              <a:t>Other symptoms</a:t>
            </a:r>
          </a:p>
          <a:p>
            <a:r>
              <a:rPr lang="en-GB" b="1" dirty="0">
                <a:solidFill>
                  <a:schemeClr val="bg1"/>
                </a:solidFill>
                <a:latin typeface="Arial" panose="020B0604020202020204" pitchFamily="34" charset="0"/>
                <a:cs typeface="Arial" panose="020B0604020202020204" pitchFamily="34" charset="0"/>
              </a:rPr>
              <a:t>Sore throat</a:t>
            </a:r>
          </a:p>
          <a:p>
            <a:r>
              <a:rPr lang="en-GB" b="1" dirty="0">
                <a:solidFill>
                  <a:schemeClr val="bg1"/>
                </a:solidFill>
                <a:latin typeface="Arial" panose="020B0604020202020204" pitchFamily="34" charset="0"/>
                <a:cs typeface="Arial" panose="020B0604020202020204" pitchFamily="34" charset="0"/>
              </a:rPr>
              <a:t>Headache</a:t>
            </a:r>
          </a:p>
          <a:p>
            <a:r>
              <a:rPr lang="en-GB" b="1" dirty="0">
                <a:solidFill>
                  <a:schemeClr val="bg1"/>
                </a:solidFill>
                <a:latin typeface="Arial" panose="020B0604020202020204" pitchFamily="34" charset="0"/>
                <a:cs typeface="Arial" panose="020B0604020202020204" pitchFamily="34" charset="0"/>
              </a:rPr>
              <a:t>Chills, sometimes with shaking</a:t>
            </a:r>
          </a:p>
          <a:p>
            <a:r>
              <a:rPr lang="en-GB" b="1" dirty="0">
                <a:solidFill>
                  <a:schemeClr val="bg1"/>
                </a:solidFill>
                <a:latin typeface="Arial" panose="020B0604020202020204" pitchFamily="34" charset="0"/>
                <a:cs typeface="Arial" panose="020B0604020202020204" pitchFamily="34" charset="0"/>
              </a:rPr>
              <a:t>Loss of smell or taste</a:t>
            </a:r>
          </a:p>
          <a:p>
            <a:r>
              <a:rPr lang="en-GB" b="1" dirty="0">
                <a:solidFill>
                  <a:schemeClr val="bg1"/>
                </a:solidFill>
                <a:latin typeface="Arial" panose="020B0604020202020204" pitchFamily="34" charset="0"/>
                <a:cs typeface="Arial" panose="020B0604020202020204" pitchFamily="34" charset="0"/>
              </a:rPr>
              <a:t>Stuffy nose</a:t>
            </a:r>
          </a:p>
          <a:p>
            <a:r>
              <a:rPr lang="en-GB" b="1" dirty="0">
                <a:solidFill>
                  <a:schemeClr val="bg1"/>
                </a:solidFill>
                <a:latin typeface="Arial" panose="020B0604020202020204" pitchFamily="34" charset="0"/>
                <a:cs typeface="Arial" panose="020B0604020202020204" pitchFamily="34" charset="0"/>
              </a:rPr>
              <a:t>Nausea or vomiting</a:t>
            </a:r>
          </a:p>
          <a:p>
            <a:r>
              <a:rPr lang="en-GB" b="1" dirty="0" err="1">
                <a:solidFill>
                  <a:schemeClr val="bg1"/>
                </a:solidFill>
                <a:latin typeface="Arial" panose="020B0604020202020204" pitchFamily="34" charset="0"/>
                <a:cs typeface="Arial" panose="020B0604020202020204" pitchFamily="34" charset="0"/>
              </a:rPr>
              <a:t>Diarrhea</a:t>
            </a: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Skin rash</a:t>
            </a:r>
          </a:p>
        </p:txBody>
      </p:sp>
    </p:spTree>
    <p:extLst>
      <p:ext uri="{BB962C8B-B14F-4D97-AF65-F5344CB8AC3E}">
        <p14:creationId xmlns:p14="http://schemas.microsoft.com/office/powerpoint/2010/main" val="2487261519"/>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person smiling for the camera&#10;&#10;Description automatically generated">
            <a:extLst>
              <a:ext uri="{FF2B5EF4-FFF2-40B4-BE49-F238E27FC236}">
                <a16:creationId xmlns:a16="http://schemas.microsoft.com/office/drawing/2014/main" id="{7EE4C94D-B923-433C-A5F6-BFBAFAEBD3F3}"/>
              </a:ext>
            </a:extLst>
          </p:cNvPr>
          <p:cNvPicPr>
            <a:picLocks noChangeAspect="1"/>
          </p:cNvPicPr>
          <p:nvPr/>
        </p:nvPicPr>
        <p:blipFill>
          <a:blip r:embed="rId2"/>
          <a:stretch>
            <a:fillRect/>
          </a:stretch>
        </p:blipFill>
        <p:spPr>
          <a:xfrm>
            <a:off x="2207569" y="548681"/>
            <a:ext cx="3997637" cy="3997637"/>
          </a:xfrm>
          <a:prstGeom prst="rect">
            <a:avLst/>
          </a:prstGeom>
        </p:spPr>
      </p:pic>
      <p:pic>
        <p:nvPicPr>
          <p:cNvPr id="3" name="Picture 2" descr="A person smiling for the camera&#10;&#10;Description automatically generated">
            <a:extLst>
              <a:ext uri="{FF2B5EF4-FFF2-40B4-BE49-F238E27FC236}">
                <a16:creationId xmlns:a16="http://schemas.microsoft.com/office/drawing/2014/main" id="{4B900078-E7D7-499C-9932-0A766FF97EAC}"/>
              </a:ext>
            </a:extLst>
          </p:cNvPr>
          <p:cNvPicPr>
            <a:picLocks noChangeAspect="1"/>
          </p:cNvPicPr>
          <p:nvPr/>
        </p:nvPicPr>
        <p:blipFill rotWithShape="1">
          <a:blip r:embed="rId3"/>
          <a:srcRect l="55182" t="-1" r="1" b="2"/>
          <a:stretch/>
        </p:blipFill>
        <p:spPr>
          <a:xfrm>
            <a:off x="7088521" y="548681"/>
            <a:ext cx="2986065" cy="3997637"/>
          </a:xfrm>
          <a:prstGeom prst="rect">
            <a:avLst/>
          </a:prstGeom>
        </p:spPr>
      </p:pic>
      <p:sp>
        <p:nvSpPr>
          <p:cNvPr id="4" name="TextBox 3">
            <a:extLst>
              <a:ext uri="{FF2B5EF4-FFF2-40B4-BE49-F238E27FC236}">
                <a16:creationId xmlns:a16="http://schemas.microsoft.com/office/drawing/2014/main" id="{ADFCB36E-495E-4ED6-BA15-609EF95589D3}"/>
              </a:ext>
            </a:extLst>
          </p:cNvPr>
          <p:cNvSpPr txBox="1"/>
          <p:nvPr/>
        </p:nvSpPr>
        <p:spPr>
          <a:xfrm>
            <a:off x="1933763" y="345497"/>
            <a:ext cx="8354890"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700" b="1" dirty="0" err="1">
                <a:solidFill>
                  <a:srgbClr val="FFFFFF"/>
                </a:solidFill>
                <a:latin typeface="+mj-lt"/>
                <a:ea typeface="+mj-ea"/>
                <a:cs typeface="+mj-cs"/>
              </a:rPr>
              <a:t>Sebastion</a:t>
            </a:r>
            <a:r>
              <a:rPr lang="en-US" sz="4700" b="1" dirty="0">
                <a:solidFill>
                  <a:srgbClr val="FFFFFF"/>
                </a:solidFill>
                <a:latin typeface="+mj-lt"/>
                <a:ea typeface="+mj-ea"/>
                <a:cs typeface="+mj-cs"/>
              </a:rPr>
              <a:t> Coe		  Steve </a:t>
            </a:r>
            <a:r>
              <a:rPr lang="en-US" sz="4700" b="1" dirty="0" err="1">
                <a:solidFill>
                  <a:srgbClr val="FFFFFF"/>
                </a:solidFill>
                <a:latin typeface="+mj-lt"/>
                <a:ea typeface="+mj-ea"/>
                <a:cs typeface="+mj-cs"/>
              </a:rPr>
              <a:t>Ovett</a:t>
            </a:r>
            <a:endParaRPr lang="en-US" sz="4700" b="1" dirty="0">
              <a:solidFill>
                <a:srgbClr val="FFFFFF"/>
              </a:solidFill>
              <a:latin typeface="+mj-lt"/>
              <a:ea typeface="+mj-ea"/>
              <a:cs typeface="+mj-cs"/>
            </a:endParaRPr>
          </a:p>
        </p:txBody>
      </p:sp>
      <p:pic>
        <p:nvPicPr>
          <p:cNvPr id="5" name="Picture 4" descr="A close up of a person smiling for the camera&#10;&#10;Description automatically generated">
            <a:extLst>
              <a:ext uri="{FF2B5EF4-FFF2-40B4-BE49-F238E27FC236}">
                <a16:creationId xmlns:a16="http://schemas.microsoft.com/office/drawing/2014/main" id="{022B9327-DCA4-4FFC-97AA-3732D98430FC}"/>
              </a:ext>
            </a:extLst>
          </p:cNvPr>
          <p:cNvPicPr>
            <a:picLocks noChangeAspect="1"/>
          </p:cNvPicPr>
          <p:nvPr/>
        </p:nvPicPr>
        <p:blipFill rotWithShape="1">
          <a:blip r:embed="rId2"/>
          <a:srcRect l="36212" t="69150" r="26559" b="15124"/>
          <a:stretch/>
        </p:blipFill>
        <p:spPr>
          <a:xfrm>
            <a:off x="2168993" y="4554037"/>
            <a:ext cx="4091416" cy="1728192"/>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933271FC-7B05-4C07-B490-1FD7B8BDC596}"/>
              </a:ext>
            </a:extLst>
          </p:cNvPr>
          <p:cNvPicPr>
            <a:picLocks noChangeAspect="1"/>
          </p:cNvPicPr>
          <p:nvPr/>
        </p:nvPicPr>
        <p:blipFill rotWithShape="1">
          <a:blip r:embed="rId3"/>
          <a:srcRect l="73132" t="61581" r="15869" b="27810"/>
          <a:stretch/>
        </p:blipFill>
        <p:spPr>
          <a:xfrm>
            <a:off x="7078958" y="4554037"/>
            <a:ext cx="2986066" cy="1728191"/>
          </a:xfrm>
          <a:prstGeom prst="rect">
            <a:avLst/>
          </a:prstGeom>
        </p:spPr>
      </p:pic>
    </p:spTree>
    <p:extLst>
      <p:ext uri="{BB962C8B-B14F-4D97-AF65-F5344CB8AC3E}">
        <p14:creationId xmlns:p14="http://schemas.microsoft.com/office/powerpoint/2010/main" val="4094303311"/>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EE5B5D-FE4D-48AE-A20D-778DFCCA63EE}"/>
              </a:ext>
            </a:extLst>
          </p:cNvPr>
          <p:cNvSpPr txBox="1"/>
          <p:nvPr/>
        </p:nvSpPr>
        <p:spPr>
          <a:xfrm>
            <a:off x="551384" y="332656"/>
            <a:ext cx="6552728"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A study with students where 50% of the group were given mega doses of </a:t>
            </a:r>
            <a:r>
              <a:rPr lang="en-GB" sz="3600" b="1" dirty="0">
                <a:solidFill>
                  <a:srgbClr val="FFFF00"/>
                </a:solidFill>
                <a:latin typeface="Arial" panose="020B0604020202020204" pitchFamily="34" charset="0"/>
                <a:cs typeface="Arial" panose="020B0604020202020204" pitchFamily="34" charset="0"/>
              </a:rPr>
              <a:t>Vitamin C</a:t>
            </a:r>
            <a:r>
              <a:rPr lang="en-GB" sz="3600" b="1" dirty="0">
                <a:solidFill>
                  <a:schemeClr val="bg1"/>
                </a:solidFill>
                <a:latin typeface="Arial" panose="020B0604020202020204" pitchFamily="34" charset="0"/>
                <a:cs typeface="Arial" panose="020B0604020202020204" pitchFamily="34" charset="0"/>
              </a:rPr>
              <a:t> showed that 85% of these did not get colds or influenza.</a:t>
            </a:r>
          </a:p>
          <a:p>
            <a:r>
              <a:rPr lang="en-GB" sz="3600" b="1" dirty="0">
                <a:solidFill>
                  <a:schemeClr val="bg1"/>
                </a:solidFill>
                <a:latin typeface="Arial" panose="020B0604020202020204" pitchFamily="34" charset="0"/>
                <a:cs typeface="Arial" panose="020B0604020202020204" pitchFamily="34" charset="0"/>
              </a:rPr>
              <a:t>In normal people extra Vitamin C only showed 8% benefit but 14% in children.*</a:t>
            </a:r>
          </a:p>
        </p:txBody>
      </p:sp>
      <p:sp>
        <p:nvSpPr>
          <p:cNvPr id="3" name="TextBox 2">
            <a:extLst>
              <a:ext uri="{FF2B5EF4-FFF2-40B4-BE49-F238E27FC236}">
                <a16:creationId xmlns:a16="http://schemas.microsoft.com/office/drawing/2014/main" id="{3EB0DCF5-1F93-4501-9007-B6E2FFA6A05E}"/>
              </a:ext>
            </a:extLst>
          </p:cNvPr>
          <p:cNvSpPr txBox="1"/>
          <p:nvPr/>
        </p:nvSpPr>
        <p:spPr>
          <a:xfrm>
            <a:off x="551384" y="5805264"/>
            <a:ext cx="6552728" cy="523220"/>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en-GB" sz="1400" b="1" dirty="0" err="1">
                <a:solidFill>
                  <a:schemeClr val="bg1"/>
                </a:solidFill>
                <a:latin typeface="Arial" panose="020B0604020202020204" pitchFamily="34" charset="0"/>
                <a:cs typeface="Arial" panose="020B0604020202020204" pitchFamily="34" charset="0"/>
              </a:rPr>
              <a:t>Hemilä</a:t>
            </a:r>
            <a:r>
              <a:rPr lang="en-GB" sz="1400" b="1" dirty="0">
                <a:solidFill>
                  <a:schemeClr val="bg1"/>
                </a:solidFill>
                <a:latin typeface="Arial" panose="020B0604020202020204" pitchFamily="34" charset="0"/>
                <a:cs typeface="Arial" panose="020B0604020202020204" pitchFamily="34" charset="0"/>
              </a:rPr>
              <a:t> H, Chalker E (January 2013). </a:t>
            </a:r>
            <a:r>
              <a:rPr lang="en-GB" sz="1400"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"Vitamin C for preventing and treating the common cold"</a:t>
            </a:r>
            <a:r>
              <a:rPr lang="en-GB" sz="1400" b="1" dirty="0">
                <a:solidFill>
                  <a:schemeClr val="bg1"/>
                </a:solidFill>
                <a:latin typeface="Arial" panose="020B0604020202020204" pitchFamily="34" charset="0"/>
                <a:cs typeface="Arial" panose="020B0604020202020204" pitchFamily="34" charset="0"/>
              </a:rPr>
              <a:t>. </a:t>
            </a:r>
            <a:r>
              <a:rPr lang="en-GB" sz="1400" b="1" i="1" dirty="0">
                <a:solidFill>
                  <a:schemeClr val="bg1"/>
                </a:solidFill>
                <a:latin typeface="Arial" panose="020B0604020202020204" pitchFamily="34" charset="0"/>
                <a:cs typeface="Arial" panose="020B0604020202020204" pitchFamily="34" charset="0"/>
              </a:rPr>
              <a:t>The Cochrane Database of Systematic Reviews</a:t>
            </a:r>
            <a:r>
              <a:rPr lang="en-GB" sz="1400" b="1" dirty="0">
                <a:solidFill>
                  <a:schemeClr val="bg1"/>
                </a:solidFill>
                <a:latin typeface="Arial" panose="020B0604020202020204" pitchFamily="34" charset="0"/>
                <a:cs typeface="Arial" panose="020B0604020202020204" pitchFamily="34" charset="0"/>
              </a:rPr>
              <a:t> (1): </a:t>
            </a:r>
          </a:p>
        </p:txBody>
      </p:sp>
      <p:pic>
        <p:nvPicPr>
          <p:cNvPr id="4" name="Picture 3">
            <a:extLst>
              <a:ext uri="{FF2B5EF4-FFF2-40B4-BE49-F238E27FC236}">
                <a16:creationId xmlns:a16="http://schemas.microsoft.com/office/drawing/2014/main" id="{5284B398-1C66-4A46-B290-1B852E23D4C4}"/>
              </a:ext>
            </a:extLst>
          </p:cNvPr>
          <p:cNvPicPr>
            <a:picLocks noChangeAspect="1"/>
          </p:cNvPicPr>
          <p:nvPr/>
        </p:nvPicPr>
        <p:blipFill>
          <a:blip r:embed="rId4"/>
          <a:stretch>
            <a:fillRect/>
          </a:stretch>
        </p:blipFill>
        <p:spPr>
          <a:xfrm>
            <a:off x="6846995" y="1265324"/>
            <a:ext cx="4901125" cy="3675844"/>
          </a:xfrm>
          <a:prstGeom prst="rect">
            <a:avLst/>
          </a:prstGeom>
        </p:spPr>
      </p:pic>
      <p:sp>
        <p:nvSpPr>
          <p:cNvPr id="5" name="Oval 4">
            <a:extLst>
              <a:ext uri="{FF2B5EF4-FFF2-40B4-BE49-F238E27FC236}">
                <a16:creationId xmlns:a16="http://schemas.microsoft.com/office/drawing/2014/main" id="{11BA84AE-58B0-43F0-955F-2C4C6184C7A1}"/>
              </a:ext>
            </a:extLst>
          </p:cNvPr>
          <p:cNvSpPr/>
          <p:nvPr/>
        </p:nvSpPr>
        <p:spPr>
          <a:xfrm>
            <a:off x="7464152" y="4349948"/>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102E956-FF2F-4F65-A8CD-266925D10BA3}"/>
              </a:ext>
            </a:extLst>
          </p:cNvPr>
          <p:cNvSpPr/>
          <p:nvPr/>
        </p:nvSpPr>
        <p:spPr>
          <a:xfrm>
            <a:off x="10344472" y="4311973"/>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0542711"/>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C382F-1C3C-4720-8505-1380C432C9FD}"/>
              </a:ext>
            </a:extLst>
          </p:cNvPr>
          <p:cNvSpPr txBox="1"/>
          <p:nvPr/>
        </p:nvSpPr>
        <p:spPr>
          <a:xfrm>
            <a:off x="551384" y="406207"/>
            <a:ext cx="6696744"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However, when they became sick they then needed extra </a:t>
            </a:r>
            <a:r>
              <a:rPr lang="en-GB" sz="3600" b="1" dirty="0">
                <a:solidFill>
                  <a:srgbClr val="FFFF00"/>
                </a:solidFill>
                <a:latin typeface="Arial" panose="020B0604020202020204" pitchFamily="34" charset="0"/>
                <a:cs typeface="Arial" panose="020B0604020202020204" pitchFamily="34" charset="0"/>
              </a:rPr>
              <a:t>Vitamin C </a:t>
            </a:r>
            <a:r>
              <a:rPr lang="en-GB" sz="3600" b="1" dirty="0">
                <a:solidFill>
                  <a:schemeClr val="bg1"/>
                </a:solidFill>
                <a:latin typeface="Arial" panose="020B0604020202020204" pitchFamily="34" charset="0"/>
                <a:cs typeface="Arial" panose="020B0604020202020204" pitchFamily="34" charset="0"/>
              </a:rPr>
              <a:t>to protect against the increase in ROS production from the phagocytes and NK cells.</a:t>
            </a:r>
          </a:p>
          <a:p>
            <a:r>
              <a:rPr lang="en-GB" sz="3600" b="1" dirty="0">
                <a:solidFill>
                  <a:schemeClr val="bg1"/>
                </a:solidFill>
                <a:latin typeface="Arial" panose="020B0604020202020204" pitchFamily="34" charset="0"/>
                <a:cs typeface="Arial" panose="020B0604020202020204" pitchFamily="34" charset="0"/>
              </a:rPr>
              <a:t>Probably of most importance especially with </a:t>
            </a:r>
            <a:r>
              <a:rPr lang="en-GB" sz="3600" b="1" dirty="0">
                <a:solidFill>
                  <a:srgbClr val="FFFF00"/>
                </a:solidFill>
                <a:latin typeface="Arial" panose="020B0604020202020204" pitchFamily="34" charset="0"/>
                <a:cs typeface="Arial" panose="020B0604020202020204" pitchFamily="34" charset="0"/>
              </a:rPr>
              <a:t>COVID-19</a:t>
            </a:r>
            <a:r>
              <a:rPr lang="en-GB" sz="3600" b="1" dirty="0">
                <a:solidFill>
                  <a:schemeClr val="bg1"/>
                </a:solidFill>
                <a:latin typeface="Arial" panose="020B0604020202020204" pitchFamily="34" charset="0"/>
                <a:cs typeface="Arial" panose="020B0604020202020204" pitchFamily="34" charset="0"/>
              </a:rPr>
              <a:t> is to protect the collagen of the lung tissue.*</a:t>
            </a:r>
          </a:p>
        </p:txBody>
      </p:sp>
      <p:sp>
        <p:nvSpPr>
          <p:cNvPr id="3" name="TextBox 2">
            <a:extLst>
              <a:ext uri="{FF2B5EF4-FFF2-40B4-BE49-F238E27FC236}">
                <a16:creationId xmlns:a16="http://schemas.microsoft.com/office/drawing/2014/main" id="{A895543F-7D53-488F-8F8C-236991A1F97D}"/>
              </a:ext>
            </a:extLst>
          </p:cNvPr>
          <p:cNvSpPr txBox="1"/>
          <p:nvPr/>
        </p:nvSpPr>
        <p:spPr>
          <a:xfrm>
            <a:off x="515866" y="5916992"/>
            <a:ext cx="6192688" cy="523220"/>
          </a:xfrm>
          <a:prstGeom prst="rect">
            <a:avLst/>
          </a:prstGeom>
          <a:noFill/>
        </p:spPr>
        <p:txBody>
          <a:bodyPr wrap="square" rtlCol="0">
            <a:spAutoFit/>
          </a:bodyPr>
          <a:lstStyle/>
          <a:p>
            <a:r>
              <a:rPr lang="it-IT" sz="1400" b="1" dirty="0">
                <a:solidFill>
                  <a:schemeClr val="bg1"/>
                </a:solidFill>
                <a:latin typeface="Arial" panose="020B0604020202020204" pitchFamily="34" charset="0"/>
                <a:cs typeface="Arial" panose="020B0604020202020204" pitchFamily="34" charset="0"/>
              </a:rPr>
              <a:t>*The antiviral properties of vitamin C Ruben Manuel Luciano Colunga Biancatelli, Max Berrill &amp; Paul E. Marik</a:t>
            </a:r>
            <a:endParaRPr lang="en-GB" sz="140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334C736-0564-42F3-A420-0DE0B40564F9}"/>
              </a:ext>
            </a:extLst>
          </p:cNvPr>
          <p:cNvPicPr>
            <a:picLocks noChangeAspect="1"/>
          </p:cNvPicPr>
          <p:nvPr/>
        </p:nvPicPr>
        <p:blipFill rotWithShape="1">
          <a:blip r:embed="rId2"/>
          <a:srcRect l="2160" r="70672"/>
          <a:stretch/>
        </p:blipFill>
        <p:spPr>
          <a:xfrm>
            <a:off x="7066282" y="692696"/>
            <a:ext cx="4609852" cy="5345822"/>
          </a:xfrm>
          <a:prstGeom prst="rect">
            <a:avLst/>
          </a:prstGeom>
        </p:spPr>
      </p:pic>
    </p:spTree>
    <p:extLst>
      <p:ext uri="{BB962C8B-B14F-4D97-AF65-F5344CB8AC3E}">
        <p14:creationId xmlns:p14="http://schemas.microsoft.com/office/powerpoint/2010/main" val="2263230670"/>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5081" y="699565"/>
            <a:ext cx="2664849" cy="5156200"/>
            <a:chOff x="7807230" y="2012810"/>
            <a:chExt cx="3251252" cy="3459865"/>
          </a:xfrm>
        </p:grpSpPr>
        <p:sp>
          <p:nvSpPr>
            <p:cNvPr id="12" name="Rectangle 11">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7AAAB822-C8A4-46FD-9D4A-40BDF9653AF1}"/>
              </a:ext>
            </a:extLst>
          </p:cNvPr>
          <p:cNvPicPr>
            <a:picLocks noChangeAspect="1"/>
          </p:cNvPicPr>
          <p:nvPr/>
        </p:nvPicPr>
        <p:blipFill rotWithShape="1">
          <a:blip r:embed="rId2"/>
          <a:srcRect l="1735" r="3419" b="2"/>
          <a:stretch/>
        </p:blipFill>
        <p:spPr>
          <a:xfrm>
            <a:off x="2053926" y="1613460"/>
            <a:ext cx="2407158" cy="3328411"/>
          </a:xfrm>
          <a:prstGeom prst="rect">
            <a:avLst/>
          </a:prstGeom>
        </p:spPr>
      </p:pic>
      <p:grpSp>
        <p:nvGrpSpPr>
          <p:cNvPr id="15" name="Group 14">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63576" y="699565"/>
            <a:ext cx="2664849" cy="5156200"/>
            <a:chOff x="7807230" y="2012810"/>
            <a:chExt cx="3251252" cy="3459865"/>
          </a:xfrm>
        </p:grpSpPr>
        <p:sp>
          <p:nvSpPr>
            <p:cNvPr id="16" name="Rectangle 15">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CDDB0DC0-4819-44B1-9B4D-53FF8ED300C6}"/>
              </a:ext>
            </a:extLst>
          </p:cNvPr>
          <p:cNvPicPr>
            <a:picLocks noChangeAspect="1"/>
          </p:cNvPicPr>
          <p:nvPr/>
        </p:nvPicPr>
        <p:blipFill rotWithShape="1">
          <a:blip r:embed="rId3"/>
          <a:srcRect l="2011" r="4371" b="2178"/>
          <a:stretch/>
        </p:blipFill>
        <p:spPr>
          <a:xfrm>
            <a:off x="4889499" y="1649670"/>
            <a:ext cx="2407158" cy="3255991"/>
          </a:xfrm>
          <a:prstGeom prst="rect">
            <a:avLst/>
          </a:prstGeom>
        </p:spPr>
      </p:pic>
      <p:grpSp>
        <p:nvGrpSpPr>
          <p:cNvPr id="19" name="Group 18">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02070" y="699565"/>
            <a:ext cx="2664849" cy="5156200"/>
            <a:chOff x="7807230" y="2012810"/>
            <a:chExt cx="3251252" cy="3459865"/>
          </a:xfrm>
        </p:grpSpPr>
        <p:sp>
          <p:nvSpPr>
            <p:cNvPr id="20" name="Rectangle 19">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F66AEFD-AF4E-4B6A-98CE-22076A69C935}"/>
              </a:ext>
            </a:extLst>
          </p:cNvPr>
          <p:cNvPicPr>
            <a:picLocks noChangeAspect="1"/>
          </p:cNvPicPr>
          <p:nvPr/>
        </p:nvPicPr>
        <p:blipFill>
          <a:blip r:embed="rId4"/>
          <a:stretch>
            <a:fillRect/>
          </a:stretch>
        </p:blipFill>
        <p:spPr>
          <a:xfrm>
            <a:off x="7730915" y="1734616"/>
            <a:ext cx="2407158" cy="3086099"/>
          </a:xfrm>
          <a:prstGeom prst="rect">
            <a:avLst/>
          </a:prstGeom>
        </p:spPr>
      </p:pic>
      <p:sp>
        <p:nvSpPr>
          <p:cNvPr id="5" name="TextBox 4">
            <a:extLst>
              <a:ext uri="{FF2B5EF4-FFF2-40B4-BE49-F238E27FC236}">
                <a16:creationId xmlns:a16="http://schemas.microsoft.com/office/drawing/2014/main" id="{385D9C29-C584-4068-8623-9A23D3FE8DC6}"/>
              </a:ext>
            </a:extLst>
          </p:cNvPr>
          <p:cNvSpPr txBox="1"/>
          <p:nvPr/>
        </p:nvSpPr>
        <p:spPr>
          <a:xfrm>
            <a:off x="2135561" y="980729"/>
            <a:ext cx="2226933" cy="646331"/>
          </a:xfrm>
          <a:prstGeom prst="rect">
            <a:avLst/>
          </a:prstGeom>
          <a:noFill/>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Extracellular</a:t>
            </a:r>
          </a:p>
          <a:p>
            <a:pPr algn="ctr"/>
            <a:r>
              <a:rPr lang="en-GB" b="1" dirty="0">
                <a:solidFill>
                  <a:srgbClr val="002060"/>
                </a:solidFill>
                <a:latin typeface="Arial" panose="020B0604020202020204" pitchFamily="34" charset="0"/>
                <a:cs typeface="Arial" panose="020B0604020202020204" pitchFamily="34" charset="0"/>
              </a:rPr>
              <a:t>(Prevention)</a:t>
            </a:r>
          </a:p>
        </p:txBody>
      </p:sp>
      <p:sp>
        <p:nvSpPr>
          <p:cNvPr id="18" name="TextBox 17">
            <a:extLst>
              <a:ext uri="{FF2B5EF4-FFF2-40B4-BE49-F238E27FC236}">
                <a16:creationId xmlns:a16="http://schemas.microsoft.com/office/drawing/2014/main" id="{8B4AFDBE-94E9-4887-AEA9-148A2FC93F4E}"/>
              </a:ext>
            </a:extLst>
          </p:cNvPr>
          <p:cNvSpPr txBox="1"/>
          <p:nvPr/>
        </p:nvSpPr>
        <p:spPr>
          <a:xfrm>
            <a:off x="7730916" y="1016515"/>
            <a:ext cx="2226933" cy="646331"/>
          </a:xfrm>
          <a:prstGeom prst="rect">
            <a:avLst/>
          </a:prstGeom>
          <a:noFill/>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Intracellular</a:t>
            </a:r>
          </a:p>
          <a:p>
            <a:pPr algn="ctr"/>
            <a:r>
              <a:rPr lang="en-GB" b="1" dirty="0">
                <a:solidFill>
                  <a:srgbClr val="002060"/>
                </a:solidFill>
                <a:latin typeface="Arial" panose="020B0604020202020204" pitchFamily="34" charset="0"/>
                <a:cs typeface="Arial" panose="020B0604020202020204" pitchFamily="34" charset="0"/>
              </a:rPr>
              <a:t>(when infectious)</a:t>
            </a:r>
          </a:p>
        </p:txBody>
      </p:sp>
      <p:sp>
        <p:nvSpPr>
          <p:cNvPr id="22" name="TextBox 21">
            <a:extLst>
              <a:ext uri="{FF2B5EF4-FFF2-40B4-BE49-F238E27FC236}">
                <a16:creationId xmlns:a16="http://schemas.microsoft.com/office/drawing/2014/main" id="{FC139FE6-E9C4-457E-9F26-35FF012E0FE5}"/>
              </a:ext>
            </a:extLst>
          </p:cNvPr>
          <p:cNvSpPr txBox="1"/>
          <p:nvPr/>
        </p:nvSpPr>
        <p:spPr>
          <a:xfrm>
            <a:off x="5031932" y="1003338"/>
            <a:ext cx="2226933" cy="369332"/>
          </a:xfrm>
          <a:prstGeom prst="rect">
            <a:avLst/>
          </a:prstGeom>
          <a:noFill/>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Maintenance</a:t>
            </a:r>
          </a:p>
        </p:txBody>
      </p:sp>
    </p:spTree>
    <p:extLst>
      <p:ext uri="{BB962C8B-B14F-4D97-AF65-F5344CB8AC3E}">
        <p14:creationId xmlns:p14="http://schemas.microsoft.com/office/powerpoint/2010/main" val="2852656844"/>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3778E7-9657-4CA9-A04E-C1C1DE6AB78D}"/>
              </a:ext>
            </a:extLst>
          </p:cNvPr>
          <p:cNvSpPr/>
          <p:nvPr/>
        </p:nvSpPr>
        <p:spPr>
          <a:xfrm>
            <a:off x="479376" y="476673"/>
            <a:ext cx="11161240" cy="59046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166CD92-8C07-4862-8B56-81BF577B472B}"/>
              </a:ext>
            </a:extLst>
          </p:cNvPr>
          <p:cNvPicPr>
            <a:picLocks noChangeAspect="1"/>
          </p:cNvPicPr>
          <p:nvPr/>
        </p:nvPicPr>
        <p:blipFill>
          <a:blip r:embed="rId2"/>
          <a:stretch>
            <a:fillRect/>
          </a:stretch>
        </p:blipFill>
        <p:spPr>
          <a:xfrm>
            <a:off x="2135559" y="548680"/>
            <a:ext cx="7936388" cy="5760640"/>
          </a:xfrm>
          <a:prstGeom prst="rect">
            <a:avLst/>
          </a:prstGeom>
        </p:spPr>
      </p:pic>
      <p:sp>
        <p:nvSpPr>
          <p:cNvPr id="2" name="TextBox 1"/>
          <p:cNvSpPr txBox="1"/>
          <p:nvPr/>
        </p:nvSpPr>
        <p:spPr>
          <a:xfrm>
            <a:off x="8472264" y="620688"/>
            <a:ext cx="2736304" cy="646331"/>
          </a:xfrm>
          <a:prstGeom prst="rect">
            <a:avLst/>
          </a:prstGeom>
          <a:noFill/>
        </p:spPr>
        <p:txBody>
          <a:bodyPr wrap="square" rtlCol="0">
            <a:spAutoFit/>
          </a:bodyPr>
          <a:lstStyle/>
          <a:p>
            <a:pPr algn="ctr"/>
            <a:r>
              <a:rPr lang="en-GB" sz="3600" b="1" dirty="0" err="1">
                <a:solidFill>
                  <a:srgbClr val="002060"/>
                </a:solidFill>
                <a:latin typeface="Arial" pitchFamily="34" charset="0"/>
                <a:cs typeface="Arial" pitchFamily="34" charset="0"/>
              </a:rPr>
              <a:t>Monolaurin</a:t>
            </a:r>
            <a:endParaRPr lang="en-GB" sz="3600" b="1" dirty="0">
              <a:solidFill>
                <a:srgbClr val="002060"/>
              </a:solidFill>
              <a:latin typeface="Arial" pitchFamily="34" charset="0"/>
              <a:cs typeface="Arial" pitchFamily="34" charset="0"/>
            </a:endParaRPr>
          </a:p>
        </p:txBody>
      </p:sp>
      <p:sp>
        <p:nvSpPr>
          <p:cNvPr id="5" name="TextBox 4">
            <a:extLst>
              <a:ext uri="{FF2B5EF4-FFF2-40B4-BE49-F238E27FC236}">
                <a16:creationId xmlns:a16="http://schemas.microsoft.com/office/drawing/2014/main" id="{DFBF6EE3-CA39-414E-BCB2-7EE90EDD8644}"/>
              </a:ext>
            </a:extLst>
          </p:cNvPr>
          <p:cNvSpPr txBox="1"/>
          <p:nvPr/>
        </p:nvSpPr>
        <p:spPr>
          <a:xfrm>
            <a:off x="658065" y="2371649"/>
            <a:ext cx="2520280" cy="1754326"/>
          </a:xfrm>
          <a:prstGeom prst="rect">
            <a:avLst/>
          </a:prstGeom>
          <a:noFill/>
        </p:spPr>
        <p:txBody>
          <a:bodyPr wrap="square" rtlCol="0">
            <a:spAutoFit/>
          </a:bodyPr>
          <a:lstStyle/>
          <a:p>
            <a:pPr algn="ctr"/>
            <a:r>
              <a:rPr lang="en-GB" sz="3600" b="1" dirty="0">
                <a:solidFill>
                  <a:srgbClr val="002060"/>
                </a:solidFill>
              </a:rPr>
              <a:t>Lauric acid</a:t>
            </a:r>
          </a:p>
          <a:p>
            <a:pPr algn="ctr"/>
            <a:r>
              <a:rPr lang="en-GB" sz="3600" b="1" dirty="0">
                <a:solidFill>
                  <a:srgbClr val="002060"/>
                </a:solidFill>
              </a:rPr>
              <a:t>+ </a:t>
            </a:r>
          </a:p>
          <a:p>
            <a:pPr algn="ctr"/>
            <a:r>
              <a:rPr lang="en-GB" sz="3600" b="1" dirty="0">
                <a:solidFill>
                  <a:srgbClr val="002060"/>
                </a:solidFill>
              </a:rPr>
              <a:t>Glycerine</a:t>
            </a:r>
          </a:p>
        </p:txBody>
      </p:sp>
    </p:spTree>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EC8BFE-CC1C-428F-8BC3-489151404D5A}"/>
              </a:ext>
            </a:extLst>
          </p:cNvPr>
          <p:cNvSpPr txBox="1"/>
          <p:nvPr/>
        </p:nvSpPr>
        <p:spPr>
          <a:xfrm>
            <a:off x="695400" y="548680"/>
            <a:ext cx="7704856"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Monolaurin</a:t>
            </a:r>
            <a:r>
              <a:rPr lang="en-GB" sz="3600" b="1" dirty="0">
                <a:solidFill>
                  <a:schemeClr val="bg1"/>
                </a:solidFill>
                <a:latin typeface="Arial" panose="020B0604020202020204" pitchFamily="34" charset="0"/>
                <a:cs typeface="Arial" panose="020B0604020202020204" pitchFamily="34" charset="0"/>
              </a:rPr>
              <a:t> is a surfactant that is a compound that lowers the surface tension between two liquids, or between a liquid and a solid. Surfactants may act as detergents, wetting agents,      emulsifiers, foaming agents, and dispersants.</a:t>
            </a:r>
          </a:p>
          <a:p>
            <a:r>
              <a:rPr lang="en-GB" sz="3600" b="1" dirty="0">
                <a:solidFill>
                  <a:srgbClr val="FFFF00"/>
                </a:solidFill>
                <a:latin typeface="Arial" panose="020B0604020202020204" pitchFamily="34" charset="0"/>
                <a:cs typeface="Arial" panose="020B0604020202020204" pitchFamily="34" charset="0"/>
              </a:rPr>
              <a:t>Soap</a:t>
            </a:r>
            <a:r>
              <a:rPr lang="en-GB" sz="3600" b="1" dirty="0">
                <a:solidFill>
                  <a:schemeClr val="bg1"/>
                </a:solidFill>
                <a:latin typeface="Arial" panose="020B0604020202020204" pitchFamily="34" charset="0"/>
                <a:cs typeface="Arial" panose="020B0604020202020204" pitchFamily="34" charset="0"/>
              </a:rPr>
              <a:t> is a surfactant which destroys the virus’s envelope. </a:t>
            </a:r>
          </a:p>
        </p:txBody>
      </p:sp>
      <p:pic>
        <p:nvPicPr>
          <p:cNvPr id="3" name="Picture 2">
            <a:extLst>
              <a:ext uri="{FF2B5EF4-FFF2-40B4-BE49-F238E27FC236}">
                <a16:creationId xmlns:a16="http://schemas.microsoft.com/office/drawing/2014/main" id="{9D6B6B3C-8489-4F67-ACB0-B6924EF48A58}"/>
              </a:ext>
            </a:extLst>
          </p:cNvPr>
          <p:cNvPicPr>
            <a:picLocks noChangeAspect="1"/>
          </p:cNvPicPr>
          <p:nvPr/>
        </p:nvPicPr>
        <p:blipFill>
          <a:blip r:embed="rId2"/>
          <a:stretch>
            <a:fillRect/>
          </a:stretch>
        </p:blipFill>
        <p:spPr>
          <a:xfrm>
            <a:off x="8184232" y="764704"/>
            <a:ext cx="3547987" cy="2359411"/>
          </a:xfrm>
          <a:prstGeom prst="rect">
            <a:avLst/>
          </a:prstGeom>
        </p:spPr>
      </p:pic>
      <p:sp>
        <p:nvSpPr>
          <p:cNvPr id="4" name="TextBox 3">
            <a:extLst>
              <a:ext uri="{FF2B5EF4-FFF2-40B4-BE49-F238E27FC236}">
                <a16:creationId xmlns:a16="http://schemas.microsoft.com/office/drawing/2014/main" id="{FE64990B-565C-4319-BEFC-0B1C80161A1F}"/>
              </a:ext>
            </a:extLst>
          </p:cNvPr>
          <p:cNvSpPr txBox="1"/>
          <p:nvPr/>
        </p:nvSpPr>
        <p:spPr>
          <a:xfrm>
            <a:off x="8102214" y="3267557"/>
            <a:ext cx="3938219" cy="1384995"/>
          </a:xfrm>
          <a:prstGeom prst="rect">
            <a:avLst/>
          </a:prstGeom>
          <a:noFill/>
        </p:spPr>
        <p:txBody>
          <a:bodyPr wrap="square" rtlCol="0">
            <a:spAutoFit/>
          </a:bodyPr>
          <a:lstStyle/>
          <a:p>
            <a:r>
              <a:rPr lang="en-GB" sz="2800" b="1" dirty="0">
                <a:solidFill>
                  <a:schemeClr val="bg1"/>
                </a:solidFill>
              </a:rPr>
              <a:t>Hence washing hands for 40 seconds while you sing Happy Birthday.</a:t>
            </a:r>
          </a:p>
        </p:txBody>
      </p:sp>
    </p:spTree>
    <p:extLst>
      <p:ext uri="{BB962C8B-B14F-4D97-AF65-F5344CB8AC3E}">
        <p14:creationId xmlns:p14="http://schemas.microsoft.com/office/powerpoint/2010/main" val="2008345812"/>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332656"/>
            <a:ext cx="6912768" cy="4524315"/>
          </a:xfrm>
          <a:prstGeom prst="rect">
            <a:avLst/>
          </a:prstGeom>
          <a:noFill/>
        </p:spPr>
        <p:txBody>
          <a:bodyPr wrap="square" rtlCol="0">
            <a:spAutoFit/>
          </a:bodyPr>
          <a:lstStyle/>
          <a:p>
            <a:r>
              <a:rPr lang="en-GB" sz="3600" b="1" dirty="0" err="1">
                <a:solidFill>
                  <a:srgbClr val="FFFF00"/>
                </a:solidFill>
                <a:latin typeface="Arial" pitchFamily="34" charset="0"/>
                <a:cs typeface="Arial" pitchFamily="34" charset="0"/>
              </a:rPr>
              <a:t>Monolaurin</a:t>
            </a:r>
            <a:r>
              <a:rPr lang="en-GB" sz="3600" b="1" dirty="0">
                <a:solidFill>
                  <a:srgbClr val="FFFF00"/>
                </a:solidFill>
                <a:latin typeface="Arial" pitchFamily="34" charset="0"/>
                <a:cs typeface="Arial" pitchFamily="34" charset="0"/>
              </a:rPr>
              <a:t> (from Coconut oil) </a:t>
            </a:r>
            <a:r>
              <a:rPr lang="en-GB" sz="3600" b="1" dirty="0">
                <a:solidFill>
                  <a:schemeClr val="bg1"/>
                </a:solidFill>
                <a:latin typeface="Arial" pitchFamily="34" charset="0"/>
                <a:cs typeface="Arial" pitchFamily="34" charset="0"/>
              </a:rPr>
              <a:t>is known to inactivate lipid-coated viruses by binding to the lipid-protein envelope of the virus, thereby preventing it from attaching and entering host cells, making infection and replication impossible.*</a:t>
            </a:r>
          </a:p>
        </p:txBody>
      </p:sp>
      <p:sp>
        <p:nvSpPr>
          <p:cNvPr id="5" name="TextBox 4">
            <a:extLst>
              <a:ext uri="{FF2B5EF4-FFF2-40B4-BE49-F238E27FC236}">
                <a16:creationId xmlns:a16="http://schemas.microsoft.com/office/drawing/2014/main" id="{FDF3C650-615F-4BB6-BF67-A3CAEC6B161E}"/>
              </a:ext>
            </a:extLst>
          </p:cNvPr>
          <p:cNvSpPr txBox="1"/>
          <p:nvPr/>
        </p:nvSpPr>
        <p:spPr>
          <a:xfrm>
            <a:off x="551384" y="5517232"/>
            <a:ext cx="7560840" cy="738664"/>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*Isaacs, CE; Kim, KS; </a:t>
            </a:r>
            <a:r>
              <a:rPr lang="en-GB" sz="1400" b="1" dirty="0" err="1">
                <a:solidFill>
                  <a:schemeClr val="bg1"/>
                </a:solidFill>
                <a:latin typeface="Arial" panose="020B0604020202020204" pitchFamily="34" charset="0"/>
                <a:cs typeface="Arial" panose="020B0604020202020204" pitchFamily="34" charset="0"/>
              </a:rPr>
              <a:t>Thormar</a:t>
            </a:r>
            <a:r>
              <a:rPr lang="en-GB" sz="1400" b="1" dirty="0">
                <a:solidFill>
                  <a:schemeClr val="bg1"/>
                </a:solidFill>
                <a:latin typeface="Arial" panose="020B0604020202020204" pitchFamily="34" charset="0"/>
                <a:cs typeface="Arial" panose="020B0604020202020204" pitchFamily="34" charset="0"/>
              </a:rPr>
              <a:t>, H (6 June 1994). "Inactivation of enveloped viruses in human bodily fluids by purified lipids". </a:t>
            </a:r>
            <a:r>
              <a:rPr lang="en-GB" sz="1400" b="1" i="1" dirty="0">
                <a:solidFill>
                  <a:schemeClr val="bg1"/>
                </a:solidFill>
                <a:latin typeface="Arial" panose="020B0604020202020204" pitchFamily="34" charset="0"/>
                <a:cs typeface="Arial" panose="020B0604020202020204" pitchFamily="34" charset="0"/>
              </a:rPr>
              <a:t>Annals of the New York Academy of Sciences</a:t>
            </a:r>
            <a:r>
              <a:rPr lang="en-GB" sz="1400" b="1" dirty="0">
                <a:solidFill>
                  <a:schemeClr val="bg1"/>
                </a:solidFill>
                <a:latin typeface="Arial" panose="020B0604020202020204" pitchFamily="34" charset="0"/>
                <a:cs typeface="Arial" panose="020B0604020202020204" pitchFamily="34" charset="0"/>
              </a:rPr>
              <a:t>. 724: 457–64.</a:t>
            </a:r>
          </a:p>
        </p:txBody>
      </p:sp>
      <p:pic>
        <p:nvPicPr>
          <p:cNvPr id="4" name="Picture 3">
            <a:extLst>
              <a:ext uri="{FF2B5EF4-FFF2-40B4-BE49-F238E27FC236}">
                <a16:creationId xmlns:a16="http://schemas.microsoft.com/office/drawing/2014/main" id="{D9001D45-5F11-4C1F-8015-AD357835EB5E}"/>
              </a:ext>
            </a:extLst>
          </p:cNvPr>
          <p:cNvPicPr>
            <a:picLocks noChangeAspect="1"/>
          </p:cNvPicPr>
          <p:nvPr/>
        </p:nvPicPr>
        <p:blipFill>
          <a:blip r:embed="rId2"/>
          <a:stretch>
            <a:fillRect/>
          </a:stretch>
        </p:blipFill>
        <p:spPr>
          <a:xfrm>
            <a:off x="7391744" y="476672"/>
            <a:ext cx="4235765" cy="1152128"/>
          </a:xfrm>
          <a:prstGeom prst="rect">
            <a:avLst/>
          </a:prstGeom>
        </p:spPr>
      </p:pic>
      <p:pic>
        <p:nvPicPr>
          <p:cNvPr id="6" name="Picture 5">
            <a:extLst>
              <a:ext uri="{FF2B5EF4-FFF2-40B4-BE49-F238E27FC236}">
                <a16:creationId xmlns:a16="http://schemas.microsoft.com/office/drawing/2014/main" id="{53DE1D16-001C-4498-8972-D4B6AA6C6F7E}"/>
              </a:ext>
            </a:extLst>
          </p:cNvPr>
          <p:cNvPicPr>
            <a:picLocks noChangeAspect="1"/>
          </p:cNvPicPr>
          <p:nvPr/>
        </p:nvPicPr>
        <p:blipFill>
          <a:blip r:embed="rId3"/>
          <a:stretch>
            <a:fillRect/>
          </a:stretch>
        </p:blipFill>
        <p:spPr>
          <a:xfrm>
            <a:off x="7464152" y="2791394"/>
            <a:ext cx="4176464" cy="2446215"/>
          </a:xfrm>
          <a:prstGeom prst="rect">
            <a:avLst/>
          </a:prstGeom>
        </p:spPr>
      </p:pic>
    </p:spTree>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01D45-5F11-4C1F-8015-AD357835EB5E}"/>
              </a:ext>
            </a:extLst>
          </p:cNvPr>
          <p:cNvPicPr>
            <a:picLocks noChangeAspect="1"/>
          </p:cNvPicPr>
          <p:nvPr/>
        </p:nvPicPr>
        <p:blipFill>
          <a:blip r:embed="rId2"/>
          <a:stretch>
            <a:fillRect/>
          </a:stretch>
        </p:blipFill>
        <p:spPr>
          <a:xfrm>
            <a:off x="7391744" y="476672"/>
            <a:ext cx="4235765" cy="1152128"/>
          </a:xfrm>
          <a:prstGeom prst="rect">
            <a:avLst/>
          </a:prstGeom>
        </p:spPr>
      </p:pic>
      <p:pic>
        <p:nvPicPr>
          <p:cNvPr id="6" name="Picture 5">
            <a:extLst>
              <a:ext uri="{FF2B5EF4-FFF2-40B4-BE49-F238E27FC236}">
                <a16:creationId xmlns:a16="http://schemas.microsoft.com/office/drawing/2014/main" id="{53DE1D16-001C-4498-8972-D4B6AA6C6F7E}"/>
              </a:ext>
            </a:extLst>
          </p:cNvPr>
          <p:cNvPicPr>
            <a:picLocks noChangeAspect="1"/>
          </p:cNvPicPr>
          <p:nvPr/>
        </p:nvPicPr>
        <p:blipFill>
          <a:blip r:embed="rId3"/>
          <a:stretch>
            <a:fillRect/>
          </a:stretch>
        </p:blipFill>
        <p:spPr>
          <a:xfrm>
            <a:off x="7464152" y="2791394"/>
            <a:ext cx="4176464" cy="2446215"/>
          </a:xfrm>
          <a:prstGeom prst="rect">
            <a:avLst/>
          </a:prstGeom>
        </p:spPr>
      </p:pic>
      <p:sp>
        <p:nvSpPr>
          <p:cNvPr id="7" name="TextBox 6">
            <a:extLst>
              <a:ext uri="{FF2B5EF4-FFF2-40B4-BE49-F238E27FC236}">
                <a16:creationId xmlns:a16="http://schemas.microsoft.com/office/drawing/2014/main" id="{00E2777B-F3B7-4176-9DC6-DEC183F5B0F7}"/>
              </a:ext>
            </a:extLst>
          </p:cNvPr>
          <p:cNvSpPr txBox="1"/>
          <p:nvPr/>
        </p:nvSpPr>
        <p:spPr>
          <a:xfrm>
            <a:off x="551384" y="548680"/>
            <a:ext cx="5832648" cy="2862322"/>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Other studies show that </a:t>
            </a:r>
            <a:r>
              <a:rPr lang="en-GB" sz="3600" b="1" dirty="0" err="1">
                <a:solidFill>
                  <a:srgbClr val="FFFF00"/>
                </a:solidFill>
                <a:latin typeface="Arial" pitchFamily="34" charset="0"/>
                <a:cs typeface="Arial" pitchFamily="34" charset="0"/>
              </a:rPr>
              <a:t>Monolaurin</a:t>
            </a:r>
            <a:r>
              <a:rPr lang="en-GB" sz="3600" b="1" dirty="0">
                <a:solidFill>
                  <a:schemeClr val="bg1"/>
                </a:solidFill>
                <a:latin typeface="Arial" pitchFamily="34" charset="0"/>
                <a:cs typeface="Arial" pitchFamily="34" charset="0"/>
              </a:rPr>
              <a:t> disintegrates the protective viral envelope, killing the virus.*</a:t>
            </a:r>
          </a:p>
        </p:txBody>
      </p:sp>
      <p:sp>
        <p:nvSpPr>
          <p:cNvPr id="8" name="TextBox 7">
            <a:extLst>
              <a:ext uri="{FF2B5EF4-FFF2-40B4-BE49-F238E27FC236}">
                <a16:creationId xmlns:a16="http://schemas.microsoft.com/office/drawing/2014/main" id="{28D181A9-8D65-4E05-9789-04BD2DC11751}"/>
              </a:ext>
            </a:extLst>
          </p:cNvPr>
          <p:cNvSpPr txBox="1"/>
          <p:nvPr/>
        </p:nvSpPr>
        <p:spPr>
          <a:xfrm>
            <a:off x="479376" y="5373216"/>
            <a:ext cx="5904656" cy="1015663"/>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t>
            </a:r>
            <a:r>
              <a:rPr lang="en-GB" sz="1400" b="1" dirty="0" err="1">
                <a:solidFill>
                  <a:schemeClr val="bg1"/>
                </a:solidFill>
                <a:latin typeface="Arial" pitchFamily="34" charset="0"/>
                <a:cs typeface="Arial" pitchFamily="34" charset="0"/>
              </a:rPr>
              <a:t>Thormar</a:t>
            </a:r>
            <a:r>
              <a:rPr lang="en-GB" sz="1400" b="1" dirty="0">
                <a:solidFill>
                  <a:schemeClr val="bg1"/>
                </a:solidFill>
                <a:latin typeface="Arial" pitchFamily="34" charset="0"/>
                <a:cs typeface="Arial" pitchFamily="34" charset="0"/>
              </a:rPr>
              <a:t>, H; Isaacs, C E; Brown, H R; </a:t>
            </a:r>
            <a:r>
              <a:rPr lang="en-GB" sz="1400" b="1" dirty="0" err="1">
                <a:solidFill>
                  <a:schemeClr val="bg1"/>
                </a:solidFill>
                <a:latin typeface="Arial" pitchFamily="34" charset="0"/>
                <a:cs typeface="Arial" pitchFamily="34" charset="0"/>
              </a:rPr>
              <a:t>Barshatzky</a:t>
            </a:r>
            <a:r>
              <a:rPr lang="en-GB" sz="1400" b="1" dirty="0">
                <a:solidFill>
                  <a:schemeClr val="bg1"/>
                </a:solidFill>
                <a:latin typeface="Arial" pitchFamily="34" charset="0"/>
                <a:cs typeface="Arial" pitchFamily="34" charset="0"/>
              </a:rPr>
              <a:t>, M R; </a:t>
            </a:r>
            <a:r>
              <a:rPr lang="en-GB" sz="1400" b="1" dirty="0" err="1">
                <a:solidFill>
                  <a:schemeClr val="bg1"/>
                </a:solidFill>
                <a:latin typeface="Arial" pitchFamily="34" charset="0"/>
                <a:cs typeface="Arial" pitchFamily="34" charset="0"/>
              </a:rPr>
              <a:t>Pessolano</a:t>
            </a:r>
            <a:r>
              <a:rPr lang="en-GB" sz="1400" b="1" dirty="0">
                <a:solidFill>
                  <a:schemeClr val="bg1"/>
                </a:solidFill>
                <a:latin typeface="Arial" pitchFamily="34" charset="0"/>
                <a:cs typeface="Arial" pitchFamily="34" charset="0"/>
              </a:rPr>
              <a:t>, T (1 January 1987). "Inactivation of enveloped viruses and killing of cells by fatty acids and </a:t>
            </a:r>
            <a:r>
              <a:rPr lang="en-GB" sz="1400" b="1" dirty="0" err="1">
                <a:solidFill>
                  <a:schemeClr val="bg1"/>
                </a:solidFill>
                <a:latin typeface="Arial" pitchFamily="34" charset="0"/>
                <a:cs typeface="Arial" pitchFamily="34" charset="0"/>
              </a:rPr>
              <a:t>monoglycerides</a:t>
            </a:r>
            <a:r>
              <a:rPr lang="en-GB" sz="1400" b="1" dirty="0">
                <a:solidFill>
                  <a:schemeClr val="bg1"/>
                </a:solidFill>
                <a:latin typeface="Arial" pitchFamily="34" charset="0"/>
                <a:cs typeface="Arial" pitchFamily="34" charset="0"/>
              </a:rPr>
              <a:t>". </a:t>
            </a:r>
            <a:r>
              <a:rPr lang="en-GB" sz="1400" b="1" i="1" dirty="0">
                <a:solidFill>
                  <a:schemeClr val="bg1"/>
                </a:solidFill>
                <a:latin typeface="Arial" pitchFamily="34" charset="0"/>
                <a:cs typeface="Arial" pitchFamily="34" charset="0"/>
              </a:rPr>
              <a:t>Antimicrobial Agents and Chemotherapy</a:t>
            </a:r>
            <a:r>
              <a:rPr lang="en-GB" sz="1400" b="1" dirty="0">
                <a:solidFill>
                  <a:schemeClr val="bg1"/>
                </a:solidFill>
                <a:latin typeface="Arial" pitchFamily="34" charset="0"/>
                <a:cs typeface="Arial" pitchFamily="34" charset="0"/>
              </a:rPr>
              <a:t>. 31 (1): 27–31. </a:t>
            </a:r>
          </a:p>
        </p:txBody>
      </p:sp>
    </p:spTree>
    <p:extLst>
      <p:ext uri="{BB962C8B-B14F-4D97-AF65-F5344CB8AC3E}">
        <p14:creationId xmlns:p14="http://schemas.microsoft.com/office/powerpoint/2010/main" val="736360320"/>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7688" y="2780929"/>
            <a:ext cx="5472608" cy="1200329"/>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Management during an acute viral infection</a:t>
            </a:r>
          </a:p>
        </p:txBody>
      </p:sp>
    </p:spTree>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3DC477-9736-4FFC-8628-EF838141B41E}"/>
              </a:ext>
            </a:extLst>
          </p:cNvPr>
          <p:cNvSpPr txBox="1"/>
          <p:nvPr/>
        </p:nvSpPr>
        <p:spPr>
          <a:xfrm>
            <a:off x="2351584" y="478414"/>
            <a:ext cx="7560840" cy="646331"/>
          </a:xfrm>
          <a:prstGeom prst="rect">
            <a:avLst/>
          </a:prstGeom>
          <a:no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Stages of the Disease</a:t>
            </a:r>
          </a:p>
        </p:txBody>
      </p:sp>
      <p:sp>
        <p:nvSpPr>
          <p:cNvPr id="3" name="TextBox 2">
            <a:extLst>
              <a:ext uri="{FF2B5EF4-FFF2-40B4-BE49-F238E27FC236}">
                <a16:creationId xmlns:a16="http://schemas.microsoft.com/office/drawing/2014/main" id="{8C135FA7-BCFF-45BB-A29F-4D17D844B2C8}"/>
              </a:ext>
            </a:extLst>
          </p:cNvPr>
          <p:cNvSpPr txBox="1"/>
          <p:nvPr/>
        </p:nvSpPr>
        <p:spPr>
          <a:xfrm>
            <a:off x="4043772" y="1124745"/>
            <a:ext cx="4104456" cy="5078313"/>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Asymptomatic</a:t>
            </a:r>
          </a:p>
          <a:p>
            <a:pPr algn="ctr"/>
            <a:endParaRPr lang="en-GB" sz="3600" b="1" dirty="0">
              <a:solidFill>
                <a:schemeClr val="bg1"/>
              </a:solidFill>
              <a:latin typeface="Arial" panose="020B0604020202020204" pitchFamily="34" charset="0"/>
              <a:cs typeface="Arial" panose="020B0604020202020204" pitchFamily="34" charset="0"/>
            </a:endParaRPr>
          </a:p>
          <a:p>
            <a:pPr algn="ctr"/>
            <a:r>
              <a:rPr lang="en-GB" sz="3600" b="1" dirty="0">
                <a:solidFill>
                  <a:schemeClr val="bg1"/>
                </a:solidFill>
                <a:latin typeface="Arial" panose="020B0604020202020204" pitchFamily="34" charset="0"/>
                <a:cs typeface="Arial" panose="020B0604020202020204" pitchFamily="34" charset="0"/>
              </a:rPr>
              <a:t>Mild</a:t>
            </a:r>
          </a:p>
          <a:p>
            <a:pPr algn="ctr"/>
            <a:endParaRPr lang="en-GB" sz="3600" b="1" dirty="0">
              <a:solidFill>
                <a:schemeClr val="bg1"/>
              </a:solidFill>
              <a:latin typeface="Arial" panose="020B0604020202020204" pitchFamily="34" charset="0"/>
              <a:cs typeface="Arial" panose="020B0604020202020204" pitchFamily="34" charset="0"/>
            </a:endParaRPr>
          </a:p>
          <a:p>
            <a:pPr algn="ctr"/>
            <a:r>
              <a:rPr lang="en-GB" sz="3600" b="1" dirty="0">
                <a:solidFill>
                  <a:schemeClr val="bg1"/>
                </a:solidFill>
                <a:latin typeface="Arial" panose="020B0604020202020204" pitchFamily="34" charset="0"/>
                <a:cs typeface="Arial" panose="020B0604020202020204" pitchFamily="34" charset="0"/>
              </a:rPr>
              <a:t>Serious</a:t>
            </a:r>
          </a:p>
          <a:p>
            <a:pPr algn="ctr"/>
            <a:endParaRPr lang="en-GB" sz="3600" b="1" dirty="0">
              <a:solidFill>
                <a:schemeClr val="bg1"/>
              </a:solidFill>
              <a:latin typeface="Arial" panose="020B0604020202020204" pitchFamily="34" charset="0"/>
              <a:cs typeface="Arial" panose="020B0604020202020204" pitchFamily="34" charset="0"/>
            </a:endParaRPr>
          </a:p>
          <a:p>
            <a:pPr algn="ctr"/>
            <a:r>
              <a:rPr lang="en-GB" sz="3600" b="1" dirty="0">
                <a:solidFill>
                  <a:schemeClr val="bg1"/>
                </a:solidFill>
                <a:latin typeface="Arial" panose="020B0604020202020204" pitchFamily="34" charset="0"/>
                <a:cs typeface="Arial" panose="020B0604020202020204" pitchFamily="34" charset="0"/>
              </a:rPr>
              <a:t>Critical</a:t>
            </a:r>
          </a:p>
          <a:p>
            <a:pPr algn="ctr"/>
            <a:endParaRPr lang="en-GB" sz="3600" b="1" dirty="0">
              <a:solidFill>
                <a:schemeClr val="bg1"/>
              </a:solidFill>
              <a:latin typeface="Arial" panose="020B0604020202020204" pitchFamily="34" charset="0"/>
              <a:cs typeface="Arial" panose="020B0604020202020204" pitchFamily="34" charset="0"/>
            </a:endParaRPr>
          </a:p>
          <a:p>
            <a:pPr algn="ctr"/>
            <a:r>
              <a:rPr lang="en-GB" sz="3600" b="1" dirty="0">
                <a:solidFill>
                  <a:schemeClr val="bg1"/>
                </a:solidFill>
                <a:latin typeface="Arial" panose="020B0604020202020204" pitchFamily="34" charset="0"/>
                <a:cs typeface="Arial" panose="020B0604020202020204" pitchFamily="34" charset="0"/>
              </a:rPr>
              <a:t>Death</a:t>
            </a:r>
          </a:p>
        </p:txBody>
      </p:sp>
      <p:sp>
        <p:nvSpPr>
          <p:cNvPr id="4" name="Arrow: Down 3">
            <a:extLst>
              <a:ext uri="{FF2B5EF4-FFF2-40B4-BE49-F238E27FC236}">
                <a16:creationId xmlns:a16="http://schemas.microsoft.com/office/drawing/2014/main" id="{6DEE93B6-59E6-4521-80C5-FA31952CC7AB}"/>
              </a:ext>
            </a:extLst>
          </p:cNvPr>
          <p:cNvSpPr/>
          <p:nvPr/>
        </p:nvSpPr>
        <p:spPr>
          <a:xfrm>
            <a:off x="5843972" y="1681881"/>
            <a:ext cx="504056" cy="59499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D34074BC-CEB0-4D4A-9C06-85718A72661F}"/>
              </a:ext>
            </a:extLst>
          </p:cNvPr>
          <p:cNvSpPr/>
          <p:nvPr/>
        </p:nvSpPr>
        <p:spPr>
          <a:xfrm>
            <a:off x="5922031" y="5000659"/>
            <a:ext cx="504056" cy="59499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5DAE0BCB-10E5-451B-BCC5-854AE70B7D33}"/>
              </a:ext>
            </a:extLst>
          </p:cNvPr>
          <p:cNvSpPr/>
          <p:nvPr/>
        </p:nvSpPr>
        <p:spPr>
          <a:xfrm>
            <a:off x="5843972" y="2810445"/>
            <a:ext cx="504056" cy="59499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B0D438B7-080F-46B6-A3A4-0A34E4440C15}"/>
              </a:ext>
            </a:extLst>
          </p:cNvPr>
          <p:cNvSpPr/>
          <p:nvPr/>
        </p:nvSpPr>
        <p:spPr>
          <a:xfrm>
            <a:off x="5879976" y="3911327"/>
            <a:ext cx="504056" cy="59499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F097883-5764-4865-A4CD-CDCA7FD81834}"/>
              </a:ext>
            </a:extLst>
          </p:cNvPr>
          <p:cNvSpPr txBox="1"/>
          <p:nvPr/>
        </p:nvSpPr>
        <p:spPr>
          <a:xfrm>
            <a:off x="7176120" y="3413526"/>
            <a:ext cx="2592288" cy="64633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Shortness of breath,</a:t>
            </a:r>
          </a:p>
          <a:p>
            <a:r>
              <a:rPr lang="en-GB" b="1" dirty="0">
                <a:solidFill>
                  <a:schemeClr val="bg1"/>
                </a:solidFill>
                <a:latin typeface="Arial" panose="020B0604020202020204" pitchFamily="34" charset="0"/>
                <a:cs typeface="Arial" panose="020B0604020202020204" pitchFamily="34" charset="0"/>
              </a:rPr>
              <a:t>Need of oxygen</a:t>
            </a:r>
          </a:p>
        </p:txBody>
      </p:sp>
      <p:sp>
        <p:nvSpPr>
          <p:cNvPr id="9" name="TextBox 8">
            <a:extLst>
              <a:ext uri="{FF2B5EF4-FFF2-40B4-BE49-F238E27FC236}">
                <a16:creationId xmlns:a16="http://schemas.microsoft.com/office/drawing/2014/main" id="{AA5167BF-9528-4A95-83F2-B45229E1C0F0}"/>
              </a:ext>
            </a:extLst>
          </p:cNvPr>
          <p:cNvSpPr txBox="1"/>
          <p:nvPr/>
        </p:nvSpPr>
        <p:spPr>
          <a:xfrm>
            <a:off x="7068109" y="2127221"/>
            <a:ext cx="1761789" cy="923330"/>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Fever, Cough, GI symptoms, Anosmia.</a:t>
            </a:r>
          </a:p>
        </p:txBody>
      </p:sp>
      <p:sp>
        <p:nvSpPr>
          <p:cNvPr id="10" name="TextBox 9">
            <a:extLst>
              <a:ext uri="{FF2B5EF4-FFF2-40B4-BE49-F238E27FC236}">
                <a16:creationId xmlns:a16="http://schemas.microsoft.com/office/drawing/2014/main" id="{2C36E4E2-3285-4A5A-84FA-224900ADC477}"/>
              </a:ext>
            </a:extLst>
          </p:cNvPr>
          <p:cNvSpPr txBox="1"/>
          <p:nvPr/>
        </p:nvSpPr>
        <p:spPr>
          <a:xfrm>
            <a:off x="2514228" y="2509091"/>
            <a:ext cx="2934680" cy="1200329"/>
          </a:xfrm>
          <a:prstGeom prst="rect">
            <a:avLst/>
          </a:prstGeom>
          <a:noFill/>
        </p:spPr>
        <p:txBody>
          <a:bodyPr wrap="square" rtlCol="0">
            <a:spAutoFit/>
          </a:bodyPr>
          <a:lstStyle/>
          <a:p>
            <a:r>
              <a:rPr lang="en-GB" b="1" dirty="0">
                <a:solidFill>
                  <a:schemeClr val="accent2">
                    <a:lumMod val="60000"/>
                    <a:lumOff val="40000"/>
                  </a:schemeClr>
                </a:solidFill>
                <a:latin typeface="Arial" panose="020B0604020202020204" pitchFamily="34" charset="0"/>
                <a:cs typeface="Arial" panose="020B0604020202020204" pitchFamily="34" charset="0"/>
              </a:rPr>
              <a:t>Failure of the innate immune system</a:t>
            </a:r>
          </a:p>
          <a:p>
            <a:r>
              <a:rPr lang="en-GB" b="1" dirty="0">
                <a:solidFill>
                  <a:schemeClr val="accent2">
                    <a:lumMod val="60000"/>
                    <a:lumOff val="40000"/>
                  </a:schemeClr>
                </a:solidFill>
                <a:latin typeface="Arial" panose="020B0604020202020204" pitchFamily="34" charset="0"/>
                <a:cs typeface="Arial" panose="020B0604020202020204" pitchFamily="34" charset="0"/>
              </a:rPr>
              <a:t>Activation of adaptive immune system</a:t>
            </a:r>
          </a:p>
        </p:txBody>
      </p:sp>
      <p:sp>
        <p:nvSpPr>
          <p:cNvPr id="11" name="TextBox 10">
            <a:extLst>
              <a:ext uri="{FF2B5EF4-FFF2-40B4-BE49-F238E27FC236}">
                <a16:creationId xmlns:a16="http://schemas.microsoft.com/office/drawing/2014/main" id="{E849F410-2AC1-44FC-BB48-2E648915B09C}"/>
              </a:ext>
            </a:extLst>
          </p:cNvPr>
          <p:cNvSpPr txBox="1"/>
          <p:nvPr/>
        </p:nvSpPr>
        <p:spPr>
          <a:xfrm>
            <a:off x="7242889" y="4571837"/>
            <a:ext cx="2592288" cy="64633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Need of ventilation</a:t>
            </a:r>
          </a:p>
          <a:p>
            <a:r>
              <a:rPr lang="en-GB" b="1" dirty="0">
                <a:solidFill>
                  <a:schemeClr val="bg1"/>
                </a:solidFill>
                <a:latin typeface="Arial" panose="020B0604020202020204" pitchFamily="34" charset="0"/>
                <a:cs typeface="Arial" panose="020B0604020202020204" pitchFamily="34" charset="0"/>
              </a:rPr>
              <a:t>Kidney failure</a:t>
            </a:r>
          </a:p>
        </p:txBody>
      </p:sp>
      <p:sp>
        <p:nvSpPr>
          <p:cNvPr id="12" name="Arrow: Down 11">
            <a:extLst>
              <a:ext uri="{FF2B5EF4-FFF2-40B4-BE49-F238E27FC236}">
                <a16:creationId xmlns:a16="http://schemas.microsoft.com/office/drawing/2014/main" id="{BE31D4F0-3C56-448A-A54D-2B231C57CF90}"/>
              </a:ext>
            </a:extLst>
          </p:cNvPr>
          <p:cNvSpPr/>
          <p:nvPr/>
        </p:nvSpPr>
        <p:spPr>
          <a:xfrm rot="16200000">
            <a:off x="5020614" y="2590896"/>
            <a:ext cx="504056" cy="801550"/>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E085BB23-BFED-4021-B6C5-AA543AB34249}"/>
              </a:ext>
            </a:extLst>
          </p:cNvPr>
          <p:cNvSpPr txBox="1"/>
          <p:nvPr/>
        </p:nvSpPr>
        <p:spPr>
          <a:xfrm>
            <a:off x="7803571" y="1228996"/>
            <a:ext cx="2376264" cy="64633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18% of positive cases</a:t>
            </a:r>
          </a:p>
        </p:txBody>
      </p:sp>
      <p:sp>
        <p:nvSpPr>
          <p:cNvPr id="14" name="TextBox 13">
            <a:extLst>
              <a:ext uri="{FF2B5EF4-FFF2-40B4-BE49-F238E27FC236}">
                <a16:creationId xmlns:a16="http://schemas.microsoft.com/office/drawing/2014/main" id="{6A2B4E42-66A8-40F3-8363-D7EE6387832E}"/>
              </a:ext>
            </a:extLst>
          </p:cNvPr>
          <p:cNvSpPr txBox="1"/>
          <p:nvPr/>
        </p:nvSpPr>
        <p:spPr>
          <a:xfrm>
            <a:off x="7284132" y="5679832"/>
            <a:ext cx="2376264"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2-5%</a:t>
            </a:r>
          </a:p>
        </p:txBody>
      </p:sp>
      <p:sp>
        <p:nvSpPr>
          <p:cNvPr id="15" name="TextBox 14">
            <a:extLst>
              <a:ext uri="{FF2B5EF4-FFF2-40B4-BE49-F238E27FC236}">
                <a16:creationId xmlns:a16="http://schemas.microsoft.com/office/drawing/2014/main" id="{6EB21973-0527-4835-9579-4C213C77BF9D}"/>
              </a:ext>
            </a:extLst>
          </p:cNvPr>
          <p:cNvSpPr txBox="1"/>
          <p:nvPr/>
        </p:nvSpPr>
        <p:spPr>
          <a:xfrm>
            <a:off x="2505767" y="1772817"/>
            <a:ext cx="2799928" cy="646331"/>
          </a:xfrm>
          <a:prstGeom prst="rect">
            <a:avLst/>
          </a:prstGeom>
          <a:noFill/>
        </p:spPr>
        <p:txBody>
          <a:bodyPr wrap="square" rtlCol="0">
            <a:spAutoFit/>
          </a:bodyPr>
          <a:lstStyle/>
          <a:p>
            <a:r>
              <a:rPr lang="en-GB" b="1" dirty="0">
                <a:solidFill>
                  <a:schemeClr val="accent2">
                    <a:lumMod val="60000"/>
                    <a:lumOff val="40000"/>
                  </a:schemeClr>
                </a:solidFill>
                <a:latin typeface="Arial" panose="020B0604020202020204" pitchFamily="34" charset="0"/>
                <a:cs typeface="Arial" panose="020B0604020202020204" pitchFamily="34" charset="0"/>
              </a:rPr>
              <a:t>Activation of the    innate immune system</a:t>
            </a:r>
          </a:p>
        </p:txBody>
      </p:sp>
      <p:sp>
        <p:nvSpPr>
          <p:cNvPr id="16" name="Arrow: Down 15">
            <a:extLst>
              <a:ext uri="{FF2B5EF4-FFF2-40B4-BE49-F238E27FC236}">
                <a16:creationId xmlns:a16="http://schemas.microsoft.com/office/drawing/2014/main" id="{BF16A444-FFDA-4938-9432-1F85B3BC5419}"/>
              </a:ext>
            </a:extLst>
          </p:cNvPr>
          <p:cNvSpPr/>
          <p:nvPr/>
        </p:nvSpPr>
        <p:spPr>
          <a:xfrm rot="16200000">
            <a:off x="5024008" y="1585215"/>
            <a:ext cx="504056" cy="801550"/>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2634B73-2D23-4A1A-9474-EFD7DBE88F53}"/>
              </a:ext>
            </a:extLst>
          </p:cNvPr>
          <p:cNvSpPr txBox="1"/>
          <p:nvPr/>
        </p:nvSpPr>
        <p:spPr>
          <a:xfrm>
            <a:off x="2554063" y="3934798"/>
            <a:ext cx="2911085" cy="646331"/>
          </a:xfrm>
          <a:prstGeom prst="rect">
            <a:avLst/>
          </a:prstGeom>
          <a:noFill/>
        </p:spPr>
        <p:txBody>
          <a:bodyPr wrap="square" rtlCol="0">
            <a:spAutoFit/>
          </a:bodyPr>
          <a:lstStyle/>
          <a:p>
            <a:r>
              <a:rPr lang="en-GB" b="1" dirty="0">
                <a:solidFill>
                  <a:schemeClr val="accent2">
                    <a:lumMod val="60000"/>
                    <a:lumOff val="40000"/>
                  </a:schemeClr>
                </a:solidFill>
                <a:latin typeface="Arial" panose="020B0604020202020204" pitchFamily="34" charset="0"/>
                <a:cs typeface="Arial" panose="020B0604020202020204" pitchFamily="34" charset="0"/>
              </a:rPr>
              <a:t>Failure of the       adaptive immune system</a:t>
            </a:r>
          </a:p>
        </p:txBody>
      </p:sp>
      <p:sp>
        <p:nvSpPr>
          <p:cNvPr id="18" name="Arrow: Down 17">
            <a:extLst>
              <a:ext uri="{FF2B5EF4-FFF2-40B4-BE49-F238E27FC236}">
                <a16:creationId xmlns:a16="http://schemas.microsoft.com/office/drawing/2014/main" id="{F0A5EF49-A69C-48DD-8BD1-346B5128A3B1}"/>
              </a:ext>
            </a:extLst>
          </p:cNvPr>
          <p:cNvSpPr/>
          <p:nvPr/>
        </p:nvSpPr>
        <p:spPr>
          <a:xfrm rot="16200000">
            <a:off x="5079077" y="3711547"/>
            <a:ext cx="504056" cy="801550"/>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E0F7B8B5-02E8-4E14-8134-3161FEDFB8A7}"/>
              </a:ext>
            </a:extLst>
          </p:cNvPr>
          <p:cNvSpPr txBox="1"/>
          <p:nvPr/>
        </p:nvSpPr>
        <p:spPr>
          <a:xfrm>
            <a:off x="2567609" y="5014918"/>
            <a:ext cx="2911085" cy="646331"/>
          </a:xfrm>
          <a:prstGeom prst="rect">
            <a:avLst/>
          </a:prstGeom>
          <a:noFill/>
        </p:spPr>
        <p:txBody>
          <a:bodyPr wrap="square" rtlCol="0">
            <a:spAutoFit/>
          </a:bodyPr>
          <a:lstStyle/>
          <a:p>
            <a:r>
              <a:rPr lang="en-GB" b="1" dirty="0">
                <a:solidFill>
                  <a:schemeClr val="accent2">
                    <a:lumMod val="60000"/>
                    <a:lumOff val="40000"/>
                  </a:schemeClr>
                </a:solidFill>
                <a:latin typeface="Arial" panose="020B0604020202020204" pitchFamily="34" charset="0"/>
                <a:cs typeface="Arial" panose="020B0604020202020204" pitchFamily="34" charset="0"/>
              </a:rPr>
              <a:t>Hospital Intensive     Care Unit</a:t>
            </a:r>
          </a:p>
        </p:txBody>
      </p:sp>
      <p:sp>
        <p:nvSpPr>
          <p:cNvPr id="20" name="Arrow: Down 19">
            <a:extLst>
              <a:ext uri="{FF2B5EF4-FFF2-40B4-BE49-F238E27FC236}">
                <a16:creationId xmlns:a16="http://schemas.microsoft.com/office/drawing/2014/main" id="{1169BE38-7F99-45A9-AC1E-BDD38FEC91E8}"/>
              </a:ext>
            </a:extLst>
          </p:cNvPr>
          <p:cNvSpPr/>
          <p:nvPr/>
        </p:nvSpPr>
        <p:spPr>
          <a:xfrm rot="16200000">
            <a:off x="5196880" y="4775345"/>
            <a:ext cx="504056" cy="801550"/>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3547102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holding, man, hand&#10;&#10;Description automatically generated">
            <a:extLst>
              <a:ext uri="{FF2B5EF4-FFF2-40B4-BE49-F238E27FC236}">
                <a16:creationId xmlns:a16="http://schemas.microsoft.com/office/drawing/2014/main" id="{9DA84886-EBF9-42DD-837E-FA610E2665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05" r="12864"/>
          <a:stretch/>
        </p:blipFill>
        <p:spPr>
          <a:xfrm rot="10800000">
            <a:off x="5578450" y="620688"/>
            <a:ext cx="5832648" cy="5715254"/>
          </a:xfrm>
          <a:prstGeom prst="rect">
            <a:avLst/>
          </a:prstGeom>
        </p:spPr>
      </p:pic>
      <p:sp>
        <p:nvSpPr>
          <p:cNvPr id="4" name="TextBox 3">
            <a:extLst>
              <a:ext uri="{FF2B5EF4-FFF2-40B4-BE49-F238E27FC236}">
                <a16:creationId xmlns:a16="http://schemas.microsoft.com/office/drawing/2014/main" id="{45E7CCAD-4262-43E9-9FB2-7B59B6D42657}"/>
              </a:ext>
            </a:extLst>
          </p:cNvPr>
          <p:cNvSpPr txBox="1"/>
          <p:nvPr/>
        </p:nvSpPr>
        <p:spPr>
          <a:xfrm>
            <a:off x="479376" y="393116"/>
            <a:ext cx="4392488" cy="6186309"/>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I have tested this remotely using hair samples of known cases of COVID 19 and they weaken in the clear if the </a:t>
            </a:r>
            <a:r>
              <a:rPr lang="en-GB" sz="3600" b="1" dirty="0">
                <a:solidFill>
                  <a:srgbClr val="FFFF00"/>
                </a:solidFill>
                <a:latin typeface="Arial" pitchFamily="34" charset="0"/>
                <a:cs typeface="Arial" pitchFamily="34" charset="0"/>
              </a:rPr>
              <a:t>virus is (still) active regardless of whether the patient has symptoms or not.</a:t>
            </a:r>
          </a:p>
        </p:txBody>
      </p:sp>
    </p:spTree>
    <p:extLst>
      <p:ext uri="{BB962C8B-B14F-4D97-AF65-F5344CB8AC3E}">
        <p14:creationId xmlns:p14="http://schemas.microsoft.com/office/powerpoint/2010/main" val="1483959746"/>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416" y="1340768"/>
            <a:ext cx="5688632" cy="4524315"/>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During an acute infection</a:t>
            </a:r>
          </a:p>
          <a:p>
            <a:r>
              <a:rPr lang="en-GB" sz="3600" b="1" dirty="0">
                <a:solidFill>
                  <a:schemeClr val="bg1"/>
                </a:solidFill>
                <a:latin typeface="Arial" pitchFamily="34" charset="0"/>
                <a:cs typeface="Arial" pitchFamily="34" charset="0"/>
              </a:rPr>
              <a:t>The patient will weaken to the 633nm acetate in the clear. At this stage they may have symptoms or maybe symptom less.</a:t>
            </a:r>
          </a:p>
          <a:p>
            <a:endParaRPr lang="en-GB" sz="3600" b="1" dirty="0">
              <a:solidFill>
                <a:schemeClr val="bg1"/>
              </a:solidFill>
              <a:latin typeface="Arial" pitchFamily="34" charset="0"/>
              <a:cs typeface="Arial" pitchFamily="34" charset="0"/>
            </a:endParaRPr>
          </a:p>
        </p:txBody>
      </p:sp>
      <p:pic>
        <p:nvPicPr>
          <p:cNvPr id="3" name="Picture 2" descr="A picture containing person, holding, man, hand&#10;&#10;Description automatically generated">
            <a:extLst>
              <a:ext uri="{FF2B5EF4-FFF2-40B4-BE49-F238E27FC236}">
                <a16:creationId xmlns:a16="http://schemas.microsoft.com/office/drawing/2014/main" id="{94201668-F8DF-4519-9A89-E884BD77E6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46" r="23145" b="2519"/>
          <a:stretch/>
        </p:blipFill>
        <p:spPr>
          <a:xfrm rot="10800000">
            <a:off x="6888088" y="643381"/>
            <a:ext cx="4608512" cy="5571238"/>
          </a:xfrm>
          <a:prstGeom prst="rect">
            <a:avLst/>
          </a:prstGeom>
        </p:spPr>
      </p:pic>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1379" y="889843"/>
            <a:ext cx="5184576" cy="5078313"/>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Obviously it’s important that the patient is </a:t>
            </a:r>
            <a:r>
              <a:rPr lang="en-GB" sz="3600" b="1" dirty="0">
                <a:solidFill>
                  <a:srgbClr val="FFFF00"/>
                </a:solidFill>
                <a:latin typeface="Arial" pitchFamily="34" charset="0"/>
                <a:cs typeface="Arial" pitchFamily="34" charset="0"/>
              </a:rPr>
              <a:t>self isolating </a:t>
            </a:r>
            <a:r>
              <a:rPr lang="en-GB" sz="3600" b="1" dirty="0">
                <a:solidFill>
                  <a:schemeClr val="bg1"/>
                </a:solidFill>
                <a:latin typeface="Arial" pitchFamily="34" charset="0"/>
                <a:cs typeface="Arial" pitchFamily="34" charset="0"/>
              </a:rPr>
              <a:t>at this time so all testing must be carried out remotely preferably by using a surrogate and the patient’s hair sample.</a:t>
            </a:r>
          </a:p>
        </p:txBody>
      </p:sp>
      <p:pic>
        <p:nvPicPr>
          <p:cNvPr id="3" name="Picture 2" descr="A picture containing person, man, wearing, table&#10;&#10;Description automatically generated">
            <a:extLst>
              <a:ext uri="{FF2B5EF4-FFF2-40B4-BE49-F238E27FC236}">
                <a16:creationId xmlns:a16="http://schemas.microsoft.com/office/drawing/2014/main" id="{99C831EC-9AFC-45CA-A6C9-F8D43DD046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97" r="25688" b="2500"/>
          <a:stretch/>
        </p:blipFill>
        <p:spPr>
          <a:xfrm>
            <a:off x="6888088" y="476672"/>
            <a:ext cx="4608513" cy="5760640"/>
          </a:xfrm>
          <a:prstGeom prst="rect">
            <a:avLst/>
          </a:prstGeom>
        </p:spPr>
      </p:pic>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wearing, table&#10;&#10;Description automatically generated">
            <a:extLst>
              <a:ext uri="{FF2B5EF4-FFF2-40B4-BE49-F238E27FC236}">
                <a16:creationId xmlns:a16="http://schemas.microsoft.com/office/drawing/2014/main" id="{99C831EC-9AFC-45CA-A6C9-F8D43DD046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97" r="25688" b="2500"/>
          <a:stretch/>
        </p:blipFill>
        <p:spPr>
          <a:xfrm>
            <a:off x="6888088" y="476672"/>
            <a:ext cx="4608513" cy="5760640"/>
          </a:xfrm>
          <a:prstGeom prst="rect">
            <a:avLst/>
          </a:prstGeom>
        </p:spPr>
      </p:pic>
      <p:sp>
        <p:nvSpPr>
          <p:cNvPr id="4" name="TextBox 3">
            <a:extLst>
              <a:ext uri="{FF2B5EF4-FFF2-40B4-BE49-F238E27FC236}">
                <a16:creationId xmlns:a16="http://schemas.microsoft.com/office/drawing/2014/main" id="{4681B248-C7CE-4AD3-882E-0A29F7577685}"/>
              </a:ext>
            </a:extLst>
          </p:cNvPr>
          <p:cNvSpPr txBox="1"/>
          <p:nvPr/>
        </p:nvSpPr>
        <p:spPr>
          <a:xfrm>
            <a:off x="551384" y="335845"/>
            <a:ext cx="6264696" cy="6186309"/>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How to surrogate using a hair sample</a:t>
            </a:r>
          </a:p>
          <a:p>
            <a:r>
              <a:rPr lang="en-GB" sz="3600" b="1" dirty="0">
                <a:solidFill>
                  <a:schemeClr val="bg1"/>
                </a:solidFill>
                <a:latin typeface="Arial" pitchFamily="34" charset="0"/>
                <a:cs typeface="Arial" pitchFamily="34" charset="0"/>
              </a:rPr>
              <a:t>You require minimum of 6 hairs with roots (contains the DNA) on in a small sealed polythene bag.</a:t>
            </a:r>
          </a:p>
          <a:p>
            <a:r>
              <a:rPr lang="en-GB" sz="3600" b="1" dirty="0">
                <a:solidFill>
                  <a:schemeClr val="bg1"/>
                </a:solidFill>
                <a:latin typeface="Arial" pitchFamily="34" charset="0"/>
                <a:cs typeface="Arial" pitchFamily="34" charset="0"/>
              </a:rPr>
              <a:t>Place bag on patient along with the “Surrogate” vial.* This is necessary to protect the vital energy of the surrogate.</a:t>
            </a:r>
          </a:p>
        </p:txBody>
      </p:sp>
      <p:sp>
        <p:nvSpPr>
          <p:cNvPr id="5" name="TextBox 4">
            <a:extLst>
              <a:ext uri="{FF2B5EF4-FFF2-40B4-BE49-F238E27FC236}">
                <a16:creationId xmlns:a16="http://schemas.microsoft.com/office/drawing/2014/main" id="{7780CBFF-625B-43B1-8432-9AD247D1B173}"/>
              </a:ext>
            </a:extLst>
          </p:cNvPr>
          <p:cNvSpPr txBox="1"/>
          <p:nvPr/>
        </p:nvSpPr>
        <p:spPr>
          <a:xfrm>
            <a:off x="3035660" y="6021288"/>
            <a:ext cx="3924436" cy="369332"/>
          </a:xfrm>
          <a:prstGeom prst="rect">
            <a:avLst/>
          </a:prstGeom>
          <a:noFill/>
        </p:spPr>
        <p:txBody>
          <a:bodyPr wrap="square" rtlCol="0">
            <a:spAutoFit/>
          </a:bodyPr>
          <a:lstStyle/>
          <a:p>
            <a:r>
              <a:rPr lang="en-GB" b="1" i="1" dirty="0">
                <a:solidFill>
                  <a:schemeClr val="bg1"/>
                </a:solidFill>
                <a:latin typeface="Arial" pitchFamily="34" charset="0"/>
                <a:cs typeface="Arial" pitchFamily="34" charset="0"/>
              </a:rPr>
              <a:t>*Obtainable from Epigenetics Ltd</a:t>
            </a:r>
          </a:p>
        </p:txBody>
      </p:sp>
    </p:spTree>
    <p:extLst>
      <p:ext uri="{BB962C8B-B14F-4D97-AF65-F5344CB8AC3E}">
        <p14:creationId xmlns:p14="http://schemas.microsoft.com/office/powerpoint/2010/main" val="1204010365"/>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404664"/>
            <a:ext cx="5112568" cy="6186309"/>
          </a:xfrm>
          <a:prstGeom prst="rect">
            <a:avLst/>
          </a:prstGeom>
          <a:noFill/>
        </p:spPr>
        <p:txBody>
          <a:bodyPr wrap="square" rtlCol="0">
            <a:spAutoFit/>
          </a:bodyPr>
          <a:lstStyle/>
          <a:p>
            <a:pPr marL="742950" indent="-742950">
              <a:buAutoNum type="arabicPeriod"/>
            </a:pPr>
            <a:r>
              <a:rPr lang="en-GB" sz="3600" b="1" dirty="0">
                <a:solidFill>
                  <a:schemeClr val="bg1"/>
                </a:solidFill>
                <a:latin typeface="Arial" pitchFamily="34" charset="0"/>
                <a:cs typeface="Arial" pitchFamily="34" charset="0"/>
              </a:rPr>
              <a:t>Check that the surrogate now weakens to the patient’s </a:t>
            </a:r>
            <a:r>
              <a:rPr lang="en-GB" sz="3600" b="1" dirty="0">
                <a:solidFill>
                  <a:srgbClr val="FFFF00"/>
                </a:solidFill>
                <a:latin typeface="Arial" pitchFamily="34" charset="0"/>
                <a:cs typeface="Arial" pitchFamily="34" charset="0"/>
              </a:rPr>
              <a:t>body type acetate. </a:t>
            </a:r>
          </a:p>
          <a:p>
            <a:r>
              <a:rPr lang="en-GB" sz="3600" b="1" dirty="0">
                <a:solidFill>
                  <a:srgbClr val="FFFF00"/>
                </a:solidFill>
                <a:latin typeface="Arial" pitchFamily="34" charset="0"/>
                <a:cs typeface="Arial" pitchFamily="34" charset="0"/>
              </a:rPr>
              <a:t>	</a:t>
            </a:r>
          </a:p>
          <a:p>
            <a:r>
              <a:rPr lang="en-GB" sz="3600" b="1" dirty="0">
                <a:solidFill>
                  <a:srgbClr val="FFFF00"/>
                </a:solidFill>
                <a:latin typeface="Arial" pitchFamily="34" charset="0"/>
                <a:cs typeface="Arial" pitchFamily="34" charset="0"/>
              </a:rPr>
              <a:t>	</a:t>
            </a:r>
            <a:r>
              <a:rPr lang="en-GB" sz="3600" b="1" dirty="0">
                <a:solidFill>
                  <a:srgbClr val="FF0000"/>
                </a:solidFill>
                <a:latin typeface="Arial" pitchFamily="34" charset="0"/>
                <a:cs typeface="Arial" pitchFamily="34" charset="0"/>
              </a:rPr>
              <a:t>RED</a:t>
            </a:r>
          </a:p>
          <a:p>
            <a:r>
              <a:rPr lang="en-GB" sz="3600" b="1" dirty="0">
                <a:solidFill>
                  <a:srgbClr val="FFFF00"/>
                </a:solidFill>
                <a:latin typeface="Arial" pitchFamily="34" charset="0"/>
                <a:cs typeface="Arial" pitchFamily="34" charset="0"/>
              </a:rPr>
              <a:t> </a:t>
            </a:r>
          </a:p>
          <a:p>
            <a:r>
              <a:rPr lang="en-GB" sz="3600" b="1" dirty="0">
                <a:solidFill>
                  <a:srgbClr val="FFFF00"/>
                </a:solidFill>
                <a:latin typeface="Arial" pitchFamily="34" charset="0"/>
                <a:cs typeface="Arial" pitchFamily="34" charset="0"/>
              </a:rPr>
              <a:t>	</a:t>
            </a:r>
            <a:r>
              <a:rPr lang="en-GB" sz="3600" b="1" dirty="0">
                <a:solidFill>
                  <a:srgbClr val="92D050"/>
                </a:solidFill>
                <a:latin typeface="Arial" pitchFamily="34" charset="0"/>
                <a:cs typeface="Arial" pitchFamily="34" charset="0"/>
              </a:rPr>
              <a:t>GREEN</a:t>
            </a:r>
          </a:p>
          <a:p>
            <a:r>
              <a:rPr lang="en-GB" sz="3600" b="1" dirty="0">
                <a:solidFill>
                  <a:srgbClr val="FFFF00"/>
                </a:solidFill>
                <a:latin typeface="Arial" pitchFamily="34" charset="0"/>
                <a:cs typeface="Arial" pitchFamily="34" charset="0"/>
              </a:rPr>
              <a:t> </a:t>
            </a:r>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	</a:t>
            </a:r>
            <a:r>
              <a:rPr lang="en-GB" sz="3600" b="1" dirty="0">
                <a:solidFill>
                  <a:schemeClr val="tx2">
                    <a:lumMod val="60000"/>
                    <a:lumOff val="40000"/>
                  </a:schemeClr>
                </a:solidFill>
                <a:latin typeface="Arial" pitchFamily="34" charset="0"/>
                <a:cs typeface="Arial" pitchFamily="34" charset="0"/>
              </a:rPr>
              <a:t>BLUE</a:t>
            </a:r>
          </a:p>
        </p:txBody>
      </p:sp>
      <p:pic>
        <p:nvPicPr>
          <p:cNvPr id="3" name="Picture 2" descr="A picture containing indoor, book, man, young&#10;&#10;Description automatically generated">
            <a:extLst>
              <a:ext uri="{FF2B5EF4-FFF2-40B4-BE49-F238E27FC236}">
                <a16:creationId xmlns:a16="http://schemas.microsoft.com/office/drawing/2014/main" id="{96BEA280-B21F-4216-B551-5BB1CB8EE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60" r="3234" b="1"/>
          <a:stretch/>
        </p:blipFill>
        <p:spPr>
          <a:xfrm rot="16200000">
            <a:off x="5751503" y="656095"/>
            <a:ext cx="2757362" cy="2500416"/>
          </a:xfrm>
          <a:prstGeom prst="rect">
            <a:avLst/>
          </a:prstGeom>
        </p:spPr>
      </p:pic>
      <p:pic>
        <p:nvPicPr>
          <p:cNvPr id="4" name="Picture 3" descr="A picture containing person, man, book, woman&#10;&#10;Description automatically generated">
            <a:extLst>
              <a:ext uri="{FF2B5EF4-FFF2-40B4-BE49-F238E27FC236}">
                <a16:creationId xmlns:a16="http://schemas.microsoft.com/office/drawing/2014/main" id="{DAA49BEB-E1E0-43B6-B42D-ED8423946D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55" r="-1" b="16892"/>
          <a:stretch/>
        </p:blipFill>
        <p:spPr>
          <a:xfrm rot="16200000">
            <a:off x="8583784" y="633046"/>
            <a:ext cx="2756441" cy="2547430"/>
          </a:xfrm>
          <a:prstGeom prst="rect">
            <a:avLst/>
          </a:prstGeom>
        </p:spPr>
      </p:pic>
      <p:pic>
        <p:nvPicPr>
          <p:cNvPr id="5" name="Picture 4" descr="A picture containing person, indoor, man, book&#10;&#10;Description automatically generated">
            <a:extLst>
              <a:ext uri="{FF2B5EF4-FFF2-40B4-BE49-F238E27FC236}">
                <a16:creationId xmlns:a16="http://schemas.microsoft.com/office/drawing/2014/main" id="{1E172CD5-E34E-43C2-8928-7BE1C06DF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54" r="4" b="4"/>
          <a:stretch/>
        </p:blipFill>
        <p:spPr>
          <a:xfrm rot="16200000">
            <a:off x="7282129" y="3275397"/>
            <a:ext cx="2702558" cy="3009765"/>
          </a:xfrm>
          <a:prstGeom prst="rect">
            <a:avLst/>
          </a:prstGeom>
        </p:spPr>
      </p:pic>
    </p:spTree>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671691"/>
            <a:ext cx="6120680" cy="6186309"/>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Remove body type acetate and proceed as like treating a patient directly. Patient will be in strength.</a:t>
            </a:r>
          </a:p>
          <a:p>
            <a:endParaRPr lang="en-GB" sz="3600" b="1" dirty="0">
              <a:solidFill>
                <a:schemeClr val="bg1"/>
              </a:solidFill>
              <a:latin typeface="Arial" pitchFamily="34" charset="0"/>
              <a:cs typeface="Arial" pitchFamily="34" charset="0"/>
            </a:endParaRP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2. Place the </a:t>
            </a:r>
            <a:r>
              <a:rPr lang="en-GB" sz="3600" b="1" dirty="0">
                <a:solidFill>
                  <a:srgbClr val="FFFF00"/>
                </a:solidFill>
                <a:latin typeface="Arial" pitchFamily="34" charset="0"/>
                <a:cs typeface="Arial" pitchFamily="34" charset="0"/>
              </a:rPr>
              <a:t>633nm acetate </a:t>
            </a:r>
            <a:r>
              <a:rPr lang="en-GB" sz="3600" b="1" dirty="0">
                <a:solidFill>
                  <a:schemeClr val="bg1"/>
                </a:solidFill>
                <a:latin typeface="Arial" pitchFamily="34" charset="0"/>
                <a:cs typeface="Arial" pitchFamily="34" charset="0"/>
              </a:rPr>
              <a:t>on the surrogate’s abdomen. Strong muscle weakens.</a:t>
            </a:r>
          </a:p>
          <a:p>
            <a:endParaRPr lang="en-GB" sz="3600" b="1" dirty="0">
              <a:solidFill>
                <a:schemeClr val="bg1"/>
              </a:solidFill>
              <a:latin typeface="Arial" pitchFamily="34" charset="0"/>
              <a:cs typeface="Arial" pitchFamily="34" charset="0"/>
            </a:endParaRPr>
          </a:p>
        </p:txBody>
      </p:sp>
      <p:pic>
        <p:nvPicPr>
          <p:cNvPr id="3" name="Picture 2" descr="A picture containing person, man, holding, shirt&#10;&#10;Description automatically generated">
            <a:extLst>
              <a:ext uri="{FF2B5EF4-FFF2-40B4-BE49-F238E27FC236}">
                <a16:creationId xmlns:a16="http://schemas.microsoft.com/office/drawing/2014/main" id="{C175DB78-2DF9-4C40-8489-1E97E061F6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104" y="1556792"/>
            <a:ext cx="4328056" cy="3168352"/>
          </a:xfrm>
          <a:prstGeom prst="rect">
            <a:avLst/>
          </a:prstGeom>
        </p:spPr>
      </p:pic>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651296"/>
            <a:ext cx="5400600"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3. Challenge for which </a:t>
            </a:r>
            <a:r>
              <a:rPr lang="en-GB" sz="3600" b="1" dirty="0">
                <a:solidFill>
                  <a:srgbClr val="FFFF00"/>
                </a:solidFill>
                <a:latin typeface="Arial" pitchFamily="34" charset="0"/>
                <a:cs typeface="Arial" pitchFamily="34" charset="0"/>
              </a:rPr>
              <a:t>meridian</a:t>
            </a:r>
            <a:r>
              <a:rPr lang="en-GB" sz="3600" b="1" dirty="0">
                <a:solidFill>
                  <a:schemeClr val="bg1"/>
                </a:solidFill>
                <a:latin typeface="Arial" pitchFamily="34" charset="0"/>
                <a:cs typeface="Arial" pitchFamily="34" charset="0"/>
              </a:rPr>
              <a:t> strengthens.</a:t>
            </a:r>
          </a:p>
          <a:p>
            <a:r>
              <a:rPr lang="en-GB" sz="3600" b="1" dirty="0">
                <a:solidFill>
                  <a:schemeClr val="bg1"/>
                </a:solidFill>
                <a:latin typeface="Arial" pitchFamily="34" charset="0"/>
                <a:cs typeface="Arial" pitchFamily="34" charset="0"/>
              </a:rPr>
              <a:t>Then test all the surrogate’s muscles on this meridian in the clear. i.e. from strength without the 633nm acetate on.</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Should all test weak.</a:t>
            </a:r>
          </a:p>
        </p:txBody>
      </p:sp>
      <p:pic>
        <p:nvPicPr>
          <p:cNvPr id="3" name="Picture 2" descr="A picture containing person, indoor, man, sitting&#10;&#10;Description automatically generated">
            <a:extLst>
              <a:ext uri="{FF2B5EF4-FFF2-40B4-BE49-F238E27FC236}">
                <a16:creationId xmlns:a16="http://schemas.microsoft.com/office/drawing/2014/main" id="{003BAD44-011B-4C14-840A-7CBA4D618A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09" t="13250" r="35442" b="10100"/>
          <a:stretch/>
        </p:blipFill>
        <p:spPr>
          <a:xfrm>
            <a:off x="6096000" y="460985"/>
            <a:ext cx="5328592" cy="5760640"/>
          </a:xfrm>
          <a:prstGeom prst="rect">
            <a:avLst/>
          </a:prstGeom>
        </p:spPr>
      </p:pic>
      <p:sp>
        <p:nvSpPr>
          <p:cNvPr id="4" name="TextBox 3">
            <a:extLst>
              <a:ext uri="{FF2B5EF4-FFF2-40B4-BE49-F238E27FC236}">
                <a16:creationId xmlns:a16="http://schemas.microsoft.com/office/drawing/2014/main" id="{1980CB25-B524-42BE-950C-27A3D5143FB9}"/>
              </a:ext>
            </a:extLst>
          </p:cNvPr>
          <p:cNvSpPr txBox="1"/>
          <p:nvPr/>
        </p:nvSpPr>
        <p:spPr>
          <a:xfrm>
            <a:off x="6168008" y="548680"/>
            <a:ext cx="2880320" cy="1754326"/>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In this case it’s the Liver Meridian that negates. So test PMS and Rhomboid muscles in the clear without the 633nm acetate on.</a:t>
            </a:r>
          </a:p>
        </p:txBody>
      </p:sp>
    </p:spTree>
    <p:extLst>
      <p:ext uri="{BB962C8B-B14F-4D97-AF65-F5344CB8AC3E}">
        <p14:creationId xmlns:p14="http://schemas.microsoft.com/office/powerpoint/2010/main" val="3231206969"/>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584" y="2492896"/>
            <a:ext cx="7632848" cy="1754326"/>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Any effective remedy should strengthen </a:t>
            </a:r>
            <a:r>
              <a:rPr lang="en-GB" sz="3600" b="1" dirty="0">
                <a:solidFill>
                  <a:srgbClr val="FFFF00"/>
                </a:solidFill>
                <a:latin typeface="Arial" pitchFamily="34" charset="0"/>
                <a:cs typeface="Arial" pitchFamily="34" charset="0"/>
              </a:rPr>
              <a:t>all muscles </a:t>
            </a:r>
            <a:r>
              <a:rPr lang="en-GB" sz="3600" b="1" dirty="0">
                <a:solidFill>
                  <a:schemeClr val="bg1"/>
                </a:solidFill>
                <a:latin typeface="Arial" pitchFamily="34" charset="0"/>
                <a:cs typeface="Arial" pitchFamily="34" charset="0"/>
              </a:rPr>
              <a:t>if it is 100% effective.</a:t>
            </a:r>
          </a:p>
        </p:txBody>
      </p:sp>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379" y="476672"/>
            <a:ext cx="6984776" cy="563231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My findings</a:t>
            </a:r>
          </a:p>
          <a:p>
            <a:endParaRPr lang="en-GB" sz="3600" b="1" dirty="0">
              <a:solidFill>
                <a:srgbClr val="FFFF00"/>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1. Continue patient on </a:t>
            </a:r>
            <a:r>
              <a:rPr lang="en-GB" sz="3600" b="1" dirty="0">
                <a:solidFill>
                  <a:srgbClr val="FFFF00"/>
                </a:solidFill>
                <a:latin typeface="Arial" pitchFamily="34" charset="0"/>
                <a:cs typeface="Arial" pitchFamily="34" charset="0"/>
              </a:rPr>
              <a:t>Vitamin D3 </a:t>
            </a:r>
            <a:r>
              <a:rPr lang="en-GB" sz="3600" b="1" dirty="0">
                <a:solidFill>
                  <a:schemeClr val="bg1"/>
                </a:solidFill>
                <a:latin typeface="Arial" pitchFamily="34" charset="0"/>
                <a:cs typeface="Arial" pitchFamily="34" charset="0"/>
              </a:rPr>
              <a:t>and measure dose.</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2. Continue patient on </a:t>
            </a:r>
            <a:r>
              <a:rPr lang="en-GB" sz="3600" b="1" dirty="0" err="1">
                <a:solidFill>
                  <a:srgbClr val="FFFF00"/>
                </a:solidFill>
                <a:latin typeface="Arial" pitchFamily="34" charset="0"/>
                <a:cs typeface="Arial" pitchFamily="34" charset="0"/>
              </a:rPr>
              <a:t>Quercitin</a:t>
            </a:r>
            <a:r>
              <a:rPr lang="en-GB" sz="3600" b="1" dirty="0">
                <a:solidFill>
                  <a:srgbClr val="FFFF00"/>
                </a:solidFill>
                <a:latin typeface="Arial" pitchFamily="34" charset="0"/>
                <a:cs typeface="Arial" pitchFamily="34" charset="0"/>
              </a:rPr>
              <a:t>,</a:t>
            </a:r>
            <a:r>
              <a:rPr lang="en-GB" sz="3600" b="1" dirty="0">
                <a:solidFill>
                  <a:schemeClr val="bg1"/>
                </a:solidFill>
                <a:latin typeface="Arial" pitchFamily="34" charset="0"/>
                <a:cs typeface="Arial" pitchFamily="34" charset="0"/>
              </a:rPr>
              <a:t> </a:t>
            </a:r>
            <a:r>
              <a:rPr lang="en-GB" sz="3600" b="1" dirty="0">
                <a:solidFill>
                  <a:srgbClr val="FFFF00"/>
                </a:solidFill>
                <a:latin typeface="Arial" pitchFamily="34" charset="0"/>
                <a:cs typeface="Arial" pitchFamily="34" charset="0"/>
              </a:rPr>
              <a:t>Zinc ascorbate / </a:t>
            </a:r>
            <a:r>
              <a:rPr lang="en-GB" sz="3600" b="1" dirty="0" err="1">
                <a:solidFill>
                  <a:srgbClr val="FFFF00"/>
                </a:solidFill>
                <a:latin typeface="Arial" pitchFamily="34" charset="0"/>
                <a:cs typeface="Arial" pitchFamily="34" charset="0"/>
              </a:rPr>
              <a:t>sulfate</a:t>
            </a:r>
            <a:r>
              <a:rPr lang="en-GB" sz="3600" b="1" dirty="0">
                <a:solidFill>
                  <a:srgbClr val="FFFF00"/>
                </a:solidFill>
                <a:latin typeface="Arial" pitchFamily="34" charset="0"/>
                <a:cs typeface="Arial" pitchFamily="34" charset="0"/>
              </a:rPr>
              <a:t> </a:t>
            </a:r>
            <a:r>
              <a:rPr lang="en-GB" sz="3600" b="1" dirty="0">
                <a:solidFill>
                  <a:schemeClr val="bg1"/>
                </a:solidFill>
                <a:latin typeface="Arial" pitchFamily="34" charset="0"/>
                <a:cs typeface="Arial" pitchFamily="34" charset="0"/>
              </a:rPr>
              <a:t>and measure dose. (maybe up to 60mg of each 2x a day with food)</a:t>
            </a:r>
          </a:p>
        </p:txBody>
      </p:sp>
      <p:sp>
        <p:nvSpPr>
          <p:cNvPr id="5" name="TextBox 4">
            <a:extLst>
              <a:ext uri="{FF2B5EF4-FFF2-40B4-BE49-F238E27FC236}">
                <a16:creationId xmlns:a16="http://schemas.microsoft.com/office/drawing/2014/main" id="{CEDFA99C-F38D-46C5-BCC4-B2FC94B51E87}"/>
              </a:ext>
            </a:extLst>
          </p:cNvPr>
          <p:cNvSpPr txBox="1"/>
          <p:nvPr/>
        </p:nvSpPr>
        <p:spPr>
          <a:xfrm>
            <a:off x="593379" y="6196662"/>
            <a:ext cx="7632848"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Dr </a:t>
            </a:r>
            <a:r>
              <a:rPr lang="en-GB" b="1" dirty="0" err="1">
                <a:solidFill>
                  <a:schemeClr val="bg1"/>
                </a:solidFill>
                <a:latin typeface="Arial" panose="020B0604020202020204" pitchFamily="34" charset="0"/>
                <a:cs typeface="Arial" panose="020B0604020202020204" pitchFamily="34" charset="0"/>
              </a:rPr>
              <a:t>Zelenka</a:t>
            </a:r>
            <a:r>
              <a:rPr lang="en-GB" b="1" dirty="0">
                <a:solidFill>
                  <a:schemeClr val="bg1"/>
                </a:solidFill>
                <a:latin typeface="Arial" panose="020B0604020202020204" pitchFamily="34" charset="0"/>
                <a:cs typeface="Arial" panose="020B0604020202020204" pitchFamily="34" charset="0"/>
              </a:rPr>
              <a:t> from NYC recommends 220mg daily for 5 days</a:t>
            </a:r>
          </a:p>
        </p:txBody>
      </p:sp>
      <p:pic>
        <p:nvPicPr>
          <p:cNvPr id="4" name="Picture 3">
            <a:extLst>
              <a:ext uri="{FF2B5EF4-FFF2-40B4-BE49-F238E27FC236}">
                <a16:creationId xmlns:a16="http://schemas.microsoft.com/office/drawing/2014/main" id="{59E072C2-4A55-420F-8C50-95608C9C29E7}"/>
              </a:ext>
            </a:extLst>
          </p:cNvPr>
          <p:cNvPicPr>
            <a:picLocks noChangeAspect="1"/>
          </p:cNvPicPr>
          <p:nvPr/>
        </p:nvPicPr>
        <p:blipFill rotWithShape="1">
          <a:blip r:embed="rId2"/>
          <a:srcRect t="8845" b="10224"/>
          <a:stretch/>
        </p:blipFill>
        <p:spPr>
          <a:xfrm>
            <a:off x="9192344" y="548680"/>
            <a:ext cx="1337955" cy="2592288"/>
          </a:xfrm>
          <a:prstGeom prst="rect">
            <a:avLst/>
          </a:prstGeom>
        </p:spPr>
      </p:pic>
      <p:pic>
        <p:nvPicPr>
          <p:cNvPr id="3" name="Picture 2">
            <a:extLst>
              <a:ext uri="{FF2B5EF4-FFF2-40B4-BE49-F238E27FC236}">
                <a16:creationId xmlns:a16="http://schemas.microsoft.com/office/drawing/2014/main" id="{E4536476-9172-4376-A3A5-A862DDB97E0D}"/>
              </a:ext>
            </a:extLst>
          </p:cNvPr>
          <p:cNvPicPr>
            <a:picLocks noChangeAspect="1"/>
          </p:cNvPicPr>
          <p:nvPr/>
        </p:nvPicPr>
        <p:blipFill>
          <a:blip r:embed="rId3"/>
          <a:stretch>
            <a:fillRect/>
          </a:stretch>
        </p:blipFill>
        <p:spPr>
          <a:xfrm>
            <a:off x="9192344" y="4149080"/>
            <a:ext cx="1387284" cy="1826722"/>
          </a:xfrm>
          <a:prstGeom prst="rect">
            <a:avLst/>
          </a:prstGeom>
        </p:spPr>
      </p:pic>
    </p:spTree>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277772-5606-4560-A8FA-7AAD5ED2CE8F}"/>
              </a:ext>
            </a:extLst>
          </p:cNvPr>
          <p:cNvPicPr>
            <a:picLocks noChangeAspect="1"/>
          </p:cNvPicPr>
          <p:nvPr/>
        </p:nvPicPr>
        <p:blipFill rotWithShape="1">
          <a:blip r:embed="rId2"/>
          <a:srcRect l="2139" r="3717"/>
          <a:stretch/>
        </p:blipFill>
        <p:spPr>
          <a:xfrm>
            <a:off x="6023992" y="548680"/>
            <a:ext cx="4077364" cy="5802803"/>
          </a:xfrm>
          <a:prstGeom prst="rect">
            <a:avLst/>
          </a:prstGeom>
        </p:spPr>
      </p:pic>
      <p:pic>
        <p:nvPicPr>
          <p:cNvPr id="4" name="Picture 3">
            <a:extLst>
              <a:ext uri="{FF2B5EF4-FFF2-40B4-BE49-F238E27FC236}">
                <a16:creationId xmlns:a16="http://schemas.microsoft.com/office/drawing/2014/main" id="{9F5F7B2D-9AAB-4AE4-A931-63AA76E5AE47}"/>
              </a:ext>
            </a:extLst>
          </p:cNvPr>
          <p:cNvPicPr>
            <a:picLocks noChangeAspect="1"/>
          </p:cNvPicPr>
          <p:nvPr/>
        </p:nvPicPr>
        <p:blipFill>
          <a:blip r:embed="rId3"/>
          <a:stretch>
            <a:fillRect/>
          </a:stretch>
        </p:blipFill>
        <p:spPr>
          <a:xfrm>
            <a:off x="1127448" y="568654"/>
            <a:ext cx="4406876" cy="5802803"/>
          </a:xfrm>
          <a:prstGeom prst="rect">
            <a:avLst/>
          </a:prstGeom>
        </p:spPr>
      </p:pic>
    </p:spTree>
    <p:extLst>
      <p:ext uri="{BB962C8B-B14F-4D97-AF65-F5344CB8AC3E}">
        <p14:creationId xmlns:p14="http://schemas.microsoft.com/office/powerpoint/2010/main" val="347833949"/>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376" y="404664"/>
            <a:ext cx="7200800" cy="6740307"/>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3. Change at this stage to </a:t>
            </a:r>
            <a:r>
              <a:rPr lang="en-GB" sz="3600" b="1" dirty="0">
                <a:solidFill>
                  <a:srgbClr val="FFFF00"/>
                </a:solidFill>
                <a:latin typeface="Arial" pitchFamily="34" charset="0"/>
                <a:cs typeface="Arial" pitchFamily="34" charset="0"/>
              </a:rPr>
              <a:t>Potassium ascorbate </a:t>
            </a:r>
            <a:r>
              <a:rPr lang="en-GB" sz="3600" b="1" dirty="0">
                <a:solidFill>
                  <a:schemeClr val="bg1"/>
                </a:solidFill>
                <a:latin typeface="Arial" pitchFamily="34" charset="0"/>
                <a:cs typeface="Arial" pitchFamily="34" charset="0"/>
              </a:rPr>
              <a:t>(2+gm 3x day) to now get the ascorbate intracellular.</a:t>
            </a:r>
          </a:p>
          <a:p>
            <a:r>
              <a:rPr lang="en-GB" sz="3600" b="1" dirty="0">
                <a:solidFill>
                  <a:schemeClr val="bg1"/>
                </a:solidFill>
                <a:latin typeface="Arial" pitchFamily="34" charset="0"/>
                <a:cs typeface="Arial" pitchFamily="34" charset="0"/>
              </a:rPr>
              <a:t> </a:t>
            </a:r>
          </a:p>
          <a:p>
            <a:r>
              <a:rPr lang="en-GB" sz="3600" b="1" dirty="0">
                <a:solidFill>
                  <a:srgbClr val="FFFF00"/>
                </a:solidFill>
                <a:latin typeface="Arial" pitchFamily="34" charset="0"/>
                <a:cs typeface="Arial" pitchFamily="34" charset="0"/>
              </a:rPr>
              <a:t>Potassium</a:t>
            </a:r>
            <a:r>
              <a:rPr lang="en-GB" sz="3600" b="1" dirty="0">
                <a:solidFill>
                  <a:schemeClr val="bg1"/>
                </a:solidFill>
                <a:latin typeface="Arial" pitchFamily="34" charset="0"/>
                <a:cs typeface="Arial" pitchFamily="34" charset="0"/>
              </a:rPr>
              <a:t> is an intracellular electrolyte and aids the inside of the cell to be less acidic.</a:t>
            </a:r>
          </a:p>
          <a:p>
            <a:r>
              <a:rPr lang="en-GB" sz="3600" b="1" dirty="0">
                <a:solidFill>
                  <a:schemeClr val="bg1"/>
                </a:solidFill>
                <a:latin typeface="Arial" pitchFamily="34" charset="0"/>
                <a:cs typeface="Arial" pitchFamily="34" charset="0"/>
              </a:rPr>
              <a:t>All positive tested COVID-19 patients are potassium deficient.</a:t>
            </a:r>
          </a:p>
          <a:p>
            <a:endParaRPr lang="en-GB" sz="3600" b="1"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304ED51E-D77A-4956-8A3F-4A72FDF59EF3}"/>
              </a:ext>
            </a:extLst>
          </p:cNvPr>
          <p:cNvPicPr>
            <a:picLocks noChangeAspect="1"/>
          </p:cNvPicPr>
          <p:nvPr/>
        </p:nvPicPr>
        <p:blipFill>
          <a:blip r:embed="rId2"/>
          <a:stretch>
            <a:fillRect/>
          </a:stretch>
        </p:blipFill>
        <p:spPr>
          <a:xfrm>
            <a:off x="7536160" y="876623"/>
            <a:ext cx="3981709" cy="5104753"/>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376" y="2965008"/>
            <a:ext cx="6624736" cy="3416320"/>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However most people who do not weaken in the clear weaken when the acetate is challenged whilst therapy localising the current </a:t>
            </a:r>
            <a:r>
              <a:rPr lang="en-GB" sz="3600" b="1" dirty="0">
                <a:solidFill>
                  <a:srgbClr val="FFFF00"/>
                </a:solidFill>
                <a:latin typeface="Arial" pitchFamily="34" charset="0"/>
                <a:cs typeface="Arial" pitchFamily="34" charset="0"/>
              </a:rPr>
              <a:t>WON Mu time point. </a:t>
            </a:r>
          </a:p>
        </p:txBody>
      </p:sp>
      <p:pic>
        <p:nvPicPr>
          <p:cNvPr id="3" name="Picture 2" descr="Alarm point laminate">
            <a:extLst>
              <a:ext uri="{FF2B5EF4-FFF2-40B4-BE49-F238E27FC236}">
                <a16:creationId xmlns:a16="http://schemas.microsoft.com/office/drawing/2014/main" id="{0905F614-0DA2-48C0-8F03-52CA4D506096}"/>
              </a:ext>
            </a:extLst>
          </p:cNvPr>
          <p:cNvPicPr>
            <a:picLocks noChangeAspect="1" noChangeArrowheads="1"/>
          </p:cNvPicPr>
          <p:nvPr/>
        </p:nvPicPr>
        <p:blipFill>
          <a:blip r:embed="rId2" cstate="print"/>
          <a:srcRect/>
          <a:stretch>
            <a:fillRect/>
          </a:stretch>
        </p:blipFill>
        <p:spPr bwMode="auto">
          <a:xfrm>
            <a:off x="7248128" y="3068960"/>
            <a:ext cx="4233734" cy="3140968"/>
          </a:xfrm>
          <a:prstGeom prst="rect">
            <a:avLst/>
          </a:prstGeom>
          <a:noFill/>
          <a:ln w="9525" algn="in">
            <a:noFill/>
            <a:miter lim="800000"/>
            <a:headEnd/>
            <a:tailEnd/>
          </a:ln>
          <a:effectLst/>
        </p:spPr>
      </p:pic>
      <p:sp>
        <p:nvSpPr>
          <p:cNvPr id="4" name="TextBox 3">
            <a:extLst>
              <a:ext uri="{FF2B5EF4-FFF2-40B4-BE49-F238E27FC236}">
                <a16:creationId xmlns:a16="http://schemas.microsoft.com/office/drawing/2014/main" id="{492185C4-4FB2-45C0-9D16-A1A0BA2AEA12}"/>
              </a:ext>
            </a:extLst>
          </p:cNvPr>
          <p:cNvSpPr txBox="1"/>
          <p:nvPr/>
        </p:nvSpPr>
        <p:spPr>
          <a:xfrm>
            <a:off x="623392" y="476672"/>
            <a:ext cx="10801200" cy="1200329"/>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Most people do not weaken in the clear to this acetate as they are currently not infectious.</a:t>
            </a:r>
          </a:p>
        </p:txBody>
      </p:sp>
    </p:spTree>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60" y="-243408"/>
            <a:ext cx="4536504" cy="6740307"/>
          </a:xfrm>
          <a:prstGeom prst="rect">
            <a:avLst/>
          </a:prstGeom>
          <a:noFill/>
        </p:spPr>
        <p:txBody>
          <a:bodyPr wrap="square" rtlCol="0">
            <a:spAutoFit/>
          </a:bodyPr>
          <a:lstStyle/>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4. Put patient onto </a:t>
            </a:r>
            <a:r>
              <a:rPr lang="en-GB" sz="3600" b="1" dirty="0">
                <a:solidFill>
                  <a:srgbClr val="FFFF00"/>
                </a:solidFill>
                <a:latin typeface="Arial" pitchFamily="34" charset="0"/>
                <a:cs typeface="Arial" pitchFamily="34" charset="0"/>
              </a:rPr>
              <a:t>Liposomal Glutathione </a:t>
            </a:r>
            <a:r>
              <a:rPr lang="en-GB" sz="3600" b="1" dirty="0">
                <a:solidFill>
                  <a:schemeClr val="bg1"/>
                </a:solidFill>
                <a:latin typeface="Arial" pitchFamily="34" charset="0"/>
                <a:cs typeface="Arial" pitchFamily="34" charset="0"/>
              </a:rPr>
              <a:t>10-25ml (800-2000mg) 3x day to increase intracellular detoxification and prevent cytokine storm.</a:t>
            </a:r>
          </a:p>
          <a:p>
            <a:r>
              <a:rPr lang="en-GB" sz="3600" b="1" dirty="0">
                <a:solidFill>
                  <a:schemeClr val="bg1"/>
                </a:solidFill>
                <a:latin typeface="Arial" pitchFamily="34" charset="0"/>
                <a:cs typeface="Arial" pitchFamily="34" charset="0"/>
              </a:rPr>
              <a:t>Alternatively use </a:t>
            </a:r>
            <a:r>
              <a:rPr lang="en-GB" sz="3600" b="1" dirty="0">
                <a:solidFill>
                  <a:srgbClr val="FFFF00"/>
                </a:solidFill>
                <a:latin typeface="Arial" pitchFamily="34" charset="0"/>
                <a:cs typeface="Arial" pitchFamily="34" charset="0"/>
              </a:rPr>
              <a:t>NAC</a:t>
            </a:r>
            <a:r>
              <a:rPr lang="en-GB" sz="3600" b="1" dirty="0">
                <a:solidFill>
                  <a:schemeClr val="bg1"/>
                </a:solidFill>
                <a:latin typeface="Arial" pitchFamily="34" charset="0"/>
                <a:cs typeface="Arial" pitchFamily="34" charset="0"/>
              </a:rPr>
              <a:t>.</a:t>
            </a:r>
          </a:p>
        </p:txBody>
      </p:sp>
      <p:pic>
        <p:nvPicPr>
          <p:cNvPr id="4" name="Picture 3">
            <a:extLst>
              <a:ext uri="{FF2B5EF4-FFF2-40B4-BE49-F238E27FC236}">
                <a16:creationId xmlns:a16="http://schemas.microsoft.com/office/drawing/2014/main" id="{D51E3462-8654-455A-936D-12F91EAC9920}"/>
              </a:ext>
            </a:extLst>
          </p:cNvPr>
          <p:cNvPicPr>
            <a:picLocks noChangeAspect="1"/>
          </p:cNvPicPr>
          <p:nvPr/>
        </p:nvPicPr>
        <p:blipFill>
          <a:blip r:embed="rId2"/>
          <a:stretch>
            <a:fillRect/>
          </a:stretch>
        </p:blipFill>
        <p:spPr>
          <a:xfrm>
            <a:off x="5142728" y="1133219"/>
            <a:ext cx="2842245" cy="4179771"/>
          </a:xfrm>
          <a:prstGeom prst="rect">
            <a:avLst/>
          </a:prstGeom>
        </p:spPr>
      </p:pic>
      <p:pic>
        <p:nvPicPr>
          <p:cNvPr id="5" name="Picture 4">
            <a:extLst>
              <a:ext uri="{FF2B5EF4-FFF2-40B4-BE49-F238E27FC236}">
                <a16:creationId xmlns:a16="http://schemas.microsoft.com/office/drawing/2014/main" id="{252051AA-8437-45E8-A627-C58D4D019770}"/>
              </a:ext>
            </a:extLst>
          </p:cNvPr>
          <p:cNvPicPr>
            <a:picLocks noChangeAspect="1"/>
          </p:cNvPicPr>
          <p:nvPr/>
        </p:nvPicPr>
        <p:blipFill>
          <a:blip r:embed="rId3"/>
          <a:stretch>
            <a:fillRect/>
          </a:stretch>
        </p:blipFill>
        <p:spPr>
          <a:xfrm>
            <a:off x="8544272" y="1124744"/>
            <a:ext cx="3021172" cy="4140125"/>
          </a:xfrm>
          <a:prstGeom prst="rect">
            <a:avLst/>
          </a:prstGeom>
        </p:spPr>
      </p:pic>
    </p:spTree>
    <p:extLst>
      <p:ext uri="{BB962C8B-B14F-4D97-AF65-F5344CB8AC3E}">
        <p14:creationId xmlns:p14="http://schemas.microsoft.com/office/powerpoint/2010/main" val="1347992925"/>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612844"/>
            <a:ext cx="7632848"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4. Test for </a:t>
            </a:r>
            <a:r>
              <a:rPr lang="en-GB" sz="3600" b="1" dirty="0">
                <a:solidFill>
                  <a:srgbClr val="FFFF00"/>
                </a:solidFill>
                <a:latin typeface="Arial" pitchFamily="34" charset="0"/>
                <a:cs typeface="Arial" pitchFamily="34" charset="0"/>
              </a:rPr>
              <a:t>Vitamin K2 in </a:t>
            </a:r>
            <a:r>
              <a:rPr lang="en-GB" sz="3600" b="1" dirty="0" err="1">
                <a:solidFill>
                  <a:srgbClr val="FFFF00"/>
                </a:solidFill>
                <a:latin typeface="Arial" pitchFamily="34" charset="0"/>
                <a:cs typeface="Arial" pitchFamily="34" charset="0"/>
              </a:rPr>
              <a:t>Blackcumin</a:t>
            </a:r>
            <a:r>
              <a:rPr lang="en-GB" sz="3600" b="1" dirty="0">
                <a:solidFill>
                  <a:srgbClr val="FFFF00"/>
                </a:solidFill>
                <a:latin typeface="Arial" pitchFamily="34" charset="0"/>
                <a:cs typeface="Arial" pitchFamily="34" charset="0"/>
              </a:rPr>
              <a:t> seed oil </a:t>
            </a:r>
            <a:r>
              <a:rPr lang="en-GB" sz="3600" b="1" dirty="0">
                <a:solidFill>
                  <a:schemeClr val="bg1"/>
                </a:solidFill>
                <a:latin typeface="Arial" pitchFamily="34" charset="0"/>
                <a:cs typeface="Arial" pitchFamily="34" charset="0"/>
              </a:rPr>
              <a:t>and dose accordingly.</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5. Use </a:t>
            </a:r>
            <a:r>
              <a:rPr lang="en-GB" sz="3600" b="1" dirty="0">
                <a:solidFill>
                  <a:srgbClr val="FFFF00"/>
                </a:solidFill>
                <a:latin typeface="Arial" pitchFamily="34" charset="0"/>
                <a:cs typeface="Arial" pitchFamily="34" charset="0"/>
              </a:rPr>
              <a:t>Monolaurin</a:t>
            </a:r>
            <a:r>
              <a:rPr lang="en-GB" sz="3600" b="1" dirty="0">
                <a:solidFill>
                  <a:schemeClr val="bg1"/>
                </a:solidFill>
                <a:latin typeface="Arial" pitchFamily="34" charset="0"/>
                <a:cs typeface="Arial" pitchFamily="34" charset="0"/>
              </a:rPr>
              <a:t> (Coconut with Glycerine)  3 x day between meals.</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6. </a:t>
            </a:r>
            <a:r>
              <a:rPr lang="en-GB" sz="3600" b="1" dirty="0">
                <a:solidFill>
                  <a:srgbClr val="FFFF00"/>
                </a:solidFill>
                <a:latin typeface="Arial" pitchFamily="34" charset="0"/>
                <a:cs typeface="Arial" pitchFamily="34" charset="0"/>
              </a:rPr>
              <a:t>Chlorella</a:t>
            </a:r>
            <a:r>
              <a:rPr lang="en-GB" sz="3600" b="1" dirty="0">
                <a:solidFill>
                  <a:schemeClr val="bg1"/>
                </a:solidFill>
                <a:latin typeface="Arial" pitchFamily="34" charset="0"/>
                <a:cs typeface="Arial" pitchFamily="34" charset="0"/>
              </a:rPr>
              <a:t> 2 caps 3x day between meals.</a:t>
            </a:r>
          </a:p>
        </p:txBody>
      </p:sp>
      <p:pic>
        <p:nvPicPr>
          <p:cNvPr id="4" name="Picture 3">
            <a:extLst>
              <a:ext uri="{FF2B5EF4-FFF2-40B4-BE49-F238E27FC236}">
                <a16:creationId xmlns:a16="http://schemas.microsoft.com/office/drawing/2014/main" id="{BFCDF56C-8EF6-4CBA-8A61-B0B3A2F0505A}"/>
              </a:ext>
            </a:extLst>
          </p:cNvPr>
          <p:cNvPicPr>
            <a:picLocks noChangeAspect="1"/>
          </p:cNvPicPr>
          <p:nvPr/>
        </p:nvPicPr>
        <p:blipFill>
          <a:blip r:embed="rId2"/>
          <a:stretch>
            <a:fillRect/>
          </a:stretch>
        </p:blipFill>
        <p:spPr>
          <a:xfrm>
            <a:off x="9485460" y="585503"/>
            <a:ext cx="1696679" cy="1547354"/>
          </a:xfrm>
          <a:prstGeom prst="rect">
            <a:avLst/>
          </a:prstGeom>
        </p:spPr>
      </p:pic>
      <p:pic>
        <p:nvPicPr>
          <p:cNvPr id="5" name="Picture 4">
            <a:extLst>
              <a:ext uri="{FF2B5EF4-FFF2-40B4-BE49-F238E27FC236}">
                <a16:creationId xmlns:a16="http://schemas.microsoft.com/office/drawing/2014/main" id="{BCF4A1A3-C7A9-49ED-B094-4852A2D5EACA}"/>
              </a:ext>
            </a:extLst>
          </p:cNvPr>
          <p:cNvPicPr>
            <a:picLocks noChangeAspect="1"/>
          </p:cNvPicPr>
          <p:nvPr/>
        </p:nvPicPr>
        <p:blipFill>
          <a:blip r:embed="rId3"/>
          <a:stretch>
            <a:fillRect/>
          </a:stretch>
        </p:blipFill>
        <p:spPr>
          <a:xfrm>
            <a:off x="9485459" y="2492896"/>
            <a:ext cx="1730901" cy="1584176"/>
          </a:xfrm>
          <a:prstGeom prst="rect">
            <a:avLst/>
          </a:prstGeom>
        </p:spPr>
      </p:pic>
      <p:pic>
        <p:nvPicPr>
          <p:cNvPr id="6" name="Picture 5">
            <a:extLst>
              <a:ext uri="{FF2B5EF4-FFF2-40B4-BE49-F238E27FC236}">
                <a16:creationId xmlns:a16="http://schemas.microsoft.com/office/drawing/2014/main" id="{8971B042-6118-458C-8510-8FD499D48413}"/>
              </a:ext>
            </a:extLst>
          </p:cNvPr>
          <p:cNvPicPr>
            <a:picLocks noChangeAspect="1"/>
          </p:cNvPicPr>
          <p:nvPr/>
        </p:nvPicPr>
        <p:blipFill>
          <a:blip r:embed="rId4"/>
          <a:stretch>
            <a:fillRect/>
          </a:stretch>
        </p:blipFill>
        <p:spPr>
          <a:xfrm>
            <a:off x="9485459" y="4509120"/>
            <a:ext cx="1791668" cy="1769116"/>
          </a:xfrm>
          <a:prstGeom prst="rect">
            <a:avLst/>
          </a:prstGeom>
        </p:spPr>
      </p:pic>
    </p:spTree>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68" y="443280"/>
            <a:ext cx="7632848" cy="64633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7. Probiotics</a:t>
            </a:r>
          </a:p>
        </p:txBody>
      </p:sp>
      <p:pic>
        <p:nvPicPr>
          <p:cNvPr id="6" name="Picture 5">
            <a:extLst>
              <a:ext uri="{FF2B5EF4-FFF2-40B4-BE49-F238E27FC236}">
                <a16:creationId xmlns:a16="http://schemas.microsoft.com/office/drawing/2014/main" id="{33E0F9E3-B70B-45B2-9FA8-0DE4974C1060}"/>
              </a:ext>
            </a:extLst>
          </p:cNvPr>
          <p:cNvPicPr>
            <a:picLocks noChangeAspect="1"/>
          </p:cNvPicPr>
          <p:nvPr/>
        </p:nvPicPr>
        <p:blipFill rotWithShape="1">
          <a:blip r:embed="rId2"/>
          <a:srcRect l="759" r="5372" b="1980"/>
          <a:stretch/>
        </p:blipFill>
        <p:spPr>
          <a:xfrm>
            <a:off x="464599" y="1089611"/>
            <a:ext cx="7071561" cy="5219709"/>
          </a:xfrm>
          <a:prstGeom prst="rect">
            <a:avLst/>
          </a:prstGeom>
        </p:spPr>
      </p:pic>
      <p:pic>
        <p:nvPicPr>
          <p:cNvPr id="8" name="Picture 7">
            <a:extLst>
              <a:ext uri="{FF2B5EF4-FFF2-40B4-BE49-F238E27FC236}">
                <a16:creationId xmlns:a16="http://schemas.microsoft.com/office/drawing/2014/main" id="{DAFFD83E-0E0B-4EED-8B58-E0C40FDCCDBE}"/>
              </a:ext>
            </a:extLst>
          </p:cNvPr>
          <p:cNvPicPr>
            <a:picLocks noChangeAspect="1"/>
          </p:cNvPicPr>
          <p:nvPr/>
        </p:nvPicPr>
        <p:blipFill>
          <a:blip r:embed="rId3"/>
          <a:stretch>
            <a:fillRect/>
          </a:stretch>
        </p:blipFill>
        <p:spPr>
          <a:xfrm>
            <a:off x="7630930" y="1117098"/>
            <a:ext cx="4113271" cy="2492414"/>
          </a:xfrm>
          <a:prstGeom prst="rect">
            <a:avLst/>
          </a:prstGeom>
        </p:spPr>
      </p:pic>
      <p:pic>
        <p:nvPicPr>
          <p:cNvPr id="9" name="Picture 8">
            <a:extLst>
              <a:ext uri="{FF2B5EF4-FFF2-40B4-BE49-F238E27FC236}">
                <a16:creationId xmlns:a16="http://schemas.microsoft.com/office/drawing/2014/main" id="{0669CAF9-813D-4150-AFF9-F3536A6973C9}"/>
              </a:ext>
            </a:extLst>
          </p:cNvPr>
          <p:cNvPicPr>
            <a:picLocks noChangeAspect="1"/>
          </p:cNvPicPr>
          <p:nvPr/>
        </p:nvPicPr>
        <p:blipFill>
          <a:blip r:embed="rId4"/>
          <a:stretch>
            <a:fillRect/>
          </a:stretch>
        </p:blipFill>
        <p:spPr>
          <a:xfrm>
            <a:off x="7639796" y="3774119"/>
            <a:ext cx="4087605" cy="2540836"/>
          </a:xfrm>
          <a:prstGeom prst="rect">
            <a:avLst/>
          </a:prstGeom>
        </p:spPr>
      </p:pic>
    </p:spTree>
    <p:extLst>
      <p:ext uri="{BB962C8B-B14F-4D97-AF65-F5344CB8AC3E}">
        <p14:creationId xmlns:p14="http://schemas.microsoft.com/office/powerpoint/2010/main" val="2170008324"/>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A4C464-BDB0-4EC2-81AF-51170400012F}"/>
              </a:ext>
            </a:extLst>
          </p:cNvPr>
          <p:cNvSpPr txBox="1"/>
          <p:nvPr/>
        </p:nvSpPr>
        <p:spPr>
          <a:xfrm>
            <a:off x="670527" y="855018"/>
            <a:ext cx="4968552" cy="1064478"/>
          </a:xfrm>
          <a:prstGeom prst="rect">
            <a:avLst/>
          </a:prstGeom>
          <a:noFill/>
        </p:spPr>
        <p:txBody>
          <a:bodyPr vert="horz" lIns="91440" tIns="45720" rIns="91440" bIns="45720" rtlCol="0" anchor="b">
            <a:noAutofit/>
          </a:bodyPr>
          <a:lstStyle/>
          <a:p>
            <a:pPr>
              <a:lnSpc>
                <a:spcPct val="90000"/>
              </a:lnSpc>
              <a:spcBef>
                <a:spcPct val="0"/>
              </a:spcBef>
              <a:spcAft>
                <a:spcPts val="600"/>
              </a:spcAft>
            </a:pPr>
            <a:r>
              <a:rPr lang="en-US" sz="3600" b="1" dirty="0">
                <a:solidFill>
                  <a:schemeClr val="bg1"/>
                </a:solidFill>
                <a:latin typeface="Arial" panose="020B0604020202020204" pitchFamily="34" charset="0"/>
                <a:ea typeface="+mj-ea"/>
                <a:cs typeface="Arial" panose="020B0604020202020204" pitchFamily="34" charset="0"/>
              </a:rPr>
              <a:t>Keeping Social Distancing 2 </a:t>
            </a:r>
            <a:r>
              <a:rPr lang="en-US" sz="3600" b="1" dirty="0" err="1">
                <a:solidFill>
                  <a:schemeClr val="bg1"/>
                </a:solidFill>
                <a:latin typeface="Arial" panose="020B0604020202020204" pitchFamily="34" charset="0"/>
                <a:ea typeface="+mj-ea"/>
                <a:cs typeface="Arial" panose="020B0604020202020204" pitchFamily="34" charset="0"/>
              </a:rPr>
              <a:t>metres</a:t>
            </a:r>
            <a:r>
              <a:rPr lang="en-US" sz="3600" b="1" dirty="0">
                <a:solidFill>
                  <a:schemeClr val="bg1"/>
                </a:solidFill>
                <a:latin typeface="Arial" panose="020B0604020202020204" pitchFamily="34" charset="0"/>
                <a:ea typeface="+mj-ea"/>
                <a:cs typeface="Arial" panose="020B0604020202020204" pitchFamily="34" charset="0"/>
              </a:rPr>
              <a:t> apart</a:t>
            </a:r>
          </a:p>
        </p:txBody>
      </p:sp>
      <p:sp>
        <p:nvSpPr>
          <p:cNvPr id="3" name="TextBox 2">
            <a:extLst>
              <a:ext uri="{FF2B5EF4-FFF2-40B4-BE49-F238E27FC236}">
                <a16:creationId xmlns:a16="http://schemas.microsoft.com/office/drawing/2014/main" id="{DEAB73A5-BC2B-416F-BA29-25B725E6542C}"/>
              </a:ext>
            </a:extLst>
          </p:cNvPr>
          <p:cNvSpPr txBox="1"/>
          <p:nvPr/>
        </p:nvSpPr>
        <p:spPr>
          <a:xfrm>
            <a:off x="623392" y="2090182"/>
            <a:ext cx="4806184" cy="106447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3600" b="1" dirty="0">
                <a:solidFill>
                  <a:schemeClr val="bg1"/>
                </a:solidFill>
                <a:latin typeface="Arial" panose="020B0604020202020204" pitchFamily="34" charset="0"/>
                <a:ea typeface="+mj-ea"/>
                <a:cs typeface="Arial" panose="020B0604020202020204" pitchFamily="34" charset="0"/>
              </a:rPr>
              <a:t>Wash hands 8x a day</a:t>
            </a:r>
          </a:p>
          <a:p>
            <a:pPr>
              <a:lnSpc>
                <a:spcPct val="90000"/>
              </a:lnSpc>
              <a:spcBef>
                <a:spcPct val="0"/>
              </a:spcBef>
              <a:spcAft>
                <a:spcPts val="600"/>
              </a:spcAft>
            </a:pPr>
            <a:endParaRPr lang="en-US" sz="3600" b="1" dirty="0">
              <a:solidFill>
                <a:schemeClr val="bg1"/>
              </a:solidFill>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33567B74-ACAE-40E5-8B58-C24A0A02C2F6}"/>
              </a:ext>
            </a:extLst>
          </p:cNvPr>
          <p:cNvSpPr txBox="1"/>
          <p:nvPr/>
        </p:nvSpPr>
        <p:spPr>
          <a:xfrm>
            <a:off x="623392" y="2896761"/>
            <a:ext cx="4806184" cy="106447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3600" b="1" dirty="0">
                <a:solidFill>
                  <a:schemeClr val="bg1"/>
                </a:solidFill>
                <a:latin typeface="Arial" panose="020B0604020202020204" pitchFamily="34" charset="0"/>
                <a:ea typeface="+mj-ea"/>
                <a:cs typeface="Arial" panose="020B0604020202020204" pitchFamily="34" charset="0"/>
              </a:rPr>
              <a:t>Wear a face mask</a:t>
            </a:r>
          </a:p>
          <a:p>
            <a:pPr>
              <a:lnSpc>
                <a:spcPct val="90000"/>
              </a:lnSpc>
              <a:spcBef>
                <a:spcPct val="0"/>
              </a:spcBef>
              <a:spcAft>
                <a:spcPts val="600"/>
              </a:spcAft>
            </a:pPr>
            <a:endParaRPr lang="en-US" sz="3600" b="1" dirty="0">
              <a:solidFill>
                <a:schemeClr val="bg1"/>
              </a:solidFill>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F4D578FB-2BC6-4709-BD53-78030221864B}"/>
              </a:ext>
            </a:extLst>
          </p:cNvPr>
          <p:cNvSpPr txBox="1"/>
          <p:nvPr/>
        </p:nvSpPr>
        <p:spPr>
          <a:xfrm>
            <a:off x="697113" y="3722449"/>
            <a:ext cx="5254871" cy="106447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3600" b="1" dirty="0">
                <a:solidFill>
                  <a:schemeClr val="bg1"/>
                </a:solidFill>
                <a:latin typeface="Arial" panose="020B0604020202020204" pitchFamily="34" charset="0"/>
                <a:ea typeface="+mj-ea"/>
                <a:cs typeface="Arial" panose="020B0604020202020204" pitchFamily="34" charset="0"/>
              </a:rPr>
              <a:t>Use disposable gloves</a:t>
            </a:r>
          </a:p>
          <a:p>
            <a:pPr>
              <a:lnSpc>
                <a:spcPct val="90000"/>
              </a:lnSpc>
              <a:spcBef>
                <a:spcPct val="0"/>
              </a:spcBef>
              <a:spcAft>
                <a:spcPts val="600"/>
              </a:spcAft>
            </a:pPr>
            <a:endParaRPr lang="en-US" sz="3600" b="1" dirty="0">
              <a:solidFill>
                <a:schemeClr val="bg1"/>
              </a:solidFill>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EFF826B9-178F-44A5-A9C9-A85F0E6658DB}"/>
              </a:ext>
            </a:extLst>
          </p:cNvPr>
          <p:cNvSpPr txBox="1"/>
          <p:nvPr/>
        </p:nvSpPr>
        <p:spPr>
          <a:xfrm>
            <a:off x="623391" y="4869160"/>
            <a:ext cx="5254871" cy="1709886"/>
          </a:xfrm>
          <a:prstGeom prst="rect">
            <a:avLst/>
          </a:prstGeom>
          <a:noFill/>
        </p:spPr>
        <p:txBody>
          <a:bodyPr vert="horz" lIns="91440" tIns="45720" rIns="91440" bIns="45720" rtlCol="0" anchor="b">
            <a:normAutofit fontScale="77500" lnSpcReduction="20000"/>
          </a:bodyPr>
          <a:lstStyle/>
          <a:p>
            <a:pPr>
              <a:lnSpc>
                <a:spcPct val="90000"/>
              </a:lnSpc>
              <a:spcBef>
                <a:spcPct val="0"/>
              </a:spcBef>
              <a:spcAft>
                <a:spcPts val="600"/>
              </a:spcAft>
            </a:pPr>
            <a:r>
              <a:rPr lang="en-US" sz="4600" b="1" dirty="0">
                <a:solidFill>
                  <a:schemeClr val="bg1"/>
                </a:solidFill>
                <a:latin typeface="Arial" panose="020B0604020202020204" pitchFamily="34" charset="0"/>
                <a:ea typeface="+mj-ea"/>
                <a:cs typeface="Arial" panose="020B0604020202020204" pitchFamily="34" charset="0"/>
              </a:rPr>
              <a:t>Disinfect all touched objects including keys, doorbells, deliveries and credit cards.</a:t>
            </a:r>
          </a:p>
          <a:p>
            <a:pPr>
              <a:lnSpc>
                <a:spcPct val="90000"/>
              </a:lnSpc>
              <a:spcBef>
                <a:spcPct val="0"/>
              </a:spcBef>
              <a:spcAft>
                <a:spcPts val="600"/>
              </a:spcAft>
            </a:pPr>
            <a:endParaRPr lang="en-US" sz="3600" b="1" dirty="0">
              <a:solidFill>
                <a:schemeClr val="bg1"/>
              </a:solidFill>
              <a:latin typeface="Arial" panose="020B0604020202020204" pitchFamily="34" charset="0"/>
              <a:ea typeface="+mj-ea"/>
              <a:cs typeface="Arial" panose="020B0604020202020204" pitchFamily="34" charset="0"/>
            </a:endParaRPr>
          </a:p>
        </p:txBody>
      </p:sp>
      <p:pic>
        <p:nvPicPr>
          <p:cNvPr id="7" name="Picture 6">
            <a:extLst>
              <a:ext uri="{FF2B5EF4-FFF2-40B4-BE49-F238E27FC236}">
                <a16:creationId xmlns:a16="http://schemas.microsoft.com/office/drawing/2014/main" id="{F7DAAC51-9782-450F-ADDF-5FFBD6D31358}"/>
              </a:ext>
            </a:extLst>
          </p:cNvPr>
          <p:cNvPicPr>
            <a:picLocks noChangeAspect="1"/>
          </p:cNvPicPr>
          <p:nvPr/>
        </p:nvPicPr>
        <p:blipFill rotWithShape="1">
          <a:blip r:embed="rId2"/>
          <a:srcRect r="1352"/>
          <a:stretch/>
        </p:blipFill>
        <p:spPr>
          <a:xfrm>
            <a:off x="6485775" y="636221"/>
            <a:ext cx="4842109" cy="5438769"/>
          </a:xfrm>
          <a:prstGeom prst="rect">
            <a:avLst/>
          </a:prstGeom>
        </p:spPr>
      </p:pic>
    </p:spTree>
    <p:extLst>
      <p:ext uri="{BB962C8B-B14F-4D97-AF65-F5344CB8AC3E}">
        <p14:creationId xmlns:p14="http://schemas.microsoft.com/office/powerpoint/2010/main" val="16361986"/>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E342C-7940-43EA-A883-E510E806FCDB}"/>
              </a:ext>
            </a:extLst>
          </p:cNvPr>
          <p:cNvPicPr>
            <a:picLocks noChangeAspect="1"/>
          </p:cNvPicPr>
          <p:nvPr/>
        </p:nvPicPr>
        <p:blipFill>
          <a:blip r:embed="rId2"/>
          <a:stretch>
            <a:fillRect/>
          </a:stretch>
        </p:blipFill>
        <p:spPr>
          <a:xfrm>
            <a:off x="623392" y="689708"/>
            <a:ext cx="3073672" cy="5763135"/>
          </a:xfrm>
          <a:prstGeom prst="rect">
            <a:avLst/>
          </a:prstGeom>
        </p:spPr>
      </p:pic>
      <p:sp>
        <p:nvSpPr>
          <p:cNvPr id="3" name="TextBox 2">
            <a:extLst>
              <a:ext uri="{FF2B5EF4-FFF2-40B4-BE49-F238E27FC236}">
                <a16:creationId xmlns:a16="http://schemas.microsoft.com/office/drawing/2014/main" id="{5FC60FC4-499C-4319-90DF-9EAF28313DDE}"/>
              </a:ext>
            </a:extLst>
          </p:cNvPr>
          <p:cNvSpPr txBox="1"/>
          <p:nvPr/>
        </p:nvSpPr>
        <p:spPr>
          <a:xfrm>
            <a:off x="4583832" y="332656"/>
            <a:ext cx="7272808" cy="6186309"/>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Post Infection and Recuperation</a:t>
            </a:r>
          </a:p>
          <a:p>
            <a:r>
              <a:rPr lang="en-GB" sz="3600" b="1" dirty="0">
                <a:solidFill>
                  <a:schemeClr val="bg1"/>
                </a:solidFill>
                <a:latin typeface="Arial" panose="020B0604020202020204" pitchFamily="34" charset="0"/>
                <a:cs typeface="Arial" panose="020B0604020202020204" pitchFamily="34" charset="0"/>
              </a:rPr>
              <a:t>Obviously the predisposing factors that were present for the virus to infect will still be there post infection.</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1. Must get people out into the sunshine to promote Vitamin D and exposed to broad spectrum health giving wavebands of light.</a:t>
            </a:r>
          </a:p>
        </p:txBody>
      </p:sp>
      <p:sp>
        <p:nvSpPr>
          <p:cNvPr id="4" name="TextBox 3">
            <a:extLst>
              <a:ext uri="{FF2B5EF4-FFF2-40B4-BE49-F238E27FC236}">
                <a16:creationId xmlns:a16="http://schemas.microsoft.com/office/drawing/2014/main" id="{FC31D8B2-19CC-4A3C-98A3-1D7E76D68711}"/>
              </a:ext>
            </a:extLst>
          </p:cNvPr>
          <p:cNvSpPr txBox="1"/>
          <p:nvPr/>
        </p:nvSpPr>
        <p:spPr>
          <a:xfrm>
            <a:off x="468040" y="360607"/>
            <a:ext cx="3384376" cy="400110"/>
          </a:xfrm>
          <a:prstGeom prst="rect">
            <a:avLst/>
          </a:prstGeom>
          <a:noFill/>
        </p:spPr>
        <p:txBody>
          <a:bodyPr wrap="square" rtlCol="0">
            <a:spAutoFit/>
          </a:bodyPr>
          <a:lstStyle/>
          <a:p>
            <a:pPr algn="ctr"/>
            <a:r>
              <a:rPr lang="en-GB" sz="2000" b="1" dirty="0">
                <a:solidFill>
                  <a:schemeClr val="bg1"/>
                </a:solidFill>
                <a:latin typeface="Times New Roman" panose="02020603050405020304" pitchFamily="18" charset="0"/>
                <a:cs typeface="Times New Roman" panose="02020603050405020304" pitchFamily="18" charset="0"/>
              </a:rPr>
              <a:t>The Week  25</a:t>
            </a:r>
            <a:r>
              <a:rPr lang="en-GB" sz="2000" b="1" baseline="30000" dirty="0">
                <a:solidFill>
                  <a:schemeClr val="bg1"/>
                </a:solidFill>
                <a:latin typeface="Times New Roman" panose="02020603050405020304" pitchFamily="18" charset="0"/>
                <a:cs typeface="Times New Roman" panose="02020603050405020304" pitchFamily="18" charset="0"/>
              </a:rPr>
              <a:t>th</a:t>
            </a:r>
            <a:r>
              <a:rPr lang="en-GB" sz="2000" b="1" dirty="0">
                <a:solidFill>
                  <a:schemeClr val="bg1"/>
                </a:solidFill>
                <a:latin typeface="Times New Roman" panose="02020603050405020304" pitchFamily="18" charset="0"/>
                <a:cs typeface="Times New Roman" panose="02020603050405020304" pitchFamily="18" charset="0"/>
              </a:rPr>
              <a:t> April 2020</a:t>
            </a:r>
          </a:p>
        </p:txBody>
      </p:sp>
      <p:pic>
        <p:nvPicPr>
          <p:cNvPr id="6" name="Picture 5" descr="A picture containing object, lamp, room, flower&#10;&#10;Description automatically generated">
            <a:extLst>
              <a:ext uri="{FF2B5EF4-FFF2-40B4-BE49-F238E27FC236}">
                <a16:creationId xmlns:a16="http://schemas.microsoft.com/office/drawing/2014/main" id="{5C9E30CD-8F9F-432C-AB99-E1AC0E53FF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347639" y="2492896"/>
            <a:ext cx="1473206" cy="1404456"/>
          </a:xfrm>
          <a:prstGeom prst="rect">
            <a:avLst/>
          </a:prstGeom>
        </p:spPr>
      </p:pic>
    </p:spTree>
    <p:extLst>
      <p:ext uri="{BB962C8B-B14F-4D97-AF65-F5344CB8AC3E}">
        <p14:creationId xmlns:p14="http://schemas.microsoft.com/office/powerpoint/2010/main" val="2116470845"/>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A0442E-26DE-4898-A02A-9E44FFFEC2FE}"/>
              </a:ext>
            </a:extLst>
          </p:cNvPr>
          <p:cNvSpPr txBox="1"/>
          <p:nvPr/>
        </p:nvSpPr>
        <p:spPr>
          <a:xfrm>
            <a:off x="695400" y="393864"/>
            <a:ext cx="5544616"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2. Use broad spectrum lighting inside homes.</a:t>
            </a:r>
          </a:p>
          <a:p>
            <a:r>
              <a:rPr lang="en-GB" sz="3600" b="1" dirty="0">
                <a:solidFill>
                  <a:schemeClr val="bg1"/>
                </a:solidFill>
                <a:latin typeface="Arial" panose="020B0604020202020204" pitchFamily="34" charset="0"/>
                <a:cs typeface="Arial" panose="020B0604020202020204" pitchFamily="34" charset="0"/>
              </a:rPr>
              <a:t>3. Regular exercise.</a:t>
            </a:r>
          </a:p>
          <a:p>
            <a:r>
              <a:rPr lang="en-GB" sz="3600" b="1" dirty="0">
                <a:solidFill>
                  <a:schemeClr val="bg1"/>
                </a:solidFill>
                <a:latin typeface="Arial" panose="020B0604020202020204" pitchFamily="34" charset="0"/>
                <a:cs typeface="Arial" panose="020B0604020202020204" pitchFamily="34" charset="0"/>
              </a:rPr>
              <a:t>4. Avoid high fat and sugar in the diet.</a:t>
            </a:r>
          </a:p>
          <a:p>
            <a:r>
              <a:rPr lang="en-GB" sz="3600" b="1" dirty="0">
                <a:solidFill>
                  <a:schemeClr val="bg1"/>
                </a:solidFill>
                <a:latin typeface="Arial" panose="020B0604020202020204" pitchFamily="34" charset="0"/>
                <a:cs typeface="Arial" panose="020B0604020202020204" pitchFamily="34" charset="0"/>
              </a:rPr>
              <a:t>5. Avoid soy in all its forms.</a:t>
            </a:r>
          </a:p>
          <a:p>
            <a:r>
              <a:rPr lang="en-GB" sz="3600" b="1" dirty="0">
                <a:solidFill>
                  <a:schemeClr val="bg1"/>
                </a:solidFill>
                <a:latin typeface="Arial" panose="020B0604020202020204" pitchFamily="34" charset="0"/>
                <a:cs typeface="Arial" panose="020B0604020202020204" pitchFamily="34" charset="0"/>
              </a:rPr>
              <a:t>6. Eat plenty of organic fruit and vegetables.</a:t>
            </a:r>
          </a:p>
          <a:p>
            <a:r>
              <a:rPr lang="en-GB" sz="3600" b="1" dirty="0">
                <a:solidFill>
                  <a:schemeClr val="bg1"/>
                </a:solidFill>
                <a:latin typeface="Arial" panose="020B0604020202020204" pitchFamily="34" charset="0"/>
                <a:cs typeface="Arial" panose="020B0604020202020204" pitchFamily="34" charset="0"/>
              </a:rPr>
              <a:t>7. Eat whole grains.</a:t>
            </a:r>
          </a:p>
        </p:txBody>
      </p:sp>
      <p:sp>
        <p:nvSpPr>
          <p:cNvPr id="3" name="TextBox 2">
            <a:extLst>
              <a:ext uri="{FF2B5EF4-FFF2-40B4-BE49-F238E27FC236}">
                <a16:creationId xmlns:a16="http://schemas.microsoft.com/office/drawing/2014/main" id="{E2C7E132-8654-49AC-BD7F-83C7A822E919}"/>
              </a:ext>
            </a:extLst>
          </p:cNvPr>
          <p:cNvSpPr txBox="1"/>
          <p:nvPr/>
        </p:nvSpPr>
        <p:spPr>
          <a:xfrm>
            <a:off x="6384032" y="408042"/>
            <a:ext cx="5544616" cy="6186309"/>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8. Take 1-2 capsules of Zinc </a:t>
            </a:r>
            <a:r>
              <a:rPr lang="en-GB" sz="3600" b="1" dirty="0" err="1">
                <a:solidFill>
                  <a:schemeClr val="bg1"/>
                </a:solidFill>
                <a:latin typeface="Arial" panose="020B0604020202020204" pitchFamily="34" charset="0"/>
                <a:cs typeface="Arial" panose="020B0604020202020204" pitchFamily="34" charset="0"/>
              </a:rPr>
              <a:t>quercitin</a:t>
            </a:r>
            <a:r>
              <a:rPr lang="en-GB" sz="3600" b="1" dirty="0">
                <a:solidFill>
                  <a:schemeClr val="bg1"/>
                </a:solidFill>
                <a:latin typeface="Arial" panose="020B0604020202020204" pitchFamily="34" charset="0"/>
                <a:cs typeface="Arial" panose="020B0604020202020204" pitchFamily="34" charset="0"/>
              </a:rPr>
              <a:t> daily.</a:t>
            </a:r>
          </a:p>
          <a:p>
            <a:r>
              <a:rPr lang="en-GB" sz="3600" b="1" dirty="0">
                <a:solidFill>
                  <a:schemeClr val="bg1"/>
                </a:solidFill>
                <a:latin typeface="Arial" panose="020B0604020202020204" pitchFamily="34" charset="0"/>
                <a:cs typeface="Arial" panose="020B0604020202020204" pitchFamily="34" charset="0"/>
              </a:rPr>
              <a:t>9. Take 1-2 multiple Vitamin / Mineral capsules daily.</a:t>
            </a:r>
          </a:p>
          <a:p>
            <a:r>
              <a:rPr lang="en-GB" sz="3600" b="1" dirty="0">
                <a:solidFill>
                  <a:schemeClr val="bg1"/>
                </a:solidFill>
                <a:latin typeface="Arial" panose="020B0604020202020204" pitchFamily="34" charset="0"/>
                <a:cs typeface="Arial" panose="020B0604020202020204" pitchFamily="34" charset="0"/>
              </a:rPr>
              <a:t>10. Take a probiotic(s).</a:t>
            </a:r>
          </a:p>
          <a:p>
            <a:r>
              <a:rPr lang="en-GB" sz="3600" b="1" dirty="0">
                <a:solidFill>
                  <a:schemeClr val="bg1"/>
                </a:solidFill>
                <a:latin typeface="Arial" panose="020B0604020202020204" pitchFamily="34" charset="0"/>
                <a:cs typeface="Arial" panose="020B0604020202020204" pitchFamily="34" charset="0"/>
              </a:rPr>
              <a:t>11. Take an Omega 3 fish oil or Flaxseed oil supplement daily.</a:t>
            </a:r>
          </a:p>
          <a:p>
            <a:r>
              <a:rPr lang="en-GB" sz="3600" b="1" dirty="0">
                <a:solidFill>
                  <a:schemeClr val="bg1"/>
                </a:solidFill>
                <a:latin typeface="Arial" panose="020B0604020202020204" pitchFamily="34" charset="0"/>
                <a:cs typeface="Arial" panose="020B0604020202020204" pitchFamily="34" charset="0"/>
              </a:rPr>
              <a:t>12. Take 1gm Vitamin C capsule each day.</a:t>
            </a:r>
          </a:p>
        </p:txBody>
      </p:sp>
    </p:spTree>
    <p:extLst>
      <p:ext uri="{BB962C8B-B14F-4D97-AF65-F5344CB8AC3E}">
        <p14:creationId xmlns:p14="http://schemas.microsoft.com/office/powerpoint/2010/main" val="648696054"/>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509092-6F50-462D-AE13-6D93E7686A72}"/>
              </a:ext>
            </a:extLst>
          </p:cNvPr>
          <p:cNvPicPr>
            <a:picLocks noChangeAspect="1"/>
          </p:cNvPicPr>
          <p:nvPr/>
        </p:nvPicPr>
        <p:blipFill rotWithShape="1">
          <a:blip r:embed="rId2"/>
          <a:srcRect t="5793" b="19208"/>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55219"/>
      </p:ext>
    </p:extLst>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5889-FDCB-446D-9E1F-792AC6AB7A31}"/>
              </a:ext>
            </a:extLst>
          </p:cNvPr>
          <p:cNvPicPr>
            <a:picLocks noChangeAspect="1"/>
          </p:cNvPicPr>
          <p:nvPr/>
        </p:nvPicPr>
        <p:blipFill>
          <a:blip r:embed="rId2"/>
          <a:stretch>
            <a:fillRect/>
          </a:stretch>
        </p:blipFill>
        <p:spPr>
          <a:xfrm>
            <a:off x="695401" y="1670093"/>
            <a:ext cx="10801200" cy="1264669"/>
          </a:xfrm>
          <a:prstGeom prst="rect">
            <a:avLst/>
          </a:prstGeom>
        </p:spPr>
      </p:pic>
      <p:pic>
        <p:nvPicPr>
          <p:cNvPr id="3" name="Picture 2">
            <a:extLst>
              <a:ext uri="{FF2B5EF4-FFF2-40B4-BE49-F238E27FC236}">
                <a16:creationId xmlns:a16="http://schemas.microsoft.com/office/drawing/2014/main" id="{DA3C1810-3A78-4C6C-87DD-0A182C185444}"/>
              </a:ext>
            </a:extLst>
          </p:cNvPr>
          <p:cNvPicPr>
            <a:picLocks noChangeAspect="1"/>
          </p:cNvPicPr>
          <p:nvPr/>
        </p:nvPicPr>
        <p:blipFill>
          <a:blip r:embed="rId3"/>
          <a:stretch>
            <a:fillRect/>
          </a:stretch>
        </p:blipFill>
        <p:spPr>
          <a:xfrm>
            <a:off x="695401" y="2939453"/>
            <a:ext cx="10801200" cy="3338392"/>
          </a:xfrm>
          <a:prstGeom prst="rect">
            <a:avLst/>
          </a:prstGeom>
        </p:spPr>
      </p:pic>
      <p:sp>
        <p:nvSpPr>
          <p:cNvPr id="4" name="TextBox 3">
            <a:extLst>
              <a:ext uri="{FF2B5EF4-FFF2-40B4-BE49-F238E27FC236}">
                <a16:creationId xmlns:a16="http://schemas.microsoft.com/office/drawing/2014/main" id="{4DEE93B5-CF43-46B6-BC4E-BDFACB88340E}"/>
              </a:ext>
            </a:extLst>
          </p:cNvPr>
          <p:cNvSpPr txBox="1"/>
          <p:nvPr/>
        </p:nvSpPr>
        <p:spPr>
          <a:xfrm>
            <a:off x="4655840" y="698251"/>
            <a:ext cx="3096344" cy="646331"/>
          </a:xfrm>
          <a:prstGeom prst="rect">
            <a:avLst/>
          </a:prstGeom>
          <a:noFill/>
        </p:spPr>
        <p:txBody>
          <a:bodyPr wrap="square" rtlCol="0">
            <a:spAutoFit/>
          </a:bodyPr>
          <a:lstStyle/>
          <a:p>
            <a:r>
              <a:rPr lang="en-GB" sz="3600" b="1" dirty="0">
                <a:solidFill>
                  <a:schemeClr val="bg1"/>
                </a:solidFill>
                <a:latin typeface="Times New Roman" panose="02020603050405020304" pitchFamily="18" charset="0"/>
                <a:cs typeface="Times New Roman" panose="02020603050405020304" pitchFamily="18" charset="0"/>
              </a:rPr>
              <a:t>21</a:t>
            </a:r>
            <a:r>
              <a:rPr lang="en-GB" sz="3600" b="1" baseline="30000" dirty="0">
                <a:solidFill>
                  <a:schemeClr val="bg1"/>
                </a:solidFill>
                <a:latin typeface="Times New Roman" panose="02020603050405020304" pitchFamily="18" charset="0"/>
                <a:cs typeface="Times New Roman" panose="02020603050405020304" pitchFamily="18" charset="0"/>
              </a:rPr>
              <a:t>ST</a:t>
            </a:r>
            <a:r>
              <a:rPr lang="en-GB" sz="3600" b="1" dirty="0">
                <a:solidFill>
                  <a:schemeClr val="bg1"/>
                </a:solidFill>
                <a:latin typeface="Times New Roman" panose="02020603050405020304" pitchFamily="18" charset="0"/>
                <a:cs typeface="Times New Roman" panose="02020603050405020304" pitchFamily="18" charset="0"/>
              </a:rPr>
              <a:t> May 2020</a:t>
            </a:r>
          </a:p>
        </p:txBody>
      </p:sp>
    </p:spTree>
    <p:extLst>
      <p:ext uri="{BB962C8B-B14F-4D97-AF65-F5344CB8AC3E}">
        <p14:creationId xmlns:p14="http://schemas.microsoft.com/office/powerpoint/2010/main" val="1266279785"/>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063A5-6393-4F22-9109-7F3EC987AEB7}"/>
              </a:ext>
            </a:extLst>
          </p:cNvPr>
          <p:cNvSpPr txBox="1"/>
          <p:nvPr/>
        </p:nvSpPr>
        <p:spPr>
          <a:xfrm>
            <a:off x="623392" y="1270008"/>
            <a:ext cx="4383823" cy="43179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chemeClr val="bg1"/>
                </a:solidFill>
                <a:latin typeface="+mj-lt"/>
                <a:ea typeface="+mj-ea"/>
                <a:cs typeface="+mj-cs"/>
              </a:rPr>
              <a:t>Please check yourself and your family daily as the situation can change from one day to the next rapidly.</a:t>
            </a:r>
          </a:p>
        </p:txBody>
      </p:sp>
      <p:pic>
        <p:nvPicPr>
          <p:cNvPr id="3" name="Picture 2">
            <a:extLst>
              <a:ext uri="{FF2B5EF4-FFF2-40B4-BE49-F238E27FC236}">
                <a16:creationId xmlns:a16="http://schemas.microsoft.com/office/drawing/2014/main" id="{D8AD279A-0248-4EE5-BC74-6A61D050E342}"/>
              </a:ext>
            </a:extLst>
          </p:cNvPr>
          <p:cNvPicPr>
            <a:picLocks noChangeAspect="1" noChangeArrowheads="1"/>
          </p:cNvPicPr>
          <p:nvPr/>
        </p:nvPicPr>
        <p:blipFill>
          <a:blip r:embed="rId2" cstate="print"/>
          <a:srcRect/>
          <a:stretch>
            <a:fillRect/>
          </a:stretch>
        </p:blipFill>
        <p:spPr bwMode="auto">
          <a:xfrm rot="10800000">
            <a:off x="5296847" y="980727"/>
            <a:ext cx="6270004" cy="4893647"/>
          </a:xfrm>
          <a:prstGeom prst="rect">
            <a:avLst/>
          </a:prstGeom>
          <a:noFill/>
          <a:ln w="9525">
            <a:noFill/>
            <a:miter lim="800000"/>
            <a:headEnd/>
            <a:tailEnd/>
          </a:ln>
        </p:spPr>
      </p:pic>
      <p:sp>
        <p:nvSpPr>
          <p:cNvPr id="4" name="TextBox 3">
            <a:extLst>
              <a:ext uri="{FF2B5EF4-FFF2-40B4-BE49-F238E27FC236}">
                <a16:creationId xmlns:a16="http://schemas.microsoft.com/office/drawing/2014/main" id="{550DDF4D-3127-4197-A4A7-2B3F6639C701}"/>
              </a:ext>
            </a:extLst>
          </p:cNvPr>
          <p:cNvSpPr txBox="1"/>
          <p:nvPr/>
        </p:nvSpPr>
        <p:spPr>
          <a:xfrm>
            <a:off x="5397989" y="2132856"/>
            <a:ext cx="6199753" cy="2246769"/>
          </a:xfrm>
          <a:prstGeom prst="rect">
            <a:avLst/>
          </a:prstGeom>
          <a:noFill/>
        </p:spPr>
        <p:txBody>
          <a:bodyPr wrap="square" rtlCol="0">
            <a:spAutoFit/>
          </a:bodyPr>
          <a:lstStyle/>
          <a:p>
            <a:pPr algn="ctr"/>
            <a:r>
              <a:rPr lang="en-GB" sz="14000" b="1" dirty="0">
                <a:solidFill>
                  <a:schemeClr val="bg1"/>
                </a:solidFill>
                <a:latin typeface="Arial" pitchFamily="34" charset="0"/>
                <a:cs typeface="Arial" pitchFamily="34" charset="0"/>
              </a:rPr>
              <a:t>633nm</a:t>
            </a:r>
          </a:p>
        </p:txBody>
      </p:sp>
    </p:spTree>
    <p:extLst>
      <p:ext uri="{BB962C8B-B14F-4D97-AF65-F5344CB8AC3E}">
        <p14:creationId xmlns:p14="http://schemas.microsoft.com/office/powerpoint/2010/main" val="31379551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548680"/>
            <a:ext cx="7416824" cy="5724644"/>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The WON Mu time </a:t>
            </a:r>
            <a:r>
              <a:rPr lang="en-GB" sz="3600" b="1" dirty="0">
                <a:solidFill>
                  <a:schemeClr val="bg1"/>
                </a:solidFill>
                <a:latin typeface="Arial" pitchFamily="34" charset="0"/>
                <a:cs typeface="Arial" pitchFamily="34" charset="0"/>
              </a:rPr>
              <a:t>point is the coupled meridian’s ALARM point to the NOW time.</a:t>
            </a:r>
          </a:p>
          <a:p>
            <a:r>
              <a:rPr lang="en-GB" sz="2000" b="1" u="sng" dirty="0">
                <a:solidFill>
                  <a:schemeClr val="bg1"/>
                </a:solidFill>
                <a:latin typeface="Arial" pitchFamily="34" charset="0"/>
                <a:cs typeface="Arial" pitchFamily="34" charset="0"/>
              </a:rPr>
              <a:t>NOW time		WON time</a:t>
            </a:r>
          </a:p>
          <a:p>
            <a:r>
              <a:rPr lang="en-GB" sz="2000" b="1" dirty="0">
                <a:solidFill>
                  <a:schemeClr val="bg1"/>
                </a:solidFill>
                <a:latin typeface="Arial" pitchFamily="34" charset="0"/>
                <a:cs typeface="Arial" pitchFamily="34" charset="0"/>
              </a:rPr>
              <a:t>Lung 4-6am		LI</a:t>
            </a:r>
          </a:p>
          <a:p>
            <a:r>
              <a:rPr lang="en-GB" sz="2000" b="1" dirty="0">
                <a:solidFill>
                  <a:schemeClr val="bg1"/>
                </a:solidFill>
                <a:latin typeface="Arial" pitchFamily="34" charset="0"/>
                <a:cs typeface="Arial" pitchFamily="34" charset="0"/>
              </a:rPr>
              <a:t>LI       6-8am		Lung</a:t>
            </a:r>
          </a:p>
          <a:p>
            <a:r>
              <a:rPr lang="en-GB" sz="2000" b="1" dirty="0">
                <a:solidFill>
                  <a:schemeClr val="bg1"/>
                </a:solidFill>
                <a:latin typeface="Arial" pitchFamily="34" charset="0"/>
                <a:cs typeface="Arial" pitchFamily="34" charset="0"/>
              </a:rPr>
              <a:t>St       8-10am		Sp</a:t>
            </a:r>
          </a:p>
          <a:p>
            <a:r>
              <a:rPr lang="en-GB" sz="2000" b="1" dirty="0">
                <a:solidFill>
                  <a:schemeClr val="bg1"/>
                </a:solidFill>
                <a:latin typeface="Arial" pitchFamily="34" charset="0"/>
                <a:cs typeface="Arial" pitchFamily="34" charset="0"/>
              </a:rPr>
              <a:t>Sp     10-12midday	St</a:t>
            </a:r>
          </a:p>
          <a:p>
            <a:r>
              <a:rPr lang="en-GB" sz="2000" b="1" dirty="0">
                <a:solidFill>
                  <a:schemeClr val="bg1"/>
                </a:solidFill>
                <a:latin typeface="Arial" pitchFamily="34" charset="0"/>
                <a:cs typeface="Arial" pitchFamily="34" charset="0"/>
              </a:rPr>
              <a:t>Ht      12-2pm		SI</a:t>
            </a:r>
          </a:p>
          <a:p>
            <a:r>
              <a:rPr lang="en-GB" sz="2000" b="1" dirty="0">
                <a:solidFill>
                  <a:schemeClr val="bg1"/>
                </a:solidFill>
                <a:latin typeface="Arial" pitchFamily="34" charset="0"/>
                <a:cs typeface="Arial" pitchFamily="34" charset="0"/>
              </a:rPr>
              <a:t>SI</a:t>
            </a:r>
            <a:r>
              <a:rPr lang="en-GB" sz="2000" b="1" dirty="0">
                <a:solidFill>
                  <a:srgbClr val="FF0000"/>
                </a:solidFill>
                <a:latin typeface="Arial" pitchFamily="34" charset="0"/>
                <a:cs typeface="Arial" pitchFamily="34" charset="0"/>
              </a:rPr>
              <a:t>*</a:t>
            </a:r>
            <a:r>
              <a:rPr lang="en-GB" sz="2000" b="1" dirty="0">
                <a:solidFill>
                  <a:schemeClr val="bg1"/>
                </a:solidFill>
                <a:latin typeface="Arial" pitchFamily="34" charset="0"/>
                <a:cs typeface="Arial" pitchFamily="34" charset="0"/>
              </a:rPr>
              <a:t>      2-4pm		</a:t>
            </a:r>
            <a:r>
              <a:rPr lang="en-GB" sz="2000" b="1" dirty="0" err="1">
                <a:solidFill>
                  <a:schemeClr val="bg1"/>
                </a:solidFill>
                <a:latin typeface="Arial" pitchFamily="34" charset="0"/>
                <a:cs typeface="Arial" pitchFamily="34" charset="0"/>
              </a:rPr>
              <a:t>Ht</a:t>
            </a:r>
            <a:r>
              <a:rPr lang="en-GB" sz="2000" b="1" dirty="0">
                <a:solidFill>
                  <a:srgbClr val="FF0000"/>
                </a:solidFill>
                <a:latin typeface="Arial" pitchFamily="34" charset="0"/>
                <a:cs typeface="Arial" pitchFamily="34" charset="0"/>
              </a:rPr>
              <a:t>*</a:t>
            </a:r>
          </a:p>
          <a:p>
            <a:r>
              <a:rPr lang="en-GB" sz="2000" b="1" dirty="0" err="1">
                <a:solidFill>
                  <a:schemeClr val="bg1"/>
                </a:solidFill>
                <a:latin typeface="Arial" pitchFamily="34" charset="0"/>
                <a:cs typeface="Arial" pitchFamily="34" charset="0"/>
              </a:rPr>
              <a:t>Bl</a:t>
            </a:r>
            <a:r>
              <a:rPr lang="en-GB" sz="2000" b="1" dirty="0">
                <a:solidFill>
                  <a:schemeClr val="bg1"/>
                </a:solidFill>
                <a:latin typeface="Arial" pitchFamily="34" charset="0"/>
                <a:cs typeface="Arial" pitchFamily="34" charset="0"/>
              </a:rPr>
              <a:t>       4-6pm		Kid</a:t>
            </a:r>
          </a:p>
          <a:p>
            <a:r>
              <a:rPr lang="en-GB" sz="2000" b="1" dirty="0">
                <a:solidFill>
                  <a:schemeClr val="bg1"/>
                </a:solidFill>
                <a:latin typeface="Arial" pitchFamily="34" charset="0"/>
                <a:cs typeface="Arial" pitchFamily="34" charset="0"/>
              </a:rPr>
              <a:t>Kid     6-8pm		</a:t>
            </a:r>
            <a:r>
              <a:rPr lang="en-GB" sz="2000" b="1" dirty="0" err="1">
                <a:solidFill>
                  <a:schemeClr val="bg1"/>
                </a:solidFill>
                <a:latin typeface="Arial" pitchFamily="34" charset="0"/>
                <a:cs typeface="Arial" pitchFamily="34" charset="0"/>
              </a:rPr>
              <a:t>Bl</a:t>
            </a:r>
            <a:endParaRPr lang="en-GB" sz="2000" b="1" dirty="0">
              <a:solidFill>
                <a:schemeClr val="bg1"/>
              </a:solidFill>
              <a:latin typeface="Arial" pitchFamily="34" charset="0"/>
              <a:cs typeface="Arial" pitchFamily="34" charset="0"/>
            </a:endParaRPr>
          </a:p>
          <a:p>
            <a:r>
              <a:rPr lang="en-GB" sz="2000" b="1" dirty="0" err="1">
                <a:solidFill>
                  <a:schemeClr val="bg1"/>
                </a:solidFill>
                <a:latin typeface="Arial" pitchFamily="34" charset="0"/>
                <a:cs typeface="Arial" pitchFamily="34" charset="0"/>
              </a:rPr>
              <a:t>Cx</a:t>
            </a:r>
            <a:r>
              <a:rPr lang="en-GB" sz="2000" b="1" dirty="0">
                <a:solidFill>
                  <a:schemeClr val="bg1"/>
                </a:solidFill>
                <a:latin typeface="Arial" pitchFamily="34" charset="0"/>
                <a:cs typeface="Arial" pitchFamily="34" charset="0"/>
              </a:rPr>
              <a:t>      8-10pm		TW</a:t>
            </a:r>
          </a:p>
          <a:p>
            <a:r>
              <a:rPr lang="en-GB" sz="2000" b="1" dirty="0">
                <a:solidFill>
                  <a:schemeClr val="bg1"/>
                </a:solidFill>
                <a:latin typeface="Arial" pitchFamily="34" charset="0"/>
                <a:cs typeface="Arial" pitchFamily="34" charset="0"/>
              </a:rPr>
              <a:t>TW     10-12midnight	</a:t>
            </a:r>
            <a:r>
              <a:rPr lang="en-GB" sz="2000" b="1" dirty="0" err="1">
                <a:solidFill>
                  <a:schemeClr val="bg1"/>
                </a:solidFill>
                <a:latin typeface="Arial" pitchFamily="34" charset="0"/>
                <a:cs typeface="Arial" pitchFamily="34" charset="0"/>
              </a:rPr>
              <a:t>Cx</a:t>
            </a:r>
            <a:endParaRPr lang="en-GB" sz="2000" b="1" dirty="0">
              <a:solidFill>
                <a:schemeClr val="bg1"/>
              </a:solidFill>
              <a:latin typeface="Arial" pitchFamily="34" charset="0"/>
              <a:cs typeface="Arial" pitchFamily="34" charset="0"/>
            </a:endParaRPr>
          </a:p>
          <a:p>
            <a:r>
              <a:rPr lang="en-GB" sz="2000" b="1" dirty="0">
                <a:solidFill>
                  <a:schemeClr val="bg1"/>
                </a:solidFill>
                <a:latin typeface="Arial" pitchFamily="34" charset="0"/>
                <a:cs typeface="Arial" pitchFamily="34" charset="0"/>
              </a:rPr>
              <a:t>GB     12-2am		</a:t>
            </a:r>
            <a:r>
              <a:rPr lang="en-GB" sz="2000" b="1" dirty="0" err="1">
                <a:solidFill>
                  <a:schemeClr val="bg1"/>
                </a:solidFill>
                <a:latin typeface="Arial" pitchFamily="34" charset="0"/>
                <a:cs typeface="Arial" pitchFamily="34" charset="0"/>
              </a:rPr>
              <a:t>Liv</a:t>
            </a:r>
            <a:endParaRPr lang="en-GB" sz="2000" b="1" dirty="0">
              <a:solidFill>
                <a:schemeClr val="bg1"/>
              </a:solidFill>
              <a:latin typeface="Arial" pitchFamily="34" charset="0"/>
              <a:cs typeface="Arial" pitchFamily="34" charset="0"/>
            </a:endParaRPr>
          </a:p>
          <a:p>
            <a:r>
              <a:rPr lang="en-GB" sz="2000" b="1" dirty="0" err="1">
                <a:solidFill>
                  <a:schemeClr val="bg1"/>
                </a:solidFill>
                <a:latin typeface="Arial" pitchFamily="34" charset="0"/>
                <a:cs typeface="Arial" pitchFamily="34" charset="0"/>
              </a:rPr>
              <a:t>Liv</a:t>
            </a:r>
            <a:r>
              <a:rPr lang="en-GB" sz="2000" b="1" dirty="0">
                <a:solidFill>
                  <a:schemeClr val="bg1"/>
                </a:solidFill>
                <a:latin typeface="Arial" pitchFamily="34" charset="0"/>
                <a:cs typeface="Arial" pitchFamily="34" charset="0"/>
              </a:rPr>
              <a:t>      2-4am		GB</a:t>
            </a:r>
          </a:p>
        </p:txBody>
      </p:sp>
      <p:pic>
        <p:nvPicPr>
          <p:cNvPr id="1026" name="Picture 2" descr="Alarm point laminate"/>
          <p:cNvPicPr>
            <a:picLocks noChangeAspect="1" noChangeArrowheads="1"/>
          </p:cNvPicPr>
          <p:nvPr/>
        </p:nvPicPr>
        <p:blipFill>
          <a:blip r:embed="rId2" cstate="print"/>
          <a:srcRect/>
          <a:stretch>
            <a:fillRect/>
          </a:stretch>
        </p:blipFill>
        <p:spPr bwMode="auto">
          <a:xfrm>
            <a:off x="5159896" y="2662196"/>
            <a:ext cx="5056723" cy="3751536"/>
          </a:xfrm>
          <a:prstGeom prst="rect">
            <a:avLst/>
          </a:prstGeom>
          <a:noFill/>
          <a:ln w="9525" algn="in">
            <a:noFill/>
            <a:miter lim="800000"/>
            <a:headEnd/>
            <a:tailEnd/>
          </a:ln>
          <a:effec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0515" y="612898"/>
            <a:ext cx="1872208" cy="184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35560" y="6309321"/>
            <a:ext cx="3312368" cy="307777"/>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BST Summer times</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holding, woman&#10;&#10;Description automatically generated">
            <a:extLst>
              <a:ext uri="{FF2B5EF4-FFF2-40B4-BE49-F238E27FC236}">
                <a16:creationId xmlns:a16="http://schemas.microsoft.com/office/drawing/2014/main" id="{0B06E701-F5DD-4229-A1CD-530F93514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404664"/>
            <a:ext cx="7882738" cy="5760640"/>
          </a:xfrm>
          <a:prstGeom prst="rect">
            <a:avLst/>
          </a:prstGeom>
        </p:spPr>
      </p:pic>
      <p:sp>
        <p:nvSpPr>
          <p:cNvPr id="4" name="TextBox 3">
            <a:extLst>
              <a:ext uri="{FF2B5EF4-FFF2-40B4-BE49-F238E27FC236}">
                <a16:creationId xmlns:a16="http://schemas.microsoft.com/office/drawing/2014/main" id="{ECA8DDCB-C8EA-4114-8427-6066413A7779}"/>
              </a:ext>
            </a:extLst>
          </p:cNvPr>
          <p:cNvSpPr txBox="1"/>
          <p:nvPr/>
        </p:nvSpPr>
        <p:spPr>
          <a:xfrm>
            <a:off x="8688288" y="2780928"/>
            <a:ext cx="3096344" cy="3539430"/>
          </a:xfrm>
          <a:prstGeom prst="rect">
            <a:avLst/>
          </a:prstGeom>
          <a:noFill/>
        </p:spPr>
        <p:txBody>
          <a:bodyPr wrap="square" rtlCol="0">
            <a:spAutoFit/>
          </a:bodyPr>
          <a:lstStyle/>
          <a:p>
            <a:r>
              <a:rPr lang="en-GB" sz="3200" b="1" dirty="0">
                <a:solidFill>
                  <a:srgbClr val="FFFF00"/>
                </a:solidFill>
                <a:latin typeface="Arial" panose="020B0604020202020204" pitchFamily="34" charset="0"/>
                <a:cs typeface="Arial" panose="020B0604020202020204" pitchFamily="34" charset="0"/>
              </a:rPr>
              <a:t>Heart Alarm </a:t>
            </a:r>
            <a:r>
              <a:rPr lang="en-GB" sz="3200" b="1" dirty="0">
                <a:solidFill>
                  <a:schemeClr val="bg1"/>
                </a:solidFill>
                <a:latin typeface="Arial" panose="020B0604020202020204" pitchFamily="34" charset="0"/>
                <a:cs typeface="Arial" panose="020B0604020202020204" pitchFamily="34" charset="0"/>
              </a:rPr>
              <a:t>point shown here is the WON time to the Small Intestine NOW time (2-4pm)</a:t>
            </a:r>
          </a:p>
        </p:txBody>
      </p:sp>
      <p:pic>
        <p:nvPicPr>
          <p:cNvPr id="2" name="Picture 1">
            <a:extLst>
              <a:ext uri="{FF2B5EF4-FFF2-40B4-BE49-F238E27FC236}">
                <a16:creationId xmlns:a16="http://schemas.microsoft.com/office/drawing/2014/main" id="{D2251963-BEB4-4FC6-BE4C-FF5603F97958}"/>
              </a:ext>
            </a:extLst>
          </p:cNvPr>
          <p:cNvPicPr>
            <a:picLocks noChangeAspect="1"/>
          </p:cNvPicPr>
          <p:nvPr/>
        </p:nvPicPr>
        <p:blipFill>
          <a:blip r:embed="rId3"/>
          <a:stretch>
            <a:fillRect/>
          </a:stretch>
        </p:blipFill>
        <p:spPr>
          <a:xfrm>
            <a:off x="8688288" y="421031"/>
            <a:ext cx="2642235" cy="1981676"/>
          </a:xfrm>
          <a:prstGeom prst="rect">
            <a:avLst/>
          </a:prstGeom>
        </p:spPr>
      </p:pic>
      <p:sp>
        <p:nvSpPr>
          <p:cNvPr id="5" name="Arrow: Down 4">
            <a:extLst>
              <a:ext uri="{FF2B5EF4-FFF2-40B4-BE49-F238E27FC236}">
                <a16:creationId xmlns:a16="http://schemas.microsoft.com/office/drawing/2014/main" id="{363513F6-FC8D-4AF5-8483-120BFA437C17}"/>
              </a:ext>
            </a:extLst>
          </p:cNvPr>
          <p:cNvSpPr/>
          <p:nvPr/>
        </p:nvSpPr>
        <p:spPr>
          <a:xfrm rot="5400000">
            <a:off x="6708068" y="1492436"/>
            <a:ext cx="792088" cy="316835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845637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1052736"/>
            <a:ext cx="4680520" cy="4524315"/>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This does not mean they have COVID-19 but if they were exposed to it you can find what will optimise their immune system against it.</a:t>
            </a:r>
          </a:p>
        </p:txBody>
      </p:sp>
      <p:sp>
        <p:nvSpPr>
          <p:cNvPr id="4" name="TextBox 3">
            <a:extLst>
              <a:ext uri="{FF2B5EF4-FFF2-40B4-BE49-F238E27FC236}">
                <a16:creationId xmlns:a16="http://schemas.microsoft.com/office/drawing/2014/main" id="{CE75668B-8CEE-4C2E-B2A4-8031A0E3AC75}"/>
              </a:ext>
            </a:extLst>
          </p:cNvPr>
          <p:cNvSpPr txBox="1"/>
          <p:nvPr/>
        </p:nvSpPr>
        <p:spPr>
          <a:xfrm>
            <a:off x="8376059" y="2852936"/>
            <a:ext cx="3240360" cy="3724096"/>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Vitamin D3</a:t>
            </a:r>
          </a:p>
          <a:p>
            <a:r>
              <a:rPr lang="en-GB" sz="3600" b="1" dirty="0">
                <a:solidFill>
                  <a:schemeClr val="bg1"/>
                </a:solidFill>
                <a:latin typeface="Arial" pitchFamily="34" charset="0"/>
                <a:cs typeface="Arial" pitchFamily="34" charset="0"/>
              </a:rPr>
              <a:t>Zinc </a:t>
            </a:r>
          </a:p>
          <a:p>
            <a:r>
              <a:rPr lang="en-GB" sz="3600" b="1" dirty="0">
                <a:solidFill>
                  <a:schemeClr val="bg1"/>
                </a:solidFill>
                <a:latin typeface="Arial" pitchFamily="34" charset="0"/>
                <a:cs typeface="Arial" pitchFamily="34" charset="0"/>
              </a:rPr>
              <a:t>Vitamin C</a:t>
            </a:r>
          </a:p>
          <a:p>
            <a:r>
              <a:rPr lang="en-GB" sz="3600" b="1" dirty="0">
                <a:solidFill>
                  <a:schemeClr val="bg1"/>
                </a:solidFill>
                <a:latin typeface="Arial" pitchFamily="34" charset="0"/>
                <a:cs typeface="Arial" pitchFamily="34" charset="0"/>
              </a:rPr>
              <a:t>Vitamin K2 </a:t>
            </a:r>
          </a:p>
          <a:p>
            <a:r>
              <a:rPr lang="en-GB" sz="3600" b="1" dirty="0">
                <a:solidFill>
                  <a:schemeClr val="bg1"/>
                </a:solidFill>
                <a:latin typeface="Arial" pitchFamily="34" charset="0"/>
                <a:cs typeface="Arial" pitchFamily="34" charset="0"/>
              </a:rPr>
              <a:t>Monolaurate</a:t>
            </a:r>
          </a:p>
          <a:p>
            <a:r>
              <a:rPr lang="en-GB" sz="3600" b="1" dirty="0">
                <a:solidFill>
                  <a:schemeClr val="bg1"/>
                </a:solidFill>
                <a:latin typeface="Arial" pitchFamily="34" charset="0"/>
                <a:cs typeface="Arial" pitchFamily="34" charset="0"/>
              </a:rPr>
              <a:t>Probiotics</a:t>
            </a:r>
          </a:p>
          <a:p>
            <a:endParaRPr lang="en-GB" sz="2000" b="1" dirty="0">
              <a:solidFill>
                <a:schemeClr val="bg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DBD1E61A-48E6-42FA-BA0F-6D16623455FD}"/>
              </a:ext>
            </a:extLst>
          </p:cNvPr>
          <p:cNvPicPr>
            <a:picLocks noChangeAspect="1"/>
          </p:cNvPicPr>
          <p:nvPr/>
        </p:nvPicPr>
        <p:blipFill>
          <a:blip r:embed="rId2"/>
          <a:stretch>
            <a:fillRect/>
          </a:stretch>
        </p:blipFill>
        <p:spPr>
          <a:xfrm>
            <a:off x="6312024" y="658603"/>
            <a:ext cx="4949205" cy="1798289"/>
          </a:xfrm>
          <a:prstGeom prst="rect">
            <a:avLst/>
          </a:prstGeom>
        </p:spPr>
      </p:pic>
      <p:pic>
        <p:nvPicPr>
          <p:cNvPr id="7" name="Picture 6">
            <a:extLst>
              <a:ext uri="{FF2B5EF4-FFF2-40B4-BE49-F238E27FC236}">
                <a16:creationId xmlns:a16="http://schemas.microsoft.com/office/drawing/2014/main" id="{F61B3770-B32D-4249-8772-19688BA7400E}"/>
              </a:ext>
            </a:extLst>
          </p:cNvPr>
          <p:cNvPicPr>
            <a:picLocks noChangeAspect="1"/>
          </p:cNvPicPr>
          <p:nvPr/>
        </p:nvPicPr>
        <p:blipFill rotWithShape="1">
          <a:blip r:embed="rId3"/>
          <a:srcRect l="3343" r="1394"/>
          <a:stretch/>
        </p:blipFill>
        <p:spPr>
          <a:xfrm>
            <a:off x="6028744" y="3078659"/>
            <a:ext cx="2180989" cy="3014637"/>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528419-AB9C-4CD2-8A5F-97343D812836}"/>
              </a:ext>
            </a:extLst>
          </p:cNvPr>
          <p:cNvSpPr txBox="1"/>
          <p:nvPr/>
        </p:nvSpPr>
        <p:spPr>
          <a:xfrm>
            <a:off x="2264916" y="721943"/>
            <a:ext cx="7488832"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I’ve been inspired to write this presentation by the recent excellent webinars of</a:t>
            </a: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Wally Schmitt and Kerry McCord</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And most recently Tyron     Mincey from New Jersey.</a:t>
            </a:r>
          </a:p>
        </p:txBody>
      </p:sp>
      <p:pic>
        <p:nvPicPr>
          <p:cNvPr id="3" name="Picture 2">
            <a:extLst>
              <a:ext uri="{FF2B5EF4-FFF2-40B4-BE49-F238E27FC236}">
                <a16:creationId xmlns:a16="http://schemas.microsoft.com/office/drawing/2014/main" id="{CD472C03-20A4-43B7-9043-8C8C6B228522}"/>
              </a:ext>
            </a:extLst>
          </p:cNvPr>
          <p:cNvPicPr>
            <a:picLocks noChangeAspect="1"/>
          </p:cNvPicPr>
          <p:nvPr/>
        </p:nvPicPr>
        <p:blipFill>
          <a:blip r:embed="rId2"/>
          <a:stretch>
            <a:fillRect/>
          </a:stretch>
        </p:blipFill>
        <p:spPr>
          <a:xfrm>
            <a:off x="9048328" y="4725145"/>
            <a:ext cx="1035472" cy="1557101"/>
          </a:xfrm>
          <a:prstGeom prst="rect">
            <a:avLst/>
          </a:prstGeom>
        </p:spPr>
      </p:pic>
      <p:pic>
        <p:nvPicPr>
          <p:cNvPr id="4" name="Picture 3">
            <a:extLst>
              <a:ext uri="{FF2B5EF4-FFF2-40B4-BE49-F238E27FC236}">
                <a16:creationId xmlns:a16="http://schemas.microsoft.com/office/drawing/2014/main" id="{9AF5067F-B98A-4085-978B-B286121EFAAE}"/>
              </a:ext>
            </a:extLst>
          </p:cNvPr>
          <p:cNvPicPr>
            <a:picLocks noChangeAspect="1"/>
          </p:cNvPicPr>
          <p:nvPr/>
        </p:nvPicPr>
        <p:blipFill>
          <a:blip r:embed="rId3"/>
          <a:stretch>
            <a:fillRect/>
          </a:stretch>
        </p:blipFill>
        <p:spPr>
          <a:xfrm>
            <a:off x="7376298" y="1862741"/>
            <a:ext cx="2699792" cy="1721607"/>
          </a:xfrm>
          <a:prstGeom prst="rect">
            <a:avLst/>
          </a:prstGeom>
        </p:spPr>
      </p:pic>
    </p:spTree>
    <p:extLst>
      <p:ext uri="{BB962C8B-B14F-4D97-AF65-F5344CB8AC3E}">
        <p14:creationId xmlns:p14="http://schemas.microsoft.com/office/powerpoint/2010/main" val="193941996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079" y="335845"/>
            <a:ext cx="5904656" cy="6186309"/>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Using the preceding protocol you have been able to assess a range of nutrients to support you, your family and your patients immune systems.</a:t>
            </a:r>
          </a:p>
          <a:p>
            <a:r>
              <a:rPr lang="en-GB" sz="3600" b="1" dirty="0">
                <a:solidFill>
                  <a:schemeClr val="bg1"/>
                </a:solidFill>
                <a:latin typeface="Arial" pitchFamily="34" charset="0"/>
                <a:cs typeface="Arial" pitchFamily="34" charset="0"/>
              </a:rPr>
              <a:t>Most of the people I have put on the </a:t>
            </a:r>
            <a:r>
              <a:rPr lang="en-GB" sz="3600" b="1" dirty="0">
                <a:solidFill>
                  <a:srgbClr val="FFFF00"/>
                </a:solidFill>
                <a:latin typeface="Arial" pitchFamily="34" charset="0"/>
                <a:cs typeface="Arial" pitchFamily="34" charset="0"/>
              </a:rPr>
              <a:t>Vitamin D3, Zinc and the Sodium ascorbate </a:t>
            </a:r>
            <a:r>
              <a:rPr lang="en-GB" sz="3600" b="1" dirty="0">
                <a:solidFill>
                  <a:schemeClr val="bg1"/>
                </a:solidFill>
                <a:latin typeface="Arial" pitchFamily="34" charset="0"/>
                <a:cs typeface="Arial" pitchFamily="34" charset="0"/>
              </a:rPr>
              <a:t>have so far not contracted the virus.</a:t>
            </a:r>
          </a:p>
        </p:txBody>
      </p:sp>
      <p:pic>
        <p:nvPicPr>
          <p:cNvPr id="3" name="Picture 2">
            <a:extLst>
              <a:ext uri="{FF2B5EF4-FFF2-40B4-BE49-F238E27FC236}">
                <a16:creationId xmlns:a16="http://schemas.microsoft.com/office/drawing/2014/main" id="{CD7EC49D-B04A-4E2D-95A0-831B5CEBA8DC}"/>
              </a:ext>
            </a:extLst>
          </p:cNvPr>
          <p:cNvPicPr>
            <a:picLocks noChangeAspect="1"/>
          </p:cNvPicPr>
          <p:nvPr/>
        </p:nvPicPr>
        <p:blipFill rotWithShape="1">
          <a:blip r:embed="rId2"/>
          <a:srcRect l="5820" r="49077" b="22024"/>
          <a:stretch/>
        </p:blipFill>
        <p:spPr>
          <a:xfrm>
            <a:off x="6562995" y="3068960"/>
            <a:ext cx="5158364" cy="3240360"/>
          </a:xfrm>
          <a:prstGeom prst="rect">
            <a:avLst/>
          </a:prstGeom>
        </p:spPr>
      </p:pic>
      <p:pic>
        <p:nvPicPr>
          <p:cNvPr id="4" name="Picture 3">
            <a:extLst>
              <a:ext uri="{FF2B5EF4-FFF2-40B4-BE49-F238E27FC236}">
                <a16:creationId xmlns:a16="http://schemas.microsoft.com/office/drawing/2014/main" id="{0711BE4A-F77C-403A-99F1-C3E749439B11}"/>
              </a:ext>
            </a:extLst>
          </p:cNvPr>
          <p:cNvPicPr>
            <a:picLocks noChangeAspect="1"/>
          </p:cNvPicPr>
          <p:nvPr/>
        </p:nvPicPr>
        <p:blipFill>
          <a:blip r:embed="rId3"/>
          <a:stretch>
            <a:fillRect/>
          </a:stretch>
        </p:blipFill>
        <p:spPr>
          <a:xfrm>
            <a:off x="6562995" y="361206"/>
            <a:ext cx="5077621" cy="2424996"/>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332656"/>
            <a:ext cx="7488832" cy="2308324"/>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I have had several people who have tested positive, had </a:t>
            </a:r>
            <a:r>
              <a:rPr lang="en-GB" sz="3600" b="1" dirty="0">
                <a:solidFill>
                  <a:srgbClr val="FFFF00"/>
                </a:solidFill>
                <a:latin typeface="Arial" pitchFamily="34" charset="0"/>
                <a:cs typeface="Arial" pitchFamily="34" charset="0"/>
              </a:rPr>
              <a:t>mild symptoms</a:t>
            </a:r>
            <a:r>
              <a:rPr lang="en-GB" sz="3600" b="1" dirty="0">
                <a:solidFill>
                  <a:schemeClr val="bg1"/>
                </a:solidFill>
                <a:latin typeface="Arial" pitchFamily="34" charset="0"/>
                <a:cs typeface="Arial" pitchFamily="34" charset="0"/>
              </a:rPr>
              <a:t> and recovered within a few days.</a:t>
            </a:r>
          </a:p>
        </p:txBody>
      </p:sp>
      <p:sp>
        <p:nvSpPr>
          <p:cNvPr id="3" name="TextBox 2">
            <a:extLst>
              <a:ext uri="{FF2B5EF4-FFF2-40B4-BE49-F238E27FC236}">
                <a16:creationId xmlns:a16="http://schemas.microsoft.com/office/drawing/2014/main" id="{48DCC29E-E3D0-4D72-A013-160D04B5064F}"/>
              </a:ext>
            </a:extLst>
          </p:cNvPr>
          <p:cNvSpPr txBox="1"/>
          <p:nvPr/>
        </p:nvSpPr>
        <p:spPr>
          <a:xfrm>
            <a:off x="4007768" y="4005064"/>
            <a:ext cx="7632848" cy="2308324"/>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There appears to be </a:t>
            </a:r>
            <a:r>
              <a:rPr lang="en-GB" sz="3600" b="1" dirty="0">
                <a:solidFill>
                  <a:srgbClr val="FFFF00"/>
                </a:solidFill>
                <a:latin typeface="Arial" pitchFamily="34" charset="0"/>
                <a:cs typeface="Arial" pitchFamily="34" charset="0"/>
              </a:rPr>
              <a:t>other aspects </a:t>
            </a:r>
            <a:r>
              <a:rPr lang="en-GB" sz="3600" b="1" dirty="0">
                <a:solidFill>
                  <a:schemeClr val="bg1"/>
                </a:solidFill>
                <a:latin typeface="Arial" pitchFamily="34" charset="0"/>
                <a:cs typeface="Arial" pitchFamily="34" charset="0"/>
              </a:rPr>
              <a:t>to the reason some infected people are affected worse by the virus than others.</a:t>
            </a:r>
          </a:p>
        </p:txBody>
      </p:sp>
      <p:pic>
        <p:nvPicPr>
          <p:cNvPr id="4" name="Picture 3">
            <a:extLst>
              <a:ext uri="{FF2B5EF4-FFF2-40B4-BE49-F238E27FC236}">
                <a16:creationId xmlns:a16="http://schemas.microsoft.com/office/drawing/2014/main" id="{4F5EBD63-2149-4125-9323-744D4BAF94B6}"/>
              </a:ext>
            </a:extLst>
          </p:cNvPr>
          <p:cNvPicPr>
            <a:picLocks noChangeAspect="1"/>
          </p:cNvPicPr>
          <p:nvPr/>
        </p:nvPicPr>
        <p:blipFill>
          <a:blip r:embed="rId2"/>
          <a:stretch>
            <a:fillRect/>
          </a:stretch>
        </p:blipFill>
        <p:spPr>
          <a:xfrm>
            <a:off x="551384" y="4171675"/>
            <a:ext cx="2952328" cy="1969551"/>
          </a:xfrm>
          <a:prstGeom prst="rect">
            <a:avLst/>
          </a:prstGeom>
        </p:spPr>
      </p:pic>
      <p:pic>
        <p:nvPicPr>
          <p:cNvPr id="5" name="Picture 4">
            <a:extLst>
              <a:ext uri="{FF2B5EF4-FFF2-40B4-BE49-F238E27FC236}">
                <a16:creationId xmlns:a16="http://schemas.microsoft.com/office/drawing/2014/main" id="{874BDDBD-355E-47A4-9EC4-52BAFD2F18AC}"/>
              </a:ext>
            </a:extLst>
          </p:cNvPr>
          <p:cNvPicPr>
            <a:picLocks noChangeAspect="1"/>
          </p:cNvPicPr>
          <p:nvPr/>
        </p:nvPicPr>
        <p:blipFill>
          <a:blip r:embed="rId3"/>
          <a:stretch>
            <a:fillRect/>
          </a:stretch>
        </p:blipFill>
        <p:spPr>
          <a:xfrm>
            <a:off x="7877158" y="544612"/>
            <a:ext cx="3478857" cy="2308324"/>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612844"/>
            <a:ext cx="7416824"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One of these is that patients who do not weaken in the clear but only with TL to the WON time do weaken  when challenged firstly with </a:t>
            </a:r>
            <a:r>
              <a:rPr lang="en-GB" sz="3600" b="1" dirty="0">
                <a:solidFill>
                  <a:srgbClr val="FFFF00"/>
                </a:solidFill>
                <a:latin typeface="Arial" pitchFamily="34" charset="0"/>
                <a:cs typeface="Arial" pitchFamily="34" charset="0"/>
              </a:rPr>
              <a:t>GM soy </a:t>
            </a:r>
            <a:r>
              <a:rPr lang="en-GB" sz="3600" b="1" dirty="0">
                <a:solidFill>
                  <a:schemeClr val="bg1"/>
                </a:solidFill>
                <a:latin typeface="Arial" pitchFamily="34" charset="0"/>
                <a:cs typeface="Arial" pitchFamily="34" charset="0"/>
              </a:rPr>
              <a:t>followed the 633nm acetate.</a:t>
            </a:r>
          </a:p>
          <a:p>
            <a:r>
              <a:rPr lang="en-GB" sz="3600" b="1" dirty="0">
                <a:solidFill>
                  <a:schemeClr val="bg1"/>
                </a:solidFill>
                <a:latin typeface="Arial" pitchFamily="34" charset="0"/>
                <a:cs typeface="Arial" pitchFamily="34" charset="0"/>
              </a:rPr>
              <a:t>The </a:t>
            </a:r>
            <a:r>
              <a:rPr lang="en-GB" sz="3600" b="1" dirty="0">
                <a:solidFill>
                  <a:srgbClr val="FFFF00"/>
                </a:solidFill>
                <a:latin typeface="Arial" pitchFamily="34" charset="0"/>
                <a:cs typeface="Arial" pitchFamily="34" charset="0"/>
              </a:rPr>
              <a:t>GM soy </a:t>
            </a:r>
            <a:r>
              <a:rPr lang="en-GB" sz="3600" b="1" dirty="0">
                <a:solidFill>
                  <a:schemeClr val="bg1"/>
                </a:solidFill>
                <a:latin typeface="Arial" pitchFamily="34" charset="0"/>
                <a:cs typeface="Arial" pitchFamily="34" charset="0"/>
              </a:rPr>
              <a:t>itself does not weaken in the clear but when left on and then the acetate added do weaken.</a:t>
            </a:r>
          </a:p>
        </p:txBody>
      </p:sp>
      <p:pic>
        <p:nvPicPr>
          <p:cNvPr id="4" name="Picture 3">
            <a:extLst>
              <a:ext uri="{FF2B5EF4-FFF2-40B4-BE49-F238E27FC236}">
                <a16:creationId xmlns:a16="http://schemas.microsoft.com/office/drawing/2014/main" id="{086DB0A6-D100-492C-8B0D-F6A36C10A12B}"/>
              </a:ext>
            </a:extLst>
          </p:cNvPr>
          <p:cNvPicPr>
            <a:picLocks noChangeAspect="1"/>
          </p:cNvPicPr>
          <p:nvPr/>
        </p:nvPicPr>
        <p:blipFill>
          <a:blip r:embed="rId2"/>
          <a:stretch>
            <a:fillRect/>
          </a:stretch>
        </p:blipFill>
        <p:spPr>
          <a:xfrm>
            <a:off x="8115195" y="836712"/>
            <a:ext cx="3531353" cy="5297030"/>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indoor, wearing&#10;&#10;Description automatically generated">
            <a:extLst>
              <a:ext uri="{FF2B5EF4-FFF2-40B4-BE49-F238E27FC236}">
                <a16:creationId xmlns:a16="http://schemas.microsoft.com/office/drawing/2014/main" id="{AB9B6AB3-A16A-4C2C-94C0-61D437A767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93" b="3750"/>
          <a:stretch/>
        </p:blipFill>
        <p:spPr>
          <a:xfrm>
            <a:off x="695400" y="551013"/>
            <a:ext cx="6840760" cy="5760640"/>
          </a:xfrm>
          <a:prstGeom prst="rect">
            <a:avLst/>
          </a:prstGeom>
        </p:spPr>
      </p:pic>
      <p:sp>
        <p:nvSpPr>
          <p:cNvPr id="4" name="TextBox 3">
            <a:extLst>
              <a:ext uri="{FF2B5EF4-FFF2-40B4-BE49-F238E27FC236}">
                <a16:creationId xmlns:a16="http://schemas.microsoft.com/office/drawing/2014/main" id="{F6D86751-369C-4C89-9253-E91798A3ECD4}"/>
              </a:ext>
            </a:extLst>
          </p:cNvPr>
          <p:cNvSpPr txBox="1"/>
          <p:nvPr/>
        </p:nvSpPr>
        <p:spPr>
          <a:xfrm>
            <a:off x="8040216" y="1772816"/>
            <a:ext cx="3456384" cy="3046988"/>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If a person weakens in the clear to </a:t>
            </a:r>
            <a:r>
              <a:rPr lang="en-GB" sz="3200" b="1" dirty="0">
                <a:solidFill>
                  <a:srgbClr val="FFFF00"/>
                </a:solidFill>
                <a:latin typeface="Arial" panose="020B0604020202020204" pitchFamily="34" charset="0"/>
                <a:cs typeface="Arial" panose="020B0604020202020204" pitchFamily="34" charset="0"/>
              </a:rPr>
              <a:t>soy</a:t>
            </a:r>
            <a:r>
              <a:rPr lang="en-GB" sz="3200" b="1" dirty="0">
                <a:solidFill>
                  <a:schemeClr val="bg1"/>
                </a:solidFill>
                <a:latin typeface="Arial" panose="020B0604020202020204" pitchFamily="34" charset="0"/>
                <a:cs typeface="Arial" panose="020B0604020202020204" pitchFamily="34" charset="0"/>
              </a:rPr>
              <a:t> then they probably have an intolerance to it.</a:t>
            </a:r>
          </a:p>
        </p:txBody>
      </p:sp>
    </p:spTree>
    <p:extLst>
      <p:ext uri="{BB962C8B-B14F-4D97-AF65-F5344CB8AC3E}">
        <p14:creationId xmlns:p14="http://schemas.microsoft.com/office/powerpoint/2010/main" val="259551246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table, holding&#10;&#10;Description automatically generated">
            <a:extLst>
              <a:ext uri="{FF2B5EF4-FFF2-40B4-BE49-F238E27FC236}">
                <a16:creationId xmlns:a16="http://schemas.microsoft.com/office/drawing/2014/main" id="{12F2BAEE-541A-4947-987D-6DF397997C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36" b="2500"/>
          <a:stretch/>
        </p:blipFill>
        <p:spPr>
          <a:xfrm>
            <a:off x="623392" y="548680"/>
            <a:ext cx="6984776" cy="5760640"/>
          </a:xfrm>
          <a:prstGeom prst="rect">
            <a:avLst/>
          </a:prstGeom>
        </p:spPr>
      </p:pic>
      <p:sp>
        <p:nvSpPr>
          <p:cNvPr id="4" name="TextBox 3">
            <a:extLst>
              <a:ext uri="{FF2B5EF4-FFF2-40B4-BE49-F238E27FC236}">
                <a16:creationId xmlns:a16="http://schemas.microsoft.com/office/drawing/2014/main" id="{04B00E6C-FABF-4F8F-B0F1-E845FFC17EB2}"/>
              </a:ext>
            </a:extLst>
          </p:cNvPr>
          <p:cNvSpPr txBox="1"/>
          <p:nvPr/>
        </p:nvSpPr>
        <p:spPr>
          <a:xfrm>
            <a:off x="7896200" y="2708920"/>
            <a:ext cx="3960440" cy="1754326"/>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GM Soy </a:t>
            </a:r>
          </a:p>
          <a:p>
            <a:r>
              <a:rPr lang="en-GB" sz="3600" b="1" dirty="0">
                <a:solidFill>
                  <a:schemeClr val="bg1"/>
                </a:solidFill>
                <a:latin typeface="Arial" panose="020B0604020202020204" pitchFamily="34" charset="0"/>
                <a:cs typeface="Arial" panose="020B0604020202020204" pitchFamily="34" charset="0"/>
              </a:rPr>
              <a:t>+  </a:t>
            </a:r>
          </a:p>
          <a:p>
            <a:r>
              <a:rPr lang="en-GB" sz="3600" b="1" dirty="0">
                <a:solidFill>
                  <a:schemeClr val="bg1"/>
                </a:solidFill>
                <a:latin typeface="Arial" panose="020B0604020202020204" pitchFamily="34" charset="0"/>
                <a:cs typeface="Arial" panose="020B0604020202020204" pitchFamily="34" charset="0"/>
              </a:rPr>
              <a:t>633nm acetate</a:t>
            </a:r>
          </a:p>
        </p:txBody>
      </p:sp>
    </p:spTree>
    <p:extLst>
      <p:ext uri="{BB962C8B-B14F-4D97-AF65-F5344CB8AC3E}">
        <p14:creationId xmlns:p14="http://schemas.microsoft.com/office/powerpoint/2010/main" val="17083536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764704"/>
            <a:ext cx="10585176"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This may mean that </a:t>
            </a:r>
            <a:r>
              <a:rPr lang="en-GB" sz="3600" b="1" dirty="0">
                <a:solidFill>
                  <a:srgbClr val="FFFF00"/>
                </a:solidFill>
                <a:latin typeface="Arial" pitchFamily="34" charset="0"/>
                <a:cs typeface="Arial" pitchFamily="34" charset="0"/>
              </a:rPr>
              <a:t>GM soy </a:t>
            </a:r>
            <a:r>
              <a:rPr lang="en-GB" sz="3600" b="1" dirty="0">
                <a:solidFill>
                  <a:schemeClr val="bg1"/>
                </a:solidFill>
                <a:latin typeface="Arial" pitchFamily="34" charset="0"/>
                <a:cs typeface="Arial" pitchFamily="34" charset="0"/>
              </a:rPr>
              <a:t>is in some way facilitating the virus entry.</a:t>
            </a:r>
          </a:p>
          <a:p>
            <a:r>
              <a:rPr lang="en-GB" sz="3600" b="1" dirty="0">
                <a:solidFill>
                  <a:schemeClr val="bg1"/>
                </a:solidFill>
                <a:latin typeface="Arial" pitchFamily="34" charset="0"/>
                <a:cs typeface="Arial" pitchFamily="34" charset="0"/>
              </a:rPr>
              <a:t>Like a </a:t>
            </a:r>
            <a:r>
              <a:rPr lang="en-GB" sz="3600" b="1" dirty="0">
                <a:solidFill>
                  <a:srgbClr val="FFFF00"/>
                </a:solidFill>
                <a:latin typeface="Arial" panose="020B0604020202020204" pitchFamily="34" charset="0"/>
                <a:cs typeface="Arial" panose="020B0604020202020204" pitchFamily="34" charset="0"/>
              </a:rPr>
              <a:t>transmembrane serine protease 2 ?</a:t>
            </a:r>
            <a:endParaRPr lang="en-GB" sz="3600" b="1" dirty="0">
              <a:solidFill>
                <a:schemeClr val="bg1"/>
              </a:solidFill>
              <a:latin typeface="Arial" pitchFamily="34" charset="0"/>
              <a:cs typeface="Arial" pitchFamily="34" charset="0"/>
            </a:endParaRPr>
          </a:p>
          <a:p>
            <a:endParaRPr lang="en-GB" sz="3600" b="1" dirty="0">
              <a:solidFill>
                <a:schemeClr val="bg1"/>
              </a:solidFill>
              <a:latin typeface="Arial" pitchFamily="34" charset="0"/>
              <a:cs typeface="Arial" pitchFamily="34" charset="0"/>
            </a:endParaRPr>
          </a:p>
          <a:p>
            <a:endParaRPr lang="en-GB" sz="3600" b="1" dirty="0">
              <a:solidFill>
                <a:schemeClr val="bg1"/>
              </a:solidFill>
              <a:latin typeface="Arial" pitchFamily="34" charset="0"/>
              <a:cs typeface="Arial" pitchFamily="34" charset="0"/>
            </a:endParaRPr>
          </a:p>
          <a:p>
            <a:endParaRPr lang="en-GB" sz="3600" b="1" dirty="0">
              <a:solidFill>
                <a:schemeClr val="bg1"/>
              </a:solidFill>
              <a:latin typeface="Arial" pitchFamily="34" charset="0"/>
              <a:cs typeface="Arial" pitchFamily="34" charset="0"/>
            </a:endParaRPr>
          </a:p>
          <a:p>
            <a:r>
              <a:rPr lang="en-GB" sz="3600" b="1" u="sng" dirty="0">
                <a:solidFill>
                  <a:schemeClr val="bg1"/>
                </a:solidFill>
                <a:latin typeface="Arial" pitchFamily="34" charset="0"/>
                <a:cs typeface="Arial" pitchFamily="34" charset="0"/>
              </a:rPr>
              <a:t>Organic soy does not create this weakening. </a:t>
            </a:r>
          </a:p>
          <a:p>
            <a:r>
              <a:rPr lang="en-GB" sz="3600" b="1" dirty="0">
                <a:solidFill>
                  <a:schemeClr val="bg1"/>
                </a:solidFill>
                <a:latin typeface="Arial" pitchFamily="34" charset="0"/>
                <a:cs typeface="Arial" pitchFamily="34" charset="0"/>
              </a:rPr>
              <a:t>93% of the world’s </a:t>
            </a:r>
            <a:r>
              <a:rPr lang="en-GB" sz="3600" b="1" dirty="0">
                <a:solidFill>
                  <a:srgbClr val="FFFF00"/>
                </a:solidFill>
                <a:latin typeface="Arial" pitchFamily="34" charset="0"/>
                <a:cs typeface="Arial" pitchFamily="34" charset="0"/>
              </a:rPr>
              <a:t>soy is GM </a:t>
            </a:r>
            <a:r>
              <a:rPr lang="en-GB" sz="3600" b="1" dirty="0">
                <a:solidFill>
                  <a:schemeClr val="bg1"/>
                </a:solidFill>
                <a:latin typeface="Arial" pitchFamily="34" charset="0"/>
                <a:cs typeface="Arial" pitchFamily="34" charset="0"/>
              </a:rPr>
              <a:t>but be aware that much organic is affected also by cross contamination.</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612844"/>
            <a:ext cx="5616624" cy="5632311"/>
          </a:xfrm>
          <a:prstGeom prst="rect">
            <a:avLst/>
          </a:prstGeom>
          <a:noFill/>
        </p:spPr>
        <p:txBody>
          <a:bodyPr wrap="square" rtlCol="0">
            <a:spAutoFit/>
          </a:bodyPr>
          <a:lstStyle/>
          <a:p>
            <a:r>
              <a:rPr lang="en-GB" sz="3600" b="1" u="sng" dirty="0">
                <a:solidFill>
                  <a:srgbClr val="FFFF00"/>
                </a:solidFill>
                <a:latin typeface="Arial" pitchFamily="34" charset="0"/>
                <a:cs typeface="Arial" pitchFamily="34" charset="0"/>
              </a:rPr>
              <a:t>Generic GMO soybeans.</a:t>
            </a:r>
          </a:p>
          <a:p>
            <a:r>
              <a:rPr lang="en-GB" sz="3600" b="1" dirty="0">
                <a:solidFill>
                  <a:schemeClr val="bg1"/>
                </a:solidFill>
                <a:latin typeface="Arial" pitchFamily="34" charset="0"/>
                <a:cs typeface="Arial" pitchFamily="34" charset="0"/>
              </a:rPr>
              <a:t>Following expiration of Monsanto's patent on the first variety of glyphosate-resistant Roundup Ready soybeans in 2015, development began on glyphosate-resistant generic soybeans. </a:t>
            </a:r>
          </a:p>
        </p:txBody>
      </p:sp>
      <p:pic>
        <p:nvPicPr>
          <p:cNvPr id="3" name="Picture 2">
            <a:extLst>
              <a:ext uri="{FF2B5EF4-FFF2-40B4-BE49-F238E27FC236}">
                <a16:creationId xmlns:a16="http://schemas.microsoft.com/office/drawing/2014/main" id="{3922DB5F-E5A4-4869-83D2-D6E3D8F76EB8}"/>
              </a:ext>
            </a:extLst>
          </p:cNvPr>
          <p:cNvPicPr>
            <a:picLocks noChangeAspect="1"/>
          </p:cNvPicPr>
          <p:nvPr/>
        </p:nvPicPr>
        <p:blipFill rotWithShape="1">
          <a:blip r:embed="rId2"/>
          <a:srcRect l="15886" r="35797"/>
          <a:stretch/>
        </p:blipFill>
        <p:spPr>
          <a:xfrm>
            <a:off x="6694456" y="764703"/>
            <a:ext cx="4824536" cy="5544615"/>
          </a:xfrm>
          <a:prstGeom prst="rect">
            <a:avLst/>
          </a:prstGeom>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9356" y="980728"/>
            <a:ext cx="5472608" cy="4524315"/>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Monsanto developed a glyphosate-resistant soybean that expresses </a:t>
            </a:r>
            <a:r>
              <a:rPr lang="en-GB" sz="3600" b="1" dirty="0">
                <a:solidFill>
                  <a:srgbClr val="FFFF00"/>
                </a:solidFill>
                <a:latin typeface="Arial" pitchFamily="34" charset="0"/>
                <a:cs typeface="Arial" pitchFamily="34" charset="0"/>
              </a:rPr>
              <a:t>Cry1Ac protein </a:t>
            </a:r>
            <a:r>
              <a:rPr lang="en-GB" sz="3600" b="1" dirty="0">
                <a:solidFill>
                  <a:schemeClr val="bg1"/>
                </a:solidFill>
                <a:latin typeface="Arial" pitchFamily="34" charset="0"/>
                <a:cs typeface="Arial" pitchFamily="34" charset="0"/>
              </a:rPr>
              <a:t>from </a:t>
            </a:r>
            <a:r>
              <a:rPr lang="en-GB" sz="3600" b="1" i="1" dirty="0">
                <a:solidFill>
                  <a:schemeClr val="bg1"/>
                </a:solidFill>
                <a:latin typeface="Arial" pitchFamily="34" charset="0"/>
                <a:cs typeface="Arial" pitchFamily="34" charset="0"/>
              </a:rPr>
              <a:t>Bacillus thuringiensis</a:t>
            </a:r>
            <a:r>
              <a:rPr lang="en-GB" sz="3600" b="1" dirty="0">
                <a:solidFill>
                  <a:schemeClr val="bg1"/>
                </a:solidFill>
                <a:latin typeface="Arial" pitchFamily="34" charset="0"/>
                <a:cs typeface="Arial" pitchFamily="34" charset="0"/>
              </a:rPr>
              <a:t> and the glyphosate-resistance gene.</a:t>
            </a:r>
          </a:p>
        </p:txBody>
      </p:sp>
      <p:pic>
        <p:nvPicPr>
          <p:cNvPr id="3" name="Picture 2">
            <a:extLst>
              <a:ext uri="{FF2B5EF4-FFF2-40B4-BE49-F238E27FC236}">
                <a16:creationId xmlns:a16="http://schemas.microsoft.com/office/drawing/2014/main" id="{D9BD1AA2-25A9-4E2F-82A5-DEA465849771}"/>
              </a:ext>
            </a:extLst>
          </p:cNvPr>
          <p:cNvPicPr>
            <a:picLocks noChangeAspect="1"/>
          </p:cNvPicPr>
          <p:nvPr/>
        </p:nvPicPr>
        <p:blipFill>
          <a:blip r:embed="rId2"/>
          <a:stretch>
            <a:fillRect/>
          </a:stretch>
        </p:blipFill>
        <p:spPr>
          <a:xfrm>
            <a:off x="7680176" y="1124744"/>
            <a:ext cx="3649588" cy="3649588"/>
          </a:xfrm>
          <a:prstGeom prst="rect">
            <a:avLst/>
          </a:prstGeom>
        </p:spPr>
      </p:pic>
      <p:sp>
        <p:nvSpPr>
          <p:cNvPr id="4" name="TextBox 3">
            <a:extLst>
              <a:ext uri="{FF2B5EF4-FFF2-40B4-BE49-F238E27FC236}">
                <a16:creationId xmlns:a16="http://schemas.microsoft.com/office/drawing/2014/main" id="{884F75C3-00D0-43A7-A7A9-775FF4F4BC3C}"/>
              </a:ext>
            </a:extLst>
          </p:cNvPr>
          <p:cNvSpPr txBox="1"/>
          <p:nvPr/>
        </p:nvSpPr>
        <p:spPr>
          <a:xfrm>
            <a:off x="7608168" y="4964975"/>
            <a:ext cx="4019931" cy="1200329"/>
          </a:xfrm>
          <a:prstGeom prst="rect">
            <a:avLst/>
          </a:prstGeom>
          <a:noFill/>
        </p:spPr>
        <p:txBody>
          <a:bodyPr wrap="square" rtlCol="0">
            <a:spAutoFit/>
          </a:bodyPr>
          <a:lstStyle/>
          <a:p>
            <a:r>
              <a:rPr lang="en-GB" b="1" dirty="0">
                <a:solidFill>
                  <a:srgbClr val="FFFF00"/>
                </a:solidFill>
                <a:latin typeface="Arial" pitchFamily="34" charset="0"/>
                <a:cs typeface="Arial" pitchFamily="34" charset="0"/>
              </a:rPr>
              <a:t>Cry1Ac</a:t>
            </a:r>
            <a:r>
              <a:rPr lang="en-GB" b="1" dirty="0">
                <a:solidFill>
                  <a:schemeClr val="bg1"/>
                </a:solidFill>
                <a:latin typeface="Arial" pitchFamily="34" charset="0"/>
                <a:cs typeface="Arial" pitchFamily="34" charset="0"/>
              </a:rPr>
              <a:t> protein is a crystal protoxin produced by this gram-positive bacterium during </a:t>
            </a:r>
          </a:p>
          <a:p>
            <a:r>
              <a:rPr lang="en-GB" b="1" dirty="0">
                <a:solidFill>
                  <a:schemeClr val="bg1"/>
                </a:solidFill>
                <a:latin typeface="Arial" pitchFamily="34" charset="0"/>
                <a:cs typeface="Arial" pitchFamily="34" charset="0"/>
              </a:rPr>
              <a:t>sporulation. </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484889"/>
            <a:ext cx="7848872" cy="563231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Cry1Ac</a:t>
            </a:r>
            <a:r>
              <a:rPr lang="en-GB" sz="3600" b="1" dirty="0">
                <a:solidFill>
                  <a:schemeClr val="bg1"/>
                </a:solidFill>
                <a:latin typeface="Arial" pitchFamily="34" charset="0"/>
                <a:cs typeface="Arial" pitchFamily="34" charset="0"/>
              </a:rPr>
              <a:t> is one of the delta </a:t>
            </a:r>
            <a:r>
              <a:rPr lang="en-GB" sz="3600" b="1" dirty="0" err="1">
                <a:solidFill>
                  <a:schemeClr val="bg1"/>
                </a:solidFill>
                <a:latin typeface="Arial" pitchFamily="34" charset="0"/>
                <a:cs typeface="Arial" pitchFamily="34" charset="0"/>
              </a:rPr>
              <a:t>endotoxins</a:t>
            </a:r>
            <a:r>
              <a:rPr lang="en-GB" sz="3600" b="1" dirty="0">
                <a:solidFill>
                  <a:schemeClr val="bg1"/>
                </a:solidFill>
                <a:latin typeface="Arial" pitchFamily="34" charset="0"/>
                <a:cs typeface="Arial" pitchFamily="34" charset="0"/>
              </a:rPr>
              <a:t> produced by this bacterium which act as </a:t>
            </a:r>
            <a:r>
              <a:rPr lang="en-GB" sz="3600" b="1" dirty="0">
                <a:solidFill>
                  <a:srgbClr val="FFFF00"/>
                </a:solidFill>
                <a:latin typeface="Arial" pitchFamily="34" charset="0"/>
                <a:cs typeface="Arial" pitchFamily="34" charset="0"/>
              </a:rPr>
              <a:t>insecticides.</a:t>
            </a:r>
            <a:r>
              <a:rPr lang="en-GB" sz="3600" b="1" dirty="0">
                <a:solidFill>
                  <a:schemeClr val="bg1"/>
                </a:solidFill>
                <a:latin typeface="Arial" pitchFamily="34" charset="0"/>
                <a:cs typeface="Arial" pitchFamily="34" charset="0"/>
              </a:rPr>
              <a:t> Because of this, the genes for these have been introduced into commercially important crops by genetic engineering (such as soy, cotton and corn) in order to confer pest resistance on those plants.*</a:t>
            </a:r>
          </a:p>
        </p:txBody>
      </p:sp>
      <p:sp>
        <p:nvSpPr>
          <p:cNvPr id="3" name="TextBox 2"/>
          <p:cNvSpPr txBox="1"/>
          <p:nvPr/>
        </p:nvSpPr>
        <p:spPr>
          <a:xfrm>
            <a:off x="695400" y="6002124"/>
            <a:ext cx="7632848" cy="523220"/>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*McLean M (2011). "A review of the environmental safety of the Cry1Ab protein". </a:t>
            </a:r>
            <a:r>
              <a:rPr lang="en-GB" sz="1400" b="1" i="1" dirty="0">
                <a:solidFill>
                  <a:schemeClr val="bg1"/>
                </a:solidFill>
                <a:latin typeface="Arial" pitchFamily="34" charset="0"/>
                <a:cs typeface="Arial" pitchFamily="34" charset="0"/>
              </a:rPr>
              <a:t>Environ </a:t>
            </a:r>
            <a:r>
              <a:rPr lang="en-GB" sz="1400" b="1" i="1" dirty="0" err="1">
                <a:solidFill>
                  <a:schemeClr val="bg1"/>
                </a:solidFill>
                <a:latin typeface="Arial" pitchFamily="34" charset="0"/>
                <a:cs typeface="Arial" pitchFamily="34" charset="0"/>
              </a:rPr>
              <a:t>Biosafety</a:t>
            </a:r>
            <a:r>
              <a:rPr lang="en-GB" sz="1400" b="1" i="1" dirty="0">
                <a:solidFill>
                  <a:schemeClr val="bg1"/>
                </a:solidFill>
                <a:latin typeface="Arial" pitchFamily="34" charset="0"/>
                <a:cs typeface="Arial" pitchFamily="34" charset="0"/>
              </a:rPr>
              <a:t> Res</a:t>
            </a:r>
            <a:r>
              <a:rPr lang="en-GB" sz="1400" b="1" dirty="0">
                <a:solidFill>
                  <a:schemeClr val="bg1"/>
                </a:solidFill>
                <a:latin typeface="Arial" pitchFamily="34" charset="0"/>
                <a:cs typeface="Arial" pitchFamily="34" charset="0"/>
              </a:rPr>
              <a:t>. 10 (3): 51–71. </a:t>
            </a:r>
          </a:p>
        </p:txBody>
      </p:sp>
      <p:pic>
        <p:nvPicPr>
          <p:cNvPr id="4" name="Picture 3">
            <a:extLst>
              <a:ext uri="{FF2B5EF4-FFF2-40B4-BE49-F238E27FC236}">
                <a16:creationId xmlns:a16="http://schemas.microsoft.com/office/drawing/2014/main" id="{A5876E87-15EC-403A-9F45-8759E49E2E7F}"/>
              </a:ext>
            </a:extLst>
          </p:cNvPr>
          <p:cNvPicPr>
            <a:picLocks noChangeAspect="1"/>
          </p:cNvPicPr>
          <p:nvPr/>
        </p:nvPicPr>
        <p:blipFill>
          <a:blip r:embed="rId2"/>
          <a:stretch>
            <a:fillRect/>
          </a:stretch>
        </p:blipFill>
        <p:spPr>
          <a:xfrm rot="5400000">
            <a:off x="7062657" y="1958288"/>
            <a:ext cx="5638428" cy="2819214"/>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476672"/>
            <a:ext cx="5976664" cy="3970318"/>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Cry1Ac</a:t>
            </a:r>
            <a:r>
              <a:rPr lang="en-GB" sz="3600" b="1" dirty="0">
                <a:solidFill>
                  <a:schemeClr val="bg1"/>
                </a:solidFill>
                <a:latin typeface="Arial" pitchFamily="34" charset="0"/>
                <a:cs typeface="Arial" pitchFamily="34" charset="0"/>
              </a:rPr>
              <a:t> is also a mucosal adjuvant (an over immune-response enhancer) for humans.*</a:t>
            </a:r>
            <a:r>
              <a:rPr lang="en-GB" dirty="0"/>
              <a:t>.</a:t>
            </a:r>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And an inhibitor of mitochondrial respiration.**</a:t>
            </a:r>
          </a:p>
        </p:txBody>
      </p:sp>
      <p:sp>
        <p:nvSpPr>
          <p:cNvPr id="3" name="TextBox 2"/>
          <p:cNvSpPr txBox="1"/>
          <p:nvPr/>
        </p:nvSpPr>
        <p:spPr>
          <a:xfrm>
            <a:off x="551384" y="4509120"/>
            <a:ext cx="6120680" cy="2031325"/>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*Rodriguez-</a:t>
            </a:r>
            <a:r>
              <a:rPr lang="en-GB" sz="1400" b="1" dirty="0" err="1">
                <a:solidFill>
                  <a:schemeClr val="bg1"/>
                </a:solidFill>
                <a:latin typeface="Arial" pitchFamily="34" charset="0"/>
                <a:cs typeface="Arial" pitchFamily="34" charset="0"/>
              </a:rPr>
              <a:t>Monroy</a:t>
            </a:r>
            <a:r>
              <a:rPr lang="en-GB" sz="1400" b="1" dirty="0">
                <a:solidFill>
                  <a:schemeClr val="bg1"/>
                </a:solidFill>
                <a:latin typeface="Arial" pitchFamily="34" charset="0"/>
                <a:cs typeface="Arial" pitchFamily="34" charset="0"/>
              </a:rPr>
              <a:t> MA, Moreno-</a:t>
            </a:r>
            <a:r>
              <a:rPr lang="en-GB" sz="1400" b="1" dirty="0" err="1">
                <a:solidFill>
                  <a:schemeClr val="bg1"/>
                </a:solidFill>
                <a:latin typeface="Arial" pitchFamily="34" charset="0"/>
                <a:cs typeface="Arial" pitchFamily="34" charset="0"/>
              </a:rPr>
              <a:t>Fierros</a:t>
            </a:r>
            <a:r>
              <a:rPr lang="en-GB" sz="1400" b="1" dirty="0">
                <a:solidFill>
                  <a:schemeClr val="bg1"/>
                </a:solidFill>
                <a:latin typeface="Arial" pitchFamily="34" charset="0"/>
                <a:cs typeface="Arial" pitchFamily="34" charset="0"/>
              </a:rPr>
              <a:t> L (2010). "Striking activation of NALT and nasal passages lymphocytes induced by intranasal immunization with Cry1Ac </a:t>
            </a:r>
            <a:r>
              <a:rPr lang="en-GB" sz="1400" b="1" dirty="0" err="1">
                <a:solidFill>
                  <a:schemeClr val="bg1"/>
                </a:solidFill>
                <a:latin typeface="Arial" pitchFamily="34" charset="0"/>
                <a:cs typeface="Arial" pitchFamily="34" charset="0"/>
              </a:rPr>
              <a:t>protoxin</a:t>
            </a:r>
            <a:r>
              <a:rPr lang="en-GB" sz="1400" b="1" dirty="0">
                <a:solidFill>
                  <a:schemeClr val="bg1"/>
                </a:solidFill>
                <a:latin typeface="Arial" pitchFamily="34" charset="0"/>
                <a:cs typeface="Arial" pitchFamily="34" charset="0"/>
              </a:rPr>
              <a:t>". </a:t>
            </a:r>
            <a:r>
              <a:rPr lang="en-GB" sz="1400" b="1" i="1" dirty="0">
                <a:solidFill>
                  <a:schemeClr val="bg1"/>
                </a:solidFill>
                <a:latin typeface="Arial" pitchFamily="34" charset="0"/>
                <a:cs typeface="Arial" pitchFamily="34" charset="0"/>
              </a:rPr>
              <a:t>Scand. J. </a:t>
            </a:r>
            <a:r>
              <a:rPr lang="en-GB" sz="1400" b="1" i="1" dirty="0" err="1">
                <a:solidFill>
                  <a:schemeClr val="bg1"/>
                </a:solidFill>
                <a:latin typeface="Arial" pitchFamily="34" charset="0"/>
                <a:cs typeface="Arial" pitchFamily="34" charset="0"/>
              </a:rPr>
              <a:t>Immunol</a:t>
            </a:r>
            <a:r>
              <a:rPr lang="en-GB" sz="1400" b="1" dirty="0">
                <a:solidFill>
                  <a:schemeClr val="bg1"/>
                </a:solidFill>
                <a:latin typeface="Arial" pitchFamily="34" charset="0"/>
                <a:cs typeface="Arial" pitchFamily="34" charset="0"/>
              </a:rPr>
              <a:t>. 71 (3): 159–68.</a:t>
            </a:r>
          </a:p>
          <a:p>
            <a:r>
              <a:rPr lang="en-GB" sz="1400" b="1" dirty="0">
                <a:solidFill>
                  <a:schemeClr val="bg1"/>
                </a:solidFill>
                <a:latin typeface="Arial" pitchFamily="34" charset="0"/>
                <a:cs typeface="Arial" pitchFamily="34" charset="0"/>
              </a:rPr>
              <a:t>**Cytotoxicity on human cells of Cry1Ab and Cry1Ac </a:t>
            </a:r>
            <a:r>
              <a:rPr lang="en-GB" sz="1400" b="1" dirty="0" err="1">
                <a:solidFill>
                  <a:schemeClr val="bg1"/>
                </a:solidFill>
                <a:latin typeface="Arial" panose="020B0604020202020204" pitchFamily="34" charset="0"/>
                <a:cs typeface="Arial" panose="020B0604020202020204" pitchFamily="34" charset="0"/>
              </a:rPr>
              <a:t>Bt</a:t>
            </a:r>
            <a:r>
              <a:rPr lang="en-GB" sz="1400" b="1" dirty="0">
                <a:solidFill>
                  <a:schemeClr val="bg1"/>
                </a:solidFill>
                <a:latin typeface="Arial" panose="020B0604020202020204" pitchFamily="34" charset="0"/>
                <a:cs typeface="Arial" panose="020B0604020202020204" pitchFamily="34" charset="0"/>
              </a:rPr>
              <a:t> insecticidal toxins alone or with a glyphosate‐based herbicide</a:t>
            </a:r>
          </a:p>
          <a:p>
            <a:r>
              <a:rPr lang="en-GB" sz="14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 </a:t>
            </a:r>
            <a:r>
              <a:rPr lang="en-GB" sz="1400" b="1" dirty="0" err="1">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Mesnage</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 Clair</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 </a:t>
            </a:r>
            <a:r>
              <a:rPr lang="en-GB" sz="1400" b="1" dirty="0" err="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Gress</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 Then</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 </a:t>
            </a:r>
            <a:r>
              <a:rPr lang="en-GB" sz="1400" b="1" dirty="0" err="1">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Székács</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G.‐E </a:t>
            </a:r>
            <a:r>
              <a:rPr lang="en-GB" sz="1400" b="1" dirty="0" err="1">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Séralini</a:t>
            </a:r>
            <a:r>
              <a:rPr lang="en-GB" sz="1400" b="1" dirty="0" err="1">
                <a:solidFill>
                  <a:schemeClr val="bg1"/>
                </a:solidFill>
                <a:latin typeface="Arial" panose="020B0604020202020204" pitchFamily="34" charset="0"/>
                <a:cs typeface="Arial" panose="020B0604020202020204" pitchFamily="34" charset="0"/>
              </a:rPr>
              <a:t>First</a:t>
            </a:r>
            <a:r>
              <a:rPr lang="en-GB" sz="1400" b="1" dirty="0">
                <a:solidFill>
                  <a:schemeClr val="bg1"/>
                </a:solidFill>
                <a:latin typeface="Arial" panose="020B0604020202020204" pitchFamily="34" charset="0"/>
                <a:cs typeface="Arial" panose="020B0604020202020204" pitchFamily="34" charset="0"/>
              </a:rPr>
              <a:t> published:15 February 2012 </a:t>
            </a:r>
            <a:r>
              <a:rPr lang="en-GB" sz="1400" b="1"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https://doi.org/10.1002/jat.2712</a:t>
            </a:r>
            <a:endParaRPr lang="en-GB" sz="1400" b="1" dirty="0">
              <a:solidFill>
                <a:schemeClr val="bg1"/>
              </a:solidFill>
              <a:latin typeface="Arial" panose="020B0604020202020204" pitchFamily="34" charset="0"/>
              <a:cs typeface="Arial" panose="020B0604020202020204" pitchFamily="34" charset="0"/>
            </a:endParaRPr>
          </a:p>
          <a:p>
            <a:endParaRPr lang="en-GB" sz="140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C73DBA-7924-4119-9A84-117BB782E268}"/>
              </a:ext>
            </a:extLst>
          </p:cNvPr>
          <p:cNvPicPr>
            <a:picLocks noChangeAspect="1"/>
          </p:cNvPicPr>
          <p:nvPr/>
        </p:nvPicPr>
        <p:blipFill>
          <a:blip r:embed="rId9"/>
          <a:stretch>
            <a:fillRect/>
          </a:stretch>
        </p:blipFill>
        <p:spPr>
          <a:xfrm>
            <a:off x="7104112" y="620687"/>
            <a:ext cx="4536504" cy="5713395"/>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87688" y="2564904"/>
            <a:ext cx="5832648" cy="1754326"/>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Optimising the Immune System against the  </a:t>
            </a:r>
            <a:r>
              <a:rPr lang="en-GB" sz="3600" b="1" dirty="0" err="1">
                <a:solidFill>
                  <a:srgbClr val="FFFF00"/>
                </a:solidFill>
                <a:latin typeface="Arial" pitchFamily="34" charset="0"/>
                <a:cs typeface="Arial" pitchFamily="34" charset="0"/>
              </a:rPr>
              <a:t>Covid</a:t>
            </a:r>
            <a:r>
              <a:rPr lang="en-GB" sz="3600" b="1" dirty="0">
                <a:solidFill>
                  <a:srgbClr val="FFFF00"/>
                </a:solidFill>
                <a:latin typeface="Arial" pitchFamily="34" charset="0"/>
                <a:cs typeface="Arial" pitchFamily="34" charset="0"/>
              </a:rPr>
              <a:t> 19 virus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284168"/>
            <a:ext cx="7344816" cy="563231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Cry1Ac</a:t>
            </a:r>
            <a:r>
              <a:rPr lang="en-GB" sz="3600" b="1" dirty="0">
                <a:solidFill>
                  <a:schemeClr val="bg1"/>
                </a:solidFill>
                <a:latin typeface="Arial" pitchFamily="34" charset="0"/>
                <a:cs typeface="Arial" pitchFamily="34" charset="0"/>
              </a:rPr>
              <a:t> is a toxin that would have to be detoxified if ingested in humans most likely  by conjugation with glutathione.</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All my patients positive to Covid-19 show low in reduced glutathione and under expression of </a:t>
            </a:r>
            <a:r>
              <a:rPr lang="en-GB" sz="3600" b="1" i="1" dirty="0">
                <a:solidFill>
                  <a:srgbClr val="FFFF00"/>
                </a:solidFill>
                <a:latin typeface="Arial" pitchFamily="34" charset="0"/>
                <a:cs typeface="Arial" pitchFamily="34" charset="0"/>
              </a:rPr>
              <a:t>Glutathione-s-transferase (MGST3) enzyme.* </a:t>
            </a:r>
          </a:p>
        </p:txBody>
      </p:sp>
      <p:pic>
        <p:nvPicPr>
          <p:cNvPr id="3" name="Picture 2">
            <a:extLst>
              <a:ext uri="{FF2B5EF4-FFF2-40B4-BE49-F238E27FC236}">
                <a16:creationId xmlns:a16="http://schemas.microsoft.com/office/drawing/2014/main" id="{95A6B1FF-6A3B-428E-A972-276EDA267CF5}"/>
              </a:ext>
            </a:extLst>
          </p:cNvPr>
          <p:cNvPicPr>
            <a:picLocks noChangeAspect="1"/>
          </p:cNvPicPr>
          <p:nvPr/>
        </p:nvPicPr>
        <p:blipFill>
          <a:blip r:embed="rId2"/>
          <a:stretch>
            <a:fillRect/>
          </a:stretch>
        </p:blipFill>
        <p:spPr>
          <a:xfrm rot="5400000">
            <a:off x="7388461" y="1632483"/>
            <a:ext cx="5262292" cy="3238701"/>
          </a:xfrm>
          <a:prstGeom prst="rect">
            <a:avLst/>
          </a:prstGeom>
        </p:spPr>
      </p:pic>
      <p:sp>
        <p:nvSpPr>
          <p:cNvPr id="4" name="TextBox 3">
            <a:extLst>
              <a:ext uri="{FF2B5EF4-FFF2-40B4-BE49-F238E27FC236}">
                <a16:creationId xmlns:a16="http://schemas.microsoft.com/office/drawing/2014/main" id="{9AE25D3C-3E25-4F89-A4B1-72ACD7E2EA32}"/>
              </a:ext>
            </a:extLst>
          </p:cNvPr>
          <p:cNvSpPr txBox="1"/>
          <p:nvPr/>
        </p:nvSpPr>
        <p:spPr>
          <a:xfrm>
            <a:off x="9696400" y="5157192"/>
            <a:ext cx="1656184" cy="369332"/>
          </a:xfrm>
          <a:prstGeom prst="rect">
            <a:avLst/>
          </a:prstGeom>
          <a:no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Glycine</a:t>
            </a:r>
          </a:p>
        </p:txBody>
      </p:sp>
      <p:sp>
        <p:nvSpPr>
          <p:cNvPr id="5" name="TextBox 4">
            <a:extLst>
              <a:ext uri="{FF2B5EF4-FFF2-40B4-BE49-F238E27FC236}">
                <a16:creationId xmlns:a16="http://schemas.microsoft.com/office/drawing/2014/main" id="{2FE8B719-2583-4A60-99FA-9E7901110155}"/>
              </a:ext>
            </a:extLst>
          </p:cNvPr>
          <p:cNvSpPr txBox="1"/>
          <p:nvPr/>
        </p:nvSpPr>
        <p:spPr>
          <a:xfrm>
            <a:off x="8472264" y="3291589"/>
            <a:ext cx="1656184" cy="369332"/>
          </a:xfrm>
          <a:prstGeom prst="rect">
            <a:avLst/>
          </a:prstGeom>
          <a:no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Cysteine</a:t>
            </a:r>
          </a:p>
        </p:txBody>
      </p:sp>
      <p:sp>
        <p:nvSpPr>
          <p:cNvPr id="6" name="TextBox 5">
            <a:extLst>
              <a:ext uri="{FF2B5EF4-FFF2-40B4-BE49-F238E27FC236}">
                <a16:creationId xmlns:a16="http://schemas.microsoft.com/office/drawing/2014/main" id="{311AED07-FB24-4EEE-840A-1B3437359475}"/>
              </a:ext>
            </a:extLst>
          </p:cNvPr>
          <p:cNvSpPr txBox="1"/>
          <p:nvPr/>
        </p:nvSpPr>
        <p:spPr>
          <a:xfrm>
            <a:off x="10497990" y="908720"/>
            <a:ext cx="1296144" cy="646331"/>
          </a:xfrm>
          <a:prstGeom prst="rect">
            <a:avLst/>
          </a:prstGeom>
          <a:no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Glutamic acid</a:t>
            </a:r>
          </a:p>
        </p:txBody>
      </p:sp>
      <p:sp>
        <p:nvSpPr>
          <p:cNvPr id="7" name="TextBox 6">
            <a:extLst>
              <a:ext uri="{FF2B5EF4-FFF2-40B4-BE49-F238E27FC236}">
                <a16:creationId xmlns:a16="http://schemas.microsoft.com/office/drawing/2014/main" id="{34748FC4-2EF7-440E-816D-1F1E6EF2655B}"/>
              </a:ext>
            </a:extLst>
          </p:cNvPr>
          <p:cNvSpPr txBox="1"/>
          <p:nvPr/>
        </p:nvSpPr>
        <p:spPr>
          <a:xfrm>
            <a:off x="8400256" y="654005"/>
            <a:ext cx="1656184" cy="369332"/>
          </a:xfrm>
          <a:prstGeom prst="rect">
            <a:avLst/>
          </a:prstGeom>
          <a:noFill/>
        </p:spPr>
        <p:txBody>
          <a:bodyPr wrap="square" rtlCol="0">
            <a:spAutoFit/>
          </a:bodyPr>
          <a:lstStyle/>
          <a:p>
            <a:r>
              <a:rPr lang="en-GB" b="1" u="sng" dirty="0">
                <a:solidFill>
                  <a:srgbClr val="002060"/>
                </a:solidFill>
                <a:latin typeface="Arial" panose="020B0604020202020204" pitchFamily="34" charset="0"/>
                <a:cs typeface="Arial" panose="020B0604020202020204" pitchFamily="34" charset="0"/>
              </a:rPr>
              <a:t>Glutathione</a:t>
            </a:r>
          </a:p>
        </p:txBody>
      </p:sp>
      <p:sp>
        <p:nvSpPr>
          <p:cNvPr id="8" name="TextBox 7">
            <a:extLst>
              <a:ext uri="{FF2B5EF4-FFF2-40B4-BE49-F238E27FC236}">
                <a16:creationId xmlns:a16="http://schemas.microsoft.com/office/drawing/2014/main" id="{F1881A45-201E-46CE-BD2F-7CC8B19A7EF1}"/>
              </a:ext>
            </a:extLst>
          </p:cNvPr>
          <p:cNvSpPr txBox="1"/>
          <p:nvPr/>
        </p:nvSpPr>
        <p:spPr>
          <a:xfrm>
            <a:off x="587388" y="5805264"/>
            <a:ext cx="7560840" cy="738664"/>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a:t>
            </a:r>
            <a:r>
              <a:rPr lang="en-GB" sz="1400" b="1" dirty="0" err="1">
                <a:solidFill>
                  <a:schemeClr val="bg1"/>
                </a:solidFill>
                <a:latin typeface="Arial" pitchFamily="34" charset="0"/>
                <a:cs typeface="Arial" pitchFamily="34" charset="0"/>
              </a:rPr>
              <a:t>Jakobsson</a:t>
            </a:r>
            <a:r>
              <a:rPr lang="en-GB" sz="1400" b="1" dirty="0">
                <a:solidFill>
                  <a:schemeClr val="bg1"/>
                </a:solidFill>
                <a:latin typeface="Arial" pitchFamily="34" charset="0"/>
                <a:cs typeface="Arial" pitchFamily="34" charset="0"/>
              </a:rPr>
              <a:t> PJ, Mancini JA, </a:t>
            </a:r>
            <a:r>
              <a:rPr lang="en-GB" sz="1400" b="1" dirty="0" err="1">
                <a:solidFill>
                  <a:schemeClr val="bg1"/>
                </a:solidFill>
                <a:latin typeface="Arial" pitchFamily="34" charset="0"/>
                <a:cs typeface="Arial" pitchFamily="34" charset="0"/>
              </a:rPr>
              <a:t>Riendeau</a:t>
            </a:r>
            <a:r>
              <a:rPr lang="en-GB" sz="1400" b="1" dirty="0">
                <a:solidFill>
                  <a:schemeClr val="bg1"/>
                </a:solidFill>
                <a:latin typeface="Arial" pitchFamily="34" charset="0"/>
                <a:cs typeface="Arial" pitchFamily="34" charset="0"/>
              </a:rPr>
              <a:t> D, Ford-Hutchinson AW (Oct 1997). "Identification and characterization of a novel </a:t>
            </a:r>
            <a:r>
              <a:rPr lang="en-GB" sz="1400" b="1" dirty="0" err="1">
                <a:solidFill>
                  <a:schemeClr val="bg1"/>
                </a:solidFill>
                <a:latin typeface="Arial" pitchFamily="34" charset="0"/>
                <a:cs typeface="Arial" pitchFamily="34" charset="0"/>
              </a:rPr>
              <a:t>microsomal</a:t>
            </a:r>
            <a:r>
              <a:rPr lang="en-GB" sz="1400" b="1" dirty="0">
                <a:solidFill>
                  <a:schemeClr val="bg1"/>
                </a:solidFill>
                <a:latin typeface="Arial" pitchFamily="34" charset="0"/>
                <a:cs typeface="Arial" pitchFamily="34" charset="0"/>
              </a:rPr>
              <a:t> enzyme with glutathione-dependent </a:t>
            </a:r>
            <a:r>
              <a:rPr lang="en-GB" sz="1400" b="1" dirty="0" err="1">
                <a:solidFill>
                  <a:schemeClr val="bg1"/>
                </a:solidFill>
                <a:latin typeface="Arial" pitchFamily="34" charset="0"/>
                <a:cs typeface="Arial" pitchFamily="34" charset="0"/>
              </a:rPr>
              <a:t>transferase</a:t>
            </a:r>
            <a:r>
              <a:rPr lang="en-GB" sz="1400" b="1" dirty="0">
                <a:solidFill>
                  <a:schemeClr val="bg1"/>
                </a:solidFill>
                <a:latin typeface="Arial" pitchFamily="34" charset="0"/>
                <a:cs typeface="Arial" pitchFamily="34" charset="0"/>
              </a:rPr>
              <a:t> and </a:t>
            </a:r>
            <a:r>
              <a:rPr lang="en-GB" sz="1400" b="1" dirty="0" err="1">
                <a:solidFill>
                  <a:schemeClr val="bg1"/>
                </a:solidFill>
                <a:latin typeface="Arial" pitchFamily="34" charset="0"/>
                <a:cs typeface="Arial" pitchFamily="34" charset="0"/>
              </a:rPr>
              <a:t>peroxidase</a:t>
            </a:r>
            <a:r>
              <a:rPr lang="en-GB" sz="1400" b="1" dirty="0">
                <a:solidFill>
                  <a:schemeClr val="bg1"/>
                </a:solidFill>
                <a:latin typeface="Arial" pitchFamily="34" charset="0"/>
                <a:cs typeface="Arial" pitchFamily="34" charset="0"/>
              </a:rPr>
              <a:t> activities". </a:t>
            </a:r>
            <a:r>
              <a:rPr lang="en-GB" sz="1400" b="1" i="1" dirty="0">
                <a:solidFill>
                  <a:schemeClr val="bg1"/>
                </a:solidFill>
                <a:latin typeface="Arial" pitchFamily="34" charset="0"/>
                <a:cs typeface="Arial" pitchFamily="34" charset="0"/>
              </a:rPr>
              <a:t>J </a:t>
            </a:r>
            <a:r>
              <a:rPr lang="en-GB" sz="1400" b="1" i="1" dirty="0" err="1">
                <a:solidFill>
                  <a:schemeClr val="bg1"/>
                </a:solidFill>
                <a:latin typeface="Arial" pitchFamily="34" charset="0"/>
                <a:cs typeface="Arial" pitchFamily="34" charset="0"/>
              </a:rPr>
              <a:t>Biol</a:t>
            </a:r>
            <a:r>
              <a:rPr lang="en-GB" sz="1400" b="1" i="1" dirty="0">
                <a:solidFill>
                  <a:schemeClr val="bg1"/>
                </a:solidFill>
                <a:latin typeface="Arial" pitchFamily="34" charset="0"/>
                <a:cs typeface="Arial" pitchFamily="34" charset="0"/>
              </a:rPr>
              <a:t> Chem</a:t>
            </a:r>
            <a:r>
              <a:rPr lang="en-GB" sz="1400" b="1" dirty="0">
                <a:solidFill>
                  <a:schemeClr val="bg1"/>
                </a:solidFill>
                <a:latin typeface="Arial" pitchFamily="34" charset="0"/>
                <a:cs typeface="Arial" pitchFamily="34" charset="0"/>
              </a:rPr>
              <a:t>. 272(36): 22934–9. </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284" y="476672"/>
            <a:ext cx="6396824" cy="54726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671284" y="5886541"/>
            <a:ext cx="6552728" cy="738664"/>
          </a:xfrm>
          <a:prstGeom prst="rect">
            <a:avLst/>
          </a:prstGeom>
          <a:noFill/>
        </p:spPr>
        <p:txBody>
          <a:bodyPr wrap="square" rtlCol="0">
            <a:spAutoFit/>
          </a:bodyPr>
          <a:lstStyle/>
          <a:p>
            <a:r>
              <a:rPr lang="en-GB" sz="1400" b="1" dirty="0">
                <a:solidFill>
                  <a:schemeClr val="bg1"/>
                </a:solidFill>
              </a:rPr>
              <a:t>By </a:t>
            </a:r>
            <a:r>
              <a:rPr lang="en-GB" sz="1400" b="1" dirty="0" err="1">
                <a:solidFill>
                  <a:schemeClr val="bg1"/>
                </a:solidFill>
              </a:rPr>
              <a:t>Jfdwolff</a:t>
            </a:r>
            <a:r>
              <a:rPr lang="en-GB" sz="1400" b="1" dirty="0">
                <a:solidFill>
                  <a:schemeClr val="bg1"/>
                </a:solidFill>
              </a:rPr>
              <a:t>, whitespace removed by </a:t>
            </a:r>
            <a:r>
              <a:rPr lang="en-GB" sz="1400" b="1" dirty="0" err="1">
                <a:solidFill>
                  <a:schemeClr val="bg1"/>
                </a:solidFill>
              </a:rPr>
              <a:t>Fvasconcellos</a:t>
            </a:r>
            <a:r>
              <a:rPr lang="en-GB" sz="1400" b="1" dirty="0">
                <a:solidFill>
                  <a:schemeClr val="bg1"/>
                </a:solidFill>
              </a:rPr>
              <a:t> - w:Image:Eicosanoid_synthesis.png, CC BY-SA 3.0, https://commons.wikimedia.org/w/index.php?curid=1619077</a:t>
            </a:r>
          </a:p>
        </p:txBody>
      </p:sp>
      <p:pic>
        <p:nvPicPr>
          <p:cNvPr id="1026" name="Picture 2"/>
          <p:cNvPicPr>
            <a:picLocks noChangeAspect="1" noChangeArrowheads="1"/>
          </p:cNvPicPr>
          <p:nvPr/>
        </p:nvPicPr>
        <p:blipFill rotWithShape="1">
          <a:blip r:embed="rId2" cstate="print"/>
          <a:srcRect r="1741"/>
          <a:stretch/>
        </p:blipFill>
        <p:spPr bwMode="auto">
          <a:xfrm>
            <a:off x="671284" y="548681"/>
            <a:ext cx="6036785" cy="5361583"/>
          </a:xfrm>
          <a:prstGeom prst="rect">
            <a:avLst/>
          </a:prstGeom>
          <a:noFill/>
          <a:ln w="9525">
            <a:noFill/>
            <a:miter lim="800000"/>
            <a:headEnd/>
            <a:tailEnd/>
          </a:ln>
        </p:spPr>
      </p:pic>
      <p:sp>
        <p:nvSpPr>
          <p:cNvPr id="4" name="TextBox 3"/>
          <p:cNvSpPr txBox="1"/>
          <p:nvPr/>
        </p:nvSpPr>
        <p:spPr>
          <a:xfrm>
            <a:off x="4115780" y="548681"/>
            <a:ext cx="2664296" cy="954107"/>
          </a:xfrm>
          <a:prstGeom prst="rect">
            <a:avLst/>
          </a:prstGeom>
          <a:noFill/>
        </p:spPr>
        <p:txBody>
          <a:bodyPr wrap="square" rtlCol="0">
            <a:spAutoFit/>
          </a:bodyPr>
          <a:lstStyle/>
          <a:p>
            <a:r>
              <a:rPr lang="en-GB" sz="2800" b="1" dirty="0" err="1">
                <a:solidFill>
                  <a:srgbClr val="FF0000"/>
                </a:solidFill>
                <a:latin typeface="Arial" pitchFamily="34" charset="0"/>
                <a:cs typeface="Arial" pitchFamily="34" charset="0"/>
              </a:rPr>
              <a:t>Leukotriene</a:t>
            </a:r>
            <a:r>
              <a:rPr lang="en-GB" sz="2800" b="1" dirty="0">
                <a:solidFill>
                  <a:srgbClr val="FF0000"/>
                </a:solidFill>
                <a:latin typeface="Arial" pitchFamily="34" charset="0"/>
                <a:cs typeface="Arial" pitchFamily="34" charset="0"/>
              </a:rPr>
              <a:t> synthesis</a:t>
            </a:r>
          </a:p>
        </p:txBody>
      </p:sp>
      <p:sp>
        <p:nvSpPr>
          <p:cNvPr id="5" name="Oval 4"/>
          <p:cNvSpPr/>
          <p:nvPr/>
        </p:nvSpPr>
        <p:spPr>
          <a:xfrm>
            <a:off x="5592300" y="3051775"/>
            <a:ext cx="1296144"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066586" y="3207986"/>
            <a:ext cx="1584176" cy="369332"/>
          </a:xfrm>
          <a:prstGeom prst="rect">
            <a:avLst/>
          </a:prstGeom>
          <a:noFill/>
        </p:spPr>
        <p:txBody>
          <a:bodyPr wrap="square" rtlCol="0">
            <a:spAutoFit/>
          </a:bodyPr>
          <a:lstStyle/>
          <a:p>
            <a:r>
              <a:rPr lang="en-GB" b="1" dirty="0">
                <a:solidFill>
                  <a:srgbClr val="FF0000"/>
                </a:solidFill>
                <a:latin typeface="Arial" pitchFamily="34" charset="0"/>
                <a:cs typeface="Arial" pitchFamily="34" charset="0"/>
              </a:rPr>
              <a:t>X </a:t>
            </a:r>
            <a:r>
              <a:rPr lang="en-GB" sz="1200" b="1" dirty="0">
                <a:solidFill>
                  <a:srgbClr val="FF0000"/>
                </a:solidFill>
                <a:latin typeface="Arial" pitchFamily="34" charset="0"/>
                <a:cs typeface="Arial" pitchFamily="34" charset="0"/>
              </a:rPr>
              <a:t>  Cry1Ac toxin?</a:t>
            </a:r>
            <a:endParaRPr lang="en-GB" sz="1200" dirty="0">
              <a:solidFill>
                <a:srgbClr val="FF0000"/>
              </a:solidFill>
            </a:endParaRPr>
          </a:p>
        </p:txBody>
      </p:sp>
      <p:sp>
        <p:nvSpPr>
          <p:cNvPr id="3" name="Arrow: Right 2">
            <a:extLst>
              <a:ext uri="{FF2B5EF4-FFF2-40B4-BE49-F238E27FC236}">
                <a16:creationId xmlns:a16="http://schemas.microsoft.com/office/drawing/2014/main" id="{EB7C8693-2992-48ED-AB6F-459B870D875D}"/>
              </a:ext>
            </a:extLst>
          </p:cNvPr>
          <p:cNvSpPr/>
          <p:nvPr/>
        </p:nvSpPr>
        <p:spPr>
          <a:xfrm>
            <a:off x="3656640" y="1680430"/>
            <a:ext cx="1152128" cy="2093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A701C410-2373-4357-9EF7-1DE8CEAE1DAC}"/>
              </a:ext>
            </a:extLst>
          </p:cNvPr>
          <p:cNvSpPr/>
          <p:nvPr/>
        </p:nvSpPr>
        <p:spPr>
          <a:xfrm rot="5400000">
            <a:off x="5261410" y="2305555"/>
            <a:ext cx="715567" cy="248671"/>
          </a:xfrm>
          <a:prstGeom prst="rightArrow">
            <a:avLst>
              <a:gd name="adj1" fmla="val 4352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46FAF43D-4205-4487-AF55-A7E57D61AA4F}"/>
              </a:ext>
            </a:extLst>
          </p:cNvPr>
          <p:cNvSpPr/>
          <p:nvPr/>
        </p:nvSpPr>
        <p:spPr>
          <a:xfrm rot="5400000">
            <a:off x="5268382" y="3213904"/>
            <a:ext cx="613568" cy="248672"/>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F4B26A18-030D-4715-8F72-9D9A84CAA0AE}"/>
              </a:ext>
            </a:extLst>
          </p:cNvPr>
          <p:cNvSpPr/>
          <p:nvPr/>
        </p:nvSpPr>
        <p:spPr>
          <a:xfrm rot="5400000">
            <a:off x="5330356" y="3972245"/>
            <a:ext cx="546435" cy="239283"/>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6815E14D-8F84-4179-9EA8-59BC77246E89}"/>
              </a:ext>
            </a:extLst>
          </p:cNvPr>
          <p:cNvSpPr/>
          <p:nvPr/>
        </p:nvSpPr>
        <p:spPr>
          <a:xfrm rot="5400000">
            <a:off x="5355162" y="4651114"/>
            <a:ext cx="464017" cy="239284"/>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68A6193B-2F72-46CB-86D3-C6DF7A00606F}"/>
              </a:ext>
            </a:extLst>
          </p:cNvPr>
          <p:cNvSpPr/>
          <p:nvPr/>
        </p:nvSpPr>
        <p:spPr>
          <a:xfrm rot="10800000">
            <a:off x="4323892" y="2807452"/>
            <a:ext cx="715567" cy="248671"/>
          </a:xfrm>
          <a:prstGeom prst="rightArrow">
            <a:avLst>
              <a:gd name="adj1" fmla="val 4352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B9D3473-7C4B-4819-B856-61D177E51E37}"/>
              </a:ext>
            </a:extLst>
          </p:cNvPr>
          <p:cNvSpPr/>
          <p:nvPr/>
        </p:nvSpPr>
        <p:spPr>
          <a:xfrm>
            <a:off x="3739165" y="2659977"/>
            <a:ext cx="509494"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759FD72-FADC-440B-9994-6E3C5D1DB8BF}"/>
              </a:ext>
            </a:extLst>
          </p:cNvPr>
          <p:cNvSpPr txBox="1"/>
          <p:nvPr/>
        </p:nvSpPr>
        <p:spPr>
          <a:xfrm>
            <a:off x="7255217" y="449763"/>
            <a:ext cx="4592437" cy="6155531"/>
          </a:xfrm>
          <a:prstGeom prst="rect">
            <a:avLst/>
          </a:prstGeom>
          <a:noFill/>
        </p:spPr>
        <p:txBody>
          <a:bodyPr wrap="square" rtlCol="0">
            <a:spAutoFit/>
          </a:bodyPr>
          <a:lstStyle/>
          <a:p>
            <a:r>
              <a:rPr lang="en-GB" sz="2600" b="1" dirty="0">
                <a:solidFill>
                  <a:srgbClr val="FFFF00"/>
                </a:solidFill>
                <a:latin typeface="Arial" pitchFamily="34" charset="0"/>
                <a:cs typeface="Arial" pitchFamily="34" charset="0"/>
              </a:rPr>
              <a:t>The MAPEG </a:t>
            </a:r>
            <a:r>
              <a:rPr lang="en-GB" sz="2600" b="1" dirty="0">
                <a:solidFill>
                  <a:schemeClr val="bg1"/>
                </a:solidFill>
                <a:latin typeface="Arial" pitchFamily="34" charset="0"/>
                <a:cs typeface="Arial" pitchFamily="34" charset="0"/>
              </a:rPr>
              <a:t>(Membrane-Associated Proteins in Eicosanoid and Glutathione metabolism) family consists of six human proteins, which includes </a:t>
            </a:r>
            <a:r>
              <a:rPr lang="en-GB" sz="2600" b="1" dirty="0">
                <a:solidFill>
                  <a:srgbClr val="FFFF00"/>
                </a:solidFill>
                <a:latin typeface="Arial" pitchFamily="34" charset="0"/>
                <a:cs typeface="Arial" pitchFamily="34" charset="0"/>
              </a:rPr>
              <a:t>Microsomal glutathione S-transferase 3</a:t>
            </a:r>
            <a:r>
              <a:rPr lang="en-GB" sz="2600" b="1" dirty="0">
                <a:solidFill>
                  <a:schemeClr val="bg1"/>
                </a:solidFill>
                <a:latin typeface="Arial" pitchFamily="34" charset="0"/>
                <a:cs typeface="Arial" pitchFamily="34" charset="0"/>
              </a:rPr>
              <a:t> </a:t>
            </a:r>
            <a:r>
              <a:rPr lang="en-GB" sz="2800" b="1" i="1" dirty="0">
                <a:solidFill>
                  <a:srgbClr val="FFFF00"/>
                </a:solidFill>
                <a:latin typeface="Arial" pitchFamily="34" charset="0"/>
                <a:cs typeface="Arial" pitchFamily="34" charset="0"/>
              </a:rPr>
              <a:t> (MGST3) </a:t>
            </a:r>
            <a:r>
              <a:rPr lang="en-GB" sz="2600" b="1" dirty="0">
                <a:solidFill>
                  <a:schemeClr val="bg1"/>
                </a:solidFill>
                <a:latin typeface="Arial" pitchFamily="34" charset="0"/>
                <a:cs typeface="Arial" pitchFamily="34" charset="0"/>
              </a:rPr>
              <a:t>are involved</a:t>
            </a:r>
          </a:p>
          <a:p>
            <a:r>
              <a:rPr lang="en-GB" sz="2600" b="1" dirty="0" err="1">
                <a:solidFill>
                  <a:schemeClr val="bg1"/>
                </a:solidFill>
                <a:latin typeface="Arial" pitchFamily="34" charset="0"/>
                <a:cs typeface="Arial" pitchFamily="34" charset="0"/>
              </a:rPr>
              <a:t>in</a:t>
            </a:r>
            <a:r>
              <a:rPr lang="en-GB" sz="2600" b="1" dirty="0" err="1">
                <a:solidFill>
                  <a:srgbClr val="002060"/>
                </a:solidFill>
                <a:latin typeface="Arial" pitchFamily="34" charset="0"/>
                <a:cs typeface="Arial" pitchFamily="34" charset="0"/>
              </a:rPr>
              <a:t>.</a:t>
            </a:r>
            <a:r>
              <a:rPr lang="en-GB" sz="2600" b="1" dirty="0" err="1">
                <a:solidFill>
                  <a:schemeClr val="bg1"/>
                </a:solidFill>
                <a:latin typeface="Arial" pitchFamily="34" charset="0"/>
                <a:cs typeface="Arial" pitchFamily="34" charset="0"/>
              </a:rPr>
              <a:t>the</a:t>
            </a:r>
            <a:r>
              <a:rPr lang="en-GB" sz="2600" b="1" dirty="0" err="1">
                <a:solidFill>
                  <a:srgbClr val="002060"/>
                </a:solidFill>
                <a:latin typeface="Arial" pitchFamily="34" charset="0"/>
                <a:cs typeface="Arial" pitchFamily="34" charset="0"/>
              </a:rPr>
              <a:t>.</a:t>
            </a:r>
            <a:r>
              <a:rPr lang="en-GB" sz="2600" b="1" dirty="0" err="1">
                <a:solidFill>
                  <a:schemeClr val="bg1"/>
                </a:solidFill>
                <a:latin typeface="Arial" pitchFamily="34" charset="0"/>
                <a:cs typeface="Arial" pitchFamily="34" charset="0"/>
              </a:rPr>
              <a:t>production</a:t>
            </a:r>
            <a:r>
              <a:rPr lang="en-GB" sz="2600" b="1" dirty="0" err="1">
                <a:solidFill>
                  <a:srgbClr val="002060"/>
                </a:solidFill>
                <a:latin typeface="Arial" pitchFamily="34" charset="0"/>
                <a:cs typeface="Arial" pitchFamily="34" charset="0"/>
              </a:rPr>
              <a:t>.</a:t>
            </a:r>
            <a:r>
              <a:rPr lang="en-GB" sz="2600" b="1" dirty="0" err="1">
                <a:solidFill>
                  <a:schemeClr val="bg1"/>
                </a:solidFill>
                <a:latin typeface="Arial" pitchFamily="34" charset="0"/>
                <a:cs typeface="Arial" pitchFamily="34" charset="0"/>
              </a:rPr>
              <a:t>of</a:t>
            </a:r>
            <a:r>
              <a:rPr lang="en-GB" sz="2600" b="1" dirty="0">
                <a:solidFill>
                  <a:schemeClr val="bg1"/>
                </a:solidFill>
                <a:latin typeface="Arial" pitchFamily="34" charset="0"/>
                <a:cs typeface="Arial" pitchFamily="34" charset="0"/>
              </a:rPr>
              <a:t>               leukotrienes and prostaglandin E, both important mediators of inflammation. </a:t>
            </a:r>
          </a:p>
          <a:p>
            <a:endParaRPr lang="en-GB" sz="2800" b="1" dirty="0">
              <a:solidFill>
                <a:schemeClr val="bg1"/>
              </a:solidFill>
              <a:latin typeface="Arial" pitchFamily="34" charset="0"/>
              <a:cs typeface="Arial" pitchFamily="34" charset="0"/>
            </a:endParaRPr>
          </a:p>
        </p:txBody>
      </p:sp>
      <p:sp>
        <p:nvSpPr>
          <p:cNvPr id="8" name="Arrow: Right 7">
            <a:extLst>
              <a:ext uri="{FF2B5EF4-FFF2-40B4-BE49-F238E27FC236}">
                <a16:creationId xmlns:a16="http://schemas.microsoft.com/office/drawing/2014/main" id="{5461918E-CB1A-43BF-B262-9A2EB43A0D4D}"/>
              </a:ext>
            </a:extLst>
          </p:cNvPr>
          <p:cNvSpPr/>
          <p:nvPr/>
        </p:nvSpPr>
        <p:spPr>
          <a:xfrm rot="10800000">
            <a:off x="6895178" y="3169616"/>
            <a:ext cx="432048" cy="2655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284" y="476672"/>
            <a:ext cx="6396824" cy="54726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671284" y="5886541"/>
            <a:ext cx="6552728" cy="738664"/>
          </a:xfrm>
          <a:prstGeom prst="rect">
            <a:avLst/>
          </a:prstGeom>
          <a:noFill/>
        </p:spPr>
        <p:txBody>
          <a:bodyPr wrap="square" rtlCol="0">
            <a:spAutoFit/>
          </a:bodyPr>
          <a:lstStyle/>
          <a:p>
            <a:r>
              <a:rPr lang="en-GB" sz="1400" b="1" dirty="0">
                <a:solidFill>
                  <a:schemeClr val="bg1"/>
                </a:solidFill>
              </a:rPr>
              <a:t>By </a:t>
            </a:r>
            <a:r>
              <a:rPr lang="en-GB" sz="1400" b="1" dirty="0" err="1">
                <a:solidFill>
                  <a:schemeClr val="bg1"/>
                </a:solidFill>
              </a:rPr>
              <a:t>Jfdwolff</a:t>
            </a:r>
            <a:r>
              <a:rPr lang="en-GB" sz="1400" b="1" dirty="0">
                <a:solidFill>
                  <a:schemeClr val="bg1"/>
                </a:solidFill>
              </a:rPr>
              <a:t>, whitespace removed by </a:t>
            </a:r>
            <a:r>
              <a:rPr lang="en-GB" sz="1400" b="1" dirty="0" err="1">
                <a:solidFill>
                  <a:schemeClr val="bg1"/>
                </a:solidFill>
              </a:rPr>
              <a:t>Fvasconcellos</a:t>
            </a:r>
            <a:r>
              <a:rPr lang="en-GB" sz="1400" b="1" dirty="0">
                <a:solidFill>
                  <a:schemeClr val="bg1"/>
                </a:solidFill>
              </a:rPr>
              <a:t> - w:Image:Eicosanoid_synthesis.png, CC BY-SA 3.0, https://commons.wikimedia.org/w/index.php?curid=1619077</a:t>
            </a:r>
          </a:p>
        </p:txBody>
      </p:sp>
      <p:pic>
        <p:nvPicPr>
          <p:cNvPr id="1026" name="Picture 2"/>
          <p:cNvPicPr>
            <a:picLocks noChangeAspect="1" noChangeArrowheads="1"/>
          </p:cNvPicPr>
          <p:nvPr/>
        </p:nvPicPr>
        <p:blipFill rotWithShape="1">
          <a:blip r:embed="rId2" cstate="print"/>
          <a:srcRect r="1741"/>
          <a:stretch/>
        </p:blipFill>
        <p:spPr bwMode="auto">
          <a:xfrm>
            <a:off x="671284" y="548681"/>
            <a:ext cx="6036785" cy="5361583"/>
          </a:xfrm>
          <a:prstGeom prst="rect">
            <a:avLst/>
          </a:prstGeom>
          <a:noFill/>
          <a:ln w="9525">
            <a:noFill/>
            <a:miter lim="800000"/>
            <a:headEnd/>
            <a:tailEnd/>
          </a:ln>
        </p:spPr>
      </p:pic>
      <p:sp>
        <p:nvSpPr>
          <p:cNvPr id="4" name="TextBox 3"/>
          <p:cNvSpPr txBox="1"/>
          <p:nvPr/>
        </p:nvSpPr>
        <p:spPr>
          <a:xfrm>
            <a:off x="4115780" y="548681"/>
            <a:ext cx="2664296" cy="954107"/>
          </a:xfrm>
          <a:prstGeom prst="rect">
            <a:avLst/>
          </a:prstGeom>
          <a:noFill/>
        </p:spPr>
        <p:txBody>
          <a:bodyPr wrap="square" rtlCol="0">
            <a:spAutoFit/>
          </a:bodyPr>
          <a:lstStyle/>
          <a:p>
            <a:r>
              <a:rPr lang="en-GB" sz="2800" b="1" dirty="0" err="1">
                <a:solidFill>
                  <a:srgbClr val="FF0000"/>
                </a:solidFill>
                <a:latin typeface="Arial" pitchFamily="34" charset="0"/>
                <a:cs typeface="Arial" pitchFamily="34" charset="0"/>
              </a:rPr>
              <a:t>Leukotriene</a:t>
            </a:r>
            <a:r>
              <a:rPr lang="en-GB" sz="2800" b="1" dirty="0">
                <a:solidFill>
                  <a:srgbClr val="FF0000"/>
                </a:solidFill>
                <a:latin typeface="Arial" pitchFamily="34" charset="0"/>
                <a:cs typeface="Arial" pitchFamily="34" charset="0"/>
              </a:rPr>
              <a:t> synthesis</a:t>
            </a:r>
          </a:p>
        </p:txBody>
      </p:sp>
      <p:sp>
        <p:nvSpPr>
          <p:cNvPr id="5" name="Oval 4"/>
          <p:cNvSpPr/>
          <p:nvPr/>
        </p:nvSpPr>
        <p:spPr>
          <a:xfrm>
            <a:off x="5592300" y="3051775"/>
            <a:ext cx="1296144"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066586" y="3207986"/>
            <a:ext cx="1584176" cy="369332"/>
          </a:xfrm>
          <a:prstGeom prst="rect">
            <a:avLst/>
          </a:prstGeom>
          <a:noFill/>
        </p:spPr>
        <p:txBody>
          <a:bodyPr wrap="square" rtlCol="0">
            <a:spAutoFit/>
          </a:bodyPr>
          <a:lstStyle/>
          <a:p>
            <a:r>
              <a:rPr lang="en-GB" b="1" dirty="0">
                <a:solidFill>
                  <a:srgbClr val="FF0000"/>
                </a:solidFill>
                <a:latin typeface="Arial" pitchFamily="34" charset="0"/>
                <a:cs typeface="Arial" pitchFamily="34" charset="0"/>
              </a:rPr>
              <a:t>X </a:t>
            </a:r>
            <a:r>
              <a:rPr lang="en-GB" sz="1200" b="1" dirty="0">
                <a:solidFill>
                  <a:srgbClr val="FF0000"/>
                </a:solidFill>
                <a:latin typeface="Arial" pitchFamily="34" charset="0"/>
                <a:cs typeface="Arial" pitchFamily="34" charset="0"/>
              </a:rPr>
              <a:t>  Cry1Ac toxin?</a:t>
            </a:r>
            <a:endParaRPr lang="en-GB" sz="1200" dirty="0">
              <a:solidFill>
                <a:srgbClr val="FF0000"/>
              </a:solidFill>
            </a:endParaRPr>
          </a:p>
        </p:txBody>
      </p:sp>
      <p:sp>
        <p:nvSpPr>
          <p:cNvPr id="3" name="Arrow: Right 2">
            <a:extLst>
              <a:ext uri="{FF2B5EF4-FFF2-40B4-BE49-F238E27FC236}">
                <a16:creationId xmlns:a16="http://schemas.microsoft.com/office/drawing/2014/main" id="{EB7C8693-2992-48ED-AB6F-459B870D875D}"/>
              </a:ext>
            </a:extLst>
          </p:cNvPr>
          <p:cNvSpPr/>
          <p:nvPr/>
        </p:nvSpPr>
        <p:spPr>
          <a:xfrm>
            <a:off x="3656640" y="1680430"/>
            <a:ext cx="1152128" cy="2093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A701C410-2373-4357-9EF7-1DE8CEAE1DAC}"/>
              </a:ext>
            </a:extLst>
          </p:cNvPr>
          <p:cNvSpPr/>
          <p:nvPr/>
        </p:nvSpPr>
        <p:spPr>
          <a:xfrm rot="5400000">
            <a:off x="5261410" y="2305555"/>
            <a:ext cx="715567" cy="248671"/>
          </a:xfrm>
          <a:prstGeom prst="rightArrow">
            <a:avLst>
              <a:gd name="adj1" fmla="val 4352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46FAF43D-4205-4487-AF55-A7E57D61AA4F}"/>
              </a:ext>
            </a:extLst>
          </p:cNvPr>
          <p:cNvSpPr/>
          <p:nvPr/>
        </p:nvSpPr>
        <p:spPr>
          <a:xfrm rot="5400000">
            <a:off x="5268382" y="3213904"/>
            <a:ext cx="613568" cy="248672"/>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F4B26A18-030D-4715-8F72-9D9A84CAA0AE}"/>
              </a:ext>
            </a:extLst>
          </p:cNvPr>
          <p:cNvSpPr/>
          <p:nvPr/>
        </p:nvSpPr>
        <p:spPr>
          <a:xfrm rot="5400000">
            <a:off x="5330356" y="3972245"/>
            <a:ext cx="546435" cy="239283"/>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6815E14D-8F84-4179-9EA8-59BC77246E89}"/>
              </a:ext>
            </a:extLst>
          </p:cNvPr>
          <p:cNvSpPr/>
          <p:nvPr/>
        </p:nvSpPr>
        <p:spPr>
          <a:xfrm rot="5400000">
            <a:off x="5355162" y="4651114"/>
            <a:ext cx="464017" cy="239284"/>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68A6193B-2F72-46CB-86D3-C6DF7A00606F}"/>
              </a:ext>
            </a:extLst>
          </p:cNvPr>
          <p:cNvSpPr/>
          <p:nvPr/>
        </p:nvSpPr>
        <p:spPr>
          <a:xfrm rot="10800000">
            <a:off x="4323892" y="2807452"/>
            <a:ext cx="715567" cy="248671"/>
          </a:xfrm>
          <a:prstGeom prst="rightArrow">
            <a:avLst>
              <a:gd name="adj1" fmla="val 4352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B9D3473-7C4B-4819-B856-61D177E51E37}"/>
              </a:ext>
            </a:extLst>
          </p:cNvPr>
          <p:cNvSpPr/>
          <p:nvPr/>
        </p:nvSpPr>
        <p:spPr>
          <a:xfrm>
            <a:off x="3739165" y="2659977"/>
            <a:ext cx="509494"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759FD72-FADC-440B-9994-6E3C5D1DB8BF}"/>
              </a:ext>
            </a:extLst>
          </p:cNvPr>
          <p:cNvSpPr txBox="1"/>
          <p:nvPr/>
        </p:nvSpPr>
        <p:spPr>
          <a:xfrm>
            <a:off x="7299245" y="388829"/>
            <a:ext cx="4408901" cy="5262979"/>
          </a:xfrm>
          <a:prstGeom prst="rect">
            <a:avLst/>
          </a:prstGeom>
          <a:noFill/>
        </p:spPr>
        <p:txBody>
          <a:bodyPr wrap="square" rtlCol="0">
            <a:spAutoFit/>
          </a:bodyPr>
          <a:lstStyle/>
          <a:p>
            <a:r>
              <a:rPr lang="en-GB" sz="2800" b="1" dirty="0">
                <a:solidFill>
                  <a:srgbClr val="FFFF00"/>
                </a:solidFill>
                <a:latin typeface="Arial" pitchFamily="34" charset="0"/>
                <a:cs typeface="Arial" pitchFamily="34" charset="0"/>
              </a:rPr>
              <a:t>This gene </a:t>
            </a:r>
            <a:r>
              <a:rPr lang="en-GB" sz="2800" b="1" dirty="0">
                <a:solidFill>
                  <a:schemeClr val="bg1"/>
                </a:solidFill>
                <a:latin typeface="Arial" pitchFamily="34" charset="0"/>
                <a:cs typeface="Arial" pitchFamily="34" charset="0"/>
              </a:rPr>
              <a:t>encodes the enzyme that catalyzes the conjugation of leukotriene A4 and reduced glutathione to produce leukotriene C4. </a:t>
            </a:r>
          </a:p>
          <a:p>
            <a:r>
              <a:rPr lang="en-GB" sz="2800" b="1" dirty="0">
                <a:solidFill>
                  <a:schemeClr val="bg1"/>
                </a:solidFill>
                <a:latin typeface="Arial" pitchFamily="34" charset="0"/>
                <a:cs typeface="Arial" pitchFamily="34" charset="0"/>
              </a:rPr>
              <a:t>This enzyme also demonstrates glutathione-dependent peroxidase   activity towards lipid hydroperoxides.</a:t>
            </a:r>
            <a:r>
              <a:rPr lang="en-GB" sz="2800" b="1" baseline="30000" dirty="0">
                <a:solidFill>
                  <a:schemeClr val="bg1"/>
                </a:solidFill>
                <a:latin typeface="Arial" pitchFamily="34" charset="0"/>
                <a:cs typeface="Arial" pitchFamily="34" charset="0"/>
              </a:rPr>
              <a:t>*</a:t>
            </a:r>
            <a:endParaRPr lang="en-GB" sz="2800" b="1" dirty="0">
              <a:solidFill>
                <a:schemeClr val="bg1"/>
              </a:solidFill>
              <a:latin typeface="Arial" pitchFamily="34" charset="0"/>
              <a:cs typeface="Arial" pitchFamily="34" charset="0"/>
            </a:endParaRPr>
          </a:p>
        </p:txBody>
      </p:sp>
      <p:sp>
        <p:nvSpPr>
          <p:cNvPr id="17" name="TextBox 16">
            <a:extLst>
              <a:ext uri="{FF2B5EF4-FFF2-40B4-BE49-F238E27FC236}">
                <a16:creationId xmlns:a16="http://schemas.microsoft.com/office/drawing/2014/main" id="{EA0FFF5D-9513-40B6-B978-0FF09B9F1D19}"/>
              </a:ext>
            </a:extLst>
          </p:cNvPr>
          <p:cNvSpPr txBox="1"/>
          <p:nvPr/>
        </p:nvSpPr>
        <p:spPr>
          <a:xfrm>
            <a:off x="7309899" y="5732653"/>
            <a:ext cx="3312368" cy="523220"/>
          </a:xfrm>
          <a:prstGeom prst="rect">
            <a:avLst/>
          </a:prstGeom>
          <a:noFill/>
        </p:spPr>
        <p:txBody>
          <a:bodyPr wrap="square" rtlCol="0">
            <a:spAutoFit/>
          </a:bodyPr>
          <a:lstStyle/>
          <a:p>
            <a:r>
              <a:rPr lang="en-GB" sz="1400" b="1" u="sng" dirty="0">
                <a:solidFill>
                  <a:schemeClr val="bg1"/>
                </a:solidFill>
                <a:latin typeface="Arial" pitchFamily="34" charset="0"/>
                <a:cs typeface="Arial" pitchFamily="34" charset="0"/>
              </a:rPr>
              <a:t>*"</a:t>
            </a:r>
            <a:r>
              <a:rPr lang="en-GB" sz="1400" b="1" u="sng" dirty="0" err="1">
                <a:solidFill>
                  <a:schemeClr val="bg1"/>
                </a:solidFill>
                <a:latin typeface="Arial" pitchFamily="34" charset="0"/>
                <a:cs typeface="Arial" pitchFamily="34" charset="0"/>
              </a:rPr>
              <a:t>Entrez</a:t>
            </a:r>
            <a:r>
              <a:rPr lang="en-GB" sz="1400" b="1" u="sng" dirty="0">
                <a:solidFill>
                  <a:schemeClr val="bg1"/>
                </a:solidFill>
                <a:latin typeface="Arial" pitchFamily="34" charset="0"/>
                <a:cs typeface="Arial" pitchFamily="34" charset="0"/>
              </a:rPr>
              <a:t> Gene: MGST3 </a:t>
            </a:r>
            <a:r>
              <a:rPr lang="en-GB" sz="1400" b="1" u="sng" dirty="0" err="1">
                <a:solidFill>
                  <a:schemeClr val="bg1"/>
                </a:solidFill>
                <a:latin typeface="Arial" pitchFamily="34" charset="0"/>
                <a:cs typeface="Arial" pitchFamily="34" charset="0"/>
              </a:rPr>
              <a:t>microsomal</a:t>
            </a:r>
            <a:r>
              <a:rPr lang="en-GB" sz="1400" b="1" u="sng" dirty="0">
                <a:solidFill>
                  <a:schemeClr val="bg1"/>
                </a:solidFill>
                <a:latin typeface="Arial" pitchFamily="34" charset="0"/>
                <a:cs typeface="Arial" pitchFamily="34" charset="0"/>
              </a:rPr>
              <a:t> glutathione S-</a:t>
            </a:r>
            <a:r>
              <a:rPr lang="en-GB" sz="1400" b="1" u="sng" dirty="0" err="1">
                <a:solidFill>
                  <a:schemeClr val="bg1"/>
                </a:solidFill>
                <a:latin typeface="Arial" pitchFamily="34" charset="0"/>
                <a:cs typeface="Arial" pitchFamily="34" charset="0"/>
              </a:rPr>
              <a:t>transferase</a:t>
            </a:r>
            <a:r>
              <a:rPr lang="en-GB" sz="1400" b="1" u="sng" dirty="0">
                <a:solidFill>
                  <a:schemeClr val="bg1"/>
                </a:solidFill>
                <a:latin typeface="Arial" pitchFamily="34" charset="0"/>
                <a:cs typeface="Arial" pitchFamily="34" charset="0"/>
              </a:rPr>
              <a:t> 3"</a:t>
            </a:r>
            <a:endParaRPr lang="en-GB" sz="1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7969286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284" y="476672"/>
            <a:ext cx="6396824" cy="54726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586228" y="5886541"/>
            <a:ext cx="6552728" cy="738664"/>
          </a:xfrm>
          <a:prstGeom prst="rect">
            <a:avLst/>
          </a:prstGeom>
          <a:noFill/>
        </p:spPr>
        <p:txBody>
          <a:bodyPr wrap="square" rtlCol="0">
            <a:spAutoFit/>
          </a:bodyPr>
          <a:lstStyle/>
          <a:p>
            <a:r>
              <a:rPr lang="en-GB" sz="1400" b="1" dirty="0">
                <a:solidFill>
                  <a:schemeClr val="bg1"/>
                </a:solidFill>
              </a:rPr>
              <a:t>By </a:t>
            </a:r>
            <a:r>
              <a:rPr lang="en-GB" sz="1400" b="1" dirty="0" err="1">
                <a:solidFill>
                  <a:schemeClr val="bg1"/>
                </a:solidFill>
              </a:rPr>
              <a:t>Jfdwolff</a:t>
            </a:r>
            <a:r>
              <a:rPr lang="en-GB" sz="1400" b="1" dirty="0">
                <a:solidFill>
                  <a:schemeClr val="bg1"/>
                </a:solidFill>
              </a:rPr>
              <a:t>, whitespace removed by </a:t>
            </a:r>
            <a:r>
              <a:rPr lang="en-GB" sz="1400" b="1" dirty="0" err="1">
                <a:solidFill>
                  <a:schemeClr val="bg1"/>
                </a:solidFill>
              </a:rPr>
              <a:t>Fvasconcellos</a:t>
            </a:r>
            <a:r>
              <a:rPr lang="en-GB" sz="1400" b="1" dirty="0">
                <a:solidFill>
                  <a:schemeClr val="bg1"/>
                </a:solidFill>
              </a:rPr>
              <a:t> - w:Image:Eicosanoid_synthesis.png, CC BY-SA 3.0, https://commons.wikimedia.org/w/index.php?curid=1619077</a:t>
            </a:r>
          </a:p>
        </p:txBody>
      </p:sp>
      <p:pic>
        <p:nvPicPr>
          <p:cNvPr id="1026" name="Picture 2"/>
          <p:cNvPicPr>
            <a:picLocks noChangeAspect="1" noChangeArrowheads="1"/>
          </p:cNvPicPr>
          <p:nvPr/>
        </p:nvPicPr>
        <p:blipFill rotWithShape="1">
          <a:blip r:embed="rId2" cstate="print"/>
          <a:srcRect r="1741"/>
          <a:stretch/>
        </p:blipFill>
        <p:spPr bwMode="auto">
          <a:xfrm>
            <a:off x="671284" y="548681"/>
            <a:ext cx="6036785" cy="5361583"/>
          </a:xfrm>
          <a:prstGeom prst="rect">
            <a:avLst/>
          </a:prstGeom>
          <a:noFill/>
          <a:ln w="9525">
            <a:noFill/>
            <a:miter lim="800000"/>
            <a:headEnd/>
            <a:tailEnd/>
          </a:ln>
        </p:spPr>
      </p:pic>
      <p:sp>
        <p:nvSpPr>
          <p:cNvPr id="4" name="TextBox 3"/>
          <p:cNvSpPr txBox="1"/>
          <p:nvPr/>
        </p:nvSpPr>
        <p:spPr>
          <a:xfrm>
            <a:off x="4115780" y="548681"/>
            <a:ext cx="2664296" cy="954107"/>
          </a:xfrm>
          <a:prstGeom prst="rect">
            <a:avLst/>
          </a:prstGeom>
          <a:noFill/>
        </p:spPr>
        <p:txBody>
          <a:bodyPr wrap="square" rtlCol="0">
            <a:spAutoFit/>
          </a:bodyPr>
          <a:lstStyle/>
          <a:p>
            <a:r>
              <a:rPr lang="en-GB" sz="2800" b="1" dirty="0" err="1">
                <a:solidFill>
                  <a:srgbClr val="FF0000"/>
                </a:solidFill>
                <a:latin typeface="Arial" pitchFamily="34" charset="0"/>
                <a:cs typeface="Arial" pitchFamily="34" charset="0"/>
              </a:rPr>
              <a:t>Leukotriene</a:t>
            </a:r>
            <a:r>
              <a:rPr lang="en-GB" sz="2800" b="1" dirty="0">
                <a:solidFill>
                  <a:srgbClr val="FF0000"/>
                </a:solidFill>
                <a:latin typeface="Arial" pitchFamily="34" charset="0"/>
                <a:cs typeface="Arial" pitchFamily="34" charset="0"/>
              </a:rPr>
              <a:t> synthesis</a:t>
            </a:r>
          </a:p>
        </p:txBody>
      </p:sp>
      <p:sp>
        <p:nvSpPr>
          <p:cNvPr id="5" name="Oval 4"/>
          <p:cNvSpPr/>
          <p:nvPr/>
        </p:nvSpPr>
        <p:spPr>
          <a:xfrm>
            <a:off x="5592300" y="3051775"/>
            <a:ext cx="1296144"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066586" y="3207986"/>
            <a:ext cx="1584176" cy="369332"/>
          </a:xfrm>
          <a:prstGeom prst="rect">
            <a:avLst/>
          </a:prstGeom>
          <a:noFill/>
        </p:spPr>
        <p:txBody>
          <a:bodyPr wrap="square" rtlCol="0">
            <a:spAutoFit/>
          </a:bodyPr>
          <a:lstStyle/>
          <a:p>
            <a:r>
              <a:rPr lang="en-GB" b="1" dirty="0">
                <a:solidFill>
                  <a:srgbClr val="FF0000"/>
                </a:solidFill>
                <a:latin typeface="Arial" pitchFamily="34" charset="0"/>
                <a:cs typeface="Arial" pitchFamily="34" charset="0"/>
              </a:rPr>
              <a:t>X </a:t>
            </a:r>
            <a:r>
              <a:rPr lang="en-GB" sz="1200" b="1" dirty="0">
                <a:solidFill>
                  <a:srgbClr val="FF0000"/>
                </a:solidFill>
                <a:latin typeface="Arial" pitchFamily="34" charset="0"/>
                <a:cs typeface="Arial" pitchFamily="34" charset="0"/>
              </a:rPr>
              <a:t>  Cry1Ac toxin?</a:t>
            </a:r>
            <a:endParaRPr lang="en-GB" sz="1200" dirty="0">
              <a:solidFill>
                <a:srgbClr val="FF0000"/>
              </a:solidFill>
            </a:endParaRPr>
          </a:p>
        </p:txBody>
      </p:sp>
      <p:sp>
        <p:nvSpPr>
          <p:cNvPr id="3" name="Arrow: Right 2">
            <a:extLst>
              <a:ext uri="{FF2B5EF4-FFF2-40B4-BE49-F238E27FC236}">
                <a16:creationId xmlns:a16="http://schemas.microsoft.com/office/drawing/2014/main" id="{EB7C8693-2992-48ED-AB6F-459B870D875D}"/>
              </a:ext>
            </a:extLst>
          </p:cNvPr>
          <p:cNvSpPr/>
          <p:nvPr/>
        </p:nvSpPr>
        <p:spPr>
          <a:xfrm>
            <a:off x="3656640" y="1680430"/>
            <a:ext cx="1152128" cy="2093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A701C410-2373-4357-9EF7-1DE8CEAE1DAC}"/>
              </a:ext>
            </a:extLst>
          </p:cNvPr>
          <p:cNvSpPr/>
          <p:nvPr/>
        </p:nvSpPr>
        <p:spPr>
          <a:xfrm rot="5400000">
            <a:off x="5261410" y="2305555"/>
            <a:ext cx="715567" cy="248671"/>
          </a:xfrm>
          <a:prstGeom prst="rightArrow">
            <a:avLst>
              <a:gd name="adj1" fmla="val 4352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46FAF43D-4205-4487-AF55-A7E57D61AA4F}"/>
              </a:ext>
            </a:extLst>
          </p:cNvPr>
          <p:cNvSpPr/>
          <p:nvPr/>
        </p:nvSpPr>
        <p:spPr>
          <a:xfrm rot="5400000">
            <a:off x="5268382" y="3213904"/>
            <a:ext cx="613568" cy="248672"/>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F4B26A18-030D-4715-8F72-9D9A84CAA0AE}"/>
              </a:ext>
            </a:extLst>
          </p:cNvPr>
          <p:cNvSpPr/>
          <p:nvPr/>
        </p:nvSpPr>
        <p:spPr>
          <a:xfrm rot="5400000">
            <a:off x="5330356" y="3972245"/>
            <a:ext cx="546435" cy="239283"/>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6815E14D-8F84-4179-9EA8-59BC77246E89}"/>
              </a:ext>
            </a:extLst>
          </p:cNvPr>
          <p:cNvSpPr/>
          <p:nvPr/>
        </p:nvSpPr>
        <p:spPr>
          <a:xfrm rot="5400000">
            <a:off x="5355162" y="4651114"/>
            <a:ext cx="464017" cy="239284"/>
          </a:xfrm>
          <a:prstGeom prst="rightArrow">
            <a:avLst>
              <a:gd name="adj1" fmla="val 43528"/>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68A6193B-2F72-46CB-86D3-C6DF7A00606F}"/>
              </a:ext>
            </a:extLst>
          </p:cNvPr>
          <p:cNvSpPr/>
          <p:nvPr/>
        </p:nvSpPr>
        <p:spPr>
          <a:xfrm rot="10800000">
            <a:off x="4323892" y="2807452"/>
            <a:ext cx="715567" cy="248671"/>
          </a:xfrm>
          <a:prstGeom prst="rightArrow">
            <a:avLst>
              <a:gd name="adj1" fmla="val 4352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B9D3473-7C4B-4819-B856-61D177E51E37}"/>
              </a:ext>
            </a:extLst>
          </p:cNvPr>
          <p:cNvSpPr/>
          <p:nvPr/>
        </p:nvSpPr>
        <p:spPr>
          <a:xfrm>
            <a:off x="3739165" y="2659977"/>
            <a:ext cx="509494"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2E14699-FE4C-4182-9B69-665ED494614D}"/>
              </a:ext>
            </a:extLst>
          </p:cNvPr>
          <p:cNvSpPr txBox="1"/>
          <p:nvPr/>
        </p:nvSpPr>
        <p:spPr>
          <a:xfrm>
            <a:off x="7316540" y="447328"/>
            <a:ext cx="3973098" cy="3539430"/>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This shunting of leukotriene A4  to the formation of leukotriene B4 is the most inflammatory of all chemical mediators especially to the </a:t>
            </a:r>
            <a:r>
              <a:rPr lang="en-GB" sz="2800" b="1" dirty="0">
                <a:solidFill>
                  <a:srgbClr val="FFFF00"/>
                </a:solidFill>
                <a:latin typeface="Arial" pitchFamily="34" charset="0"/>
                <a:cs typeface="Arial" pitchFamily="34" charset="0"/>
              </a:rPr>
              <a:t>lungs. </a:t>
            </a:r>
          </a:p>
        </p:txBody>
      </p:sp>
      <p:pic>
        <p:nvPicPr>
          <p:cNvPr id="17" name="Picture 16">
            <a:extLst>
              <a:ext uri="{FF2B5EF4-FFF2-40B4-BE49-F238E27FC236}">
                <a16:creationId xmlns:a16="http://schemas.microsoft.com/office/drawing/2014/main" id="{7EF31988-0C34-4808-B0B1-40788F904572}"/>
              </a:ext>
            </a:extLst>
          </p:cNvPr>
          <p:cNvPicPr>
            <a:picLocks noChangeAspect="1"/>
          </p:cNvPicPr>
          <p:nvPr/>
        </p:nvPicPr>
        <p:blipFill rotWithShape="1">
          <a:blip r:embed="rId3"/>
          <a:srcRect l="2655" t="8000" r="38184" b="11150"/>
          <a:stretch/>
        </p:blipFill>
        <p:spPr>
          <a:xfrm>
            <a:off x="7752184" y="3939708"/>
            <a:ext cx="2988967" cy="2553657"/>
          </a:xfrm>
          <a:prstGeom prst="rect">
            <a:avLst/>
          </a:prstGeom>
        </p:spPr>
      </p:pic>
    </p:spTree>
    <p:extLst>
      <p:ext uri="{BB962C8B-B14F-4D97-AF65-F5344CB8AC3E}">
        <p14:creationId xmlns:p14="http://schemas.microsoft.com/office/powerpoint/2010/main" val="126347688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753" y="467287"/>
            <a:ext cx="5184576" cy="563231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Leukotriene B4’s </a:t>
            </a:r>
            <a:r>
              <a:rPr lang="en-GB" sz="3600" b="1" dirty="0">
                <a:solidFill>
                  <a:schemeClr val="bg1"/>
                </a:solidFill>
                <a:latin typeface="Arial" pitchFamily="34" charset="0"/>
                <a:cs typeface="Arial" pitchFamily="34" charset="0"/>
              </a:rPr>
              <a:t>primary function is to recruit neutrophils to areas of tissue damage, though it also helps promote the production of inflammatory cytokines by various immune cells. </a:t>
            </a:r>
          </a:p>
        </p:txBody>
      </p:sp>
      <p:pic>
        <p:nvPicPr>
          <p:cNvPr id="3" name="Picture 2">
            <a:extLst>
              <a:ext uri="{FF2B5EF4-FFF2-40B4-BE49-F238E27FC236}">
                <a16:creationId xmlns:a16="http://schemas.microsoft.com/office/drawing/2014/main" id="{E57C3CCA-47FE-4B00-993F-C4446FF184FB}"/>
              </a:ext>
            </a:extLst>
          </p:cNvPr>
          <p:cNvPicPr>
            <a:picLocks noChangeAspect="1"/>
          </p:cNvPicPr>
          <p:nvPr/>
        </p:nvPicPr>
        <p:blipFill rotWithShape="1">
          <a:blip r:embed="rId2"/>
          <a:srcRect l="12600" t="12600" r="11801" b="24766"/>
          <a:stretch/>
        </p:blipFill>
        <p:spPr>
          <a:xfrm>
            <a:off x="6023992" y="536760"/>
            <a:ext cx="5233953" cy="3252280"/>
          </a:xfrm>
          <a:prstGeom prst="rect">
            <a:avLst/>
          </a:prstGeom>
        </p:spPr>
      </p:pic>
      <p:pic>
        <p:nvPicPr>
          <p:cNvPr id="5" name="Picture 4">
            <a:extLst>
              <a:ext uri="{FF2B5EF4-FFF2-40B4-BE49-F238E27FC236}">
                <a16:creationId xmlns:a16="http://schemas.microsoft.com/office/drawing/2014/main" id="{D1175646-AC3E-4738-877A-C078332B5B94}"/>
              </a:ext>
            </a:extLst>
          </p:cNvPr>
          <p:cNvPicPr>
            <a:picLocks noChangeAspect="1"/>
          </p:cNvPicPr>
          <p:nvPr/>
        </p:nvPicPr>
        <p:blipFill rotWithShape="1">
          <a:blip r:embed="rId2"/>
          <a:srcRect l="62524" t="45884" r="17714" b="32240"/>
          <a:stretch/>
        </p:blipFill>
        <p:spPr>
          <a:xfrm>
            <a:off x="6023992" y="3856748"/>
            <a:ext cx="2520280" cy="2092532"/>
          </a:xfrm>
          <a:prstGeom prst="rect">
            <a:avLst/>
          </a:prstGeom>
        </p:spPr>
      </p:pic>
      <p:sp>
        <p:nvSpPr>
          <p:cNvPr id="6" name="TextBox 5">
            <a:extLst>
              <a:ext uri="{FF2B5EF4-FFF2-40B4-BE49-F238E27FC236}">
                <a16:creationId xmlns:a16="http://schemas.microsoft.com/office/drawing/2014/main" id="{035EAE9F-F31C-4482-8D8D-2BB2471FC197}"/>
              </a:ext>
            </a:extLst>
          </p:cNvPr>
          <p:cNvSpPr txBox="1"/>
          <p:nvPr/>
        </p:nvSpPr>
        <p:spPr>
          <a:xfrm>
            <a:off x="5951984" y="5951908"/>
            <a:ext cx="2664296" cy="369332"/>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Neutrophil</a:t>
            </a:r>
          </a:p>
        </p:txBody>
      </p:sp>
      <p:sp>
        <p:nvSpPr>
          <p:cNvPr id="7" name="TextBox 6">
            <a:extLst>
              <a:ext uri="{FF2B5EF4-FFF2-40B4-BE49-F238E27FC236}">
                <a16:creationId xmlns:a16="http://schemas.microsoft.com/office/drawing/2014/main" id="{E68AB108-9B7E-41A8-8D6E-01EE023C8BE1}"/>
              </a:ext>
            </a:extLst>
          </p:cNvPr>
          <p:cNvSpPr txBox="1"/>
          <p:nvPr/>
        </p:nvSpPr>
        <p:spPr>
          <a:xfrm>
            <a:off x="8760296" y="3856748"/>
            <a:ext cx="2736304" cy="2677656"/>
          </a:xfrm>
          <a:prstGeom prst="rect">
            <a:avLst/>
          </a:prstGeom>
          <a:noFill/>
        </p:spPr>
        <p:txBody>
          <a:bodyPr wrap="square" rtlCol="0">
            <a:spAutoFit/>
          </a:bodyPr>
          <a:lstStyle/>
          <a:p>
            <a:r>
              <a:rPr lang="en-GB" sz="2400" b="1" dirty="0">
                <a:solidFill>
                  <a:srgbClr val="FFFF00"/>
                </a:solidFill>
                <a:latin typeface="Arial" panose="020B0604020202020204" pitchFamily="34" charset="0"/>
                <a:cs typeface="Arial" panose="020B0604020202020204" pitchFamily="34" charset="0"/>
              </a:rPr>
              <a:t>Neutrophils</a:t>
            </a:r>
            <a:r>
              <a:rPr lang="en-GB" sz="2400" b="1" dirty="0">
                <a:solidFill>
                  <a:schemeClr val="bg1"/>
                </a:solidFill>
                <a:latin typeface="Arial" panose="020B0604020202020204" pitchFamily="34" charset="0"/>
                <a:cs typeface="Arial" panose="020B0604020202020204" pitchFamily="34" charset="0"/>
              </a:rPr>
              <a:t> generate Hypochlorite radical via the enzyme myeloperoxidase.</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543842"/>
            <a:ext cx="4752528" cy="4524315"/>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Drugs that block the actions of </a:t>
            </a:r>
            <a:r>
              <a:rPr lang="en-GB" sz="3600" b="1" dirty="0">
                <a:solidFill>
                  <a:srgbClr val="FFFF00"/>
                </a:solidFill>
                <a:latin typeface="Arial" pitchFamily="34" charset="0"/>
                <a:cs typeface="Arial" pitchFamily="34" charset="0"/>
              </a:rPr>
              <a:t>Leukotriene B4</a:t>
            </a:r>
            <a:r>
              <a:rPr lang="en-GB" sz="3600" b="1" dirty="0">
                <a:solidFill>
                  <a:schemeClr val="bg1"/>
                </a:solidFill>
                <a:latin typeface="Arial" pitchFamily="34" charset="0"/>
                <a:cs typeface="Arial" pitchFamily="34" charset="0"/>
              </a:rPr>
              <a:t> have shown some efficacy in slowing the progression of neutrophil-mediated diseases.*</a:t>
            </a:r>
          </a:p>
        </p:txBody>
      </p:sp>
      <p:sp>
        <p:nvSpPr>
          <p:cNvPr id="3" name="TextBox 2"/>
          <p:cNvSpPr txBox="1"/>
          <p:nvPr/>
        </p:nvSpPr>
        <p:spPr>
          <a:xfrm>
            <a:off x="695400" y="5661248"/>
            <a:ext cx="4680520" cy="738664"/>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*Crooks, S.W; </a:t>
            </a:r>
            <a:r>
              <a:rPr lang="en-GB" sz="1400" b="1" dirty="0" err="1">
                <a:solidFill>
                  <a:schemeClr val="bg1"/>
                </a:solidFill>
                <a:latin typeface="Arial" pitchFamily="34" charset="0"/>
                <a:cs typeface="Arial" pitchFamily="34" charset="0"/>
              </a:rPr>
              <a:t>Stockley</a:t>
            </a:r>
            <a:r>
              <a:rPr lang="en-GB" sz="1400" b="1" dirty="0">
                <a:solidFill>
                  <a:schemeClr val="bg1"/>
                </a:solidFill>
                <a:latin typeface="Arial" pitchFamily="34" charset="0"/>
                <a:cs typeface="Arial" pitchFamily="34" charset="0"/>
              </a:rPr>
              <a:t>, R.A (1998). "</a:t>
            </a:r>
            <a:r>
              <a:rPr lang="en-GB" sz="1400" b="1" dirty="0" err="1">
                <a:solidFill>
                  <a:schemeClr val="bg1"/>
                </a:solidFill>
                <a:latin typeface="Arial" pitchFamily="34" charset="0"/>
                <a:cs typeface="Arial" pitchFamily="34" charset="0"/>
              </a:rPr>
              <a:t>Leukotriene</a:t>
            </a:r>
            <a:r>
              <a:rPr lang="en-GB" sz="1400" b="1" dirty="0">
                <a:solidFill>
                  <a:schemeClr val="bg1"/>
                </a:solidFill>
                <a:latin typeface="Arial" pitchFamily="34" charset="0"/>
                <a:cs typeface="Arial" pitchFamily="34" charset="0"/>
              </a:rPr>
              <a:t> B4". </a:t>
            </a:r>
            <a:r>
              <a:rPr lang="en-GB" sz="1400" b="1" i="1" dirty="0">
                <a:solidFill>
                  <a:schemeClr val="bg1"/>
                </a:solidFill>
                <a:latin typeface="Arial" pitchFamily="34" charset="0"/>
                <a:cs typeface="Arial" pitchFamily="34" charset="0"/>
              </a:rPr>
              <a:t>The International Journal of Biochemistry &amp; Cell Biology</a:t>
            </a:r>
            <a:r>
              <a:rPr lang="en-GB" sz="1400" b="1" dirty="0">
                <a:solidFill>
                  <a:schemeClr val="bg1"/>
                </a:solidFill>
                <a:latin typeface="Arial" pitchFamily="34" charset="0"/>
                <a:cs typeface="Arial" pitchFamily="34" charset="0"/>
              </a:rPr>
              <a:t>. 30 (2): 173–8. </a:t>
            </a:r>
          </a:p>
        </p:txBody>
      </p:sp>
      <p:pic>
        <p:nvPicPr>
          <p:cNvPr id="4" name="Picture 3">
            <a:extLst>
              <a:ext uri="{FF2B5EF4-FFF2-40B4-BE49-F238E27FC236}">
                <a16:creationId xmlns:a16="http://schemas.microsoft.com/office/drawing/2014/main" id="{5C3394F3-7CBA-4C69-ACA0-3EF36ED0282B}"/>
              </a:ext>
            </a:extLst>
          </p:cNvPr>
          <p:cNvPicPr>
            <a:picLocks noChangeAspect="1"/>
          </p:cNvPicPr>
          <p:nvPr/>
        </p:nvPicPr>
        <p:blipFill>
          <a:blip r:embed="rId2"/>
          <a:stretch>
            <a:fillRect/>
          </a:stretch>
        </p:blipFill>
        <p:spPr>
          <a:xfrm>
            <a:off x="5795420" y="620688"/>
            <a:ext cx="5715000" cy="1485900"/>
          </a:xfrm>
          <a:prstGeom prst="rect">
            <a:avLst/>
          </a:prstGeom>
        </p:spPr>
      </p:pic>
      <p:sp>
        <p:nvSpPr>
          <p:cNvPr id="5" name="TextBox 4">
            <a:extLst>
              <a:ext uri="{FF2B5EF4-FFF2-40B4-BE49-F238E27FC236}">
                <a16:creationId xmlns:a16="http://schemas.microsoft.com/office/drawing/2014/main" id="{D32DC4C0-E170-420B-96D9-7D8046261C70}"/>
              </a:ext>
            </a:extLst>
          </p:cNvPr>
          <p:cNvSpPr txBox="1"/>
          <p:nvPr/>
        </p:nvSpPr>
        <p:spPr>
          <a:xfrm>
            <a:off x="5951984" y="2420888"/>
            <a:ext cx="5544616" cy="3416320"/>
          </a:xfrm>
          <a:prstGeom prst="rect">
            <a:avLst/>
          </a:prstGeom>
          <a:noFill/>
        </p:spPr>
        <p:txBody>
          <a:bodyPr wrap="square" rtlCol="0">
            <a:spAutoFit/>
          </a:bodyPr>
          <a:lstStyle/>
          <a:p>
            <a:r>
              <a:rPr lang="en-GB" sz="2400" b="1" dirty="0">
                <a:solidFill>
                  <a:srgbClr val="FFFF00"/>
                </a:solidFill>
                <a:latin typeface="Arial" panose="020B0604020202020204" pitchFamily="34" charset="0"/>
                <a:cs typeface="Arial" panose="020B0604020202020204" pitchFamily="34" charset="0"/>
              </a:rPr>
              <a:t>Leukotriene B4 (LTB4) </a:t>
            </a:r>
            <a:r>
              <a:rPr lang="en-GB" sz="2400" b="1" dirty="0">
                <a:solidFill>
                  <a:schemeClr val="bg1"/>
                </a:solidFill>
                <a:latin typeface="Arial" panose="020B0604020202020204" pitchFamily="34" charset="0"/>
                <a:cs typeface="Arial" panose="020B0604020202020204" pitchFamily="34" charset="0"/>
              </a:rPr>
              <a:t>is a leukotriene involved in inflammation. It is produced from leukocytes in response to inflammatory mediators and is able to induce the adhesion and activation of leukocytes on the endothelium, allowing them to bind to and cross it into the tissue.*</a:t>
            </a:r>
          </a:p>
        </p:txBody>
      </p:sp>
      <p:sp>
        <p:nvSpPr>
          <p:cNvPr id="6" name="TextBox 5">
            <a:extLst>
              <a:ext uri="{FF2B5EF4-FFF2-40B4-BE49-F238E27FC236}">
                <a16:creationId xmlns:a16="http://schemas.microsoft.com/office/drawing/2014/main" id="{95CCCE78-3E5D-4093-9912-5F78101608CC}"/>
              </a:ext>
            </a:extLst>
          </p:cNvPr>
          <p:cNvSpPr txBox="1"/>
          <p:nvPr/>
        </p:nvSpPr>
        <p:spPr>
          <a:xfrm>
            <a:off x="5951984" y="5782176"/>
            <a:ext cx="5414420" cy="738664"/>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dirty="0" err="1">
                <a:solidFill>
                  <a:schemeClr val="bg1"/>
                </a:solidFill>
                <a:latin typeface="Arial" panose="020B0604020202020204" pitchFamily="34" charset="0"/>
                <a:cs typeface="Arial" panose="020B0604020202020204" pitchFamily="34" charset="0"/>
              </a:rPr>
              <a:t>Cotran</a:t>
            </a:r>
            <a:r>
              <a:rPr lang="en-GB" sz="1400" b="1" dirty="0">
                <a:solidFill>
                  <a:schemeClr val="bg1"/>
                </a:solidFill>
                <a:latin typeface="Arial" panose="020B0604020202020204" pitchFamily="34" charset="0"/>
                <a:cs typeface="Arial" panose="020B0604020202020204" pitchFamily="34" charset="0"/>
              </a:rPr>
              <a:t>; Kumar, Collins (1999). </a:t>
            </a:r>
            <a:r>
              <a:rPr lang="en-GB" sz="1400" b="1" i="1" dirty="0">
                <a:solidFill>
                  <a:schemeClr val="bg1"/>
                </a:solidFill>
                <a:latin typeface="Arial" panose="020B0604020202020204" pitchFamily="34" charset="0"/>
                <a:cs typeface="Arial" panose="020B0604020202020204" pitchFamily="34" charset="0"/>
              </a:rPr>
              <a:t>Robbins Pathologic Basis of Disease</a:t>
            </a:r>
            <a:r>
              <a:rPr lang="en-GB" sz="1400" b="1" dirty="0">
                <a:solidFill>
                  <a:schemeClr val="bg1"/>
                </a:solidFill>
                <a:latin typeface="Arial" panose="020B0604020202020204" pitchFamily="34" charset="0"/>
                <a:cs typeface="Arial" panose="020B0604020202020204" pitchFamily="34" charset="0"/>
              </a:rPr>
              <a:t>. Philadelphia: W.B Saunders Company. </a:t>
            </a:r>
            <a:r>
              <a:rPr lang="en-GB" sz="1400" b="1" dirty="0">
                <a:solidFill>
                  <a:schemeClr val="bg1"/>
                </a:solidFill>
                <a:latin typeface="Arial" panose="020B0604020202020204" pitchFamily="34" charset="0"/>
                <a:cs typeface="Arial" panose="020B0604020202020204" pitchFamily="34" charset="0"/>
                <a:hlinkClick r:id="rId3" tooltip="ISBN (identifier)">
                  <a:extLst>
                    <a:ext uri="{A12FA001-AC4F-418D-AE19-62706E023703}">
                      <ahyp:hlinkClr xmlns:ahyp="http://schemas.microsoft.com/office/drawing/2018/hyperlinkcolor" val="tx"/>
                    </a:ext>
                  </a:extLst>
                </a:hlinkClick>
              </a:rPr>
              <a:t>ISBN</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hlinkClick r:id="rId4" tooltip="Special:BookSources/0-7216-7335-X">
                  <a:extLst>
                    <a:ext uri="{A12FA001-AC4F-418D-AE19-62706E023703}">
                      <ahyp:hlinkClr xmlns:ahyp="http://schemas.microsoft.com/office/drawing/2018/hyperlinkcolor" val="tx"/>
                    </a:ext>
                  </a:extLst>
                </a:hlinkClick>
              </a:rPr>
              <a:t>0-7216-7335-X</a:t>
            </a:r>
            <a:r>
              <a:rPr lang="en-GB" sz="1400" b="1" dirty="0">
                <a:solidFill>
                  <a:schemeClr val="bg1"/>
                </a:solidFill>
                <a:latin typeface="Arial" panose="020B0604020202020204" pitchFamily="34" charset="0"/>
                <a:cs typeface="Arial" panose="020B0604020202020204" pitchFamily="34" charset="0"/>
              </a:rPr>
              <a:t>.</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476672"/>
            <a:ext cx="7056784" cy="5078313"/>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Cytokine Storm Syndrome </a:t>
            </a:r>
            <a:r>
              <a:rPr lang="en-GB" sz="3600" b="1" dirty="0">
                <a:solidFill>
                  <a:schemeClr val="bg1"/>
                </a:solidFill>
                <a:latin typeface="Arial" pitchFamily="34" charset="0"/>
                <a:cs typeface="Arial" pitchFamily="34" charset="0"/>
              </a:rPr>
              <a:t>is a form of systemic inflammatory response syndrome and is an adverse effect of some viral infections, chemicals and drugs.</a:t>
            </a:r>
            <a:r>
              <a:rPr lang="en-GB" sz="3600" b="1" baseline="30000" dirty="0">
                <a:solidFill>
                  <a:schemeClr val="bg1"/>
                </a:solidFill>
                <a:latin typeface="Arial" pitchFamily="34" charset="0"/>
                <a:cs typeface="Arial" pitchFamily="34" charset="0"/>
              </a:rPr>
              <a:t>*</a:t>
            </a:r>
          </a:p>
          <a:p>
            <a:r>
              <a:rPr lang="en-GB" sz="3600" b="1" dirty="0">
                <a:solidFill>
                  <a:schemeClr val="bg1"/>
                </a:solidFill>
                <a:latin typeface="Arial" pitchFamily="34" charset="0"/>
                <a:cs typeface="Arial" pitchFamily="34" charset="0"/>
              </a:rPr>
              <a:t>A number of deaths due to COVID-19 have been attributable to this.**</a:t>
            </a:r>
          </a:p>
        </p:txBody>
      </p:sp>
      <p:sp>
        <p:nvSpPr>
          <p:cNvPr id="3" name="TextBox 2"/>
          <p:cNvSpPr txBox="1"/>
          <p:nvPr/>
        </p:nvSpPr>
        <p:spPr>
          <a:xfrm>
            <a:off x="623392" y="5355793"/>
            <a:ext cx="7560840" cy="1169551"/>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*Lee DW, Gardner R, Porter DL, Louis CU, Ahmed N, Jensen M, </a:t>
            </a:r>
            <a:r>
              <a:rPr lang="en-GB" sz="1400" b="1" dirty="0" err="1">
                <a:solidFill>
                  <a:schemeClr val="bg1"/>
                </a:solidFill>
                <a:latin typeface="Arial" pitchFamily="34" charset="0"/>
                <a:cs typeface="Arial" pitchFamily="34" charset="0"/>
              </a:rPr>
              <a:t>Grupp</a:t>
            </a:r>
            <a:r>
              <a:rPr lang="en-GB" sz="1400" b="1" dirty="0">
                <a:solidFill>
                  <a:schemeClr val="bg1"/>
                </a:solidFill>
                <a:latin typeface="Arial" pitchFamily="34" charset="0"/>
                <a:cs typeface="Arial" pitchFamily="34" charset="0"/>
              </a:rPr>
              <a:t> SA, </a:t>
            </a:r>
            <a:r>
              <a:rPr lang="en-GB" sz="1400" b="1" dirty="0" err="1">
                <a:solidFill>
                  <a:schemeClr val="bg1"/>
                </a:solidFill>
                <a:latin typeface="Arial" pitchFamily="34" charset="0"/>
                <a:cs typeface="Arial" pitchFamily="34" charset="0"/>
              </a:rPr>
              <a:t>Mackall</a:t>
            </a:r>
            <a:r>
              <a:rPr lang="en-GB" sz="1400" b="1" dirty="0">
                <a:solidFill>
                  <a:schemeClr val="bg1"/>
                </a:solidFill>
                <a:latin typeface="Arial" pitchFamily="34" charset="0"/>
                <a:cs typeface="Arial" pitchFamily="34" charset="0"/>
              </a:rPr>
              <a:t> CL (July 2014). "Current concepts in the diagnosis and management of cytokine release syndrome". </a:t>
            </a:r>
            <a:r>
              <a:rPr lang="en-GB" sz="1400" b="1" i="1" dirty="0">
                <a:solidFill>
                  <a:schemeClr val="bg1"/>
                </a:solidFill>
                <a:latin typeface="Arial" pitchFamily="34" charset="0"/>
                <a:cs typeface="Arial" pitchFamily="34" charset="0"/>
              </a:rPr>
              <a:t>Blood</a:t>
            </a:r>
            <a:r>
              <a:rPr lang="en-GB" sz="1400" b="1" dirty="0">
                <a:solidFill>
                  <a:schemeClr val="bg1"/>
                </a:solidFill>
                <a:latin typeface="Arial" pitchFamily="34" charset="0"/>
                <a:cs typeface="Arial" pitchFamily="34" charset="0"/>
              </a:rPr>
              <a:t>. 124 (2): 188–95. </a:t>
            </a:r>
          </a:p>
          <a:p>
            <a:r>
              <a:rPr lang="en-GB" sz="1400" b="1" dirty="0">
                <a:solidFill>
                  <a:schemeClr val="bg1"/>
                </a:solidFill>
                <a:latin typeface="Arial" pitchFamily="34" charset="0"/>
                <a:cs typeface="Arial" pitchFamily="34" charset="0"/>
              </a:rPr>
              <a:t>**Mehta P, </a:t>
            </a:r>
            <a:r>
              <a:rPr lang="en-GB" sz="1400" b="1" dirty="0" err="1">
                <a:solidFill>
                  <a:schemeClr val="bg1"/>
                </a:solidFill>
                <a:latin typeface="Arial" pitchFamily="34" charset="0"/>
                <a:cs typeface="Arial" pitchFamily="34" charset="0"/>
              </a:rPr>
              <a:t>McAuley</a:t>
            </a:r>
            <a:r>
              <a:rPr lang="en-GB" sz="1400" b="1" dirty="0">
                <a:solidFill>
                  <a:schemeClr val="bg1"/>
                </a:solidFill>
                <a:latin typeface="Arial" pitchFamily="34" charset="0"/>
                <a:cs typeface="Arial" pitchFamily="34" charset="0"/>
              </a:rPr>
              <a:t> DF, Brown M, et al. (16 March 2020). "COVID-19: consider cytokine storm syndromes and </a:t>
            </a:r>
            <a:r>
              <a:rPr lang="en-GB" sz="1400" b="1" dirty="0" err="1">
                <a:solidFill>
                  <a:schemeClr val="bg1"/>
                </a:solidFill>
                <a:latin typeface="Arial" pitchFamily="34" charset="0"/>
                <a:cs typeface="Arial" pitchFamily="34" charset="0"/>
              </a:rPr>
              <a:t>immunosuppression</a:t>
            </a:r>
            <a:r>
              <a:rPr lang="en-GB" sz="1400" b="1" dirty="0">
                <a:solidFill>
                  <a:schemeClr val="bg1"/>
                </a:solidFill>
                <a:latin typeface="Arial" pitchFamily="34" charset="0"/>
                <a:cs typeface="Arial" pitchFamily="34" charset="0"/>
              </a:rPr>
              <a:t>“. </a:t>
            </a:r>
            <a:r>
              <a:rPr lang="en-GB" sz="1400" b="1" i="1" dirty="0">
                <a:solidFill>
                  <a:schemeClr val="bg1"/>
                </a:solidFill>
                <a:latin typeface="Arial" pitchFamily="34" charset="0"/>
                <a:cs typeface="Arial" pitchFamily="34" charset="0"/>
              </a:rPr>
              <a:t>The Lancet</a:t>
            </a:r>
            <a:r>
              <a:rPr lang="en-GB" sz="1400" b="1" dirty="0">
                <a:solidFill>
                  <a:schemeClr val="bg1"/>
                </a:solidFill>
                <a:latin typeface="Arial" pitchFamily="34" charset="0"/>
                <a:cs typeface="Arial" pitchFamily="34" charset="0"/>
              </a:rPr>
              <a:t>. 395: 1033–34.</a:t>
            </a:r>
          </a:p>
        </p:txBody>
      </p:sp>
      <p:pic>
        <p:nvPicPr>
          <p:cNvPr id="4" name="Picture 3">
            <a:extLst>
              <a:ext uri="{FF2B5EF4-FFF2-40B4-BE49-F238E27FC236}">
                <a16:creationId xmlns:a16="http://schemas.microsoft.com/office/drawing/2014/main" id="{56E0005E-2E48-4193-811E-B4AB861E550E}"/>
              </a:ext>
            </a:extLst>
          </p:cNvPr>
          <p:cNvPicPr>
            <a:picLocks noChangeAspect="1"/>
          </p:cNvPicPr>
          <p:nvPr/>
        </p:nvPicPr>
        <p:blipFill>
          <a:blip r:embed="rId2"/>
          <a:stretch>
            <a:fillRect/>
          </a:stretch>
        </p:blipFill>
        <p:spPr>
          <a:xfrm>
            <a:off x="7608168" y="1340768"/>
            <a:ext cx="4032448" cy="3745878"/>
          </a:xfrm>
          <a:prstGeom prst="rect">
            <a:avLst/>
          </a:prstGeom>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376" y="404664"/>
            <a:ext cx="6408712" cy="6186309"/>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I thus strongly advise all people to </a:t>
            </a:r>
            <a:r>
              <a:rPr lang="en-GB" sz="3600" b="1" dirty="0">
                <a:solidFill>
                  <a:srgbClr val="FFFF00"/>
                </a:solidFill>
                <a:latin typeface="Arial" pitchFamily="34" charset="0"/>
                <a:cs typeface="Arial" pitchFamily="34" charset="0"/>
              </a:rPr>
              <a:t>strictly avoid all soy products </a:t>
            </a:r>
            <a:r>
              <a:rPr lang="en-GB" sz="3600" b="1" dirty="0">
                <a:solidFill>
                  <a:schemeClr val="bg1"/>
                </a:solidFill>
                <a:latin typeface="Arial" pitchFamily="34" charset="0"/>
                <a:cs typeface="Arial" pitchFamily="34" charset="0"/>
              </a:rPr>
              <a:t>in their diet.</a:t>
            </a:r>
          </a:p>
          <a:p>
            <a:r>
              <a:rPr lang="en-GB" sz="3600" b="1" dirty="0">
                <a:solidFill>
                  <a:schemeClr val="bg1"/>
                </a:solidFill>
                <a:latin typeface="Arial" pitchFamily="34" charset="0"/>
                <a:cs typeface="Arial" pitchFamily="34" charset="0"/>
              </a:rPr>
              <a:t>Using the preceding challenge you may find a need for supplementing extra </a:t>
            </a:r>
            <a:r>
              <a:rPr lang="en-GB" sz="3600" b="1" u="sng" dirty="0">
                <a:solidFill>
                  <a:schemeClr val="bg1"/>
                </a:solidFill>
                <a:latin typeface="Arial" pitchFamily="34" charset="0"/>
                <a:cs typeface="Arial" pitchFamily="34" charset="0"/>
              </a:rPr>
              <a:t>reduced glutathione </a:t>
            </a:r>
            <a:r>
              <a:rPr lang="en-GB" sz="3600" b="1" dirty="0">
                <a:solidFill>
                  <a:schemeClr val="bg1"/>
                </a:solidFill>
                <a:latin typeface="Arial" pitchFamily="34" charset="0"/>
                <a:cs typeface="Arial" pitchFamily="34" charset="0"/>
              </a:rPr>
              <a:t>into their immune optimising regime</a:t>
            </a:r>
            <a:r>
              <a:rPr lang="en-GB" dirty="0"/>
              <a:t>. </a:t>
            </a:r>
            <a:r>
              <a:rPr lang="en-GB" sz="3600" b="1" dirty="0">
                <a:solidFill>
                  <a:schemeClr val="bg1"/>
                </a:solidFill>
                <a:latin typeface="Arial" pitchFamily="34" charset="0"/>
                <a:cs typeface="Arial" pitchFamily="34" charset="0"/>
              </a:rPr>
              <a:t>along with Vitamin C, Zinc  and Vitamin D3.</a:t>
            </a:r>
          </a:p>
        </p:txBody>
      </p:sp>
      <p:pic>
        <p:nvPicPr>
          <p:cNvPr id="3" name="Picture 2">
            <a:extLst>
              <a:ext uri="{FF2B5EF4-FFF2-40B4-BE49-F238E27FC236}">
                <a16:creationId xmlns:a16="http://schemas.microsoft.com/office/drawing/2014/main" id="{8FB124A1-B1A0-49DA-804F-EA6C2BDF9BBF}"/>
              </a:ext>
            </a:extLst>
          </p:cNvPr>
          <p:cNvPicPr>
            <a:picLocks noChangeAspect="1"/>
          </p:cNvPicPr>
          <p:nvPr/>
        </p:nvPicPr>
        <p:blipFill>
          <a:blip r:embed="rId2"/>
          <a:stretch>
            <a:fillRect/>
          </a:stretch>
        </p:blipFill>
        <p:spPr>
          <a:xfrm>
            <a:off x="7824192" y="617165"/>
            <a:ext cx="3362325" cy="2819400"/>
          </a:xfrm>
          <a:prstGeom prst="rect">
            <a:avLst/>
          </a:prstGeom>
        </p:spPr>
      </p:pic>
      <p:pic>
        <p:nvPicPr>
          <p:cNvPr id="5" name="Picture 4">
            <a:extLst>
              <a:ext uri="{FF2B5EF4-FFF2-40B4-BE49-F238E27FC236}">
                <a16:creationId xmlns:a16="http://schemas.microsoft.com/office/drawing/2014/main" id="{44FE9EDE-C004-4FFF-BB7F-C5F05E1E1419}"/>
              </a:ext>
            </a:extLst>
          </p:cNvPr>
          <p:cNvPicPr>
            <a:picLocks noChangeAspect="1"/>
          </p:cNvPicPr>
          <p:nvPr/>
        </p:nvPicPr>
        <p:blipFill>
          <a:blip r:embed="rId3"/>
          <a:stretch>
            <a:fillRect/>
          </a:stretch>
        </p:blipFill>
        <p:spPr>
          <a:xfrm>
            <a:off x="7824191" y="3789040"/>
            <a:ext cx="3362325" cy="2235946"/>
          </a:xfrm>
          <a:prstGeom prst="rect">
            <a:avLst/>
          </a:prstGeom>
        </p:spPr>
      </p:pic>
      <p:sp>
        <p:nvSpPr>
          <p:cNvPr id="8" name="Rectangle 7">
            <a:extLst>
              <a:ext uri="{FF2B5EF4-FFF2-40B4-BE49-F238E27FC236}">
                <a16:creationId xmlns:a16="http://schemas.microsoft.com/office/drawing/2014/main" id="{5267C9F4-DFBC-44C8-B6E1-F3D11412D2F3}"/>
              </a:ext>
            </a:extLst>
          </p:cNvPr>
          <p:cNvSpPr/>
          <p:nvPr/>
        </p:nvSpPr>
        <p:spPr>
          <a:xfrm rot="17642709">
            <a:off x="9303600" y="3610869"/>
            <a:ext cx="216024" cy="25922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16E0EC7-0835-4532-80B2-93A690741886}"/>
              </a:ext>
            </a:extLst>
          </p:cNvPr>
          <p:cNvSpPr/>
          <p:nvPr/>
        </p:nvSpPr>
        <p:spPr>
          <a:xfrm rot="3473903">
            <a:off x="9303600" y="3610869"/>
            <a:ext cx="216024" cy="25922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174626D-A882-4EF9-AAA3-5423BF667102}"/>
              </a:ext>
            </a:extLst>
          </p:cNvPr>
          <p:cNvSpPr/>
          <p:nvPr/>
        </p:nvSpPr>
        <p:spPr>
          <a:xfrm rot="17642709">
            <a:off x="9456000" y="680906"/>
            <a:ext cx="216024" cy="25922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FEA9FE9-6A6B-4D8E-B86A-A07AB76DC621}"/>
              </a:ext>
            </a:extLst>
          </p:cNvPr>
          <p:cNvSpPr/>
          <p:nvPr/>
        </p:nvSpPr>
        <p:spPr>
          <a:xfrm rot="3473903">
            <a:off x="9456000" y="680906"/>
            <a:ext cx="216024" cy="25922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5C35D1-271B-4BF6-909D-732DB7CC207E}"/>
              </a:ext>
            </a:extLst>
          </p:cNvPr>
          <p:cNvSpPr txBox="1"/>
          <p:nvPr/>
        </p:nvSpPr>
        <p:spPr>
          <a:xfrm>
            <a:off x="1919654" y="4756639"/>
            <a:ext cx="8354891"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300" b="1">
                <a:solidFill>
                  <a:srgbClr val="FFFFFF"/>
                </a:solidFill>
                <a:latin typeface="+mj-lt"/>
                <a:ea typeface="+mj-ea"/>
                <a:cs typeface="+mj-cs"/>
              </a:rPr>
              <a:t>5ml =400mg Reduced Glutathione</a:t>
            </a:r>
          </a:p>
        </p:txBody>
      </p:sp>
      <p:pic>
        <p:nvPicPr>
          <p:cNvPr id="2" name="Picture 1">
            <a:extLst>
              <a:ext uri="{FF2B5EF4-FFF2-40B4-BE49-F238E27FC236}">
                <a16:creationId xmlns:a16="http://schemas.microsoft.com/office/drawing/2014/main" id="{F7CE42C7-E78C-4057-90FB-147D201CF3EF}"/>
              </a:ext>
            </a:extLst>
          </p:cNvPr>
          <p:cNvPicPr>
            <a:picLocks noChangeAspect="1"/>
          </p:cNvPicPr>
          <p:nvPr/>
        </p:nvPicPr>
        <p:blipFill>
          <a:blip r:embed="rId2"/>
          <a:stretch>
            <a:fillRect/>
          </a:stretch>
        </p:blipFill>
        <p:spPr>
          <a:xfrm>
            <a:off x="2450803" y="511483"/>
            <a:ext cx="2718393" cy="3997637"/>
          </a:xfrm>
          <a:prstGeom prst="rect">
            <a:avLst/>
          </a:prstGeom>
        </p:spPr>
      </p:pic>
      <p:pic>
        <p:nvPicPr>
          <p:cNvPr id="3" name="Picture 2">
            <a:extLst>
              <a:ext uri="{FF2B5EF4-FFF2-40B4-BE49-F238E27FC236}">
                <a16:creationId xmlns:a16="http://schemas.microsoft.com/office/drawing/2014/main" id="{B5E1FF68-3304-4D3A-B683-295093D26B1C}"/>
              </a:ext>
            </a:extLst>
          </p:cNvPr>
          <p:cNvPicPr>
            <a:picLocks noChangeAspect="1"/>
          </p:cNvPicPr>
          <p:nvPr/>
        </p:nvPicPr>
        <p:blipFill>
          <a:blip r:embed="rId3"/>
          <a:stretch>
            <a:fillRect/>
          </a:stretch>
        </p:blipFill>
        <p:spPr>
          <a:xfrm>
            <a:off x="7007814" y="511483"/>
            <a:ext cx="2748375" cy="3997637"/>
          </a:xfrm>
          <a:prstGeom prst="rect">
            <a:avLst/>
          </a:prstGeom>
        </p:spPr>
      </p:pic>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7030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636" y="239384"/>
            <a:ext cx="3528392" cy="6955750"/>
          </a:xfrm>
          <a:prstGeom prst="rect">
            <a:avLst/>
          </a:prstGeom>
          <a:noFill/>
        </p:spPr>
        <p:txBody>
          <a:bodyPr wrap="square" rtlCol="0">
            <a:spAutoFit/>
          </a:bodyPr>
          <a:lstStyle/>
          <a:p>
            <a:r>
              <a:rPr lang="en-GB" sz="3200" b="1" u="sng" dirty="0">
                <a:solidFill>
                  <a:srgbClr val="FFFF00"/>
                </a:solidFill>
                <a:latin typeface="Arial" pitchFamily="34" charset="0"/>
                <a:cs typeface="Arial" pitchFamily="34" charset="0"/>
              </a:rPr>
              <a:t>Soy products</a:t>
            </a:r>
          </a:p>
          <a:p>
            <a:r>
              <a:rPr lang="en-GB" b="1" dirty="0">
                <a:solidFill>
                  <a:schemeClr val="bg1"/>
                </a:solidFill>
                <a:latin typeface="Arial" pitchFamily="34" charset="0"/>
                <a:cs typeface="Arial" pitchFamily="34" charset="0"/>
              </a:rPr>
              <a:t>Soy protein isolate</a:t>
            </a:r>
          </a:p>
          <a:p>
            <a:r>
              <a:rPr lang="en-GB" b="1" dirty="0">
                <a:solidFill>
                  <a:schemeClr val="bg1"/>
                </a:solidFill>
                <a:latin typeface="Arial" pitchFamily="34" charset="0"/>
                <a:cs typeface="Arial" pitchFamily="34" charset="0"/>
              </a:rPr>
              <a:t>Soy milk</a:t>
            </a:r>
          </a:p>
          <a:p>
            <a:r>
              <a:rPr lang="en-GB" b="1" dirty="0">
                <a:solidFill>
                  <a:schemeClr val="bg1"/>
                </a:solidFill>
                <a:latin typeface="Arial" pitchFamily="34" charset="0"/>
                <a:cs typeface="Arial" pitchFamily="34" charset="0"/>
              </a:rPr>
              <a:t>Soy cheese</a:t>
            </a:r>
          </a:p>
          <a:p>
            <a:r>
              <a:rPr lang="en-GB" b="1" dirty="0">
                <a:solidFill>
                  <a:schemeClr val="bg1"/>
                </a:solidFill>
                <a:latin typeface="Arial" pitchFamily="34" charset="0"/>
                <a:cs typeface="Arial" pitchFamily="34" charset="0"/>
              </a:rPr>
              <a:t>Soy ice cream</a:t>
            </a:r>
          </a:p>
          <a:p>
            <a:r>
              <a:rPr lang="en-GB" b="1" dirty="0">
                <a:solidFill>
                  <a:schemeClr val="bg1"/>
                </a:solidFill>
                <a:latin typeface="Arial" pitchFamily="34" charset="0"/>
                <a:cs typeface="Arial" pitchFamily="34" charset="0"/>
              </a:rPr>
              <a:t>Soy yogurt</a:t>
            </a:r>
          </a:p>
          <a:p>
            <a:r>
              <a:rPr lang="en-GB" b="1" dirty="0">
                <a:solidFill>
                  <a:schemeClr val="bg1"/>
                </a:solidFill>
                <a:latin typeface="Arial" pitchFamily="34" charset="0"/>
                <a:cs typeface="Arial" pitchFamily="34" charset="0"/>
              </a:rPr>
              <a:t>Soy flour</a:t>
            </a:r>
          </a:p>
          <a:p>
            <a:r>
              <a:rPr lang="en-GB" b="1" dirty="0">
                <a:solidFill>
                  <a:schemeClr val="bg1"/>
                </a:solidFill>
                <a:latin typeface="Arial" pitchFamily="34" charset="0"/>
                <a:cs typeface="Arial" pitchFamily="34" charset="0"/>
              </a:rPr>
              <a:t>Tofu</a:t>
            </a:r>
          </a:p>
          <a:p>
            <a:r>
              <a:rPr lang="en-GB" b="1" dirty="0" err="1">
                <a:solidFill>
                  <a:schemeClr val="bg1"/>
                </a:solidFill>
                <a:latin typeface="Arial" pitchFamily="34" charset="0"/>
                <a:cs typeface="Arial" pitchFamily="34" charset="0"/>
              </a:rPr>
              <a:t>Miso</a:t>
            </a:r>
            <a:endParaRPr lang="en-GB" b="1" dirty="0">
              <a:solidFill>
                <a:schemeClr val="bg1"/>
              </a:solidFill>
              <a:latin typeface="Arial" pitchFamily="34" charset="0"/>
              <a:cs typeface="Arial" pitchFamily="34" charset="0"/>
            </a:endParaRPr>
          </a:p>
          <a:p>
            <a:r>
              <a:rPr lang="en-GB" b="1" dirty="0" err="1">
                <a:solidFill>
                  <a:schemeClr val="bg1"/>
                </a:solidFill>
                <a:latin typeface="Arial" pitchFamily="34" charset="0"/>
                <a:cs typeface="Arial" pitchFamily="34" charset="0"/>
              </a:rPr>
              <a:t>Natto</a:t>
            </a:r>
            <a:endParaRPr lang="en-GB" b="1" dirty="0">
              <a:solidFill>
                <a:schemeClr val="bg1"/>
              </a:solidFill>
              <a:latin typeface="Arial" pitchFamily="34" charset="0"/>
              <a:cs typeface="Arial" pitchFamily="34" charset="0"/>
            </a:endParaRPr>
          </a:p>
          <a:p>
            <a:r>
              <a:rPr lang="en-GB" b="1" dirty="0" err="1">
                <a:solidFill>
                  <a:schemeClr val="bg1"/>
                </a:solidFill>
                <a:latin typeface="Arial" pitchFamily="34" charset="0"/>
                <a:cs typeface="Arial" pitchFamily="34" charset="0"/>
              </a:rPr>
              <a:t>Shoyu</a:t>
            </a:r>
            <a:endParaRPr lang="en-GB" b="1" dirty="0">
              <a:solidFill>
                <a:schemeClr val="bg1"/>
              </a:solidFill>
              <a:latin typeface="Arial" pitchFamily="34" charset="0"/>
              <a:cs typeface="Arial" pitchFamily="34" charset="0"/>
            </a:endParaRPr>
          </a:p>
          <a:p>
            <a:r>
              <a:rPr lang="en-GB" b="1" dirty="0">
                <a:solidFill>
                  <a:schemeClr val="bg1"/>
                </a:solidFill>
                <a:latin typeface="Arial" pitchFamily="34" charset="0"/>
                <a:cs typeface="Arial" pitchFamily="34" charset="0"/>
              </a:rPr>
              <a:t>Soy sauce</a:t>
            </a:r>
          </a:p>
          <a:p>
            <a:r>
              <a:rPr lang="en-GB" b="1" dirty="0" err="1">
                <a:solidFill>
                  <a:schemeClr val="bg1"/>
                </a:solidFill>
                <a:latin typeface="Arial" pitchFamily="34" charset="0"/>
                <a:cs typeface="Arial" pitchFamily="34" charset="0"/>
              </a:rPr>
              <a:t>Tamari</a:t>
            </a:r>
            <a:endParaRPr lang="en-GB" b="1" dirty="0">
              <a:solidFill>
                <a:schemeClr val="bg1"/>
              </a:solidFill>
              <a:latin typeface="Arial" pitchFamily="34" charset="0"/>
              <a:cs typeface="Arial" pitchFamily="34" charset="0"/>
            </a:endParaRPr>
          </a:p>
          <a:p>
            <a:r>
              <a:rPr lang="en-GB" b="1" dirty="0" err="1">
                <a:solidFill>
                  <a:schemeClr val="bg1"/>
                </a:solidFill>
                <a:latin typeface="Arial" pitchFamily="34" charset="0"/>
                <a:cs typeface="Arial" pitchFamily="34" charset="0"/>
              </a:rPr>
              <a:t>Edamame</a:t>
            </a:r>
            <a:endParaRPr lang="en-GB" b="1" dirty="0">
              <a:solidFill>
                <a:schemeClr val="bg1"/>
              </a:solidFill>
              <a:latin typeface="Arial" pitchFamily="34" charset="0"/>
              <a:cs typeface="Arial" pitchFamily="34" charset="0"/>
            </a:endParaRPr>
          </a:p>
          <a:p>
            <a:r>
              <a:rPr lang="en-GB" b="1" dirty="0">
                <a:solidFill>
                  <a:schemeClr val="bg1"/>
                </a:solidFill>
                <a:latin typeface="Arial" pitchFamily="34" charset="0"/>
                <a:cs typeface="Arial" pitchFamily="34" charset="0"/>
              </a:rPr>
              <a:t>Soy vegetable oil</a:t>
            </a:r>
          </a:p>
          <a:p>
            <a:r>
              <a:rPr lang="en-GB" b="1" dirty="0" err="1">
                <a:solidFill>
                  <a:schemeClr val="bg1"/>
                </a:solidFill>
                <a:latin typeface="Arial" pitchFamily="34" charset="0"/>
                <a:cs typeface="Arial" pitchFamily="34" charset="0"/>
              </a:rPr>
              <a:t>Tempeh</a:t>
            </a:r>
            <a:endParaRPr lang="en-GB" b="1" dirty="0">
              <a:solidFill>
                <a:schemeClr val="bg1"/>
              </a:solidFill>
              <a:latin typeface="Arial" pitchFamily="34" charset="0"/>
              <a:cs typeface="Arial" pitchFamily="34" charset="0"/>
            </a:endParaRPr>
          </a:p>
          <a:p>
            <a:r>
              <a:rPr lang="en-GB" b="1" dirty="0">
                <a:solidFill>
                  <a:schemeClr val="bg1"/>
                </a:solidFill>
                <a:latin typeface="Arial" pitchFamily="34" charset="0"/>
                <a:cs typeface="Arial" pitchFamily="34" charset="0"/>
              </a:rPr>
              <a:t>Vegetable gum</a:t>
            </a:r>
          </a:p>
          <a:p>
            <a:r>
              <a:rPr lang="en-GB" b="1" dirty="0">
                <a:solidFill>
                  <a:schemeClr val="bg1"/>
                </a:solidFill>
                <a:latin typeface="Arial" pitchFamily="34" charset="0"/>
                <a:cs typeface="Arial" pitchFamily="34" charset="0"/>
              </a:rPr>
              <a:t>Vegetable broth</a:t>
            </a:r>
          </a:p>
          <a:p>
            <a:r>
              <a:rPr lang="en-GB" b="1" dirty="0">
                <a:solidFill>
                  <a:schemeClr val="bg1"/>
                </a:solidFill>
                <a:latin typeface="Arial" pitchFamily="34" charset="0"/>
                <a:cs typeface="Arial" pitchFamily="34" charset="0"/>
              </a:rPr>
              <a:t>Vegetable starch</a:t>
            </a:r>
          </a:p>
          <a:p>
            <a:r>
              <a:rPr lang="en-GB" b="1" dirty="0">
                <a:solidFill>
                  <a:schemeClr val="bg1"/>
                </a:solidFill>
                <a:latin typeface="Arial" pitchFamily="34" charset="0"/>
                <a:cs typeface="Arial" pitchFamily="34" charset="0"/>
              </a:rPr>
              <a:t>Hydrolysed vegetable protein</a:t>
            </a:r>
          </a:p>
          <a:p>
            <a:r>
              <a:rPr lang="en-GB" b="1" dirty="0">
                <a:solidFill>
                  <a:schemeClr val="bg1"/>
                </a:solidFill>
                <a:latin typeface="Arial" pitchFamily="34" charset="0"/>
                <a:cs typeface="Arial" pitchFamily="34" charset="0"/>
              </a:rPr>
              <a:t>Textured vegetable protein</a:t>
            </a:r>
          </a:p>
          <a:p>
            <a:r>
              <a:rPr lang="en-GB" b="1" dirty="0">
                <a:solidFill>
                  <a:schemeClr val="bg1"/>
                </a:solidFill>
                <a:latin typeface="Arial" pitchFamily="34" charset="0"/>
                <a:cs typeface="Arial" pitchFamily="34" charset="0"/>
              </a:rPr>
              <a:t>Soy molasses</a:t>
            </a:r>
          </a:p>
          <a:p>
            <a:endParaRPr lang="en-GB" b="1" dirty="0">
              <a:solidFill>
                <a:schemeClr val="bg1"/>
              </a:solidFill>
              <a:latin typeface="Arial" pitchFamily="34" charset="0"/>
              <a:cs typeface="Arial" pitchFamily="34" charset="0"/>
            </a:endParaRPr>
          </a:p>
          <a:p>
            <a:endParaRPr lang="en-GB" b="1" dirty="0">
              <a:latin typeface="Arial" pitchFamily="34" charset="0"/>
              <a:cs typeface="Arial" pitchFamily="34" charset="0"/>
            </a:endParaRPr>
          </a:p>
        </p:txBody>
      </p:sp>
      <p:sp>
        <p:nvSpPr>
          <p:cNvPr id="5" name="TextBox 4"/>
          <p:cNvSpPr txBox="1"/>
          <p:nvPr/>
        </p:nvSpPr>
        <p:spPr>
          <a:xfrm>
            <a:off x="4748092" y="361833"/>
            <a:ext cx="3528392" cy="6463308"/>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Hydrolysed plant protein</a:t>
            </a:r>
          </a:p>
          <a:p>
            <a:r>
              <a:rPr lang="en-GB" b="1" dirty="0">
                <a:solidFill>
                  <a:schemeClr val="bg1"/>
                </a:solidFill>
                <a:latin typeface="Arial" pitchFamily="34" charset="0"/>
                <a:cs typeface="Arial" pitchFamily="34" charset="0"/>
              </a:rPr>
              <a:t>Monosodium glutamate</a:t>
            </a:r>
          </a:p>
          <a:p>
            <a:r>
              <a:rPr lang="en-GB" b="1" dirty="0">
                <a:solidFill>
                  <a:schemeClr val="bg1"/>
                </a:solidFill>
                <a:latin typeface="Arial" pitchFamily="34" charset="0"/>
                <a:cs typeface="Arial" pitchFamily="34" charset="0"/>
              </a:rPr>
              <a:t>Artificial flavouring</a:t>
            </a:r>
          </a:p>
          <a:p>
            <a:r>
              <a:rPr lang="en-GB" b="1" dirty="0">
                <a:solidFill>
                  <a:schemeClr val="bg1"/>
                </a:solidFill>
                <a:latin typeface="Arial" pitchFamily="34" charset="0"/>
                <a:cs typeface="Arial" pitchFamily="34" charset="0"/>
              </a:rPr>
              <a:t>Natural flavouring</a:t>
            </a:r>
          </a:p>
          <a:p>
            <a:r>
              <a:rPr lang="en-GB" b="1" dirty="0">
                <a:solidFill>
                  <a:schemeClr val="bg1"/>
                </a:solidFill>
                <a:latin typeface="Arial" pitchFamily="34" charset="0"/>
                <a:cs typeface="Arial" pitchFamily="34" charset="0"/>
              </a:rPr>
              <a:t>Plum sauce</a:t>
            </a:r>
          </a:p>
          <a:p>
            <a:r>
              <a:rPr lang="en-GB" b="1" dirty="0" err="1">
                <a:solidFill>
                  <a:schemeClr val="bg1"/>
                </a:solidFill>
                <a:latin typeface="Arial" pitchFamily="34" charset="0"/>
                <a:cs typeface="Arial" pitchFamily="34" charset="0"/>
              </a:rPr>
              <a:t>Hoisin</a:t>
            </a:r>
            <a:r>
              <a:rPr lang="en-GB" b="1" dirty="0">
                <a:solidFill>
                  <a:schemeClr val="bg1"/>
                </a:solidFill>
                <a:latin typeface="Arial" pitchFamily="34" charset="0"/>
                <a:cs typeface="Arial" pitchFamily="34" charset="0"/>
              </a:rPr>
              <a:t> sauce</a:t>
            </a:r>
          </a:p>
          <a:p>
            <a:r>
              <a:rPr lang="en-GB" b="1" dirty="0">
                <a:solidFill>
                  <a:schemeClr val="bg1"/>
                </a:solidFill>
                <a:latin typeface="Arial" pitchFamily="34" charset="0"/>
                <a:cs typeface="Arial" pitchFamily="34" charset="0"/>
              </a:rPr>
              <a:t>Fish sauce</a:t>
            </a:r>
          </a:p>
          <a:p>
            <a:r>
              <a:rPr lang="en-GB" b="1" dirty="0">
                <a:solidFill>
                  <a:schemeClr val="bg1"/>
                </a:solidFill>
                <a:latin typeface="Arial" pitchFamily="34" charset="0"/>
                <a:cs typeface="Arial" pitchFamily="34" charset="0"/>
              </a:rPr>
              <a:t>Teriyaki sauce</a:t>
            </a:r>
          </a:p>
          <a:p>
            <a:r>
              <a:rPr lang="en-GB" b="1" dirty="0">
                <a:solidFill>
                  <a:schemeClr val="bg1"/>
                </a:solidFill>
                <a:latin typeface="Arial" pitchFamily="34" charset="0"/>
                <a:cs typeface="Arial" pitchFamily="34" charset="0"/>
              </a:rPr>
              <a:t>Instant gravy granules</a:t>
            </a:r>
          </a:p>
          <a:p>
            <a:r>
              <a:rPr lang="en-GB" b="1" dirty="0">
                <a:solidFill>
                  <a:schemeClr val="bg1"/>
                </a:solidFill>
                <a:latin typeface="Arial" pitchFamily="34" charset="0"/>
                <a:cs typeface="Arial" pitchFamily="34" charset="0"/>
              </a:rPr>
              <a:t>Bouillon cubes</a:t>
            </a:r>
          </a:p>
          <a:p>
            <a:r>
              <a:rPr lang="en-GB" b="1" dirty="0" err="1">
                <a:solidFill>
                  <a:schemeClr val="bg1"/>
                </a:solidFill>
                <a:latin typeface="Arial" pitchFamily="34" charset="0"/>
                <a:cs typeface="Arial" pitchFamily="34" charset="0"/>
              </a:rPr>
              <a:t>Okara</a:t>
            </a:r>
            <a:endParaRPr lang="en-GB" b="1" dirty="0">
              <a:solidFill>
                <a:schemeClr val="bg1"/>
              </a:solidFill>
              <a:latin typeface="Arial" pitchFamily="34" charset="0"/>
              <a:cs typeface="Arial" pitchFamily="34" charset="0"/>
            </a:endParaRPr>
          </a:p>
          <a:p>
            <a:r>
              <a:rPr lang="en-GB" b="1" dirty="0">
                <a:solidFill>
                  <a:schemeClr val="bg1"/>
                </a:solidFill>
                <a:latin typeface="Arial" pitchFamily="34" charset="0"/>
                <a:cs typeface="Arial" pitchFamily="34" charset="0"/>
              </a:rPr>
              <a:t>Soybean butter</a:t>
            </a:r>
          </a:p>
          <a:p>
            <a:r>
              <a:rPr lang="en-GB" b="1" dirty="0">
                <a:solidFill>
                  <a:schemeClr val="bg1"/>
                </a:solidFill>
                <a:latin typeface="Arial" pitchFamily="34" charset="0"/>
                <a:cs typeface="Arial" pitchFamily="34" charset="0"/>
              </a:rPr>
              <a:t>Vegetable gum</a:t>
            </a:r>
          </a:p>
          <a:p>
            <a:r>
              <a:rPr lang="en-GB" b="1" dirty="0">
                <a:solidFill>
                  <a:schemeClr val="bg1"/>
                </a:solidFill>
                <a:latin typeface="Arial" pitchFamily="34" charset="0"/>
                <a:cs typeface="Arial" pitchFamily="34" charset="0"/>
              </a:rPr>
              <a:t>Gum Arabic</a:t>
            </a:r>
          </a:p>
          <a:p>
            <a:r>
              <a:rPr lang="en-GB" b="1" dirty="0">
                <a:solidFill>
                  <a:schemeClr val="bg1"/>
                </a:solidFill>
                <a:latin typeface="Arial" pitchFamily="34" charset="0"/>
                <a:cs typeface="Arial" pitchFamily="34" charset="0"/>
              </a:rPr>
              <a:t>Guar gum</a:t>
            </a:r>
          </a:p>
          <a:p>
            <a:r>
              <a:rPr lang="en-GB" b="1" dirty="0">
                <a:solidFill>
                  <a:schemeClr val="bg1"/>
                </a:solidFill>
                <a:latin typeface="Arial" pitchFamily="34" charset="0"/>
                <a:cs typeface="Arial" pitchFamily="34" charset="0"/>
              </a:rPr>
              <a:t>Vegetable starch</a:t>
            </a:r>
          </a:p>
          <a:p>
            <a:r>
              <a:rPr lang="en-GB" b="1" dirty="0">
                <a:solidFill>
                  <a:schemeClr val="bg1"/>
                </a:solidFill>
                <a:latin typeface="Arial" pitchFamily="34" charset="0"/>
                <a:cs typeface="Arial" pitchFamily="34" charset="0"/>
              </a:rPr>
              <a:t>Soy lecithin</a:t>
            </a:r>
          </a:p>
          <a:p>
            <a:r>
              <a:rPr lang="en-GB" b="1" dirty="0">
                <a:solidFill>
                  <a:schemeClr val="bg1"/>
                </a:solidFill>
                <a:latin typeface="Arial" pitchFamily="34" charset="0"/>
                <a:cs typeface="Arial" pitchFamily="34" charset="0"/>
              </a:rPr>
              <a:t>Some cosmetics and lip balm</a:t>
            </a:r>
          </a:p>
          <a:p>
            <a:r>
              <a:rPr lang="en-GB" b="1" dirty="0">
                <a:solidFill>
                  <a:schemeClr val="bg1"/>
                </a:solidFill>
                <a:latin typeface="Arial" pitchFamily="34" charset="0"/>
                <a:cs typeface="Arial" pitchFamily="34" charset="0"/>
              </a:rPr>
              <a:t>Bean sprouts</a:t>
            </a:r>
          </a:p>
          <a:p>
            <a:r>
              <a:rPr lang="en-GB" b="1" dirty="0">
                <a:solidFill>
                  <a:schemeClr val="bg1"/>
                </a:solidFill>
                <a:latin typeface="Arial" pitchFamily="34" charset="0"/>
                <a:cs typeface="Arial" pitchFamily="34" charset="0"/>
              </a:rPr>
              <a:t>Mono and </a:t>
            </a:r>
            <a:r>
              <a:rPr lang="en-GB" b="1" dirty="0" err="1">
                <a:solidFill>
                  <a:schemeClr val="bg1"/>
                </a:solidFill>
                <a:latin typeface="Arial" pitchFamily="34" charset="0"/>
                <a:cs typeface="Arial" pitchFamily="34" charset="0"/>
              </a:rPr>
              <a:t>diglycerides</a:t>
            </a:r>
            <a:endParaRPr lang="en-GB" b="1" dirty="0">
              <a:solidFill>
                <a:schemeClr val="bg1"/>
              </a:solidFill>
              <a:latin typeface="Arial" pitchFamily="34" charset="0"/>
              <a:cs typeface="Arial" pitchFamily="34" charset="0"/>
            </a:endParaRPr>
          </a:p>
          <a:p>
            <a:r>
              <a:rPr lang="en-GB" b="1" dirty="0">
                <a:solidFill>
                  <a:schemeClr val="bg1"/>
                </a:solidFill>
                <a:latin typeface="Arial" pitchFamily="34" charset="0"/>
                <a:cs typeface="Arial" pitchFamily="34" charset="0"/>
              </a:rPr>
              <a:t>thickeners</a:t>
            </a:r>
          </a:p>
          <a:p>
            <a:r>
              <a:rPr lang="en-GB" b="1" dirty="0">
                <a:solidFill>
                  <a:schemeClr val="bg1"/>
                </a:solidFill>
                <a:latin typeface="Arial" pitchFamily="34" charset="0"/>
                <a:cs typeface="Arial" pitchFamily="34" charset="0"/>
              </a:rPr>
              <a:t>Mixed </a:t>
            </a:r>
            <a:r>
              <a:rPr lang="en-GB" b="1" dirty="0" err="1">
                <a:solidFill>
                  <a:schemeClr val="bg1"/>
                </a:solidFill>
                <a:latin typeface="Arial" pitchFamily="34" charset="0"/>
                <a:cs typeface="Arial" pitchFamily="34" charset="0"/>
              </a:rPr>
              <a:t>tocopherols</a:t>
            </a:r>
            <a:r>
              <a:rPr lang="en-GB" b="1" dirty="0">
                <a:solidFill>
                  <a:schemeClr val="bg1"/>
                </a:solidFill>
                <a:latin typeface="Arial" pitchFamily="34" charset="0"/>
                <a:cs typeface="Arial" pitchFamily="34" charset="0"/>
              </a:rPr>
              <a:t> (Vitamin E)</a:t>
            </a:r>
          </a:p>
          <a:p>
            <a:endParaRPr lang="en-GB"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0421205E-D951-4866-B36A-C3B04CC366E0}"/>
              </a:ext>
            </a:extLst>
          </p:cNvPr>
          <p:cNvPicPr>
            <a:picLocks noChangeAspect="1"/>
          </p:cNvPicPr>
          <p:nvPr/>
        </p:nvPicPr>
        <p:blipFill>
          <a:blip r:embed="rId2"/>
          <a:stretch>
            <a:fillRect/>
          </a:stretch>
        </p:blipFill>
        <p:spPr>
          <a:xfrm>
            <a:off x="8231548" y="1262657"/>
            <a:ext cx="3392492" cy="4332685"/>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9676" y="2828836"/>
            <a:ext cx="5832648" cy="1200329"/>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Let’s start by looking at the Structure of the Virus</a:t>
            </a:r>
          </a:p>
        </p:txBody>
      </p:sp>
    </p:spTree>
    <p:extLst>
      <p:ext uri="{BB962C8B-B14F-4D97-AF65-F5344CB8AC3E}">
        <p14:creationId xmlns:p14="http://schemas.microsoft.com/office/powerpoint/2010/main" val="390825922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392" y="523121"/>
            <a:ext cx="3528392" cy="5786199"/>
          </a:xfrm>
          <a:prstGeom prst="rect">
            <a:avLst/>
          </a:prstGeom>
          <a:noFill/>
        </p:spPr>
        <p:txBody>
          <a:bodyPr wrap="square" rtlCol="0">
            <a:spAutoFit/>
          </a:bodyPr>
          <a:lstStyle/>
          <a:p>
            <a:r>
              <a:rPr lang="en-GB" sz="3200" b="1" u="sng" dirty="0">
                <a:solidFill>
                  <a:srgbClr val="FFFF00"/>
                </a:solidFill>
                <a:latin typeface="Arial" pitchFamily="34" charset="0"/>
                <a:cs typeface="Arial" pitchFamily="34" charset="0"/>
              </a:rPr>
              <a:t>May contain Soy products</a:t>
            </a:r>
          </a:p>
          <a:p>
            <a:r>
              <a:rPr lang="en-GB" b="1" dirty="0">
                <a:solidFill>
                  <a:schemeClr val="bg1"/>
                </a:solidFill>
                <a:latin typeface="Arial" pitchFamily="34" charset="0"/>
                <a:cs typeface="Arial" pitchFamily="34" charset="0"/>
              </a:rPr>
              <a:t>Candy</a:t>
            </a:r>
          </a:p>
          <a:p>
            <a:r>
              <a:rPr lang="en-GB" b="1" dirty="0">
                <a:solidFill>
                  <a:schemeClr val="bg1"/>
                </a:solidFill>
                <a:latin typeface="Arial" pitchFamily="34" charset="0"/>
                <a:cs typeface="Arial" pitchFamily="34" charset="0"/>
              </a:rPr>
              <a:t>Cereals</a:t>
            </a:r>
          </a:p>
          <a:p>
            <a:r>
              <a:rPr lang="en-GB" b="1" dirty="0">
                <a:solidFill>
                  <a:schemeClr val="bg1"/>
                </a:solidFill>
                <a:latin typeface="Arial" pitchFamily="34" charset="0"/>
                <a:cs typeface="Arial" pitchFamily="34" charset="0"/>
              </a:rPr>
              <a:t>Asian foods</a:t>
            </a:r>
          </a:p>
          <a:p>
            <a:r>
              <a:rPr lang="en-GB" b="1" dirty="0">
                <a:solidFill>
                  <a:schemeClr val="bg1"/>
                </a:solidFill>
                <a:latin typeface="Arial" pitchFamily="34" charset="0"/>
                <a:cs typeface="Arial" pitchFamily="34" charset="0"/>
              </a:rPr>
              <a:t>Baked goods and baking mixes</a:t>
            </a:r>
          </a:p>
          <a:p>
            <a:r>
              <a:rPr lang="en-GB" b="1" dirty="0">
                <a:solidFill>
                  <a:schemeClr val="bg1"/>
                </a:solidFill>
                <a:latin typeface="Arial" pitchFamily="34" charset="0"/>
                <a:cs typeface="Arial" pitchFamily="34" charset="0"/>
              </a:rPr>
              <a:t>Chicken processed with chicken broth</a:t>
            </a:r>
          </a:p>
          <a:p>
            <a:r>
              <a:rPr lang="en-GB" b="1" dirty="0">
                <a:solidFill>
                  <a:schemeClr val="bg1"/>
                </a:solidFill>
                <a:latin typeface="Arial" pitchFamily="34" charset="0"/>
                <a:cs typeface="Arial" pitchFamily="34" charset="0"/>
              </a:rPr>
              <a:t>*Chocolate</a:t>
            </a:r>
          </a:p>
          <a:p>
            <a:r>
              <a:rPr lang="en-GB" b="1" dirty="0">
                <a:solidFill>
                  <a:schemeClr val="bg1"/>
                </a:solidFill>
                <a:latin typeface="Arial" pitchFamily="34" charset="0"/>
                <a:cs typeface="Arial" pitchFamily="34" charset="0"/>
              </a:rPr>
              <a:t>Deli meats made with </a:t>
            </a:r>
            <a:r>
              <a:rPr lang="en-GB" b="1" dirty="0" err="1">
                <a:solidFill>
                  <a:schemeClr val="bg1"/>
                </a:solidFill>
                <a:latin typeface="Arial" pitchFamily="34" charset="0"/>
                <a:cs typeface="Arial" pitchFamily="34" charset="0"/>
              </a:rPr>
              <a:t>hydrolysesd</a:t>
            </a:r>
            <a:r>
              <a:rPr lang="en-GB" b="1" dirty="0">
                <a:solidFill>
                  <a:schemeClr val="bg1"/>
                </a:solidFill>
                <a:latin typeface="Arial" pitchFamily="34" charset="0"/>
                <a:cs typeface="Arial" pitchFamily="34" charset="0"/>
              </a:rPr>
              <a:t> vegetable protein</a:t>
            </a:r>
          </a:p>
          <a:p>
            <a:r>
              <a:rPr lang="en-GB" b="1" dirty="0">
                <a:solidFill>
                  <a:schemeClr val="bg1"/>
                </a:solidFill>
                <a:latin typeface="Arial" pitchFamily="34" charset="0"/>
                <a:cs typeface="Arial" pitchFamily="34" charset="0"/>
              </a:rPr>
              <a:t>Energy bars or nutrition bars</a:t>
            </a:r>
          </a:p>
          <a:p>
            <a:r>
              <a:rPr lang="en-GB" b="1" dirty="0">
                <a:solidFill>
                  <a:schemeClr val="bg1"/>
                </a:solidFill>
                <a:latin typeface="Arial" pitchFamily="34" charset="0"/>
                <a:cs typeface="Arial" pitchFamily="34" charset="0"/>
              </a:rPr>
              <a:t>Hamburger meat with soy protein fillers</a:t>
            </a:r>
          </a:p>
          <a:p>
            <a:r>
              <a:rPr lang="en-GB" b="1" dirty="0">
                <a:solidFill>
                  <a:schemeClr val="bg1"/>
                </a:solidFill>
                <a:latin typeface="Arial" pitchFamily="34" charset="0"/>
                <a:cs typeface="Arial" pitchFamily="34" charset="0"/>
              </a:rPr>
              <a:t>Hamburger buns made with added soy flour</a:t>
            </a:r>
          </a:p>
          <a:p>
            <a:r>
              <a:rPr lang="en-GB" b="1" dirty="0">
                <a:solidFill>
                  <a:schemeClr val="bg1"/>
                </a:solidFill>
                <a:latin typeface="Arial" pitchFamily="34" charset="0"/>
                <a:cs typeface="Arial" pitchFamily="34" charset="0"/>
              </a:rPr>
              <a:t>*Ice cream</a:t>
            </a:r>
          </a:p>
          <a:p>
            <a:endParaRPr lang="en-GB" b="1" dirty="0">
              <a:latin typeface="Arial" pitchFamily="34" charset="0"/>
              <a:cs typeface="Arial" pitchFamily="34" charset="0"/>
            </a:endParaRPr>
          </a:p>
        </p:txBody>
      </p:sp>
      <p:sp>
        <p:nvSpPr>
          <p:cNvPr id="5" name="TextBox 4"/>
          <p:cNvSpPr txBox="1"/>
          <p:nvPr/>
        </p:nvSpPr>
        <p:spPr>
          <a:xfrm>
            <a:off x="4727848" y="1495806"/>
            <a:ext cx="3528392" cy="4247317"/>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Imitation dairy foods</a:t>
            </a:r>
          </a:p>
          <a:p>
            <a:r>
              <a:rPr lang="en-GB" b="1" dirty="0">
                <a:solidFill>
                  <a:schemeClr val="bg1"/>
                </a:solidFill>
                <a:latin typeface="Arial" pitchFamily="34" charset="0"/>
                <a:cs typeface="Arial" pitchFamily="34" charset="0"/>
              </a:rPr>
              <a:t>Infant formulas</a:t>
            </a:r>
          </a:p>
          <a:p>
            <a:r>
              <a:rPr lang="en-GB" b="1" dirty="0">
                <a:solidFill>
                  <a:schemeClr val="bg1"/>
                </a:solidFill>
                <a:latin typeface="Arial" pitchFamily="34" charset="0"/>
                <a:cs typeface="Arial" pitchFamily="34" charset="0"/>
              </a:rPr>
              <a:t>*Margarine</a:t>
            </a:r>
          </a:p>
          <a:p>
            <a:r>
              <a:rPr lang="en-GB" b="1" dirty="0">
                <a:solidFill>
                  <a:schemeClr val="bg1"/>
                </a:solidFill>
                <a:latin typeface="Arial" pitchFamily="34" charset="0"/>
                <a:cs typeface="Arial" pitchFamily="34" charset="0"/>
              </a:rPr>
              <a:t>Mayonnaise </a:t>
            </a:r>
          </a:p>
          <a:p>
            <a:r>
              <a:rPr lang="en-GB" b="1" dirty="0">
                <a:solidFill>
                  <a:schemeClr val="bg1"/>
                </a:solidFill>
                <a:latin typeface="Arial" pitchFamily="34" charset="0"/>
                <a:cs typeface="Arial" pitchFamily="34" charset="0"/>
              </a:rPr>
              <a:t>Nutritional supplements</a:t>
            </a:r>
          </a:p>
          <a:p>
            <a:r>
              <a:rPr lang="en-GB" b="1" dirty="0">
                <a:solidFill>
                  <a:schemeClr val="bg1"/>
                </a:solidFill>
                <a:latin typeface="Arial" pitchFamily="34" charset="0"/>
                <a:cs typeface="Arial" pitchFamily="34" charset="0"/>
              </a:rPr>
              <a:t>Peanut butter and peanut butter substitutes</a:t>
            </a:r>
          </a:p>
          <a:p>
            <a:r>
              <a:rPr lang="en-GB" b="1" dirty="0">
                <a:solidFill>
                  <a:schemeClr val="bg1"/>
                </a:solidFill>
                <a:latin typeface="Arial" pitchFamily="34" charset="0"/>
                <a:cs typeface="Arial" pitchFamily="34" charset="0"/>
              </a:rPr>
              <a:t>Commercial sauces, gravies and soups</a:t>
            </a:r>
          </a:p>
          <a:p>
            <a:r>
              <a:rPr lang="en-GB" b="1" dirty="0">
                <a:solidFill>
                  <a:schemeClr val="bg1"/>
                </a:solidFill>
                <a:latin typeface="Arial" pitchFamily="34" charset="0"/>
                <a:cs typeface="Arial" pitchFamily="34" charset="0"/>
              </a:rPr>
              <a:t>Sweet bean sauce</a:t>
            </a:r>
          </a:p>
          <a:p>
            <a:r>
              <a:rPr lang="en-GB" b="1" dirty="0">
                <a:solidFill>
                  <a:schemeClr val="bg1"/>
                </a:solidFill>
                <a:latin typeface="Arial" pitchFamily="34" charset="0"/>
                <a:cs typeface="Arial" pitchFamily="34" charset="0"/>
              </a:rPr>
              <a:t>Sausages and hot dogs made with soy protein fillers</a:t>
            </a:r>
          </a:p>
          <a:p>
            <a:r>
              <a:rPr lang="en-GB" b="1" dirty="0" err="1">
                <a:solidFill>
                  <a:schemeClr val="bg1"/>
                </a:solidFill>
                <a:latin typeface="Arial" pitchFamily="34" charset="0"/>
                <a:cs typeface="Arial" pitchFamily="34" charset="0"/>
              </a:rPr>
              <a:t>Smoothies</a:t>
            </a:r>
            <a:endParaRPr lang="en-GB" b="1" dirty="0">
              <a:solidFill>
                <a:schemeClr val="bg1"/>
              </a:solidFill>
              <a:latin typeface="Arial" pitchFamily="34" charset="0"/>
              <a:cs typeface="Arial" pitchFamily="34" charset="0"/>
            </a:endParaRPr>
          </a:p>
          <a:p>
            <a:r>
              <a:rPr lang="en-GB" b="1" dirty="0">
                <a:solidFill>
                  <a:schemeClr val="bg1"/>
                </a:solidFill>
                <a:latin typeface="Arial" pitchFamily="34" charset="0"/>
                <a:cs typeface="Arial" pitchFamily="34" charset="0"/>
              </a:rPr>
              <a:t>Vegetable broth</a:t>
            </a:r>
          </a:p>
          <a:p>
            <a:r>
              <a:rPr lang="en-GB" b="1" dirty="0">
                <a:solidFill>
                  <a:schemeClr val="bg1"/>
                </a:solidFill>
                <a:latin typeface="Arial" pitchFamily="34" charset="0"/>
                <a:cs typeface="Arial" pitchFamily="34" charset="0"/>
              </a:rPr>
              <a:t>Vegetarian meat substitutes</a:t>
            </a:r>
          </a:p>
        </p:txBody>
      </p:sp>
      <p:pic>
        <p:nvPicPr>
          <p:cNvPr id="2" name="Picture 1">
            <a:extLst>
              <a:ext uri="{FF2B5EF4-FFF2-40B4-BE49-F238E27FC236}">
                <a16:creationId xmlns:a16="http://schemas.microsoft.com/office/drawing/2014/main" id="{9768226F-51A6-4F7F-9D6F-4C20C69219D6}"/>
              </a:ext>
            </a:extLst>
          </p:cNvPr>
          <p:cNvPicPr>
            <a:picLocks noChangeAspect="1"/>
          </p:cNvPicPr>
          <p:nvPr/>
        </p:nvPicPr>
        <p:blipFill>
          <a:blip r:embed="rId2"/>
          <a:stretch>
            <a:fillRect/>
          </a:stretch>
        </p:blipFill>
        <p:spPr>
          <a:xfrm>
            <a:off x="8400256" y="770187"/>
            <a:ext cx="2751758" cy="1434677"/>
          </a:xfrm>
          <a:prstGeom prst="rect">
            <a:avLst/>
          </a:prstGeom>
        </p:spPr>
      </p:pic>
      <p:pic>
        <p:nvPicPr>
          <p:cNvPr id="3" name="Picture 2">
            <a:extLst>
              <a:ext uri="{FF2B5EF4-FFF2-40B4-BE49-F238E27FC236}">
                <a16:creationId xmlns:a16="http://schemas.microsoft.com/office/drawing/2014/main" id="{5CBBF9D6-9083-462D-8905-C393C6F30DD4}"/>
              </a:ext>
            </a:extLst>
          </p:cNvPr>
          <p:cNvPicPr>
            <a:picLocks noChangeAspect="1"/>
          </p:cNvPicPr>
          <p:nvPr/>
        </p:nvPicPr>
        <p:blipFill>
          <a:blip r:embed="rId3"/>
          <a:stretch>
            <a:fillRect/>
          </a:stretch>
        </p:blipFill>
        <p:spPr>
          <a:xfrm>
            <a:off x="8400256" y="2350393"/>
            <a:ext cx="2751758" cy="1879802"/>
          </a:xfrm>
          <a:prstGeom prst="rect">
            <a:avLst/>
          </a:prstGeom>
        </p:spPr>
      </p:pic>
      <p:pic>
        <p:nvPicPr>
          <p:cNvPr id="6" name="Picture 5">
            <a:extLst>
              <a:ext uri="{FF2B5EF4-FFF2-40B4-BE49-F238E27FC236}">
                <a16:creationId xmlns:a16="http://schemas.microsoft.com/office/drawing/2014/main" id="{7E6B430F-0016-4F00-8F9A-F27DCA652392}"/>
              </a:ext>
            </a:extLst>
          </p:cNvPr>
          <p:cNvPicPr>
            <a:picLocks noChangeAspect="1"/>
          </p:cNvPicPr>
          <p:nvPr/>
        </p:nvPicPr>
        <p:blipFill>
          <a:blip r:embed="rId4"/>
          <a:stretch>
            <a:fillRect/>
          </a:stretch>
        </p:blipFill>
        <p:spPr>
          <a:xfrm>
            <a:off x="8435944" y="4365104"/>
            <a:ext cx="2716070" cy="1845595"/>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372" y="335845"/>
            <a:ext cx="6552728" cy="6186309"/>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Interestingly</a:t>
            </a:r>
          </a:p>
          <a:p>
            <a:pPr marL="571500" indent="-571500">
              <a:buFont typeface="Arial" panose="020B0604020202020204" pitchFamily="34" charset="0"/>
              <a:buChar char="•"/>
            </a:pPr>
            <a:r>
              <a:rPr lang="en-GB" sz="3600" b="1" dirty="0">
                <a:solidFill>
                  <a:srgbClr val="FFFF00"/>
                </a:solidFill>
                <a:latin typeface="Arial" pitchFamily="34" charset="0"/>
                <a:cs typeface="Arial" pitchFamily="34" charset="0"/>
              </a:rPr>
              <a:t>Vitamin C </a:t>
            </a:r>
            <a:r>
              <a:rPr lang="en-GB" sz="3600" b="1" dirty="0">
                <a:solidFill>
                  <a:schemeClr val="bg1"/>
                </a:solidFill>
                <a:latin typeface="Arial" pitchFamily="34" charset="0"/>
                <a:cs typeface="Arial" pitchFamily="34" charset="0"/>
              </a:rPr>
              <a:t>aids in the recycling of Glutathione.</a:t>
            </a:r>
          </a:p>
          <a:p>
            <a:pPr marL="571500" indent="-571500">
              <a:buFont typeface="Arial" panose="020B0604020202020204" pitchFamily="34" charset="0"/>
              <a:buChar char="•"/>
            </a:pPr>
            <a:r>
              <a:rPr lang="en-GB" sz="3600" b="1" dirty="0">
                <a:solidFill>
                  <a:srgbClr val="FFFF00"/>
                </a:solidFill>
                <a:latin typeface="Arial" pitchFamily="34" charset="0"/>
                <a:cs typeface="Arial" pitchFamily="34" charset="0"/>
              </a:rPr>
              <a:t>Zinc</a:t>
            </a:r>
            <a:r>
              <a:rPr lang="en-GB" sz="3600" b="1" dirty="0">
                <a:solidFill>
                  <a:schemeClr val="bg1"/>
                </a:solidFill>
                <a:latin typeface="Arial" pitchFamily="34" charset="0"/>
                <a:cs typeface="Arial" pitchFamily="34" charset="0"/>
              </a:rPr>
              <a:t> co-factors the conversion of cysteine into glutathione and activates ACE2 enzyme.</a:t>
            </a:r>
          </a:p>
          <a:p>
            <a:pPr marL="571500" indent="-571500">
              <a:buFont typeface="Arial" panose="020B0604020202020204" pitchFamily="34" charset="0"/>
              <a:buChar char="•"/>
            </a:pPr>
            <a:r>
              <a:rPr lang="en-GB" sz="3600" b="1" dirty="0">
                <a:solidFill>
                  <a:srgbClr val="FFFF00"/>
                </a:solidFill>
                <a:latin typeface="Arial" pitchFamily="34" charset="0"/>
                <a:cs typeface="Arial" pitchFamily="34" charset="0"/>
              </a:rPr>
              <a:t>Vitamin D </a:t>
            </a:r>
            <a:r>
              <a:rPr lang="en-GB" sz="3600" b="1" dirty="0">
                <a:solidFill>
                  <a:schemeClr val="bg1"/>
                </a:solidFill>
                <a:latin typeface="Arial" pitchFamily="34" charset="0"/>
                <a:cs typeface="Arial" pitchFamily="34" charset="0"/>
              </a:rPr>
              <a:t>stimulates the synthesis of glutathione and reduces expression of GGT.</a:t>
            </a:r>
          </a:p>
        </p:txBody>
      </p:sp>
      <p:sp>
        <p:nvSpPr>
          <p:cNvPr id="3" name="TextBox 2">
            <a:extLst>
              <a:ext uri="{FF2B5EF4-FFF2-40B4-BE49-F238E27FC236}">
                <a16:creationId xmlns:a16="http://schemas.microsoft.com/office/drawing/2014/main" id="{C6092EAA-ABA6-4970-BEFF-3728870F9FDB}"/>
              </a:ext>
            </a:extLst>
          </p:cNvPr>
          <p:cNvSpPr txBox="1"/>
          <p:nvPr/>
        </p:nvSpPr>
        <p:spPr>
          <a:xfrm>
            <a:off x="2423592" y="6021288"/>
            <a:ext cx="3672408"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(Gamma glutamyl transferase)</a:t>
            </a:r>
          </a:p>
        </p:txBody>
      </p:sp>
      <p:pic>
        <p:nvPicPr>
          <p:cNvPr id="4" name="Picture 3">
            <a:extLst>
              <a:ext uri="{FF2B5EF4-FFF2-40B4-BE49-F238E27FC236}">
                <a16:creationId xmlns:a16="http://schemas.microsoft.com/office/drawing/2014/main" id="{9CD1C7B3-0EFC-4CED-BE67-0A1A8417EABE}"/>
              </a:ext>
            </a:extLst>
          </p:cNvPr>
          <p:cNvPicPr>
            <a:picLocks noChangeAspect="1"/>
          </p:cNvPicPr>
          <p:nvPr/>
        </p:nvPicPr>
        <p:blipFill>
          <a:blip r:embed="rId2"/>
          <a:stretch>
            <a:fillRect/>
          </a:stretch>
        </p:blipFill>
        <p:spPr>
          <a:xfrm>
            <a:off x="6851796" y="2132856"/>
            <a:ext cx="4730208" cy="2448272"/>
          </a:xfrm>
          <a:prstGeom prst="rect">
            <a:avLst/>
          </a:prstGeom>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45AF8-4A08-4361-97E6-745D7FC0965A}"/>
              </a:ext>
            </a:extLst>
          </p:cNvPr>
          <p:cNvPicPr>
            <a:picLocks noChangeAspect="1"/>
          </p:cNvPicPr>
          <p:nvPr/>
        </p:nvPicPr>
        <p:blipFill>
          <a:blip r:embed="rId2"/>
          <a:stretch>
            <a:fillRect/>
          </a:stretch>
        </p:blipFill>
        <p:spPr>
          <a:xfrm>
            <a:off x="1497391" y="0"/>
            <a:ext cx="9197217" cy="6858000"/>
          </a:xfrm>
          <a:prstGeom prst="rect">
            <a:avLst/>
          </a:prstGeom>
        </p:spPr>
      </p:pic>
      <p:sp>
        <p:nvSpPr>
          <p:cNvPr id="3" name="Arrow: Right 2">
            <a:extLst>
              <a:ext uri="{FF2B5EF4-FFF2-40B4-BE49-F238E27FC236}">
                <a16:creationId xmlns:a16="http://schemas.microsoft.com/office/drawing/2014/main" id="{9D6769C4-81A4-4C54-8D73-5B22183C34CA}"/>
              </a:ext>
            </a:extLst>
          </p:cNvPr>
          <p:cNvSpPr/>
          <p:nvPr/>
        </p:nvSpPr>
        <p:spPr>
          <a:xfrm>
            <a:off x="551384" y="3633128"/>
            <a:ext cx="1440160" cy="25402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557E819-F5EA-4978-B37D-29FCD6952238}"/>
              </a:ext>
            </a:extLst>
          </p:cNvPr>
          <p:cNvSpPr txBox="1"/>
          <p:nvPr/>
        </p:nvSpPr>
        <p:spPr>
          <a:xfrm>
            <a:off x="10524492" y="2769094"/>
            <a:ext cx="1620180" cy="954107"/>
          </a:xfrm>
          <a:prstGeom prst="rect">
            <a:avLst/>
          </a:prstGeom>
          <a:noFill/>
        </p:spPr>
        <p:txBody>
          <a:bodyPr wrap="square" rtlCol="0">
            <a:spAutoFit/>
          </a:bodyPr>
          <a:lstStyle/>
          <a:p>
            <a:r>
              <a:rPr lang="en-GB" sz="1400" b="1" dirty="0">
                <a:solidFill>
                  <a:srgbClr val="FFFF00"/>
                </a:solidFill>
                <a:latin typeface="Arial" pitchFamily="34" charset="0"/>
                <a:cs typeface="Arial" pitchFamily="34" charset="0"/>
              </a:rPr>
              <a:t>Microsomal glutathione S-transferase 3</a:t>
            </a:r>
            <a:r>
              <a:rPr lang="en-GB" sz="1400" b="1" dirty="0">
                <a:solidFill>
                  <a:schemeClr val="bg1"/>
                </a:solidFill>
                <a:latin typeface="Arial" pitchFamily="34" charset="0"/>
                <a:cs typeface="Arial" pitchFamily="34" charset="0"/>
              </a:rPr>
              <a:t> </a:t>
            </a:r>
          </a:p>
          <a:p>
            <a:r>
              <a:rPr lang="en-GB" sz="1400" b="1" dirty="0">
                <a:solidFill>
                  <a:schemeClr val="bg1"/>
                </a:solidFill>
                <a:latin typeface="Arial" pitchFamily="34" charset="0"/>
                <a:cs typeface="Arial" pitchFamily="34" charset="0"/>
              </a:rPr>
              <a:t>(MGST3)</a:t>
            </a:r>
            <a:endParaRPr lang="en-GB" sz="1400" dirty="0"/>
          </a:p>
        </p:txBody>
      </p:sp>
      <p:sp>
        <p:nvSpPr>
          <p:cNvPr id="6" name="Arrow: Right 5">
            <a:extLst>
              <a:ext uri="{FF2B5EF4-FFF2-40B4-BE49-F238E27FC236}">
                <a16:creationId xmlns:a16="http://schemas.microsoft.com/office/drawing/2014/main" id="{87013AF4-37B0-49A1-A3E6-E3739F540365}"/>
              </a:ext>
            </a:extLst>
          </p:cNvPr>
          <p:cNvSpPr/>
          <p:nvPr/>
        </p:nvSpPr>
        <p:spPr>
          <a:xfrm rot="10800000">
            <a:off x="10226622" y="3703399"/>
            <a:ext cx="1738030" cy="2414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6A72F32-1712-4716-902C-B598AB289100}"/>
              </a:ext>
            </a:extLst>
          </p:cNvPr>
          <p:cNvSpPr txBox="1"/>
          <p:nvPr/>
        </p:nvSpPr>
        <p:spPr>
          <a:xfrm>
            <a:off x="567172" y="3193812"/>
            <a:ext cx="1296145" cy="523220"/>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Glutathione peroxidase</a:t>
            </a:r>
          </a:p>
        </p:txBody>
      </p:sp>
      <p:cxnSp>
        <p:nvCxnSpPr>
          <p:cNvPr id="8" name="Straight Connector 7">
            <a:extLst>
              <a:ext uri="{FF2B5EF4-FFF2-40B4-BE49-F238E27FC236}">
                <a16:creationId xmlns:a16="http://schemas.microsoft.com/office/drawing/2014/main" id="{5B44D0CB-76B7-44FE-8CD8-A8BC097C19B0}"/>
              </a:ext>
            </a:extLst>
          </p:cNvPr>
          <p:cNvCxnSpPr>
            <a:cxnSpLocks/>
          </p:cNvCxnSpPr>
          <p:nvPr/>
        </p:nvCxnSpPr>
        <p:spPr>
          <a:xfrm>
            <a:off x="9174352" y="3933056"/>
            <a:ext cx="9373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9A4D36-0C49-4839-B6D4-AB354580AB74}"/>
              </a:ext>
            </a:extLst>
          </p:cNvPr>
          <p:cNvSpPr txBox="1"/>
          <p:nvPr/>
        </p:nvSpPr>
        <p:spPr>
          <a:xfrm>
            <a:off x="1746924" y="369332"/>
            <a:ext cx="2088233" cy="307777"/>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Inhibited by Vitamin D</a:t>
            </a:r>
          </a:p>
        </p:txBody>
      </p:sp>
      <p:sp>
        <p:nvSpPr>
          <p:cNvPr id="10" name="TextBox 9">
            <a:extLst>
              <a:ext uri="{FF2B5EF4-FFF2-40B4-BE49-F238E27FC236}">
                <a16:creationId xmlns:a16="http://schemas.microsoft.com/office/drawing/2014/main" id="{965F05B6-A337-4184-8784-B7AAAF665809}"/>
              </a:ext>
            </a:extLst>
          </p:cNvPr>
          <p:cNvSpPr txBox="1"/>
          <p:nvPr/>
        </p:nvSpPr>
        <p:spPr>
          <a:xfrm>
            <a:off x="4151784" y="0"/>
            <a:ext cx="3672408"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(Gamma glutamyl transferase)</a:t>
            </a:r>
          </a:p>
        </p:txBody>
      </p:sp>
    </p:spTree>
    <p:extLst>
      <p:ext uri="{BB962C8B-B14F-4D97-AF65-F5344CB8AC3E}">
        <p14:creationId xmlns:p14="http://schemas.microsoft.com/office/powerpoint/2010/main" val="365644084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8E4119-2EAE-4550-8804-96CCBC01ED1A}"/>
              </a:ext>
            </a:extLst>
          </p:cNvPr>
          <p:cNvSpPr txBox="1"/>
          <p:nvPr/>
        </p:nvSpPr>
        <p:spPr>
          <a:xfrm>
            <a:off x="551384" y="335845"/>
            <a:ext cx="5976664" cy="6186309"/>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It’s interesting also to note that in the UK, Britain’s ethnic minorities – </a:t>
            </a:r>
            <a:r>
              <a:rPr lang="en-GB" sz="3600" b="1" dirty="0">
                <a:solidFill>
                  <a:srgbClr val="FFFF00"/>
                </a:solidFill>
                <a:latin typeface="Arial" panose="020B0604020202020204" pitchFamily="34" charset="0"/>
                <a:cs typeface="Arial" panose="020B0604020202020204" pitchFamily="34" charset="0"/>
              </a:rPr>
              <a:t>Black, Asian and also obese people </a:t>
            </a:r>
            <a:r>
              <a:rPr lang="en-GB" sz="3600" b="1" dirty="0">
                <a:solidFill>
                  <a:schemeClr val="bg1"/>
                </a:solidFill>
                <a:latin typeface="Arial" panose="020B0604020202020204" pitchFamily="34" charset="0"/>
                <a:cs typeface="Arial" panose="020B0604020202020204" pitchFamily="34" charset="0"/>
              </a:rPr>
              <a:t>are suffering a vastly higher proportion of Covid19 deaths.</a:t>
            </a:r>
          </a:p>
          <a:p>
            <a:r>
              <a:rPr lang="en-GB" sz="3600" b="1" dirty="0">
                <a:solidFill>
                  <a:schemeClr val="bg1"/>
                </a:solidFill>
                <a:latin typeface="Arial" panose="020B0604020202020204" pitchFamily="34" charset="0"/>
                <a:cs typeface="Arial" panose="020B0604020202020204" pitchFamily="34" charset="0"/>
              </a:rPr>
              <a:t>Could this be due at least in part to diet, lack of Vitamin D and soy intake?</a:t>
            </a:r>
          </a:p>
        </p:txBody>
      </p:sp>
      <p:pic>
        <p:nvPicPr>
          <p:cNvPr id="3" name="Picture 2">
            <a:extLst>
              <a:ext uri="{FF2B5EF4-FFF2-40B4-BE49-F238E27FC236}">
                <a16:creationId xmlns:a16="http://schemas.microsoft.com/office/drawing/2014/main" id="{19F87AA5-9DA2-4446-A347-EE401AD8F60B}"/>
              </a:ext>
            </a:extLst>
          </p:cNvPr>
          <p:cNvPicPr>
            <a:picLocks noChangeAspect="1"/>
          </p:cNvPicPr>
          <p:nvPr/>
        </p:nvPicPr>
        <p:blipFill>
          <a:blip r:embed="rId2"/>
          <a:stretch>
            <a:fillRect/>
          </a:stretch>
        </p:blipFill>
        <p:spPr>
          <a:xfrm>
            <a:off x="8129624" y="5610424"/>
            <a:ext cx="3438984" cy="732148"/>
          </a:xfrm>
          <a:prstGeom prst="rect">
            <a:avLst/>
          </a:prstGeom>
        </p:spPr>
      </p:pic>
      <p:pic>
        <p:nvPicPr>
          <p:cNvPr id="4" name="Picture 3">
            <a:extLst>
              <a:ext uri="{FF2B5EF4-FFF2-40B4-BE49-F238E27FC236}">
                <a16:creationId xmlns:a16="http://schemas.microsoft.com/office/drawing/2014/main" id="{A493649D-E718-4CBD-A442-4D4EEA6AF994}"/>
              </a:ext>
            </a:extLst>
          </p:cNvPr>
          <p:cNvPicPr>
            <a:picLocks noChangeAspect="1"/>
          </p:cNvPicPr>
          <p:nvPr/>
        </p:nvPicPr>
        <p:blipFill rotWithShape="1">
          <a:blip r:embed="rId3"/>
          <a:srcRect l="35079"/>
          <a:stretch/>
        </p:blipFill>
        <p:spPr>
          <a:xfrm>
            <a:off x="8040216" y="2276872"/>
            <a:ext cx="3528392" cy="3055104"/>
          </a:xfrm>
          <a:prstGeom prst="rect">
            <a:avLst/>
          </a:prstGeom>
        </p:spPr>
      </p:pic>
      <p:pic>
        <p:nvPicPr>
          <p:cNvPr id="5" name="Picture 4">
            <a:extLst>
              <a:ext uri="{FF2B5EF4-FFF2-40B4-BE49-F238E27FC236}">
                <a16:creationId xmlns:a16="http://schemas.microsoft.com/office/drawing/2014/main" id="{BC6BCCD1-81FB-4D52-B4FA-E23E8394F44E}"/>
              </a:ext>
            </a:extLst>
          </p:cNvPr>
          <p:cNvPicPr>
            <a:picLocks noChangeAspect="1"/>
          </p:cNvPicPr>
          <p:nvPr/>
        </p:nvPicPr>
        <p:blipFill>
          <a:blip r:embed="rId4"/>
          <a:stretch>
            <a:fillRect/>
          </a:stretch>
        </p:blipFill>
        <p:spPr>
          <a:xfrm>
            <a:off x="8040216" y="515428"/>
            <a:ext cx="3425355" cy="1645003"/>
          </a:xfrm>
          <a:prstGeom prst="rect">
            <a:avLst/>
          </a:prstGeom>
        </p:spPr>
      </p:pic>
    </p:spTree>
    <p:extLst>
      <p:ext uri="{BB962C8B-B14F-4D97-AF65-F5344CB8AC3E}">
        <p14:creationId xmlns:p14="http://schemas.microsoft.com/office/powerpoint/2010/main" val="217635541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2383B9-78EB-4A9D-9A20-8ED9236119D8}"/>
              </a:ext>
            </a:extLst>
          </p:cNvPr>
          <p:cNvSpPr txBox="1"/>
          <p:nvPr/>
        </p:nvSpPr>
        <p:spPr>
          <a:xfrm>
            <a:off x="623392" y="404664"/>
            <a:ext cx="10729192" cy="1200329"/>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And one third of all UK deaths have been found to have Diabetes as a co-morbidity.</a:t>
            </a:r>
          </a:p>
        </p:txBody>
      </p:sp>
      <p:pic>
        <p:nvPicPr>
          <p:cNvPr id="3" name="Picture 2">
            <a:extLst>
              <a:ext uri="{FF2B5EF4-FFF2-40B4-BE49-F238E27FC236}">
                <a16:creationId xmlns:a16="http://schemas.microsoft.com/office/drawing/2014/main" id="{36DFBF19-FF2B-4547-9D64-485EDF4CF1B3}"/>
              </a:ext>
            </a:extLst>
          </p:cNvPr>
          <p:cNvPicPr>
            <a:picLocks noChangeAspect="1"/>
          </p:cNvPicPr>
          <p:nvPr/>
        </p:nvPicPr>
        <p:blipFill>
          <a:blip r:embed="rId2"/>
          <a:stretch>
            <a:fillRect/>
          </a:stretch>
        </p:blipFill>
        <p:spPr>
          <a:xfrm>
            <a:off x="2443182" y="1844824"/>
            <a:ext cx="7089611" cy="4724667"/>
          </a:xfrm>
          <a:prstGeom prst="rect">
            <a:avLst/>
          </a:prstGeom>
        </p:spPr>
      </p:pic>
    </p:spTree>
    <p:extLst>
      <p:ext uri="{BB962C8B-B14F-4D97-AF65-F5344CB8AC3E}">
        <p14:creationId xmlns:p14="http://schemas.microsoft.com/office/powerpoint/2010/main" val="163125280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0BD89-DA6C-45CC-BF42-3D8D1DF07A03}"/>
              </a:ext>
            </a:extLst>
          </p:cNvPr>
          <p:cNvSpPr txBox="1"/>
          <p:nvPr/>
        </p:nvSpPr>
        <p:spPr>
          <a:xfrm>
            <a:off x="3802795" y="2697870"/>
            <a:ext cx="4680520" cy="1200329"/>
          </a:xfrm>
          <a:prstGeom prst="rect">
            <a:avLst/>
          </a:prstGeom>
          <a:no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Treatment Approaches</a:t>
            </a:r>
          </a:p>
        </p:txBody>
      </p:sp>
    </p:spTree>
    <p:extLst>
      <p:ext uri="{BB962C8B-B14F-4D97-AF65-F5344CB8AC3E}">
        <p14:creationId xmlns:p14="http://schemas.microsoft.com/office/powerpoint/2010/main" val="40544696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68" y="692696"/>
            <a:ext cx="7344816" cy="2308324"/>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Treatment approaches*</a:t>
            </a:r>
          </a:p>
          <a:p>
            <a:r>
              <a:rPr lang="en-GB" sz="3600" b="1" dirty="0">
                <a:solidFill>
                  <a:schemeClr val="bg1"/>
                </a:solidFill>
                <a:latin typeface="Arial" pitchFamily="34" charset="0"/>
                <a:cs typeface="Arial" pitchFamily="34" charset="0"/>
              </a:rPr>
              <a:t>1. Blocking the entry of the virus from docking on the ACE2 receptor.</a:t>
            </a:r>
          </a:p>
        </p:txBody>
      </p:sp>
      <p:sp>
        <p:nvSpPr>
          <p:cNvPr id="3" name="TextBox 2"/>
          <p:cNvSpPr txBox="1"/>
          <p:nvPr/>
        </p:nvSpPr>
        <p:spPr>
          <a:xfrm>
            <a:off x="335360" y="5881340"/>
            <a:ext cx="7416824"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*The Science behind the </a:t>
            </a:r>
            <a:r>
              <a:rPr lang="en-GB" b="1" dirty="0" err="1">
                <a:solidFill>
                  <a:schemeClr val="bg1"/>
                </a:solidFill>
                <a:latin typeface="Arial" pitchFamily="34" charset="0"/>
                <a:cs typeface="Arial" pitchFamily="34" charset="0"/>
              </a:rPr>
              <a:t>Coronovirus</a:t>
            </a:r>
            <a:r>
              <a:rPr lang="en-GB" b="1" dirty="0">
                <a:solidFill>
                  <a:schemeClr val="bg1"/>
                </a:solidFill>
                <a:latin typeface="Arial" pitchFamily="34" charset="0"/>
                <a:cs typeface="Arial" pitchFamily="34" charset="0"/>
              </a:rPr>
              <a:t> by Dr Patrick Soon-</a:t>
            </a:r>
            <a:r>
              <a:rPr lang="en-GB" b="1" dirty="0" err="1">
                <a:solidFill>
                  <a:schemeClr val="bg1"/>
                </a:solidFill>
                <a:latin typeface="Arial" pitchFamily="34" charset="0"/>
                <a:cs typeface="Arial" pitchFamily="34" charset="0"/>
              </a:rPr>
              <a:t>Shiong</a:t>
            </a:r>
            <a:endParaRPr lang="en-GB" b="1" dirty="0">
              <a:solidFill>
                <a:schemeClr val="bg1"/>
              </a:solidFill>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386586" y="2972194"/>
            <a:ext cx="5472608" cy="2915823"/>
          </a:xfrm>
          <a:prstGeom prst="rect">
            <a:avLst/>
          </a:prstGeom>
          <a:noFill/>
          <a:ln w="9525">
            <a:noFill/>
            <a:miter lim="800000"/>
            <a:headEnd/>
            <a:tailEnd/>
          </a:ln>
        </p:spPr>
      </p:pic>
      <p:sp>
        <p:nvSpPr>
          <p:cNvPr id="5" name="TextBox 4"/>
          <p:cNvSpPr txBox="1"/>
          <p:nvPr/>
        </p:nvSpPr>
        <p:spPr>
          <a:xfrm>
            <a:off x="7608168" y="2852936"/>
            <a:ext cx="4295800" cy="2523768"/>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Zinc Ascorbate / </a:t>
            </a:r>
            <a:r>
              <a:rPr lang="en-GB" sz="2800" b="1" dirty="0" err="1">
                <a:solidFill>
                  <a:schemeClr val="bg1"/>
                </a:solidFill>
                <a:latin typeface="Arial" pitchFamily="34" charset="0"/>
                <a:cs typeface="Arial" pitchFamily="34" charset="0"/>
              </a:rPr>
              <a:t>Sulfate</a:t>
            </a:r>
            <a:endParaRPr lang="en-GB" sz="2800" b="1" dirty="0">
              <a:solidFill>
                <a:schemeClr val="bg1"/>
              </a:solidFill>
              <a:latin typeface="Arial" pitchFamily="34" charset="0"/>
              <a:cs typeface="Arial" pitchFamily="34" charset="0"/>
            </a:endParaRPr>
          </a:p>
          <a:p>
            <a:endParaRPr lang="en-GB" sz="2800" b="1" dirty="0">
              <a:solidFill>
                <a:schemeClr val="bg1"/>
              </a:solidFill>
              <a:latin typeface="Arial" pitchFamily="34" charset="0"/>
              <a:cs typeface="Arial" pitchFamily="34" charset="0"/>
            </a:endParaRPr>
          </a:p>
          <a:p>
            <a:r>
              <a:rPr lang="en-GB" sz="2800" b="1" dirty="0">
                <a:solidFill>
                  <a:schemeClr val="bg1"/>
                </a:solidFill>
                <a:latin typeface="Arial" pitchFamily="34" charset="0"/>
                <a:cs typeface="Arial" pitchFamily="34" charset="0"/>
              </a:rPr>
              <a:t>Quercitin</a:t>
            </a:r>
          </a:p>
          <a:p>
            <a:endParaRPr lang="en-GB" sz="2800" b="1" dirty="0">
              <a:solidFill>
                <a:schemeClr val="bg1"/>
              </a:solidFill>
              <a:latin typeface="Arial" pitchFamily="34" charset="0"/>
              <a:cs typeface="Arial" pitchFamily="34" charset="0"/>
            </a:endParaRPr>
          </a:p>
          <a:p>
            <a:r>
              <a:rPr lang="en-GB" sz="2800" b="1" dirty="0">
                <a:solidFill>
                  <a:schemeClr val="bg1"/>
                </a:solidFill>
                <a:latin typeface="Arial" pitchFamily="34" charset="0"/>
                <a:cs typeface="Arial" pitchFamily="34" charset="0"/>
              </a:rPr>
              <a:t>Monolaurin</a:t>
            </a:r>
          </a:p>
          <a:p>
            <a:endParaRPr lang="en-GB" b="1" dirty="0">
              <a:solidFill>
                <a:schemeClr val="bg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4D6DD2AE-C9A4-4F72-9D9C-ECFE6AE73E71}"/>
              </a:ext>
            </a:extLst>
          </p:cNvPr>
          <p:cNvPicPr>
            <a:picLocks noChangeAspect="1"/>
          </p:cNvPicPr>
          <p:nvPr/>
        </p:nvPicPr>
        <p:blipFill>
          <a:blip r:embed="rId3"/>
          <a:stretch>
            <a:fillRect/>
          </a:stretch>
        </p:blipFill>
        <p:spPr>
          <a:xfrm>
            <a:off x="8528304" y="548680"/>
            <a:ext cx="3121926" cy="2160240"/>
          </a:xfrm>
          <a:prstGeom prst="rect">
            <a:avLst/>
          </a:prstGeom>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502" y="764704"/>
            <a:ext cx="7344816" cy="2308324"/>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Treatment approaches*</a:t>
            </a:r>
          </a:p>
          <a:p>
            <a:r>
              <a:rPr lang="en-GB" sz="3600" b="1" dirty="0">
                <a:solidFill>
                  <a:schemeClr val="bg1"/>
                </a:solidFill>
                <a:latin typeface="Arial" pitchFamily="34" charset="0"/>
                <a:cs typeface="Arial" pitchFamily="34" charset="0"/>
              </a:rPr>
              <a:t>2. Blocking the machinery of the virus i.e. stopping its ability to replicate.</a:t>
            </a:r>
          </a:p>
        </p:txBody>
      </p:sp>
      <p:sp>
        <p:nvSpPr>
          <p:cNvPr id="3" name="TextBox 2"/>
          <p:cNvSpPr txBox="1"/>
          <p:nvPr/>
        </p:nvSpPr>
        <p:spPr>
          <a:xfrm>
            <a:off x="628494" y="5949280"/>
            <a:ext cx="7416824"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*The Science behind the </a:t>
            </a:r>
            <a:r>
              <a:rPr lang="en-GB" b="1" dirty="0" err="1">
                <a:solidFill>
                  <a:schemeClr val="bg1"/>
                </a:solidFill>
                <a:latin typeface="Arial" pitchFamily="34" charset="0"/>
                <a:cs typeface="Arial" pitchFamily="34" charset="0"/>
              </a:rPr>
              <a:t>Coronovirus</a:t>
            </a:r>
            <a:r>
              <a:rPr lang="en-GB" b="1" dirty="0">
                <a:solidFill>
                  <a:schemeClr val="bg1"/>
                </a:solidFill>
                <a:latin typeface="Arial" pitchFamily="34" charset="0"/>
                <a:cs typeface="Arial" pitchFamily="34" charset="0"/>
              </a:rPr>
              <a:t> by Dr Patrick Soon-</a:t>
            </a:r>
            <a:r>
              <a:rPr lang="en-GB" b="1" dirty="0" err="1">
                <a:solidFill>
                  <a:schemeClr val="bg1"/>
                </a:solidFill>
                <a:latin typeface="Arial" pitchFamily="34" charset="0"/>
                <a:cs typeface="Arial" pitchFamily="34" charset="0"/>
              </a:rPr>
              <a:t>Shiong</a:t>
            </a:r>
            <a:endParaRPr lang="en-GB" b="1" dirty="0">
              <a:solidFill>
                <a:schemeClr val="bg1"/>
              </a:solidFill>
              <a:latin typeface="Arial" pitchFamily="34" charset="0"/>
              <a:cs typeface="Arial" pitchFamily="34" charset="0"/>
            </a:endParaRPr>
          </a:p>
        </p:txBody>
      </p:sp>
      <p:pic>
        <p:nvPicPr>
          <p:cNvPr id="6147" name="Picture 3"/>
          <p:cNvPicPr>
            <a:picLocks noChangeAspect="1" noChangeArrowheads="1"/>
          </p:cNvPicPr>
          <p:nvPr/>
        </p:nvPicPr>
        <p:blipFill rotWithShape="1">
          <a:blip r:embed="rId2" cstate="print"/>
          <a:srcRect l="7845" t="9623"/>
          <a:stretch/>
        </p:blipFill>
        <p:spPr bwMode="auto">
          <a:xfrm>
            <a:off x="623392" y="3068961"/>
            <a:ext cx="5875953" cy="2921273"/>
          </a:xfrm>
          <a:prstGeom prst="rect">
            <a:avLst/>
          </a:prstGeom>
          <a:noFill/>
          <a:ln w="9525">
            <a:noFill/>
            <a:miter lim="800000"/>
            <a:headEnd/>
            <a:tailEnd/>
          </a:ln>
        </p:spPr>
      </p:pic>
      <p:sp>
        <p:nvSpPr>
          <p:cNvPr id="5" name="TextBox 4"/>
          <p:cNvSpPr txBox="1"/>
          <p:nvPr/>
        </p:nvSpPr>
        <p:spPr>
          <a:xfrm>
            <a:off x="7536160" y="3359938"/>
            <a:ext cx="4459394" cy="2246769"/>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Zinc Ascorbate / </a:t>
            </a:r>
            <a:r>
              <a:rPr lang="en-GB" sz="2800" b="1" dirty="0" err="1">
                <a:solidFill>
                  <a:schemeClr val="bg1"/>
                </a:solidFill>
                <a:latin typeface="Arial" pitchFamily="34" charset="0"/>
                <a:cs typeface="Arial" pitchFamily="34" charset="0"/>
              </a:rPr>
              <a:t>Sulfate</a:t>
            </a:r>
            <a:endParaRPr lang="en-GB" sz="2800" b="1" dirty="0">
              <a:solidFill>
                <a:schemeClr val="bg1"/>
              </a:solidFill>
              <a:latin typeface="Arial" pitchFamily="34" charset="0"/>
              <a:cs typeface="Arial" pitchFamily="34" charset="0"/>
            </a:endParaRPr>
          </a:p>
          <a:p>
            <a:endParaRPr lang="en-GB" sz="2800" b="1" dirty="0">
              <a:solidFill>
                <a:schemeClr val="bg1"/>
              </a:solidFill>
              <a:latin typeface="Arial" pitchFamily="34" charset="0"/>
              <a:cs typeface="Arial" pitchFamily="34" charset="0"/>
            </a:endParaRPr>
          </a:p>
          <a:p>
            <a:r>
              <a:rPr lang="en-GB" sz="2800" b="1" dirty="0">
                <a:solidFill>
                  <a:schemeClr val="bg1"/>
                </a:solidFill>
                <a:latin typeface="Arial" pitchFamily="34" charset="0"/>
                <a:cs typeface="Arial" pitchFamily="34" charset="0"/>
              </a:rPr>
              <a:t>Colloidal silver</a:t>
            </a:r>
          </a:p>
          <a:p>
            <a:endParaRPr lang="en-GB" sz="2800" b="1" dirty="0">
              <a:solidFill>
                <a:schemeClr val="bg1"/>
              </a:solidFill>
              <a:latin typeface="Arial" pitchFamily="34" charset="0"/>
              <a:cs typeface="Arial" pitchFamily="34" charset="0"/>
            </a:endParaRPr>
          </a:p>
          <a:p>
            <a:r>
              <a:rPr lang="en-GB" sz="2800" b="1" dirty="0">
                <a:solidFill>
                  <a:schemeClr val="bg1"/>
                </a:solidFill>
                <a:latin typeface="Arial" pitchFamily="34" charset="0"/>
                <a:cs typeface="Arial" pitchFamily="34" charset="0"/>
              </a:rPr>
              <a:t>Selenium</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5361E-4922-4A95-940E-2425E836A83E}"/>
              </a:ext>
            </a:extLst>
          </p:cNvPr>
          <p:cNvSpPr txBox="1"/>
          <p:nvPr/>
        </p:nvSpPr>
        <p:spPr>
          <a:xfrm>
            <a:off x="407369" y="260648"/>
            <a:ext cx="7488832"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For the </a:t>
            </a:r>
            <a:r>
              <a:rPr lang="en-GB" sz="3600" b="1" dirty="0">
                <a:solidFill>
                  <a:srgbClr val="FFFF00"/>
                </a:solidFill>
                <a:latin typeface="Arial" panose="020B0604020202020204" pitchFamily="34" charset="0"/>
                <a:cs typeface="Arial" panose="020B0604020202020204" pitchFamily="34" charset="0"/>
              </a:rPr>
              <a:t>COVID-19</a:t>
            </a:r>
            <a:r>
              <a:rPr lang="en-GB" sz="3600" b="1" dirty="0">
                <a:solidFill>
                  <a:schemeClr val="bg1"/>
                </a:solidFill>
                <a:latin typeface="Arial" panose="020B0604020202020204" pitchFamily="34" charset="0"/>
                <a:cs typeface="Arial" panose="020B0604020202020204" pitchFamily="34" charset="0"/>
              </a:rPr>
              <a:t> virus to reproduce, once it enters our cells an enzyme called </a:t>
            </a:r>
            <a:r>
              <a:rPr lang="en-GB" sz="3600" b="1" dirty="0">
                <a:solidFill>
                  <a:srgbClr val="FFFF00"/>
                </a:solidFill>
                <a:latin typeface="Arial" panose="020B0604020202020204" pitchFamily="34" charset="0"/>
                <a:cs typeface="Arial" panose="020B0604020202020204" pitchFamily="34" charset="0"/>
              </a:rPr>
              <a:t>RNA Dependent RNA polymerase </a:t>
            </a:r>
            <a:r>
              <a:rPr lang="en-GB" sz="3600" b="1" dirty="0">
                <a:solidFill>
                  <a:schemeClr val="bg1"/>
                </a:solidFill>
                <a:latin typeface="Arial" panose="020B0604020202020204" pitchFamily="34" charset="0"/>
                <a:cs typeface="Arial" panose="020B0604020202020204" pitchFamily="34" charset="0"/>
              </a:rPr>
              <a:t>makes more copies of the virus. However, zinc inhibits this enzyme and at high enough concentrations within the cell may entirely inhibit the virus from replicating.* </a:t>
            </a:r>
          </a:p>
        </p:txBody>
      </p:sp>
      <p:sp>
        <p:nvSpPr>
          <p:cNvPr id="3" name="TextBox 2">
            <a:extLst>
              <a:ext uri="{FF2B5EF4-FFF2-40B4-BE49-F238E27FC236}">
                <a16:creationId xmlns:a16="http://schemas.microsoft.com/office/drawing/2014/main" id="{22641327-A01B-43FD-B5BF-3737D619DD0A}"/>
              </a:ext>
            </a:extLst>
          </p:cNvPr>
          <p:cNvSpPr txBox="1"/>
          <p:nvPr/>
        </p:nvSpPr>
        <p:spPr>
          <a:xfrm>
            <a:off x="479376" y="6021288"/>
            <a:ext cx="7848872" cy="307777"/>
          </a:xfrm>
          <a:prstGeom prst="rect">
            <a:avLst/>
          </a:prstGeom>
          <a:noFill/>
        </p:spPr>
        <p:txBody>
          <a:bodyPr wrap="square" rtlCol="0">
            <a:spAutoFit/>
          </a:bodyPr>
          <a:lstStyle/>
          <a:p>
            <a:r>
              <a:rPr lang="en-GB" sz="1400" b="1" u="sng" dirty="0">
                <a:solidFill>
                  <a:schemeClr val="bg1"/>
                </a:solidFill>
                <a:latin typeface="Arial" panose="020B0604020202020204" pitchFamily="34" charset="0"/>
                <a:cs typeface="Arial" panose="020B0604020202020204" pitchFamily="34" charset="0"/>
              </a:rPr>
              <a:t> *</a:t>
            </a:r>
            <a:r>
              <a:rPr lang="en-GB" sz="1400" b="1" u="sng"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https://journals.plos.org/plospathogens/article?id=10.1371%2Fjournal.ppat.1001176</a:t>
            </a:r>
            <a:endParaRPr lang="en-GB" sz="1400" b="1" u="sng"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E6BBFC5E-B02D-4AB7-B749-69DA31C6A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327865" y="1622335"/>
            <a:ext cx="5357860" cy="3183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EE38C8-DD46-4AF3-A25C-4D0150642334}"/>
              </a:ext>
            </a:extLst>
          </p:cNvPr>
          <p:cNvSpPr txBox="1"/>
          <p:nvPr/>
        </p:nvSpPr>
        <p:spPr>
          <a:xfrm>
            <a:off x="8832304" y="6167410"/>
            <a:ext cx="2448272" cy="307777"/>
          </a:xfrm>
          <a:prstGeom prst="rect">
            <a:avLst/>
          </a:prstGeom>
          <a:noFill/>
        </p:spPr>
        <p:txBody>
          <a:bodyPr wrap="square" rtlCol="0">
            <a:spAutoFit/>
          </a:bodyPr>
          <a:lstStyle/>
          <a:p>
            <a:r>
              <a:rPr lang="en-GB" sz="1400" b="1" dirty="0">
                <a:solidFill>
                  <a:schemeClr val="bg1"/>
                </a:solidFill>
              </a:rPr>
              <a:t>Artoria2e5 - Own work</a:t>
            </a:r>
          </a:p>
        </p:txBody>
      </p:sp>
    </p:spTree>
    <p:extLst>
      <p:ext uri="{BB962C8B-B14F-4D97-AF65-F5344CB8AC3E}">
        <p14:creationId xmlns:p14="http://schemas.microsoft.com/office/powerpoint/2010/main" val="166457586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764704"/>
            <a:ext cx="7344816" cy="1754326"/>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Treatment approaches*</a:t>
            </a:r>
          </a:p>
          <a:p>
            <a:r>
              <a:rPr lang="en-GB" sz="3600" b="1" dirty="0">
                <a:solidFill>
                  <a:schemeClr val="bg1"/>
                </a:solidFill>
                <a:latin typeface="Arial" pitchFamily="34" charset="0"/>
                <a:cs typeface="Arial" pitchFamily="34" charset="0"/>
              </a:rPr>
              <a:t>3. Block the packaging of the virus. </a:t>
            </a:r>
          </a:p>
        </p:txBody>
      </p:sp>
      <p:sp>
        <p:nvSpPr>
          <p:cNvPr id="3" name="TextBox 2"/>
          <p:cNvSpPr txBox="1"/>
          <p:nvPr/>
        </p:nvSpPr>
        <p:spPr>
          <a:xfrm>
            <a:off x="551384" y="5949280"/>
            <a:ext cx="7416824"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*The Science behind the </a:t>
            </a:r>
            <a:r>
              <a:rPr lang="en-GB" b="1" dirty="0" err="1">
                <a:solidFill>
                  <a:schemeClr val="bg1"/>
                </a:solidFill>
                <a:latin typeface="Arial" pitchFamily="34" charset="0"/>
                <a:cs typeface="Arial" pitchFamily="34" charset="0"/>
              </a:rPr>
              <a:t>Coronovirus</a:t>
            </a:r>
            <a:r>
              <a:rPr lang="en-GB" b="1" dirty="0">
                <a:solidFill>
                  <a:schemeClr val="bg1"/>
                </a:solidFill>
                <a:latin typeface="Arial" pitchFamily="34" charset="0"/>
                <a:cs typeface="Arial" pitchFamily="34" charset="0"/>
              </a:rPr>
              <a:t> by Dr Patrick Soon-</a:t>
            </a:r>
            <a:r>
              <a:rPr lang="en-GB" b="1" dirty="0" err="1">
                <a:solidFill>
                  <a:schemeClr val="bg1"/>
                </a:solidFill>
                <a:latin typeface="Arial" pitchFamily="34" charset="0"/>
                <a:cs typeface="Arial" pitchFamily="34" charset="0"/>
              </a:rPr>
              <a:t>Shiong</a:t>
            </a:r>
            <a:endParaRPr lang="en-GB" b="1" dirty="0">
              <a:solidFill>
                <a:schemeClr val="bg1"/>
              </a:solidFill>
              <a:latin typeface="Arial" pitchFamily="34" charset="0"/>
              <a:cs typeface="Arial" pitchFamily="34" charset="0"/>
            </a:endParaRPr>
          </a:p>
        </p:txBody>
      </p:sp>
      <p:pic>
        <p:nvPicPr>
          <p:cNvPr id="7171" name="Picture 3"/>
          <p:cNvPicPr>
            <a:picLocks noChangeAspect="1" noChangeArrowheads="1"/>
          </p:cNvPicPr>
          <p:nvPr/>
        </p:nvPicPr>
        <p:blipFill>
          <a:blip r:embed="rId2" cstate="print"/>
          <a:srcRect/>
          <a:stretch>
            <a:fillRect/>
          </a:stretch>
        </p:blipFill>
        <p:spPr bwMode="auto">
          <a:xfrm>
            <a:off x="601337" y="2492896"/>
            <a:ext cx="5256584" cy="3400216"/>
          </a:xfrm>
          <a:prstGeom prst="rect">
            <a:avLst/>
          </a:prstGeom>
          <a:noFill/>
          <a:ln w="9525">
            <a:noFill/>
            <a:miter lim="800000"/>
            <a:headEnd/>
            <a:tailEnd/>
          </a:ln>
        </p:spPr>
      </p:pic>
      <p:sp>
        <p:nvSpPr>
          <p:cNvPr id="5" name="TextBox 4"/>
          <p:cNvSpPr txBox="1"/>
          <p:nvPr/>
        </p:nvSpPr>
        <p:spPr>
          <a:xfrm>
            <a:off x="6456040" y="2924944"/>
            <a:ext cx="3672408" cy="2246769"/>
          </a:xfrm>
          <a:prstGeom prst="rect">
            <a:avLst/>
          </a:prstGeom>
          <a:noFill/>
        </p:spPr>
        <p:txBody>
          <a:bodyPr wrap="square" rtlCol="0">
            <a:spAutoFit/>
          </a:bodyPr>
          <a:lstStyle/>
          <a:p>
            <a:r>
              <a:rPr lang="en-GB" sz="2800" b="1" dirty="0" err="1">
                <a:solidFill>
                  <a:schemeClr val="bg1"/>
                </a:solidFill>
                <a:latin typeface="Arial" pitchFamily="34" charset="0"/>
                <a:cs typeface="Arial" pitchFamily="34" charset="0"/>
              </a:rPr>
              <a:t>Artemesia</a:t>
            </a:r>
            <a:r>
              <a:rPr lang="en-GB" sz="2800" b="1" dirty="0">
                <a:solidFill>
                  <a:schemeClr val="bg1"/>
                </a:solidFill>
                <a:latin typeface="Arial" pitchFamily="34" charset="0"/>
                <a:cs typeface="Arial" pitchFamily="34" charset="0"/>
              </a:rPr>
              <a:t> </a:t>
            </a:r>
            <a:r>
              <a:rPr lang="en-GB" sz="2800" b="1" dirty="0" err="1">
                <a:solidFill>
                  <a:schemeClr val="bg1"/>
                </a:solidFill>
                <a:latin typeface="Arial" pitchFamily="34" charset="0"/>
                <a:cs typeface="Arial" pitchFamily="34" charset="0"/>
              </a:rPr>
              <a:t>annua</a:t>
            </a:r>
            <a:endParaRPr lang="en-GB" sz="2800" b="1" dirty="0">
              <a:solidFill>
                <a:schemeClr val="bg1"/>
              </a:solidFill>
              <a:latin typeface="Arial" pitchFamily="34" charset="0"/>
              <a:cs typeface="Arial" pitchFamily="34" charset="0"/>
            </a:endParaRPr>
          </a:p>
          <a:p>
            <a:r>
              <a:rPr lang="en-GB" sz="2800" b="1" dirty="0">
                <a:solidFill>
                  <a:schemeClr val="bg1"/>
                </a:solidFill>
                <a:latin typeface="Arial" pitchFamily="34" charset="0"/>
                <a:cs typeface="Arial" pitchFamily="34" charset="0"/>
              </a:rPr>
              <a:t>Cinnamon</a:t>
            </a:r>
          </a:p>
          <a:p>
            <a:r>
              <a:rPr lang="en-GB" sz="2800" b="1" dirty="0">
                <a:solidFill>
                  <a:schemeClr val="bg1"/>
                </a:solidFill>
                <a:latin typeface="Arial" pitchFamily="34" charset="0"/>
                <a:cs typeface="Arial" pitchFamily="34" charset="0"/>
              </a:rPr>
              <a:t>Echinacea</a:t>
            </a:r>
          </a:p>
          <a:p>
            <a:r>
              <a:rPr lang="en-GB" sz="2800" b="1" dirty="0">
                <a:solidFill>
                  <a:schemeClr val="bg1"/>
                </a:solidFill>
                <a:latin typeface="Arial" pitchFamily="34" charset="0"/>
                <a:cs typeface="Arial" pitchFamily="34" charset="0"/>
              </a:rPr>
              <a:t>Garlic</a:t>
            </a:r>
          </a:p>
          <a:p>
            <a:r>
              <a:rPr lang="en-GB" sz="2800" b="1" dirty="0">
                <a:solidFill>
                  <a:schemeClr val="bg1"/>
                </a:solidFill>
                <a:latin typeface="Arial" pitchFamily="34" charset="0"/>
                <a:cs typeface="Arial" pitchFamily="34" charset="0"/>
              </a:rPr>
              <a:t>Pau </a:t>
            </a:r>
            <a:r>
              <a:rPr lang="en-GB" sz="2800" b="1" dirty="0" err="1">
                <a:solidFill>
                  <a:schemeClr val="bg1"/>
                </a:solidFill>
                <a:latin typeface="Arial" pitchFamily="34" charset="0"/>
                <a:cs typeface="Arial" pitchFamily="34" charset="0"/>
              </a:rPr>
              <a:t>D’arco</a:t>
            </a:r>
            <a:endParaRPr lang="en-GB" sz="2800" b="1" dirty="0">
              <a:solidFill>
                <a:schemeClr val="bg1"/>
              </a:solidFill>
              <a:latin typeface="Arial" pitchFamily="34" charset="0"/>
              <a:cs typeface="Arial" pitchFamily="34"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BEDC69-335F-4BCB-B979-B2B88B3449E5}"/>
              </a:ext>
            </a:extLst>
          </p:cNvPr>
          <p:cNvSpPr/>
          <p:nvPr/>
        </p:nvSpPr>
        <p:spPr>
          <a:xfrm>
            <a:off x="861844" y="548680"/>
            <a:ext cx="10562748" cy="57606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a:blip r:embed="rId2" cstate="print"/>
          <a:srcRect/>
          <a:stretch>
            <a:fillRect/>
          </a:stretch>
        </p:blipFill>
        <p:spPr bwMode="auto">
          <a:xfrm>
            <a:off x="861844" y="548680"/>
            <a:ext cx="7908857" cy="5760640"/>
          </a:xfrm>
          <a:prstGeom prst="rect">
            <a:avLst/>
          </a:prstGeom>
          <a:noFill/>
          <a:ln w="9525">
            <a:noFill/>
            <a:miter lim="800000"/>
            <a:headEnd/>
            <a:tailEnd/>
          </a:ln>
        </p:spPr>
      </p:pic>
      <p:sp>
        <p:nvSpPr>
          <p:cNvPr id="3" name="TextBox 2"/>
          <p:cNvSpPr txBox="1"/>
          <p:nvPr/>
        </p:nvSpPr>
        <p:spPr>
          <a:xfrm>
            <a:off x="8126631" y="548680"/>
            <a:ext cx="3312368" cy="1200329"/>
          </a:xfrm>
          <a:prstGeom prst="rect">
            <a:avLst/>
          </a:prstGeom>
          <a:noFill/>
        </p:spPr>
        <p:txBody>
          <a:bodyPr wrap="square" rtlCol="0">
            <a:spAutoFit/>
          </a:bodyPr>
          <a:lstStyle/>
          <a:p>
            <a:r>
              <a:rPr lang="en-GB" sz="3600" b="1" dirty="0" err="1">
                <a:solidFill>
                  <a:srgbClr val="FFFF00"/>
                </a:solidFill>
                <a:latin typeface="Arial" pitchFamily="34" charset="0"/>
                <a:cs typeface="Arial" pitchFamily="34" charset="0"/>
              </a:rPr>
              <a:t>Covid</a:t>
            </a:r>
            <a:r>
              <a:rPr lang="en-GB" sz="3600" b="1" dirty="0">
                <a:solidFill>
                  <a:srgbClr val="FFFF00"/>
                </a:solidFill>
                <a:latin typeface="Arial" pitchFamily="34" charset="0"/>
                <a:cs typeface="Arial" pitchFamily="34" charset="0"/>
              </a:rPr>
              <a:t> 19 alias SARS-CoV-2</a:t>
            </a:r>
          </a:p>
        </p:txBody>
      </p:sp>
      <p:sp>
        <p:nvSpPr>
          <p:cNvPr id="4" name="Oval 3"/>
          <p:cNvSpPr/>
          <p:nvPr/>
        </p:nvSpPr>
        <p:spPr>
          <a:xfrm>
            <a:off x="1500133" y="4077072"/>
            <a:ext cx="2952328" cy="10081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813CAAD-78EE-46EF-96AE-2C64DBB4DBE8}"/>
              </a:ext>
            </a:extLst>
          </p:cNvPr>
          <p:cNvSpPr/>
          <p:nvPr/>
        </p:nvSpPr>
        <p:spPr>
          <a:xfrm>
            <a:off x="1286116" y="1126730"/>
            <a:ext cx="2952328"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rrow: Right 1">
            <a:extLst>
              <a:ext uri="{FF2B5EF4-FFF2-40B4-BE49-F238E27FC236}">
                <a16:creationId xmlns:a16="http://schemas.microsoft.com/office/drawing/2014/main" id="{2B95D234-DCCF-4079-B16D-911F1252DE11}"/>
              </a:ext>
            </a:extLst>
          </p:cNvPr>
          <p:cNvSpPr/>
          <p:nvPr/>
        </p:nvSpPr>
        <p:spPr>
          <a:xfrm>
            <a:off x="4238443" y="1412775"/>
            <a:ext cx="849445" cy="2160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453B944D-F411-408C-8E13-A41594EDB9F4}"/>
              </a:ext>
            </a:extLst>
          </p:cNvPr>
          <p:cNvSpPr/>
          <p:nvPr/>
        </p:nvSpPr>
        <p:spPr>
          <a:xfrm>
            <a:off x="4411477" y="4457291"/>
            <a:ext cx="748419" cy="2789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6195C80-542F-4A2E-98EC-877A091F0A6A}"/>
              </a:ext>
            </a:extLst>
          </p:cNvPr>
          <p:cNvSpPr txBox="1"/>
          <p:nvPr/>
        </p:nvSpPr>
        <p:spPr>
          <a:xfrm>
            <a:off x="2735949" y="4624794"/>
            <a:ext cx="1483828" cy="307777"/>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Lipid + Protein</a:t>
            </a:r>
          </a:p>
        </p:txBody>
      </p:sp>
      <p:sp>
        <p:nvSpPr>
          <p:cNvPr id="9" name="TextBox 8">
            <a:extLst>
              <a:ext uri="{FF2B5EF4-FFF2-40B4-BE49-F238E27FC236}">
                <a16:creationId xmlns:a16="http://schemas.microsoft.com/office/drawing/2014/main" id="{C04D68FB-2C0D-4C32-84C5-97C272CD9C7F}"/>
              </a:ext>
            </a:extLst>
          </p:cNvPr>
          <p:cNvSpPr txBox="1"/>
          <p:nvPr/>
        </p:nvSpPr>
        <p:spPr>
          <a:xfrm>
            <a:off x="8962401" y="2184246"/>
            <a:ext cx="2246167" cy="3046988"/>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rPr>
              <a:t>Note the</a:t>
            </a:r>
          </a:p>
          <a:p>
            <a:endParaRPr lang="en-GB"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Protein</a:t>
            </a:r>
          </a:p>
          <a:p>
            <a:r>
              <a:rPr lang="en-GB" sz="2400" b="1" dirty="0">
                <a:solidFill>
                  <a:schemeClr val="bg1"/>
                </a:solidFill>
                <a:latin typeface="Arial" panose="020B0604020202020204" pitchFamily="34" charset="0"/>
                <a:cs typeface="Arial" panose="020B0604020202020204" pitchFamily="34" charset="0"/>
              </a:rPr>
              <a:t>     Vital spike</a:t>
            </a:r>
          </a:p>
          <a:p>
            <a:endParaRPr lang="en-GB"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Lipid + Protein Envelope</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548680"/>
            <a:ext cx="7560840" cy="2308324"/>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Treatment approaches*</a:t>
            </a:r>
          </a:p>
          <a:p>
            <a:r>
              <a:rPr lang="en-GB" sz="3600" b="1" dirty="0">
                <a:solidFill>
                  <a:schemeClr val="bg1"/>
                </a:solidFill>
                <a:latin typeface="Arial" pitchFamily="34" charset="0"/>
                <a:cs typeface="Arial" pitchFamily="34" charset="0"/>
              </a:rPr>
              <a:t>4. Kill the factory of the virus (the infected cell itself) by increasing NK cells and Killer T-cells.</a:t>
            </a:r>
          </a:p>
        </p:txBody>
      </p:sp>
      <p:sp>
        <p:nvSpPr>
          <p:cNvPr id="3" name="TextBox 2"/>
          <p:cNvSpPr txBox="1"/>
          <p:nvPr/>
        </p:nvSpPr>
        <p:spPr>
          <a:xfrm>
            <a:off x="551384" y="5949280"/>
            <a:ext cx="7416824"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*The Science behind the </a:t>
            </a:r>
            <a:r>
              <a:rPr lang="en-GB" b="1" dirty="0" err="1">
                <a:solidFill>
                  <a:schemeClr val="bg1"/>
                </a:solidFill>
                <a:latin typeface="Arial" pitchFamily="34" charset="0"/>
                <a:cs typeface="Arial" pitchFamily="34" charset="0"/>
              </a:rPr>
              <a:t>Coronovirus</a:t>
            </a:r>
            <a:r>
              <a:rPr lang="en-GB" b="1" dirty="0">
                <a:solidFill>
                  <a:schemeClr val="bg1"/>
                </a:solidFill>
                <a:latin typeface="Arial" pitchFamily="34" charset="0"/>
                <a:cs typeface="Arial" pitchFamily="34" charset="0"/>
              </a:rPr>
              <a:t> by Dr Patrick Soon-</a:t>
            </a:r>
            <a:r>
              <a:rPr lang="en-GB" b="1" dirty="0" err="1">
                <a:solidFill>
                  <a:schemeClr val="bg1"/>
                </a:solidFill>
                <a:latin typeface="Arial" pitchFamily="34" charset="0"/>
                <a:cs typeface="Arial" pitchFamily="34" charset="0"/>
              </a:rPr>
              <a:t>Shiong</a:t>
            </a:r>
            <a:endParaRPr lang="en-GB" b="1" dirty="0">
              <a:solidFill>
                <a:schemeClr val="bg1"/>
              </a:solidFill>
              <a:latin typeface="Arial" pitchFamily="34" charset="0"/>
              <a:cs typeface="Arial" pitchFamily="34" charset="0"/>
            </a:endParaRPr>
          </a:p>
        </p:txBody>
      </p:sp>
      <p:pic>
        <p:nvPicPr>
          <p:cNvPr id="8194" name="Picture 2"/>
          <p:cNvPicPr>
            <a:picLocks noChangeAspect="1" noChangeArrowheads="1"/>
          </p:cNvPicPr>
          <p:nvPr/>
        </p:nvPicPr>
        <p:blipFill>
          <a:blip r:embed="rId2" cstate="print"/>
          <a:srcRect/>
          <a:stretch>
            <a:fillRect/>
          </a:stretch>
        </p:blipFill>
        <p:spPr bwMode="auto">
          <a:xfrm>
            <a:off x="551384" y="2840324"/>
            <a:ext cx="4536504" cy="3156771"/>
          </a:xfrm>
          <a:prstGeom prst="rect">
            <a:avLst/>
          </a:prstGeom>
          <a:noFill/>
          <a:ln w="9525">
            <a:noFill/>
            <a:miter lim="800000"/>
            <a:headEnd/>
            <a:tailEnd/>
          </a:ln>
        </p:spPr>
      </p:pic>
      <p:sp>
        <p:nvSpPr>
          <p:cNvPr id="5" name="TextBox 4"/>
          <p:cNvSpPr txBox="1"/>
          <p:nvPr/>
        </p:nvSpPr>
        <p:spPr>
          <a:xfrm>
            <a:off x="6888088" y="3212976"/>
            <a:ext cx="4032448" cy="1815882"/>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Vitamin D</a:t>
            </a:r>
          </a:p>
          <a:p>
            <a:r>
              <a:rPr lang="en-GB" sz="2800" b="1" dirty="0">
                <a:solidFill>
                  <a:schemeClr val="bg1"/>
                </a:solidFill>
                <a:latin typeface="Arial" pitchFamily="34" charset="0"/>
                <a:cs typeface="Arial" pitchFamily="34" charset="0"/>
              </a:rPr>
              <a:t>Vitamin K2 in BCS oil</a:t>
            </a:r>
          </a:p>
          <a:p>
            <a:r>
              <a:rPr lang="en-GB" sz="2800" b="1" dirty="0">
                <a:solidFill>
                  <a:schemeClr val="bg1"/>
                </a:solidFill>
                <a:latin typeface="Arial" pitchFamily="34" charset="0"/>
                <a:cs typeface="Arial" pitchFamily="34" charset="0"/>
              </a:rPr>
              <a:t>Zinc</a:t>
            </a:r>
          </a:p>
          <a:p>
            <a:r>
              <a:rPr lang="en-GB" sz="2800" b="1" dirty="0">
                <a:solidFill>
                  <a:schemeClr val="bg1"/>
                </a:solidFill>
                <a:latin typeface="Arial" pitchFamily="34" charset="0"/>
                <a:cs typeface="Arial" pitchFamily="34" charset="0"/>
              </a:rPr>
              <a:t>Garlic ↑NO</a:t>
            </a:r>
          </a:p>
        </p:txBody>
      </p:sp>
      <p:sp>
        <p:nvSpPr>
          <p:cNvPr id="6" name="TextBox 5">
            <a:extLst>
              <a:ext uri="{FF2B5EF4-FFF2-40B4-BE49-F238E27FC236}">
                <a16:creationId xmlns:a16="http://schemas.microsoft.com/office/drawing/2014/main" id="{E9844266-16C1-47D0-89F6-03E8E6018C8C}"/>
              </a:ext>
            </a:extLst>
          </p:cNvPr>
          <p:cNvSpPr txBox="1"/>
          <p:nvPr/>
        </p:nvSpPr>
        <p:spPr>
          <a:xfrm>
            <a:off x="9264352" y="4005064"/>
            <a:ext cx="1944216" cy="307777"/>
          </a:xfrm>
          <a:prstGeom prst="rect">
            <a:avLst/>
          </a:prstGeom>
          <a:noFill/>
        </p:spPr>
        <p:txBody>
          <a:bodyPr wrap="square" rtlCol="0">
            <a:spAutoFit/>
          </a:bodyPr>
          <a:lstStyle/>
          <a:p>
            <a:r>
              <a:rPr lang="en-GB" sz="1400" b="1" dirty="0" err="1">
                <a:solidFill>
                  <a:schemeClr val="bg1"/>
                </a:solidFill>
                <a:latin typeface="Arial" pitchFamily="34" charset="0"/>
                <a:cs typeface="Arial" pitchFamily="34" charset="0"/>
              </a:rPr>
              <a:t>Blackcumin</a:t>
            </a:r>
            <a:r>
              <a:rPr lang="en-GB" sz="1400" b="1" dirty="0">
                <a:solidFill>
                  <a:schemeClr val="bg1"/>
                </a:solidFill>
                <a:latin typeface="Arial" pitchFamily="34" charset="0"/>
                <a:cs typeface="Arial" pitchFamily="34" charset="0"/>
              </a:rPr>
              <a:t> seed oil</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88728-7451-4231-B104-F02B31AEAD26}"/>
              </a:ext>
            </a:extLst>
          </p:cNvPr>
          <p:cNvPicPr>
            <a:picLocks noChangeAspect="1"/>
          </p:cNvPicPr>
          <p:nvPr/>
        </p:nvPicPr>
        <p:blipFill>
          <a:blip r:embed="rId2"/>
          <a:stretch>
            <a:fillRect/>
          </a:stretch>
        </p:blipFill>
        <p:spPr>
          <a:xfrm>
            <a:off x="1523554" y="673571"/>
            <a:ext cx="9305925" cy="2333625"/>
          </a:xfrm>
          <a:prstGeom prst="rect">
            <a:avLst/>
          </a:prstGeom>
        </p:spPr>
      </p:pic>
      <p:pic>
        <p:nvPicPr>
          <p:cNvPr id="3" name="Picture 2">
            <a:extLst>
              <a:ext uri="{FF2B5EF4-FFF2-40B4-BE49-F238E27FC236}">
                <a16:creationId xmlns:a16="http://schemas.microsoft.com/office/drawing/2014/main" id="{1F59372D-86F5-46A2-85EB-5C7153D3D97E}"/>
              </a:ext>
            </a:extLst>
          </p:cNvPr>
          <p:cNvPicPr>
            <a:picLocks noChangeAspect="1"/>
          </p:cNvPicPr>
          <p:nvPr/>
        </p:nvPicPr>
        <p:blipFill>
          <a:blip r:embed="rId3"/>
          <a:stretch>
            <a:fillRect/>
          </a:stretch>
        </p:blipFill>
        <p:spPr>
          <a:xfrm>
            <a:off x="1523554" y="3007196"/>
            <a:ext cx="9324974" cy="3086100"/>
          </a:xfrm>
          <a:prstGeom prst="rect">
            <a:avLst/>
          </a:prstGeom>
        </p:spPr>
      </p:pic>
      <p:pic>
        <p:nvPicPr>
          <p:cNvPr id="4" name="Picture 3">
            <a:extLst>
              <a:ext uri="{FF2B5EF4-FFF2-40B4-BE49-F238E27FC236}">
                <a16:creationId xmlns:a16="http://schemas.microsoft.com/office/drawing/2014/main" id="{ABA2A6C4-A898-4CF3-B251-57524F0BFE1C}"/>
              </a:ext>
            </a:extLst>
          </p:cNvPr>
          <p:cNvPicPr>
            <a:picLocks noChangeAspect="1"/>
          </p:cNvPicPr>
          <p:nvPr/>
        </p:nvPicPr>
        <p:blipFill>
          <a:blip r:embed="rId4"/>
          <a:stretch>
            <a:fillRect/>
          </a:stretch>
        </p:blipFill>
        <p:spPr>
          <a:xfrm>
            <a:off x="8591978" y="1340768"/>
            <a:ext cx="2047875" cy="1276350"/>
          </a:xfrm>
          <a:prstGeom prst="rect">
            <a:avLst/>
          </a:prstGeom>
        </p:spPr>
      </p:pic>
      <p:sp>
        <p:nvSpPr>
          <p:cNvPr id="5" name="Speech Bubble: Oval 4">
            <a:extLst>
              <a:ext uri="{FF2B5EF4-FFF2-40B4-BE49-F238E27FC236}">
                <a16:creationId xmlns:a16="http://schemas.microsoft.com/office/drawing/2014/main" id="{D89835AD-A8DC-40BF-B7C6-885E6A345324}"/>
              </a:ext>
            </a:extLst>
          </p:cNvPr>
          <p:cNvSpPr/>
          <p:nvPr/>
        </p:nvSpPr>
        <p:spPr>
          <a:xfrm>
            <a:off x="6888088" y="4293096"/>
            <a:ext cx="1296144" cy="936104"/>
          </a:xfrm>
          <a:prstGeom prst="wedgeEllipseCallout">
            <a:avLst>
              <a:gd name="adj1" fmla="val 131200"/>
              <a:gd name="adj2" fmla="val 670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C551F80-7475-49F2-AA49-39412DE5BA36}"/>
              </a:ext>
            </a:extLst>
          </p:cNvPr>
          <p:cNvSpPr txBox="1"/>
          <p:nvPr/>
        </p:nvSpPr>
        <p:spPr>
          <a:xfrm>
            <a:off x="7032104" y="4468760"/>
            <a:ext cx="1512168" cy="584775"/>
          </a:xfrm>
          <a:prstGeom prst="rect">
            <a:avLst/>
          </a:prstGeom>
          <a:noFill/>
        </p:spPr>
        <p:txBody>
          <a:bodyPr wrap="square" rtlCol="0">
            <a:spAutoFit/>
          </a:bodyPr>
          <a:lstStyle/>
          <a:p>
            <a:r>
              <a:rPr lang="en-GB" sz="1600" b="1" dirty="0">
                <a:solidFill>
                  <a:schemeClr val="bg1"/>
                </a:solidFill>
              </a:rPr>
              <a:t>Echinacea purpura?</a:t>
            </a:r>
          </a:p>
        </p:txBody>
      </p:sp>
    </p:spTree>
    <p:extLst>
      <p:ext uri="{BB962C8B-B14F-4D97-AF65-F5344CB8AC3E}">
        <p14:creationId xmlns:p14="http://schemas.microsoft.com/office/powerpoint/2010/main" val="121241453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429DF2-9C8A-4A69-850E-F2FE61A6C59D}"/>
              </a:ext>
            </a:extLst>
          </p:cNvPr>
          <p:cNvSpPr/>
          <p:nvPr/>
        </p:nvSpPr>
        <p:spPr>
          <a:xfrm>
            <a:off x="3071665" y="3068961"/>
            <a:ext cx="6220485" cy="646331"/>
          </a:xfrm>
          <a:prstGeom prst="rect">
            <a:avLst/>
          </a:prstGeom>
        </p:spPr>
        <p:txBody>
          <a:bodyPr wrap="none">
            <a:spAutoFit/>
          </a:bodyPr>
          <a:lstStyle/>
          <a:p>
            <a:r>
              <a:rPr lang="en-GB" sz="3600" b="1" dirty="0">
                <a:solidFill>
                  <a:srgbClr val="FFFF00"/>
                </a:solidFill>
                <a:latin typeface="Arial" pitchFamily="34" charset="0"/>
                <a:cs typeface="Arial" pitchFamily="34" charset="0"/>
              </a:rPr>
              <a:t>Zinc and the ACE2 receptor</a:t>
            </a:r>
          </a:p>
        </p:txBody>
      </p:sp>
    </p:spTree>
    <p:extLst>
      <p:ext uri="{BB962C8B-B14F-4D97-AF65-F5344CB8AC3E}">
        <p14:creationId xmlns:p14="http://schemas.microsoft.com/office/powerpoint/2010/main" val="225974783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242" y="908720"/>
            <a:ext cx="7632848" cy="2862322"/>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Angiotensin-converting enzyme 2 (ACE2) </a:t>
            </a:r>
            <a:r>
              <a:rPr lang="en-GB" sz="3600" b="1" dirty="0">
                <a:solidFill>
                  <a:schemeClr val="bg1"/>
                </a:solidFill>
                <a:latin typeface="Arial" pitchFamily="34" charset="0"/>
                <a:cs typeface="Arial" pitchFamily="34" charset="0"/>
              </a:rPr>
              <a:t>receptor serves as the entry point into cells for some coronaviruses especially Covid-19.*</a:t>
            </a:r>
          </a:p>
        </p:txBody>
      </p:sp>
      <p:sp>
        <p:nvSpPr>
          <p:cNvPr id="3" name="TextBox 2"/>
          <p:cNvSpPr txBox="1"/>
          <p:nvPr/>
        </p:nvSpPr>
        <p:spPr>
          <a:xfrm>
            <a:off x="749250" y="5373216"/>
            <a:ext cx="7632848" cy="923330"/>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*"Gene: ACE2, </a:t>
            </a:r>
            <a:r>
              <a:rPr lang="en-GB" b="1" dirty="0" err="1">
                <a:solidFill>
                  <a:schemeClr val="bg1"/>
                </a:solidFill>
                <a:latin typeface="Arial" pitchFamily="34" charset="0"/>
                <a:cs typeface="Arial" pitchFamily="34" charset="0"/>
              </a:rPr>
              <a:t>angiotensin</a:t>
            </a:r>
            <a:r>
              <a:rPr lang="en-GB" b="1" dirty="0">
                <a:solidFill>
                  <a:schemeClr val="bg1"/>
                </a:solidFill>
                <a:latin typeface="Arial" pitchFamily="34" charset="0"/>
                <a:cs typeface="Arial" pitchFamily="34" charset="0"/>
              </a:rPr>
              <a:t> I converting enzyme 2". </a:t>
            </a:r>
            <a:r>
              <a:rPr lang="en-GB" b="1" i="1" dirty="0">
                <a:solidFill>
                  <a:schemeClr val="bg1"/>
                </a:solidFill>
                <a:latin typeface="Arial" pitchFamily="34" charset="0"/>
                <a:cs typeface="Arial" pitchFamily="34" charset="0"/>
              </a:rPr>
              <a:t>National </a:t>
            </a:r>
            <a:r>
              <a:rPr lang="en-GB" b="1" i="1" dirty="0" err="1">
                <a:solidFill>
                  <a:schemeClr val="bg1"/>
                </a:solidFill>
                <a:latin typeface="Arial" pitchFamily="34" charset="0"/>
                <a:cs typeface="Arial" pitchFamily="34" charset="0"/>
              </a:rPr>
              <a:t>Center</a:t>
            </a:r>
            <a:r>
              <a:rPr lang="en-GB" b="1" i="1" dirty="0">
                <a:solidFill>
                  <a:schemeClr val="bg1"/>
                </a:solidFill>
                <a:latin typeface="Arial" pitchFamily="34" charset="0"/>
                <a:cs typeface="Arial" pitchFamily="34" charset="0"/>
              </a:rPr>
              <a:t> for Biotechnology Information (NCBI)</a:t>
            </a:r>
            <a:r>
              <a:rPr lang="en-GB" b="1" dirty="0">
                <a:solidFill>
                  <a:schemeClr val="bg1"/>
                </a:solidFill>
                <a:latin typeface="Arial" pitchFamily="34" charset="0"/>
                <a:cs typeface="Arial" pitchFamily="34" charset="0"/>
              </a:rPr>
              <a:t>. U.S. National Library of Medicine. 2020-02-28</a:t>
            </a:r>
          </a:p>
        </p:txBody>
      </p:sp>
      <p:pic>
        <p:nvPicPr>
          <p:cNvPr id="4" name="Picture 3">
            <a:extLst>
              <a:ext uri="{FF2B5EF4-FFF2-40B4-BE49-F238E27FC236}">
                <a16:creationId xmlns:a16="http://schemas.microsoft.com/office/drawing/2014/main" id="{DD603421-385F-4BE5-A285-8D2AD935E9A1}"/>
              </a:ext>
            </a:extLst>
          </p:cNvPr>
          <p:cNvPicPr>
            <a:picLocks noChangeAspect="1"/>
          </p:cNvPicPr>
          <p:nvPr/>
        </p:nvPicPr>
        <p:blipFill>
          <a:blip r:embed="rId2"/>
          <a:stretch>
            <a:fillRect/>
          </a:stretch>
        </p:blipFill>
        <p:spPr>
          <a:xfrm>
            <a:off x="8527281" y="1052736"/>
            <a:ext cx="3132551" cy="2448272"/>
          </a:xfrm>
          <a:prstGeom prst="rect">
            <a:avLst/>
          </a:prstGeom>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591102"/>
            <a:ext cx="7704856" cy="5078313"/>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ACE2</a:t>
            </a:r>
            <a:r>
              <a:rPr lang="en-GB" sz="3600" b="1" baseline="30000" dirty="0">
                <a:solidFill>
                  <a:schemeClr val="bg1"/>
                </a:solidFill>
                <a:latin typeface="Arial" pitchFamily="34" charset="0"/>
                <a:cs typeface="Arial" pitchFamily="34" charset="0"/>
              </a:rPr>
              <a:t> </a:t>
            </a:r>
            <a:r>
              <a:rPr lang="en-GB" sz="3600" b="1" dirty="0">
                <a:solidFill>
                  <a:schemeClr val="bg1"/>
                </a:solidFill>
                <a:latin typeface="Arial" pitchFamily="34" charset="0"/>
                <a:cs typeface="Arial" pitchFamily="34" charset="0"/>
              </a:rPr>
              <a:t>is an enzyme attached to the outer surface (cell membranes) of cells to type 11 </a:t>
            </a:r>
            <a:r>
              <a:rPr lang="en-GB" sz="3600" b="1" dirty="0" err="1">
                <a:solidFill>
                  <a:schemeClr val="bg1"/>
                </a:solidFill>
                <a:latin typeface="Arial" pitchFamily="34" charset="0"/>
                <a:cs typeface="Arial" pitchFamily="34" charset="0"/>
              </a:rPr>
              <a:t>aveolar</a:t>
            </a:r>
            <a:r>
              <a:rPr lang="en-GB" sz="3600" b="1" dirty="0">
                <a:solidFill>
                  <a:schemeClr val="bg1"/>
                </a:solidFill>
                <a:latin typeface="Arial" pitchFamily="34" charset="0"/>
                <a:cs typeface="Arial" pitchFamily="34" charset="0"/>
              </a:rPr>
              <a:t> cells of the lungs, arteries and veins, heart, kidney, and small intestines enterocytes.* </a:t>
            </a:r>
          </a:p>
          <a:p>
            <a:r>
              <a:rPr lang="en-GB" sz="3600" b="1" dirty="0">
                <a:solidFill>
                  <a:schemeClr val="bg1"/>
                </a:solidFill>
                <a:latin typeface="Arial" pitchFamily="34" charset="0"/>
                <a:cs typeface="Arial" pitchFamily="34" charset="0"/>
              </a:rPr>
              <a:t>Recent research has also shown receptors in the </a:t>
            </a:r>
            <a:r>
              <a:rPr lang="en-GB" sz="3600" b="1" dirty="0">
                <a:solidFill>
                  <a:srgbClr val="FFFF00"/>
                </a:solidFill>
                <a:latin typeface="Arial" pitchFamily="34" charset="0"/>
                <a:cs typeface="Arial" pitchFamily="34" charset="0"/>
              </a:rPr>
              <a:t>nasal passages </a:t>
            </a:r>
            <a:r>
              <a:rPr lang="en-GB" sz="3600" b="1" dirty="0">
                <a:solidFill>
                  <a:schemeClr val="bg1"/>
                </a:solidFill>
                <a:latin typeface="Arial" pitchFamily="34" charset="0"/>
                <a:cs typeface="Arial" pitchFamily="34" charset="0"/>
              </a:rPr>
              <a:t>and the </a:t>
            </a:r>
            <a:r>
              <a:rPr lang="en-GB" sz="3600" b="1" dirty="0">
                <a:solidFill>
                  <a:srgbClr val="FFFF00"/>
                </a:solidFill>
                <a:latin typeface="Arial" pitchFamily="34" charset="0"/>
                <a:cs typeface="Arial" pitchFamily="34" charset="0"/>
              </a:rPr>
              <a:t>tongue.</a:t>
            </a:r>
          </a:p>
        </p:txBody>
      </p:sp>
      <p:sp>
        <p:nvSpPr>
          <p:cNvPr id="3" name="TextBox 2"/>
          <p:cNvSpPr txBox="1"/>
          <p:nvPr/>
        </p:nvSpPr>
        <p:spPr>
          <a:xfrm>
            <a:off x="767408" y="5517232"/>
            <a:ext cx="7632848" cy="738664"/>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Hamming I, </a:t>
            </a:r>
            <a:r>
              <a:rPr lang="en-GB" sz="1400" b="1" dirty="0" err="1">
                <a:solidFill>
                  <a:schemeClr val="bg1"/>
                </a:solidFill>
                <a:latin typeface="Arial" pitchFamily="34" charset="0"/>
                <a:cs typeface="Arial" pitchFamily="34" charset="0"/>
              </a:rPr>
              <a:t>Timens</a:t>
            </a:r>
            <a:r>
              <a:rPr lang="en-GB" sz="1400" b="1" dirty="0">
                <a:solidFill>
                  <a:schemeClr val="bg1"/>
                </a:solidFill>
                <a:latin typeface="Arial" pitchFamily="34" charset="0"/>
                <a:cs typeface="Arial" pitchFamily="34" charset="0"/>
              </a:rPr>
              <a:t> W, </a:t>
            </a:r>
            <a:r>
              <a:rPr lang="en-GB" sz="1400" b="1" dirty="0" err="1">
                <a:solidFill>
                  <a:schemeClr val="bg1"/>
                </a:solidFill>
                <a:latin typeface="Arial" pitchFamily="34" charset="0"/>
                <a:cs typeface="Arial" pitchFamily="34" charset="0"/>
              </a:rPr>
              <a:t>Bulthuis</a:t>
            </a:r>
            <a:r>
              <a:rPr lang="en-GB" sz="1400" b="1" dirty="0">
                <a:solidFill>
                  <a:schemeClr val="bg1"/>
                </a:solidFill>
                <a:latin typeface="Arial" pitchFamily="34" charset="0"/>
                <a:cs typeface="Arial" pitchFamily="34" charset="0"/>
              </a:rPr>
              <a:t> ML, Lely AT, </a:t>
            </a:r>
            <a:r>
              <a:rPr lang="en-GB" sz="1400" b="1" dirty="0" err="1">
                <a:solidFill>
                  <a:schemeClr val="bg1"/>
                </a:solidFill>
                <a:latin typeface="Arial" pitchFamily="34" charset="0"/>
                <a:cs typeface="Arial" pitchFamily="34" charset="0"/>
              </a:rPr>
              <a:t>Navis</a:t>
            </a:r>
            <a:r>
              <a:rPr lang="en-GB" sz="1400" b="1" dirty="0">
                <a:solidFill>
                  <a:schemeClr val="bg1"/>
                </a:solidFill>
                <a:latin typeface="Arial" pitchFamily="34" charset="0"/>
                <a:cs typeface="Arial" pitchFamily="34" charset="0"/>
              </a:rPr>
              <a:t> G, van Goor H (June 2004). "Tissue distribution of ACE2 protein, the functional receptor for SARS </a:t>
            </a:r>
            <a:r>
              <a:rPr lang="en-GB" sz="1400" b="1" dirty="0" err="1">
                <a:solidFill>
                  <a:schemeClr val="bg1"/>
                </a:solidFill>
                <a:latin typeface="Arial" pitchFamily="34" charset="0"/>
                <a:cs typeface="Arial" pitchFamily="34" charset="0"/>
              </a:rPr>
              <a:t>coronavirus</a:t>
            </a:r>
            <a:r>
              <a:rPr lang="en-GB" sz="1400" b="1" dirty="0">
                <a:solidFill>
                  <a:schemeClr val="bg1"/>
                </a:solidFill>
                <a:latin typeface="Arial" pitchFamily="34" charset="0"/>
                <a:cs typeface="Arial" pitchFamily="34" charset="0"/>
              </a:rPr>
              <a:t>. A first step in understanding SARS pathogenesis". </a:t>
            </a:r>
            <a:r>
              <a:rPr lang="en-GB" sz="1400" b="1" i="1" dirty="0">
                <a:solidFill>
                  <a:schemeClr val="bg1"/>
                </a:solidFill>
                <a:latin typeface="Arial" pitchFamily="34" charset="0"/>
                <a:cs typeface="Arial" pitchFamily="34" charset="0"/>
              </a:rPr>
              <a:t>The Journal of Pathology</a:t>
            </a:r>
            <a:r>
              <a:rPr lang="en-GB" sz="1400" b="1" dirty="0">
                <a:solidFill>
                  <a:schemeClr val="bg1"/>
                </a:solidFill>
                <a:latin typeface="Arial" pitchFamily="34" charset="0"/>
                <a:cs typeface="Arial" pitchFamily="34" charset="0"/>
              </a:rPr>
              <a:t>. 203 (2): 631–7.</a:t>
            </a:r>
          </a:p>
        </p:txBody>
      </p:sp>
      <p:pic>
        <p:nvPicPr>
          <p:cNvPr id="4" name="Picture 5">
            <a:extLst>
              <a:ext uri="{FF2B5EF4-FFF2-40B4-BE49-F238E27FC236}">
                <a16:creationId xmlns:a16="http://schemas.microsoft.com/office/drawing/2014/main" id="{1B877B9F-8A15-4617-B793-BAA75454100F}"/>
              </a:ext>
            </a:extLst>
          </p:cNvPr>
          <p:cNvPicPr>
            <a:picLocks noChangeAspect="1" noChangeArrowheads="1"/>
          </p:cNvPicPr>
          <p:nvPr/>
        </p:nvPicPr>
        <p:blipFill rotWithShape="1">
          <a:blip r:embed="rId2" cstate="print"/>
          <a:srcRect l="9402" r="9740"/>
          <a:stretch/>
        </p:blipFill>
        <p:spPr bwMode="auto">
          <a:xfrm>
            <a:off x="8688287" y="528270"/>
            <a:ext cx="3010009" cy="5639699"/>
          </a:xfrm>
          <a:prstGeom prst="rect">
            <a:avLst/>
          </a:prstGeom>
          <a:noFill/>
          <a:ln w="9525">
            <a:noFill/>
            <a:miter lim="800000"/>
            <a:headEnd/>
            <a:tailEnd/>
          </a:ln>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60363A0-3D58-43DC-BFE9-2326B068087D}"/>
              </a:ext>
            </a:extLst>
          </p:cNvPr>
          <p:cNvPicPr>
            <a:picLocks noChangeAspect="1"/>
          </p:cNvPicPr>
          <p:nvPr/>
        </p:nvPicPr>
        <p:blipFill rotWithShape="1">
          <a:blip r:embed="rId2"/>
          <a:srcRect l="11046" r="1" b="1"/>
          <a:stretch/>
        </p:blipFill>
        <p:spPr>
          <a:xfrm>
            <a:off x="1524020" y="10"/>
            <a:ext cx="9143980" cy="6861558"/>
          </a:xfrm>
          <a:prstGeom prst="rect">
            <a:avLst/>
          </a:prstGeom>
        </p:spPr>
      </p:pic>
      <p:sp>
        <p:nvSpPr>
          <p:cNvPr id="9"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0" y="623275"/>
            <a:ext cx="8178790" cy="5607882"/>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2542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68" y="476672"/>
            <a:ext cx="7632848" cy="2031325"/>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Also found </a:t>
            </a:r>
            <a:r>
              <a:rPr lang="en-GB" sz="3600" b="1" dirty="0">
                <a:solidFill>
                  <a:schemeClr val="bg1"/>
                </a:solidFill>
                <a:latin typeface="Arial" pitchFamily="34" charset="0"/>
                <a:cs typeface="Arial" pitchFamily="34" charset="0"/>
              </a:rPr>
              <a:t>in the cerebral cortex, striatum, hypothalamus, and brainstem.*</a:t>
            </a:r>
          </a:p>
          <a:p>
            <a:endParaRPr lang="en-GB" dirty="0"/>
          </a:p>
        </p:txBody>
      </p:sp>
      <p:sp>
        <p:nvSpPr>
          <p:cNvPr id="3" name="TextBox 2"/>
          <p:cNvSpPr txBox="1"/>
          <p:nvPr/>
        </p:nvSpPr>
        <p:spPr>
          <a:xfrm>
            <a:off x="407368" y="2534527"/>
            <a:ext cx="7632848" cy="923330"/>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t>
            </a:r>
            <a:r>
              <a:rPr lang="en-GB" b="1" dirty="0" err="1">
                <a:solidFill>
                  <a:schemeClr val="bg1"/>
                </a:solidFill>
                <a:latin typeface="Arial" pitchFamily="34" charset="0"/>
                <a:cs typeface="Arial" pitchFamily="34" charset="0"/>
              </a:rPr>
              <a:t>Kabbani</a:t>
            </a:r>
            <a:r>
              <a:rPr lang="en-GB" b="1" dirty="0">
                <a:solidFill>
                  <a:schemeClr val="bg1"/>
                </a:solidFill>
                <a:latin typeface="Arial" pitchFamily="34" charset="0"/>
                <a:cs typeface="Arial" pitchFamily="34" charset="0"/>
              </a:rPr>
              <a:t>, Nadine; Olds, James L (1 April 2020). "Does COVID19 infect the brain? If so, smokers might be at a higher risk". </a:t>
            </a:r>
            <a:r>
              <a:rPr lang="en-GB" b="1" i="1" dirty="0">
                <a:solidFill>
                  <a:schemeClr val="bg1"/>
                </a:solidFill>
                <a:latin typeface="Arial" pitchFamily="34" charset="0"/>
                <a:cs typeface="Arial" pitchFamily="34" charset="0"/>
              </a:rPr>
              <a:t>Molecular Pharmacology</a:t>
            </a:r>
            <a:r>
              <a:rPr lang="en-GB" b="1" dirty="0">
                <a:solidFill>
                  <a:schemeClr val="bg1"/>
                </a:solidFill>
                <a:latin typeface="Arial" pitchFamily="34" charset="0"/>
                <a:cs typeface="Arial" pitchFamily="34" charset="0"/>
              </a:rPr>
              <a:t>: 1-7.</a:t>
            </a:r>
          </a:p>
        </p:txBody>
      </p:sp>
      <p:pic>
        <p:nvPicPr>
          <p:cNvPr id="2052" name="Picture 4">
            <a:extLst>
              <a:ext uri="{FF2B5EF4-FFF2-40B4-BE49-F238E27FC236}">
                <a16:creationId xmlns:a16="http://schemas.microsoft.com/office/drawing/2014/main" id="{B5A9AC1E-4443-41A7-9D2F-7423D5A51D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48" r="15627"/>
          <a:stretch/>
        </p:blipFill>
        <p:spPr bwMode="auto">
          <a:xfrm>
            <a:off x="8040216" y="549808"/>
            <a:ext cx="3402941"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46F658-0239-4E9F-A9AE-35DCE0747059}"/>
              </a:ext>
            </a:extLst>
          </p:cNvPr>
          <p:cNvSpPr txBox="1"/>
          <p:nvPr/>
        </p:nvSpPr>
        <p:spPr>
          <a:xfrm>
            <a:off x="479376" y="3933056"/>
            <a:ext cx="7416824" cy="2308324"/>
          </a:xfrm>
          <a:prstGeom prst="rect">
            <a:avLst/>
          </a:prstGeom>
          <a:noFill/>
          <a:ln w="28575">
            <a:solidFill>
              <a:schemeClr val="bg1"/>
            </a:solidFill>
          </a:ln>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Could link with the symptom of delirium with severely infected persons who end up on ventilators.</a:t>
            </a:r>
          </a:p>
        </p:txBody>
      </p:sp>
      <p:pic>
        <p:nvPicPr>
          <p:cNvPr id="2054" name="Picture 6">
            <a:extLst>
              <a:ext uri="{FF2B5EF4-FFF2-40B4-BE49-F238E27FC236}">
                <a16:creationId xmlns:a16="http://schemas.microsoft.com/office/drawing/2014/main" id="{0DF5AE1A-9713-4F6E-B231-EC214147F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599" y="3943254"/>
            <a:ext cx="3012985" cy="23083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68" y="398270"/>
            <a:ext cx="5328592" cy="5909310"/>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 expression of </a:t>
            </a:r>
            <a:r>
              <a:rPr lang="en-GB" sz="3600" b="1" dirty="0">
                <a:solidFill>
                  <a:srgbClr val="FFFF00"/>
                </a:solidFill>
                <a:latin typeface="Arial" pitchFamily="34" charset="0"/>
                <a:cs typeface="Arial" pitchFamily="34" charset="0"/>
              </a:rPr>
              <a:t>ACE2</a:t>
            </a:r>
            <a:r>
              <a:rPr lang="en-GB" sz="3600" b="1" dirty="0">
                <a:solidFill>
                  <a:schemeClr val="bg1"/>
                </a:solidFill>
                <a:latin typeface="Arial" pitchFamily="34" charset="0"/>
                <a:cs typeface="Arial" pitchFamily="34" charset="0"/>
              </a:rPr>
              <a:t> in cortical neurons and glia make them susceptible to COVID-19 attack, which was the possible basis of anosmia (loss of smell) and incidences of neurological deficits seen in COVID-19.* </a:t>
            </a:r>
          </a:p>
          <a:p>
            <a:endParaRPr lang="en-GB" dirty="0"/>
          </a:p>
        </p:txBody>
      </p:sp>
      <p:sp>
        <p:nvSpPr>
          <p:cNvPr id="3" name="TextBox 2"/>
          <p:cNvSpPr txBox="1"/>
          <p:nvPr/>
        </p:nvSpPr>
        <p:spPr>
          <a:xfrm>
            <a:off x="392067" y="5918932"/>
            <a:ext cx="7488832" cy="523220"/>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a:t>
            </a:r>
            <a:r>
              <a:rPr lang="en-GB" sz="1400" b="1" dirty="0" err="1">
                <a:solidFill>
                  <a:schemeClr val="bg1"/>
                </a:solidFill>
                <a:latin typeface="Arial" pitchFamily="34" charset="0"/>
                <a:cs typeface="Arial" pitchFamily="34" charset="0"/>
              </a:rPr>
              <a:t>Baig</a:t>
            </a:r>
            <a:r>
              <a:rPr lang="en-GB" sz="1400" b="1" dirty="0">
                <a:solidFill>
                  <a:schemeClr val="bg1"/>
                </a:solidFill>
                <a:latin typeface="Arial" pitchFamily="34" charset="0"/>
                <a:cs typeface="Arial" pitchFamily="34" charset="0"/>
              </a:rPr>
              <a:t> AM. Neurological manifestations in COVID-19 caused by SARS-CoV-2. CNS </a:t>
            </a:r>
            <a:r>
              <a:rPr lang="en-GB" sz="1400" b="1" dirty="0" err="1">
                <a:solidFill>
                  <a:schemeClr val="bg1"/>
                </a:solidFill>
                <a:latin typeface="Arial" pitchFamily="34" charset="0"/>
                <a:cs typeface="Arial" pitchFamily="34" charset="0"/>
              </a:rPr>
              <a:t>Neurosci</a:t>
            </a:r>
            <a:r>
              <a:rPr lang="en-GB" sz="1400" b="1" dirty="0">
                <a:solidFill>
                  <a:schemeClr val="bg1"/>
                </a:solidFill>
                <a:latin typeface="Arial" pitchFamily="34" charset="0"/>
                <a:cs typeface="Arial" pitchFamily="34" charset="0"/>
              </a:rPr>
              <a:t> </a:t>
            </a:r>
            <a:r>
              <a:rPr lang="en-GB" sz="1400" b="1" dirty="0" err="1">
                <a:solidFill>
                  <a:schemeClr val="bg1"/>
                </a:solidFill>
                <a:latin typeface="Arial" pitchFamily="34" charset="0"/>
                <a:cs typeface="Arial" pitchFamily="34" charset="0"/>
              </a:rPr>
              <a:t>Ther</a:t>
            </a:r>
            <a:r>
              <a:rPr lang="en-GB" sz="1400" b="1" dirty="0">
                <a:solidFill>
                  <a:schemeClr val="bg1"/>
                </a:solidFill>
                <a:latin typeface="Arial" pitchFamily="34" charset="0"/>
                <a:cs typeface="Arial" pitchFamily="34" charset="0"/>
              </a:rPr>
              <a:t>. 2020;26(5):499–501. </a:t>
            </a:r>
          </a:p>
        </p:txBody>
      </p:sp>
      <p:pic>
        <p:nvPicPr>
          <p:cNvPr id="6" name="Picture 5">
            <a:extLst>
              <a:ext uri="{FF2B5EF4-FFF2-40B4-BE49-F238E27FC236}">
                <a16:creationId xmlns:a16="http://schemas.microsoft.com/office/drawing/2014/main" id="{ADDF8444-4C8D-4258-BD64-7DF6ADF58356}"/>
              </a:ext>
            </a:extLst>
          </p:cNvPr>
          <p:cNvPicPr>
            <a:picLocks noChangeAspect="1"/>
          </p:cNvPicPr>
          <p:nvPr/>
        </p:nvPicPr>
        <p:blipFill>
          <a:blip r:embed="rId2"/>
          <a:stretch>
            <a:fillRect/>
          </a:stretch>
        </p:blipFill>
        <p:spPr>
          <a:xfrm>
            <a:off x="6168924" y="615902"/>
            <a:ext cx="5282555" cy="2845301"/>
          </a:xfrm>
          <a:prstGeom prst="rect">
            <a:avLst/>
          </a:prstGeom>
        </p:spPr>
      </p:pic>
      <p:pic>
        <p:nvPicPr>
          <p:cNvPr id="7" name="Picture 6">
            <a:extLst>
              <a:ext uri="{FF2B5EF4-FFF2-40B4-BE49-F238E27FC236}">
                <a16:creationId xmlns:a16="http://schemas.microsoft.com/office/drawing/2014/main" id="{93E704BF-FA83-420D-8DCE-DD5ACF50D77D}"/>
              </a:ext>
            </a:extLst>
          </p:cNvPr>
          <p:cNvPicPr>
            <a:picLocks noChangeAspect="1"/>
          </p:cNvPicPr>
          <p:nvPr/>
        </p:nvPicPr>
        <p:blipFill>
          <a:blip r:embed="rId3"/>
          <a:stretch>
            <a:fillRect/>
          </a:stretch>
        </p:blipFill>
        <p:spPr>
          <a:xfrm>
            <a:off x="6095999" y="3933056"/>
            <a:ext cx="5464052" cy="1152128"/>
          </a:xfrm>
          <a:prstGeom prst="rect">
            <a:avLst/>
          </a:prstGeom>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46C94C-90A4-4AC3-B510-E2167E91E695}"/>
              </a:ext>
            </a:extLst>
          </p:cNvPr>
          <p:cNvSpPr txBox="1"/>
          <p:nvPr/>
        </p:nvSpPr>
        <p:spPr>
          <a:xfrm>
            <a:off x="479376" y="332656"/>
            <a:ext cx="6552728" cy="5909310"/>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This is curious because we find that : “</a:t>
            </a:r>
            <a:r>
              <a:rPr lang="en-GB" sz="3600" b="1" dirty="0">
                <a:solidFill>
                  <a:srgbClr val="FFFF00"/>
                </a:solidFill>
                <a:latin typeface="Arial" panose="020B0604020202020204" pitchFamily="34" charset="0"/>
                <a:cs typeface="Arial" panose="020B0604020202020204" pitchFamily="34" charset="0"/>
              </a:rPr>
              <a:t>Zinc</a:t>
            </a:r>
            <a:r>
              <a:rPr lang="en-GB" sz="3600" b="1" dirty="0">
                <a:solidFill>
                  <a:schemeClr val="bg1"/>
                </a:solidFill>
                <a:latin typeface="Arial" panose="020B0604020202020204" pitchFamily="34" charset="0"/>
                <a:cs typeface="Arial" panose="020B0604020202020204" pitchFamily="34" charset="0"/>
              </a:rPr>
              <a:t> is also needed for your senses of taste and smell. Because one of the enzymes crucial for proper taste and smell is dependent on this nutrient, a zinc deficiency can reduce your ability to taste or smell.”*</a:t>
            </a:r>
          </a:p>
          <a:p>
            <a:endParaRPr lang="en-GB" dirty="0"/>
          </a:p>
        </p:txBody>
      </p:sp>
      <p:pic>
        <p:nvPicPr>
          <p:cNvPr id="3" name="Picture 2">
            <a:extLst>
              <a:ext uri="{FF2B5EF4-FFF2-40B4-BE49-F238E27FC236}">
                <a16:creationId xmlns:a16="http://schemas.microsoft.com/office/drawing/2014/main" id="{4132A0D2-CD92-4524-A13E-9B3A27AA0224}"/>
              </a:ext>
            </a:extLst>
          </p:cNvPr>
          <p:cNvPicPr>
            <a:picLocks noChangeAspect="1"/>
          </p:cNvPicPr>
          <p:nvPr/>
        </p:nvPicPr>
        <p:blipFill>
          <a:blip r:embed="rId2"/>
          <a:stretch>
            <a:fillRect/>
          </a:stretch>
        </p:blipFill>
        <p:spPr>
          <a:xfrm rot="16200000">
            <a:off x="7096119" y="1958931"/>
            <a:ext cx="5443364" cy="2721682"/>
          </a:xfrm>
          <a:prstGeom prst="rect">
            <a:avLst/>
          </a:prstGeom>
        </p:spPr>
      </p:pic>
      <p:sp>
        <p:nvSpPr>
          <p:cNvPr id="4" name="TextBox 3">
            <a:extLst>
              <a:ext uri="{FF2B5EF4-FFF2-40B4-BE49-F238E27FC236}">
                <a16:creationId xmlns:a16="http://schemas.microsoft.com/office/drawing/2014/main" id="{09B1E1EF-54C2-41B5-9C5F-E91D417C7573}"/>
              </a:ext>
            </a:extLst>
          </p:cNvPr>
          <p:cNvSpPr txBox="1"/>
          <p:nvPr/>
        </p:nvSpPr>
        <p:spPr>
          <a:xfrm>
            <a:off x="479376" y="5842337"/>
            <a:ext cx="7056784" cy="1015663"/>
          </a:xfrm>
          <a:prstGeom prst="rect">
            <a:avLst/>
          </a:prstGeom>
          <a:noFill/>
        </p:spPr>
        <p:txBody>
          <a:bodyPr wrap="square" rtlCol="0">
            <a:spAutoFit/>
          </a:bodyPr>
          <a:lstStyle/>
          <a:p>
            <a:r>
              <a:rPr lang="en-GB" sz="1400" b="1" dirty="0">
                <a:solidFill>
                  <a:schemeClr val="bg1"/>
                </a:solidFill>
              </a:rPr>
              <a:t>*A Syndrome of Acute Zinc Loss. Cerebellar Dysfunction, Mental Changes, Anorexia, and Taste and Smell Dysfunction</a:t>
            </a:r>
          </a:p>
          <a:p>
            <a:r>
              <a:rPr lang="en-GB" sz="1400" b="1" dirty="0">
                <a:solidFill>
                  <a:schemeClr val="bg1"/>
                </a:solidFill>
                <a:hlinkClick r:id="rId3">
                  <a:extLst>
                    <a:ext uri="{A12FA001-AC4F-418D-AE19-62706E023703}">
                      <ahyp:hlinkClr xmlns:ahyp="http://schemas.microsoft.com/office/drawing/2018/hyperlinkcolor" val="tx"/>
                    </a:ext>
                  </a:extLst>
                </a:hlinkClick>
              </a:rPr>
              <a:t>R I </a:t>
            </a:r>
            <a:r>
              <a:rPr lang="en-GB" sz="1400" b="1" dirty="0" err="1">
                <a:solidFill>
                  <a:schemeClr val="bg1"/>
                </a:solidFill>
                <a:hlinkClick r:id="rId3">
                  <a:extLst>
                    <a:ext uri="{A12FA001-AC4F-418D-AE19-62706E023703}">
                      <ahyp:hlinkClr xmlns:ahyp="http://schemas.microsoft.com/office/drawing/2018/hyperlinkcolor" val="tx"/>
                    </a:ext>
                  </a:extLst>
                </a:hlinkClick>
              </a:rPr>
              <a:t>Henkin</a:t>
            </a:r>
            <a:r>
              <a:rPr lang="en-GB" sz="1400" b="1" dirty="0">
                <a:solidFill>
                  <a:schemeClr val="bg1"/>
                </a:solidFill>
              </a:rPr>
              <a:t>, </a:t>
            </a:r>
            <a:r>
              <a:rPr lang="en-GB" sz="1400" b="1" dirty="0">
                <a:solidFill>
                  <a:schemeClr val="bg1"/>
                </a:solidFill>
                <a:hlinkClick r:id="rId4">
                  <a:extLst>
                    <a:ext uri="{A12FA001-AC4F-418D-AE19-62706E023703}">
                      <ahyp:hlinkClr xmlns:ahyp="http://schemas.microsoft.com/office/drawing/2018/hyperlinkcolor" val="tx"/>
                    </a:ext>
                  </a:extLst>
                </a:hlinkClick>
              </a:rPr>
              <a:t>B M Patten</a:t>
            </a:r>
            <a:r>
              <a:rPr lang="en-GB" sz="1400" b="1" dirty="0">
                <a:solidFill>
                  <a:schemeClr val="bg1"/>
                </a:solidFill>
              </a:rPr>
              <a:t>, </a:t>
            </a:r>
            <a:r>
              <a:rPr lang="en-GB" sz="1400" b="1" dirty="0">
                <a:solidFill>
                  <a:schemeClr val="bg1"/>
                </a:solidFill>
                <a:hlinkClick r:id="rId5">
                  <a:extLst>
                    <a:ext uri="{A12FA001-AC4F-418D-AE19-62706E023703}">
                      <ahyp:hlinkClr xmlns:ahyp="http://schemas.microsoft.com/office/drawing/2018/hyperlinkcolor" val="tx"/>
                    </a:ext>
                  </a:extLst>
                </a:hlinkClick>
              </a:rPr>
              <a:t>P K Re</a:t>
            </a:r>
            <a:r>
              <a:rPr lang="en-GB" sz="1400" b="1" dirty="0">
                <a:solidFill>
                  <a:schemeClr val="bg1"/>
                </a:solidFill>
              </a:rPr>
              <a:t>, </a:t>
            </a:r>
            <a:r>
              <a:rPr lang="en-GB" sz="1400" b="1" dirty="0">
                <a:solidFill>
                  <a:schemeClr val="bg1"/>
                </a:solidFill>
                <a:hlinkClick r:id="rId6">
                  <a:extLst>
                    <a:ext uri="{A12FA001-AC4F-418D-AE19-62706E023703}">
                      <ahyp:hlinkClr xmlns:ahyp="http://schemas.microsoft.com/office/drawing/2018/hyperlinkcolor" val="tx"/>
                    </a:ext>
                  </a:extLst>
                </a:hlinkClick>
              </a:rPr>
              <a:t>D A </a:t>
            </a:r>
            <a:r>
              <a:rPr lang="en-GB" sz="1400" b="1" dirty="0" err="1">
                <a:solidFill>
                  <a:schemeClr val="bg1"/>
                </a:solidFill>
                <a:hlinkClick r:id="rId6">
                  <a:extLst>
                    <a:ext uri="{A12FA001-AC4F-418D-AE19-62706E023703}">
                      <ahyp:hlinkClr xmlns:ahyp="http://schemas.microsoft.com/office/drawing/2018/hyperlinkcolor" val="tx"/>
                    </a:ext>
                  </a:extLst>
                </a:hlinkClick>
              </a:rPr>
              <a:t>Bronzert</a:t>
            </a:r>
            <a:r>
              <a:rPr lang="en-GB" sz="1400" b="1" dirty="0">
                <a:solidFill>
                  <a:schemeClr val="bg1"/>
                </a:solidFill>
              </a:rPr>
              <a:t> </a:t>
            </a:r>
          </a:p>
          <a:p>
            <a:endParaRPr lang="en-GB" dirty="0"/>
          </a:p>
        </p:txBody>
      </p:sp>
      <p:sp>
        <p:nvSpPr>
          <p:cNvPr id="5" name="Rectangle 1">
            <a:extLst>
              <a:ext uri="{FF2B5EF4-FFF2-40B4-BE49-F238E27FC236}">
                <a16:creationId xmlns:a16="http://schemas.microsoft.com/office/drawing/2014/main" id="{33FB603A-4217-4894-AEB8-97BE38BB5E47}"/>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1975 Nov;32(11):745-51.</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13C0B94-2A6A-430D-AE96-DFA98D6F295B}"/>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1975 Nov;32(11):745-51.</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813C7902-7C3E-4351-A88D-7B60B84E8757}"/>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600" b="0" i="0" u="none" strike="noStrike" cap="none" normalizeH="0" baseline="0">
                <a:ln>
                  <a:noFill/>
                </a:ln>
                <a:solidFill>
                  <a:srgbClr val="0071BC"/>
                </a:solidFill>
                <a:effectLst/>
              </a:rPr>
              <a:t>.</a:t>
            </a:r>
            <a:r>
              <a:rPr kumimoji="0" lang="en-US" altLang="en-US" sz="1800" b="0" i="0" u="none" strike="noStrike" cap="none" normalizeH="0" baseline="0">
                <a:ln>
                  <a:noFill/>
                </a:ln>
                <a:solidFill>
                  <a:srgbClr val="0071BC"/>
                </a:solidFill>
                <a:effectLst/>
                <a:latin typeface="Arial" panose="020B0604020202020204" pitchFamily="34" charset="0"/>
              </a:rPr>
              <a:t> </a:t>
            </a:r>
            <a:r>
              <a:rPr kumimoji="0" lang="en-US" altLang="en-US" sz="1800" b="0" i="0" u="none" strike="noStrike" cap="none" normalizeH="0" baseline="0">
                <a:ln>
                  <a:noFill/>
                </a:ln>
                <a:solidFill>
                  <a:schemeClr val="tx1"/>
                </a:solidFill>
                <a:effectLst/>
                <a:latin typeface="Arial" panose="020B0604020202020204" pitchFamily="34" charset="0"/>
              </a:rPr>
              <a:t>1975 Nov;32(11):745-51.</a:t>
            </a:r>
            <a:r>
              <a:rPr kumimoji="0" lang="en-US" altLang="en-US" sz="1200" b="0" i="0" u="none" strike="noStrike" cap="none" normalizeH="0" baseline="0">
                <a:ln>
                  <a:noFill/>
                </a:ln>
                <a:solidFill>
                  <a:srgbClr val="212121"/>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doi: 10.1001/archneur.1975.00490530067006</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340039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576EC4-7410-4DD6-8361-7440817B6D34}"/>
              </a:ext>
            </a:extLst>
          </p:cNvPr>
          <p:cNvSpPr txBox="1"/>
          <p:nvPr/>
        </p:nvSpPr>
        <p:spPr>
          <a:xfrm>
            <a:off x="479376" y="260648"/>
            <a:ext cx="4680520" cy="6463308"/>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It may be that the symptom of </a:t>
            </a:r>
            <a:r>
              <a:rPr lang="en-GB" sz="3600" b="1" dirty="0">
                <a:solidFill>
                  <a:srgbClr val="FFFF00"/>
                </a:solidFill>
                <a:latin typeface="Arial" panose="020B0604020202020204" pitchFamily="34" charset="0"/>
                <a:cs typeface="Arial" panose="020B0604020202020204" pitchFamily="34" charset="0"/>
              </a:rPr>
              <a:t>loss of smell and taste </a:t>
            </a:r>
            <a:r>
              <a:rPr lang="en-GB" sz="3600" b="1" dirty="0">
                <a:solidFill>
                  <a:schemeClr val="bg1"/>
                </a:solidFill>
                <a:latin typeface="Arial" panose="020B0604020202020204" pitchFamily="34" charset="0"/>
                <a:cs typeface="Arial" panose="020B0604020202020204" pitchFamily="34" charset="0"/>
              </a:rPr>
              <a:t>arises because all of the zinc inside the infected cells in the nostrils and taste buds has been used up by these cells in fighting the viral infection.</a:t>
            </a:r>
          </a:p>
          <a:p>
            <a:endParaRPr lang="en-GB" dirty="0"/>
          </a:p>
        </p:txBody>
      </p:sp>
      <p:pic>
        <p:nvPicPr>
          <p:cNvPr id="4" name="Picture 3">
            <a:extLst>
              <a:ext uri="{FF2B5EF4-FFF2-40B4-BE49-F238E27FC236}">
                <a16:creationId xmlns:a16="http://schemas.microsoft.com/office/drawing/2014/main" id="{A75648F3-8335-4150-88DA-7A5FD1527438}"/>
              </a:ext>
            </a:extLst>
          </p:cNvPr>
          <p:cNvPicPr>
            <a:picLocks noChangeAspect="1"/>
          </p:cNvPicPr>
          <p:nvPr/>
        </p:nvPicPr>
        <p:blipFill>
          <a:blip r:embed="rId2"/>
          <a:stretch>
            <a:fillRect/>
          </a:stretch>
        </p:blipFill>
        <p:spPr>
          <a:xfrm>
            <a:off x="5663952" y="476672"/>
            <a:ext cx="5826224" cy="5826224"/>
          </a:xfrm>
          <a:prstGeom prst="rect">
            <a:avLst/>
          </a:prstGeom>
        </p:spPr>
      </p:pic>
    </p:spTree>
    <p:extLst>
      <p:ext uri="{BB962C8B-B14F-4D97-AF65-F5344CB8AC3E}">
        <p14:creationId xmlns:p14="http://schemas.microsoft.com/office/powerpoint/2010/main" val="39965817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8D1620-088E-4765-899B-FED57729BEEC}"/>
              </a:ext>
            </a:extLst>
          </p:cNvPr>
          <p:cNvSpPr/>
          <p:nvPr/>
        </p:nvSpPr>
        <p:spPr>
          <a:xfrm>
            <a:off x="479376" y="548680"/>
            <a:ext cx="11161240" cy="57606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EAD14BA6-A14C-48F2-8CCA-72645153ACF7}"/>
              </a:ext>
            </a:extLst>
          </p:cNvPr>
          <p:cNvPicPr>
            <a:picLocks noChangeAspect="1"/>
          </p:cNvPicPr>
          <p:nvPr/>
        </p:nvPicPr>
        <p:blipFill>
          <a:blip r:embed="rId2"/>
          <a:stretch>
            <a:fillRect/>
          </a:stretch>
        </p:blipFill>
        <p:spPr>
          <a:xfrm>
            <a:off x="892343" y="548680"/>
            <a:ext cx="7900562" cy="5760640"/>
          </a:xfrm>
          <a:prstGeom prst="rect">
            <a:avLst/>
          </a:prstGeom>
        </p:spPr>
      </p:pic>
      <p:sp>
        <p:nvSpPr>
          <p:cNvPr id="6" name="TextBox 5">
            <a:extLst>
              <a:ext uri="{FF2B5EF4-FFF2-40B4-BE49-F238E27FC236}">
                <a16:creationId xmlns:a16="http://schemas.microsoft.com/office/drawing/2014/main" id="{7E9BA955-5BF6-423D-AEF0-425AB6C208FC}"/>
              </a:ext>
            </a:extLst>
          </p:cNvPr>
          <p:cNvSpPr txBox="1"/>
          <p:nvPr/>
        </p:nvSpPr>
        <p:spPr>
          <a:xfrm>
            <a:off x="6896762" y="652362"/>
            <a:ext cx="1944216" cy="369332"/>
          </a:xfrm>
          <a:prstGeom prst="rect">
            <a:avLst/>
          </a:prstGeom>
          <a:noFill/>
        </p:spPr>
        <p:txBody>
          <a:bodyPr wrap="square" rtlCol="0">
            <a:spAutoFit/>
          </a:bodyPr>
          <a:lstStyle/>
          <a:p>
            <a:r>
              <a:rPr lang="en-GB" b="1" dirty="0">
                <a:solidFill>
                  <a:srgbClr val="7030A0"/>
                </a:solidFill>
                <a:latin typeface="Arial" panose="020B0604020202020204" pitchFamily="34" charset="0"/>
                <a:cs typeface="Arial" panose="020B0604020202020204" pitchFamily="34" charset="0"/>
              </a:rPr>
              <a:t>Spike protein</a:t>
            </a:r>
          </a:p>
        </p:txBody>
      </p:sp>
      <p:sp>
        <p:nvSpPr>
          <p:cNvPr id="7" name="TextBox 6">
            <a:extLst>
              <a:ext uri="{FF2B5EF4-FFF2-40B4-BE49-F238E27FC236}">
                <a16:creationId xmlns:a16="http://schemas.microsoft.com/office/drawing/2014/main" id="{44FDAD92-A566-4BC7-9520-FB60906D2BF4}"/>
              </a:ext>
            </a:extLst>
          </p:cNvPr>
          <p:cNvSpPr txBox="1"/>
          <p:nvPr/>
        </p:nvSpPr>
        <p:spPr>
          <a:xfrm>
            <a:off x="7028499" y="4408772"/>
            <a:ext cx="1336184" cy="369332"/>
          </a:xfrm>
          <a:prstGeom prst="rect">
            <a:avLst/>
          </a:prstGeom>
          <a:noFill/>
        </p:spPr>
        <p:txBody>
          <a:bodyPr wrap="square" rtlCol="0">
            <a:spAutoFit/>
          </a:bodyPr>
          <a:lstStyle/>
          <a:p>
            <a:r>
              <a:rPr lang="en-GB" b="1" dirty="0">
                <a:solidFill>
                  <a:srgbClr val="7030A0"/>
                </a:solidFill>
                <a:latin typeface="Arial" panose="020B0604020202020204" pitchFamily="34" charset="0"/>
                <a:cs typeface="Arial" panose="020B0604020202020204" pitchFamily="34" charset="0"/>
              </a:rPr>
              <a:t>Envelope </a:t>
            </a:r>
          </a:p>
        </p:txBody>
      </p:sp>
      <p:sp>
        <p:nvSpPr>
          <p:cNvPr id="8" name="TextBox 7">
            <a:extLst>
              <a:ext uri="{FF2B5EF4-FFF2-40B4-BE49-F238E27FC236}">
                <a16:creationId xmlns:a16="http://schemas.microsoft.com/office/drawing/2014/main" id="{1440B9F2-A32C-47D9-97E6-CC290BBDF47C}"/>
              </a:ext>
            </a:extLst>
          </p:cNvPr>
          <p:cNvSpPr txBox="1"/>
          <p:nvPr/>
        </p:nvSpPr>
        <p:spPr>
          <a:xfrm>
            <a:off x="7496761" y="2762952"/>
            <a:ext cx="1404664" cy="646331"/>
          </a:xfrm>
          <a:prstGeom prst="rect">
            <a:avLst/>
          </a:prstGeom>
          <a:noFill/>
        </p:spPr>
        <p:txBody>
          <a:bodyPr wrap="square" rtlCol="0">
            <a:spAutoFit/>
          </a:bodyPr>
          <a:lstStyle/>
          <a:p>
            <a:r>
              <a:rPr lang="en-GB" b="1" dirty="0">
                <a:solidFill>
                  <a:srgbClr val="7030A0"/>
                </a:solidFill>
                <a:latin typeface="Arial" panose="020B0604020202020204" pitchFamily="34" charset="0"/>
                <a:cs typeface="Arial" panose="020B0604020202020204" pitchFamily="34" charset="0"/>
              </a:rPr>
              <a:t>Membrane protein</a:t>
            </a:r>
          </a:p>
        </p:txBody>
      </p:sp>
      <p:sp>
        <p:nvSpPr>
          <p:cNvPr id="9" name="Arrow: Right 8">
            <a:extLst>
              <a:ext uri="{FF2B5EF4-FFF2-40B4-BE49-F238E27FC236}">
                <a16:creationId xmlns:a16="http://schemas.microsoft.com/office/drawing/2014/main" id="{1C2DD79D-AC9C-485C-A2AF-1C98AEF1CF79}"/>
              </a:ext>
            </a:extLst>
          </p:cNvPr>
          <p:cNvSpPr/>
          <p:nvPr/>
        </p:nvSpPr>
        <p:spPr>
          <a:xfrm rot="9315539">
            <a:off x="6227590" y="837028"/>
            <a:ext cx="708356" cy="3693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FBCFD78C-ED80-4C47-96D9-3D6B66B59E58}"/>
              </a:ext>
            </a:extLst>
          </p:cNvPr>
          <p:cNvSpPr/>
          <p:nvPr/>
        </p:nvSpPr>
        <p:spPr>
          <a:xfrm rot="10800000">
            <a:off x="6560657" y="2921701"/>
            <a:ext cx="966296" cy="3693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E96DD79F-6056-44A8-B79B-10D77076F413}"/>
              </a:ext>
            </a:extLst>
          </p:cNvPr>
          <p:cNvSpPr/>
          <p:nvPr/>
        </p:nvSpPr>
        <p:spPr>
          <a:xfrm rot="11891092">
            <a:off x="6316415" y="4290506"/>
            <a:ext cx="708356" cy="3693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65B96E2-B0D1-483F-ACE7-CD40DBF0D4E4}"/>
              </a:ext>
            </a:extLst>
          </p:cNvPr>
          <p:cNvSpPr txBox="1"/>
          <p:nvPr/>
        </p:nvSpPr>
        <p:spPr>
          <a:xfrm>
            <a:off x="8962401" y="2184246"/>
            <a:ext cx="2246167" cy="3046988"/>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rPr>
              <a:t>Note the</a:t>
            </a:r>
          </a:p>
          <a:p>
            <a:endParaRPr lang="en-GB"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Protein</a:t>
            </a:r>
          </a:p>
          <a:p>
            <a:r>
              <a:rPr lang="en-GB" sz="2400" b="1" dirty="0">
                <a:solidFill>
                  <a:schemeClr val="bg1"/>
                </a:solidFill>
                <a:latin typeface="Arial" panose="020B0604020202020204" pitchFamily="34" charset="0"/>
                <a:cs typeface="Arial" panose="020B0604020202020204" pitchFamily="34" charset="0"/>
              </a:rPr>
              <a:t>     Vital spike</a:t>
            </a:r>
          </a:p>
          <a:p>
            <a:endParaRPr lang="en-GB"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Lipid + Protein Envelope</a:t>
            </a:r>
          </a:p>
        </p:txBody>
      </p:sp>
    </p:spTree>
    <p:extLst>
      <p:ext uri="{BB962C8B-B14F-4D97-AF65-F5344CB8AC3E}">
        <p14:creationId xmlns:p14="http://schemas.microsoft.com/office/powerpoint/2010/main" val="217258754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3486" t="2499" r="4546" b="209"/>
          <a:stretch/>
        </p:blipFill>
        <p:spPr bwMode="auto">
          <a:xfrm>
            <a:off x="3935761" y="692695"/>
            <a:ext cx="7284636" cy="5604615"/>
          </a:xfrm>
          <a:prstGeom prst="rect">
            <a:avLst/>
          </a:prstGeom>
          <a:noFill/>
          <a:ln w="9525">
            <a:noFill/>
            <a:miter lim="800000"/>
            <a:headEnd/>
            <a:tailEnd/>
          </a:ln>
        </p:spPr>
      </p:pic>
      <p:sp>
        <p:nvSpPr>
          <p:cNvPr id="3" name="TextBox 2"/>
          <p:cNvSpPr txBox="1"/>
          <p:nvPr/>
        </p:nvSpPr>
        <p:spPr>
          <a:xfrm>
            <a:off x="8951239" y="675005"/>
            <a:ext cx="2376264" cy="369332"/>
          </a:xfrm>
          <a:prstGeom prst="rect">
            <a:avLst/>
          </a:prstGeom>
          <a:noFill/>
        </p:spPr>
        <p:txBody>
          <a:bodyPr wrap="square" rtlCol="0">
            <a:spAutoFit/>
          </a:bodyPr>
          <a:lstStyle/>
          <a:p>
            <a:r>
              <a:rPr lang="en-GB" b="1" dirty="0"/>
              <a:t>By Aalmeidadeol2015 </a:t>
            </a:r>
          </a:p>
        </p:txBody>
      </p:sp>
      <p:sp>
        <p:nvSpPr>
          <p:cNvPr id="4" name="TextBox 3"/>
          <p:cNvSpPr txBox="1"/>
          <p:nvPr/>
        </p:nvSpPr>
        <p:spPr>
          <a:xfrm>
            <a:off x="7209460" y="3861049"/>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5" name="TextBox 4"/>
          <p:cNvSpPr txBox="1"/>
          <p:nvPr/>
        </p:nvSpPr>
        <p:spPr>
          <a:xfrm>
            <a:off x="8628109" y="4509121"/>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6" name="TextBox 5"/>
          <p:cNvSpPr txBox="1"/>
          <p:nvPr/>
        </p:nvSpPr>
        <p:spPr>
          <a:xfrm>
            <a:off x="8700845" y="3059299"/>
            <a:ext cx="2519551"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thimet</a:t>
            </a:r>
            <a:r>
              <a:rPr lang="en-GB" sz="1400" b="1" i="1" dirty="0">
                <a:latin typeface="Arial" pitchFamily="34" charset="0"/>
                <a:cs typeface="Arial" pitchFamily="34" charset="0"/>
              </a:rPr>
              <a:t> </a:t>
            </a:r>
            <a:r>
              <a:rPr lang="en-GB" sz="1400" b="1" i="1" dirty="0" err="1">
                <a:latin typeface="Arial" pitchFamily="34" charset="0"/>
                <a:cs typeface="Arial" pitchFamily="34" charset="0"/>
              </a:rPr>
              <a:t>oligopeptidases</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8" name="TextBox 7"/>
          <p:cNvSpPr txBox="1"/>
          <p:nvPr/>
        </p:nvSpPr>
        <p:spPr>
          <a:xfrm>
            <a:off x="8916140" y="3306496"/>
            <a:ext cx="1359768"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neprilysin</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9" name="TextBox 8"/>
          <p:cNvSpPr txBox="1"/>
          <p:nvPr/>
        </p:nvSpPr>
        <p:spPr>
          <a:xfrm>
            <a:off x="5860631" y="5786100"/>
            <a:ext cx="1944216"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1 (AT1) receptor </a:t>
            </a:r>
            <a:endParaRPr lang="en-GB" sz="1400" dirty="0">
              <a:latin typeface="Arial" pitchFamily="34" charset="0"/>
              <a:cs typeface="Arial" pitchFamily="34" charset="0"/>
            </a:endParaRPr>
          </a:p>
        </p:txBody>
      </p:sp>
      <p:sp>
        <p:nvSpPr>
          <p:cNvPr id="10" name="TextBox 9"/>
          <p:cNvSpPr txBox="1"/>
          <p:nvPr/>
        </p:nvSpPr>
        <p:spPr>
          <a:xfrm>
            <a:off x="7764012" y="5774091"/>
            <a:ext cx="2088232"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2, (AT</a:t>
            </a:r>
            <a:r>
              <a:rPr lang="en-GB" sz="1400" b="1" baseline="-25000" dirty="0">
                <a:latin typeface="Arial" pitchFamily="34" charset="0"/>
                <a:cs typeface="Arial" pitchFamily="34" charset="0"/>
              </a:rPr>
              <a:t>2</a:t>
            </a:r>
            <a:r>
              <a:rPr lang="en-GB" sz="1400" b="1" dirty="0">
                <a:latin typeface="Arial" pitchFamily="34" charset="0"/>
                <a:cs typeface="Arial" pitchFamily="34" charset="0"/>
              </a:rPr>
              <a:t> )receptor</a:t>
            </a:r>
          </a:p>
        </p:txBody>
      </p:sp>
      <p:sp>
        <p:nvSpPr>
          <p:cNvPr id="11" name="TextBox 10"/>
          <p:cNvSpPr txBox="1"/>
          <p:nvPr/>
        </p:nvSpPr>
        <p:spPr>
          <a:xfrm>
            <a:off x="8951239" y="5013176"/>
            <a:ext cx="2232248" cy="523220"/>
          </a:xfrm>
          <a:prstGeom prst="rect">
            <a:avLst/>
          </a:prstGeom>
          <a:solidFill>
            <a:schemeClr val="bg1"/>
          </a:solidFill>
        </p:spPr>
        <p:txBody>
          <a:bodyPr wrap="square" rtlCol="0">
            <a:spAutoFit/>
          </a:bodyPr>
          <a:lstStyle/>
          <a:p>
            <a:r>
              <a:rPr lang="en-GB" sz="1400" b="1" dirty="0">
                <a:latin typeface="Arial" pitchFamily="34" charset="0"/>
                <a:cs typeface="Arial" pitchFamily="34" charset="0"/>
              </a:rPr>
              <a:t> G-protein coupled receptor MAS receptor</a:t>
            </a:r>
          </a:p>
        </p:txBody>
      </p:sp>
      <p:sp>
        <p:nvSpPr>
          <p:cNvPr id="2" name="Oval 1">
            <a:extLst>
              <a:ext uri="{FF2B5EF4-FFF2-40B4-BE49-F238E27FC236}">
                <a16:creationId xmlns:a16="http://schemas.microsoft.com/office/drawing/2014/main" id="{2286359E-C38A-4720-A7A2-89A7166BDB22}"/>
              </a:ext>
            </a:extLst>
          </p:cNvPr>
          <p:cNvSpPr/>
          <p:nvPr/>
        </p:nvSpPr>
        <p:spPr>
          <a:xfrm>
            <a:off x="6971924" y="3429000"/>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ED6BE07-B5A5-4BF4-BFA4-41F01E829196}"/>
              </a:ext>
            </a:extLst>
          </p:cNvPr>
          <p:cNvSpPr/>
          <p:nvPr/>
        </p:nvSpPr>
        <p:spPr>
          <a:xfrm>
            <a:off x="8448088" y="4136886"/>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3DDBFC-2E8B-4322-8E76-1D06F92E0C19}"/>
              </a:ext>
            </a:extLst>
          </p:cNvPr>
          <p:cNvSpPr txBox="1"/>
          <p:nvPr/>
        </p:nvSpPr>
        <p:spPr>
          <a:xfrm>
            <a:off x="5297738" y="4365105"/>
            <a:ext cx="158417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Vasoconstrictor</a:t>
            </a:r>
          </a:p>
        </p:txBody>
      </p:sp>
      <p:sp>
        <p:nvSpPr>
          <p:cNvPr id="14" name="TextBox 13">
            <a:extLst>
              <a:ext uri="{FF2B5EF4-FFF2-40B4-BE49-F238E27FC236}">
                <a16:creationId xmlns:a16="http://schemas.microsoft.com/office/drawing/2014/main" id="{4CB80108-A42A-4A5D-9531-CB26325811CB}"/>
              </a:ext>
            </a:extLst>
          </p:cNvPr>
          <p:cNvSpPr txBox="1"/>
          <p:nvPr/>
        </p:nvSpPr>
        <p:spPr>
          <a:xfrm>
            <a:off x="9978314" y="3947403"/>
            <a:ext cx="122413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Vasodilator</a:t>
            </a:r>
          </a:p>
        </p:txBody>
      </p:sp>
      <p:sp>
        <p:nvSpPr>
          <p:cNvPr id="15" name="TextBox 14">
            <a:extLst>
              <a:ext uri="{FF2B5EF4-FFF2-40B4-BE49-F238E27FC236}">
                <a16:creationId xmlns:a16="http://schemas.microsoft.com/office/drawing/2014/main" id="{FB301A52-1443-4B6D-A869-0D577DCC3F50}"/>
              </a:ext>
            </a:extLst>
          </p:cNvPr>
          <p:cNvSpPr txBox="1"/>
          <p:nvPr/>
        </p:nvSpPr>
        <p:spPr>
          <a:xfrm>
            <a:off x="429471" y="609337"/>
            <a:ext cx="3384376" cy="4401205"/>
          </a:xfrm>
          <a:prstGeom prst="rect">
            <a:avLst/>
          </a:prstGeom>
          <a:noFill/>
        </p:spPr>
        <p:txBody>
          <a:bodyPr wrap="square" rtlCol="0">
            <a:spAutoFit/>
          </a:bodyPr>
          <a:lstStyle/>
          <a:p>
            <a:r>
              <a:rPr lang="en-GB" sz="2800" b="1" dirty="0">
                <a:solidFill>
                  <a:srgbClr val="FFFF00"/>
                </a:solidFill>
                <a:latin typeface="Arial" pitchFamily="34" charset="0"/>
                <a:cs typeface="Arial" pitchFamily="34" charset="0"/>
              </a:rPr>
              <a:t>ACE2 lowers blood pressure </a:t>
            </a:r>
            <a:r>
              <a:rPr lang="en-GB" sz="2800" b="1" dirty="0">
                <a:solidFill>
                  <a:schemeClr val="bg1"/>
                </a:solidFill>
                <a:latin typeface="Arial" pitchFamily="34" charset="0"/>
                <a:cs typeface="Arial" pitchFamily="34" charset="0"/>
              </a:rPr>
              <a:t>by catalysing the hydrolysis of </a:t>
            </a:r>
            <a:r>
              <a:rPr lang="en-GB" sz="2800" b="1" dirty="0" err="1">
                <a:solidFill>
                  <a:schemeClr val="bg1"/>
                </a:solidFill>
                <a:latin typeface="Arial" pitchFamily="34" charset="0"/>
                <a:cs typeface="Arial" pitchFamily="34" charset="0"/>
              </a:rPr>
              <a:t>angiotensin</a:t>
            </a:r>
            <a:r>
              <a:rPr lang="en-GB" sz="2800" b="1" dirty="0" err="1">
                <a:solidFill>
                  <a:srgbClr val="002060"/>
                </a:solidFill>
                <a:latin typeface="Arial" pitchFamily="34" charset="0"/>
                <a:cs typeface="Arial" pitchFamily="34" charset="0"/>
              </a:rPr>
              <a:t>.</a:t>
            </a:r>
            <a:r>
              <a:rPr lang="en-GB" sz="2800" b="1" dirty="0" err="1">
                <a:solidFill>
                  <a:schemeClr val="bg1"/>
                </a:solidFill>
                <a:latin typeface="Arial" pitchFamily="34" charset="0"/>
                <a:cs typeface="Arial" pitchFamily="34" charset="0"/>
              </a:rPr>
              <a:t>II</a:t>
            </a:r>
            <a:r>
              <a:rPr lang="en-GB" sz="2800" b="1" dirty="0">
                <a:solidFill>
                  <a:schemeClr val="bg1"/>
                </a:solidFill>
                <a:latin typeface="Arial" pitchFamily="34" charset="0"/>
                <a:cs typeface="Arial" pitchFamily="34" charset="0"/>
              </a:rPr>
              <a:t> (a vasoconstrictor    peptide) into angiotensin (1–7) (a vasodilator).*</a:t>
            </a:r>
          </a:p>
        </p:txBody>
      </p:sp>
      <p:sp>
        <p:nvSpPr>
          <p:cNvPr id="16" name="TextBox 15">
            <a:extLst>
              <a:ext uri="{FF2B5EF4-FFF2-40B4-BE49-F238E27FC236}">
                <a16:creationId xmlns:a16="http://schemas.microsoft.com/office/drawing/2014/main" id="{CB144AD9-7904-4FCB-BC31-2D965E856495}"/>
              </a:ext>
            </a:extLst>
          </p:cNvPr>
          <p:cNvSpPr txBox="1"/>
          <p:nvPr/>
        </p:nvSpPr>
        <p:spPr>
          <a:xfrm>
            <a:off x="370458" y="5189315"/>
            <a:ext cx="3528393" cy="1169551"/>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a:t>
            </a:r>
            <a:r>
              <a:rPr lang="en-GB" sz="1400" b="1" dirty="0" err="1">
                <a:solidFill>
                  <a:schemeClr val="bg1"/>
                </a:solidFill>
                <a:latin typeface="Arial" pitchFamily="34" charset="0"/>
                <a:cs typeface="Arial" pitchFamily="34" charset="0"/>
              </a:rPr>
              <a:t>Keidar</a:t>
            </a:r>
            <a:r>
              <a:rPr lang="en-GB" sz="1400" b="1" dirty="0">
                <a:solidFill>
                  <a:schemeClr val="bg1"/>
                </a:solidFill>
                <a:latin typeface="Arial" pitchFamily="34" charset="0"/>
                <a:cs typeface="Arial" pitchFamily="34" charset="0"/>
              </a:rPr>
              <a:t> S, Kaplan M, </a:t>
            </a:r>
            <a:r>
              <a:rPr lang="en-GB" sz="1400" b="1" dirty="0" err="1">
                <a:solidFill>
                  <a:schemeClr val="bg1"/>
                </a:solidFill>
                <a:latin typeface="Arial" pitchFamily="34" charset="0"/>
                <a:cs typeface="Arial" pitchFamily="34" charset="0"/>
              </a:rPr>
              <a:t>Gamliel-Lazarovich</a:t>
            </a:r>
            <a:r>
              <a:rPr lang="en-GB" sz="1400" b="1" dirty="0">
                <a:solidFill>
                  <a:schemeClr val="bg1"/>
                </a:solidFill>
                <a:latin typeface="Arial" pitchFamily="34" charset="0"/>
                <a:cs typeface="Arial" pitchFamily="34" charset="0"/>
              </a:rPr>
              <a:t> A (February 2007). "ACE2 of the heart: From </a:t>
            </a:r>
            <a:r>
              <a:rPr lang="en-GB" sz="1400" b="1" dirty="0" err="1">
                <a:solidFill>
                  <a:schemeClr val="bg1"/>
                </a:solidFill>
                <a:latin typeface="Arial" pitchFamily="34" charset="0"/>
                <a:cs typeface="Arial" pitchFamily="34" charset="0"/>
              </a:rPr>
              <a:t>angiotensin</a:t>
            </a:r>
            <a:r>
              <a:rPr lang="en-GB" sz="1400" b="1" dirty="0">
                <a:solidFill>
                  <a:schemeClr val="bg1"/>
                </a:solidFill>
                <a:latin typeface="Arial" pitchFamily="34" charset="0"/>
                <a:cs typeface="Arial" pitchFamily="34" charset="0"/>
              </a:rPr>
              <a:t> I to </a:t>
            </a:r>
            <a:r>
              <a:rPr lang="en-GB" sz="1400" b="1" dirty="0" err="1">
                <a:solidFill>
                  <a:schemeClr val="bg1"/>
                </a:solidFill>
                <a:latin typeface="Arial" pitchFamily="34" charset="0"/>
                <a:cs typeface="Arial" pitchFamily="34" charset="0"/>
              </a:rPr>
              <a:t>angiotensin</a:t>
            </a:r>
            <a:r>
              <a:rPr lang="en-GB" sz="1400" b="1" dirty="0">
                <a:solidFill>
                  <a:schemeClr val="bg1"/>
                </a:solidFill>
                <a:latin typeface="Arial" pitchFamily="34" charset="0"/>
                <a:cs typeface="Arial" pitchFamily="34" charset="0"/>
              </a:rPr>
              <a:t> (1-7)". </a:t>
            </a:r>
            <a:r>
              <a:rPr lang="en-GB" sz="1400" b="1" i="1" dirty="0">
                <a:solidFill>
                  <a:schemeClr val="bg1"/>
                </a:solidFill>
                <a:latin typeface="Arial" pitchFamily="34" charset="0"/>
                <a:cs typeface="Arial" pitchFamily="34" charset="0"/>
              </a:rPr>
              <a:t>Cardiovascular Research</a:t>
            </a:r>
            <a:r>
              <a:rPr lang="en-GB" sz="1400" b="1" dirty="0">
                <a:solidFill>
                  <a:schemeClr val="bg1"/>
                </a:solidFill>
                <a:latin typeface="Arial" pitchFamily="34" charset="0"/>
                <a:cs typeface="Arial" pitchFamily="34" charset="0"/>
              </a:rPr>
              <a:t>. 73 (3): 463–9. </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3486" t="2499" r="4546" b="209"/>
          <a:stretch/>
        </p:blipFill>
        <p:spPr bwMode="auto">
          <a:xfrm>
            <a:off x="3935761" y="692695"/>
            <a:ext cx="7284636" cy="5604615"/>
          </a:xfrm>
          <a:prstGeom prst="rect">
            <a:avLst/>
          </a:prstGeom>
          <a:noFill/>
          <a:ln w="9525">
            <a:noFill/>
            <a:miter lim="800000"/>
            <a:headEnd/>
            <a:tailEnd/>
          </a:ln>
        </p:spPr>
      </p:pic>
      <p:sp>
        <p:nvSpPr>
          <p:cNvPr id="3" name="TextBox 2"/>
          <p:cNvSpPr txBox="1"/>
          <p:nvPr/>
        </p:nvSpPr>
        <p:spPr>
          <a:xfrm>
            <a:off x="8951239" y="675005"/>
            <a:ext cx="2376264" cy="369332"/>
          </a:xfrm>
          <a:prstGeom prst="rect">
            <a:avLst/>
          </a:prstGeom>
          <a:noFill/>
        </p:spPr>
        <p:txBody>
          <a:bodyPr wrap="square" rtlCol="0">
            <a:spAutoFit/>
          </a:bodyPr>
          <a:lstStyle/>
          <a:p>
            <a:r>
              <a:rPr lang="en-GB" b="1" dirty="0"/>
              <a:t>By Aalmeidadeol2015 </a:t>
            </a:r>
          </a:p>
        </p:txBody>
      </p:sp>
      <p:sp>
        <p:nvSpPr>
          <p:cNvPr id="4" name="TextBox 3"/>
          <p:cNvSpPr txBox="1"/>
          <p:nvPr/>
        </p:nvSpPr>
        <p:spPr>
          <a:xfrm>
            <a:off x="7209460" y="3861049"/>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5" name="TextBox 4"/>
          <p:cNvSpPr txBox="1"/>
          <p:nvPr/>
        </p:nvSpPr>
        <p:spPr>
          <a:xfrm>
            <a:off x="8628109" y="4509121"/>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6" name="TextBox 5"/>
          <p:cNvSpPr txBox="1"/>
          <p:nvPr/>
        </p:nvSpPr>
        <p:spPr>
          <a:xfrm>
            <a:off x="8700845" y="3059299"/>
            <a:ext cx="2519551"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thimet</a:t>
            </a:r>
            <a:r>
              <a:rPr lang="en-GB" sz="1400" b="1" i="1" dirty="0">
                <a:latin typeface="Arial" pitchFamily="34" charset="0"/>
                <a:cs typeface="Arial" pitchFamily="34" charset="0"/>
              </a:rPr>
              <a:t> </a:t>
            </a:r>
            <a:r>
              <a:rPr lang="en-GB" sz="1400" b="1" i="1" dirty="0" err="1">
                <a:latin typeface="Arial" pitchFamily="34" charset="0"/>
                <a:cs typeface="Arial" pitchFamily="34" charset="0"/>
              </a:rPr>
              <a:t>oligopeptidases</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8" name="TextBox 7"/>
          <p:cNvSpPr txBox="1"/>
          <p:nvPr/>
        </p:nvSpPr>
        <p:spPr>
          <a:xfrm>
            <a:off x="8916140" y="3306496"/>
            <a:ext cx="1359768"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neprilysin</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9" name="TextBox 8"/>
          <p:cNvSpPr txBox="1"/>
          <p:nvPr/>
        </p:nvSpPr>
        <p:spPr>
          <a:xfrm>
            <a:off x="5860631" y="5786100"/>
            <a:ext cx="1944216"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1 (AT1) receptor </a:t>
            </a:r>
            <a:endParaRPr lang="en-GB" sz="1400" dirty="0">
              <a:latin typeface="Arial" pitchFamily="34" charset="0"/>
              <a:cs typeface="Arial" pitchFamily="34" charset="0"/>
            </a:endParaRPr>
          </a:p>
        </p:txBody>
      </p:sp>
      <p:sp>
        <p:nvSpPr>
          <p:cNvPr id="10" name="TextBox 9"/>
          <p:cNvSpPr txBox="1"/>
          <p:nvPr/>
        </p:nvSpPr>
        <p:spPr>
          <a:xfrm>
            <a:off x="7764012" y="5774091"/>
            <a:ext cx="2088232"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2, (AT</a:t>
            </a:r>
            <a:r>
              <a:rPr lang="en-GB" sz="1400" b="1" baseline="-25000" dirty="0">
                <a:latin typeface="Arial" pitchFamily="34" charset="0"/>
                <a:cs typeface="Arial" pitchFamily="34" charset="0"/>
              </a:rPr>
              <a:t>2</a:t>
            </a:r>
            <a:r>
              <a:rPr lang="en-GB" sz="1400" b="1" dirty="0">
                <a:latin typeface="Arial" pitchFamily="34" charset="0"/>
                <a:cs typeface="Arial" pitchFamily="34" charset="0"/>
              </a:rPr>
              <a:t> )receptor</a:t>
            </a:r>
          </a:p>
        </p:txBody>
      </p:sp>
      <p:sp>
        <p:nvSpPr>
          <p:cNvPr id="11" name="TextBox 10"/>
          <p:cNvSpPr txBox="1"/>
          <p:nvPr/>
        </p:nvSpPr>
        <p:spPr>
          <a:xfrm>
            <a:off x="8951239" y="5013176"/>
            <a:ext cx="2232248" cy="523220"/>
          </a:xfrm>
          <a:prstGeom prst="rect">
            <a:avLst/>
          </a:prstGeom>
          <a:solidFill>
            <a:schemeClr val="bg1"/>
          </a:solidFill>
        </p:spPr>
        <p:txBody>
          <a:bodyPr wrap="square" rtlCol="0">
            <a:spAutoFit/>
          </a:bodyPr>
          <a:lstStyle/>
          <a:p>
            <a:r>
              <a:rPr lang="en-GB" sz="1400" b="1" dirty="0">
                <a:latin typeface="Arial" pitchFamily="34" charset="0"/>
                <a:cs typeface="Arial" pitchFamily="34" charset="0"/>
              </a:rPr>
              <a:t> G-protein coupled receptor MAS receptor</a:t>
            </a:r>
          </a:p>
        </p:txBody>
      </p:sp>
      <p:sp>
        <p:nvSpPr>
          <p:cNvPr id="2" name="Oval 1">
            <a:extLst>
              <a:ext uri="{FF2B5EF4-FFF2-40B4-BE49-F238E27FC236}">
                <a16:creationId xmlns:a16="http://schemas.microsoft.com/office/drawing/2014/main" id="{2286359E-C38A-4720-A7A2-89A7166BDB22}"/>
              </a:ext>
            </a:extLst>
          </p:cNvPr>
          <p:cNvSpPr/>
          <p:nvPr/>
        </p:nvSpPr>
        <p:spPr>
          <a:xfrm>
            <a:off x="6971924" y="3429000"/>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ED6BE07-B5A5-4BF4-BFA4-41F01E829196}"/>
              </a:ext>
            </a:extLst>
          </p:cNvPr>
          <p:cNvSpPr/>
          <p:nvPr/>
        </p:nvSpPr>
        <p:spPr>
          <a:xfrm>
            <a:off x="8448088" y="4136886"/>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3DDBFC-2E8B-4322-8E76-1D06F92E0C19}"/>
              </a:ext>
            </a:extLst>
          </p:cNvPr>
          <p:cNvSpPr txBox="1"/>
          <p:nvPr/>
        </p:nvSpPr>
        <p:spPr>
          <a:xfrm>
            <a:off x="5297738" y="4365105"/>
            <a:ext cx="158417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Vasoconstrictor</a:t>
            </a:r>
          </a:p>
        </p:txBody>
      </p:sp>
      <p:sp>
        <p:nvSpPr>
          <p:cNvPr id="14" name="TextBox 13">
            <a:extLst>
              <a:ext uri="{FF2B5EF4-FFF2-40B4-BE49-F238E27FC236}">
                <a16:creationId xmlns:a16="http://schemas.microsoft.com/office/drawing/2014/main" id="{4CB80108-A42A-4A5D-9531-CB26325811CB}"/>
              </a:ext>
            </a:extLst>
          </p:cNvPr>
          <p:cNvSpPr txBox="1"/>
          <p:nvPr/>
        </p:nvSpPr>
        <p:spPr>
          <a:xfrm>
            <a:off x="9978314" y="3947403"/>
            <a:ext cx="122413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Vasodilator</a:t>
            </a:r>
          </a:p>
        </p:txBody>
      </p:sp>
      <p:sp>
        <p:nvSpPr>
          <p:cNvPr id="17" name="TextBox 16">
            <a:extLst>
              <a:ext uri="{FF2B5EF4-FFF2-40B4-BE49-F238E27FC236}">
                <a16:creationId xmlns:a16="http://schemas.microsoft.com/office/drawing/2014/main" id="{DE64FD3B-E271-441B-B45C-FE06A20A722A}"/>
              </a:ext>
            </a:extLst>
          </p:cNvPr>
          <p:cNvSpPr txBox="1"/>
          <p:nvPr/>
        </p:nvSpPr>
        <p:spPr>
          <a:xfrm>
            <a:off x="388912" y="590208"/>
            <a:ext cx="3491483" cy="4401205"/>
          </a:xfrm>
          <a:prstGeom prst="rect">
            <a:avLst/>
          </a:prstGeom>
          <a:noFill/>
        </p:spPr>
        <p:txBody>
          <a:bodyPr wrap="square" rtlCol="0">
            <a:spAutoFit/>
          </a:bodyPr>
          <a:lstStyle/>
          <a:p>
            <a:r>
              <a:rPr lang="en-GB" sz="2800" b="1" dirty="0">
                <a:solidFill>
                  <a:srgbClr val="FFFF00"/>
                </a:solidFill>
                <a:latin typeface="Arial" pitchFamily="34" charset="0"/>
                <a:cs typeface="Arial" pitchFamily="34" charset="0"/>
              </a:rPr>
              <a:t>ACE2</a:t>
            </a:r>
            <a:r>
              <a:rPr lang="en-GB" sz="2800" b="1" dirty="0">
                <a:solidFill>
                  <a:schemeClr val="bg1"/>
                </a:solidFill>
                <a:latin typeface="Arial" pitchFamily="34" charset="0"/>
                <a:cs typeface="Arial" pitchFamily="34" charset="0"/>
              </a:rPr>
              <a:t> counters the activity of the related </a:t>
            </a:r>
            <a:r>
              <a:rPr lang="en-GB" sz="2800" b="1" dirty="0" err="1">
                <a:solidFill>
                  <a:schemeClr val="bg1"/>
                </a:solidFill>
                <a:latin typeface="Arial" pitchFamily="34" charset="0"/>
                <a:cs typeface="Arial" pitchFamily="34" charset="0"/>
              </a:rPr>
              <a:t>angiotensin</a:t>
            </a:r>
            <a:r>
              <a:rPr lang="en-GB" sz="2800" b="1" dirty="0">
                <a:solidFill>
                  <a:schemeClr val="bg1"/>
                </a:solidFill>
                <a:latin typeface="Arial" pitchFamily="34" charset="0"/>
                <a:cs typeface="Arial" pitchFamily="34" charset="0"/>
              </a:rPr>
              <a:t>-converting enzyme (ACE) by reducing the amount of </a:t>
            </a:r>
            <a:r>
              <a:rPr lang="en-GB" sz="2800" b="1" dirty="0" err="1">
                <a:solidFill>
                  <a:schemeClr val="bg1"/>
                </a:solidFill>
                <a:latin typeface="Arial" pitchFamily="34" charset="0"/>
                <a:cs typeface="Arial" pitchFamily="34" charset="0"/>
              </a:rPr>
              <a:t>angiotensin</a:t>
            </a:r>
            <a:r>
              <a:rPr lang="en-GB" sz="2800" b="1" dirty="0">
                <a:solidFill>
                  <a:schemeClr val="bg1"/>
                </a:solidFill>
                <a:latin typeface="Arial" pitchFamily="34" charset="0"/>
                <a:cs typeface="Arial" pitchFamily="34" charset="0"/>
              </a:rPr>
              <a:t>-II and increasing </a:t>
            </a:r>
            <a:r>
              <a:rPr lang="en-GB" sz="2800" b="1" dirty="0" err="1">
                <a:solidFill>
                  <a:schemeClr val="bg1"/>
                </a:solidFill>
                <a:latin typeface="Arial" pitchFamily="34" charset="0"/>
                <a:cs typeface="Arial" pitchFamily="34" charset="0"/>
              </a:rPr>
              <a:t>Angiotensin</a:t>
            </a:r>
            <a:r>
              <a:rPr lang="en-GB" sz="2800" b="1" dirty="0">
                <a:solidFill>
                  <a:schemeClr val="bg1"/>
                </a:solidFill>
                <a:latin typeface="Arial" pitchFamily="34" charset="0"/>
                <a:cs typeface="Arial" pitchFamily="34" charset="0"/>
              </a:rPr>
              <a:t> (1-7).*</a:t>
            </a:r>
          </a:p>
        </p:txBody>
      </p:sp>
      <p:sp>
        <p:nvSpPr>
          <p:cNvPr id="18" name="TextBox 17">
            <a:extLst>
              <a:ext uri="{FF2B5EF4-FFF2-40B4-BE49-F238E27FC236}">
                <a16:creationId xmlns:a16="http://schemas.microsoft.com/office/drawing/2014/main" id="{E0A8C7EF-249F-43E6-8EB5-23DC8CD8D61D}"/>
              </a:ext>
            </a:extLst>
          </p:cNvPr>
          <p:cNvSpPr txBox="1"/>
          <p:nvPr/>
        </p:nvSpPr>
        <p:spPr>
          <a:xfrm>
            <a:off x="344309" y="5093838"/>
            <a:ext cx="3585702" cy="1384995"/>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 *</a:t>
            </a:r>
            <a:r>
              <a:rPr lang="en-GB" sz="1400" b="1" dirty="0" err="1">
                <a:solidFill>
                  <a:schemeClr val="bg1"/>
                </a:solidFill>
                <a:latin typeface="Arial" pitchFamily="34" charset="0"/>
                <a:cs typeface="Arial" pitchFamily="34" charset="0"/>
              </a:rPr>
              <a:t>Chamsi</a:t>
            </a:r>
            <a:r>
              <a:rPr lang="en-GB" sz="1400" b="1" dirty="0">
                <a:solidFill>
                  <a:schemeClr val="bg1"/>
                </a:solidFill>
                <a:latin typeface="Arial" pitchFamily="34" charset="0"/>
                <a:cs typeface="Arial" pitchFamily="34" charset="0"/>
              </a:rPr>
              <a:t>-Pasha MA, </a:t>
            </a:r>
            <a:r>
              <a:rPr lang="en-GB" sz="1400" b="1" dirty="0" err="1">
                <a:solidFill>
                  <a:schemeClr val="bg1"/>
                </a:solidFill>
                <a:latin typeface="Arial" pitchFamily="34" charset="0"/>
                <a:cs typeface="Arial" pitchFamily="34" charset="0"/>
              </a:rPr>
              <a:t>Shao</a:t>
            </a:r>
            <a:r>
              <a:rPr lang="en-GB" sz="1400" b="1" dirty="0">
                <a:solidFill>
                  <a:schemeClr val="bg1"/>
                </a:solidFill>
                <a:latin typeface="Arial" pitchFamily="34" charset="0"/>
                <a:cs typeface="Arial" pitchFamily="34" charset="0"/>
              </a:rPr>
              <a:t> Z, Tang WH (March 2014). "</a:t>
            </a:r>
            <a:r>
              <a:rPr lang="en-GB" sz="1400" b="1" dirty="0" err="1">
                <a:solidFill>
                  <a:schemeClr val="bg1"/>
                </a:solidFill>
                <a:latin typeface="Arial" pitchFamily="34" charset="0"/>
                <a:cs typeface="Arial" pitchFamily="34" charset="0"/>
              </a:rPr>
              <a:t>Angiotensin</a:t>
            </a:r>
            <a:r>
              <a:rPr lang="en-GB" sz="1400" b="1" dirty="0">
                <a:solidFill>
                  <a:schemeClr val="bg1"/>
                </a:solidFill>
                <a:latin typeface="Arial" pitchFamily="34" charset="0"/>
                <a:cs typeface="Arial" pitchFamily="34" charset="0"/>
              </a:rPr>
              <a:t>-converting enzyme 2 as a therapeutic target for heart failure". Current Heart Failure Reports. Springer Science and Business Media LLC. 11 (1): 58–63.</a:t>
            </a:r>
          </a:p>
        </p:txBody>
      </p:sp>
    </p:spTree>
    <p:extLst>
      <p:ext uri="{BB962C8B-B14F-4D97-AF65-F5344CB8AC3E}">
        <p14:creationId xmlns:p14="http://schemas.microsoft.com/office/powerpoint/2010/main" val="325924024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9630D-63F0-413E-B24D-2266C7D9034A}"/>
              </a:ext>
            </a:extLst>
          </p:cNvPr>
          <p:cNvPicPr>
            <a:picLocks noChangeAspect="1"/>
          </p:cNvPicPr>
          <p:nvPr/>
        </p:nvPicPr>
        <p:blipFill>
          <a:blip r:embed="rId2"/>
          <a:stretch>
            <a:fillRect/>
          </a:stretch>
        </p:blipFill>
        <p:spPr>
          <a:xfrm>
            <a:off x="1127448" y="465302"/>
            <a:ext cx="9793088" cy="5927395"/>
          </a:xfrm>
          <a:prstGeom prst="rect">
            <a:avLst/>
          </a:prstGeom>
        </p:spPr>
      </p:pic>
    </p:spTree>
    <p:extLst>
      <p:ext uri="{BB962C8B-B14F-4D97-AF65-F5344CB8AC3E}">
        <p14:creationId xmlns:p14="http://schemas.microsoft.com/office/powerpoint/2010/main" val="285418237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332656"/>
            <a:ext cx="4896544" cy="3416320"/>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ACE2 is a zinc </a:t>
            </a:r>
            <a:r>
              <a:rPr lang="en-GB" sz="3600" b="1" dirty="0">
                <a:solidFill>
                  <a:schemeClr val="bg1"/>
                </a:solidFill>
                <a:latin typeface="Arial" pitchFamily="34" charset="0"/>
                <a:cs typeface="Arial" pitchFamily="34" charset="0"/>
              </a:rPr>
              <a:t>containing </a:t>
            </a:r>
            <a:r>
              <a:rPr lang="en-GB" sz="3600" b="1" dirty="0" err="1">
                <a:solidFill>
                  <a:schemeClr val="bg1"/>
                </a:solidFill>
                <a:latin typeface="Arial" pitchFamily="34" charset="0"/>
                <a:cs typeface="Arial" pitchFamily="34" charset="0"/>
              </a:rPr>
              <a:t>metallo</a:t>
            </a:r>
            <a:r>
              <a:rPr lang="en-GB" sz="3600" b="1" dirty="0">
                <a:solidFill>
                  <a:schemeClr val="bg1"/>
                </a:solidFill>
                <a:latin typeface="Arial" pitchFamily="34" charset="0"/>
                <a:cs typeface="Arial" pitchFamily="34" charset="0"/>
              </a:rPr>
              <a:t>-enzyme located on the surface of endothelial and other cells.*</a:t>
            </a:r>
          </a:p>
        </p:txBody>
      </p:sp>
      <p:sp>
        <p:nvSpPr>
          <p:cNvPr id="3" name="TextBox 2"/>
          <p:cNvSpPr txBox="1"/>
          <p:nvPr/>
        </p:nvSpPr>
        <p:spPr>
          <a:xfrm>
            <a:off x="623392" y="4365104"/>
            <a:ext cx="4176464" cy="1600438"/>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*Turner AJ (2015). "Chapter 25: ACE2 Cell Biology, Regulation, and Physiological Functions". In Unger T, Ulrike M, </a:t>
            </a:r>
            <a:r>
              <a:rPr lang="en-GB" sz="1400" b="1" dirty="0" err="1">
                <a:solidFill>
                  <a:schemeClr val="bg1"/>
                </a:solidFill>
                <a:latin typeface="Arial" pitchFamily="34" charset="0"/>
                <a:cs typeface="Arial" pitchFamily="34" charset="0"/>
              </a:rPr>
              <a:t>Steckelings</a:t>
            </a:r>
            <a:r>
              <a:rPr lang="en-GB" sz="1400" b="1" dirty="0">
                <a:solidFill>
                  <a:schemeClr val="bg1"/>
                </a:solidFill>
                <a:latin typeface="Arial" pitchFamily="34" charset="0"/>
                <a:cs typeface="Arial" pitchFamily="34" charset="0"/>
              </a:rPr>
              <a:t> UM, dos Santos RA (eds.). </a:t>
            </a:r>
            <a:r>
              <a:rPr lang="en-GB" sz="1400" b="1" i="1" dirty="0">
                <a:solidFill>
                  <a:schemeClr val="bg1"/>
                </a:solidFill>
                <a:latin typeface="Arial" pitchFamily="34" charset="0"/>
                <a:cs typeface="Arial" pitchFamily="34" charset="0"/>
              </a:rPr>
              <a:t>The Protective Arm of the </a:t>
            </a:r>
            <a:r>
              <a:rPr lang="en-GB" sz="1400" b="1" i="1" dirty="0" err="1">
                <a:solidFill>
                  <a:schemeClr val="bg1"/>
                </a:solidFill>
                <a:latin typeface="Arial" pitchFamily="34" charset="0"/>
                <a:cs typeface="Arial" pitchFamily="34" charset="0"/>
              </a:rPr>
              <a:t>Renin</a:t>
            </a:r>
            <a:r>
              <a:rPr lang="en-GB" sz="1400" b="1" i="1" dirty="0">
                <a:solidFill>
                  <a:schemeClr val="bg1"/>
                </a:solidFill>
                <a:latin typeface="Arial" pitchFamily="34" charset="0"/>
                <a:cs typeface="Arial" pitchFamily="34" charset="0"/>
              </a:rPr>
              <a:t> </a:t>
            </a:r>
            <a:r>
              <a:rPr lang="en-GB" sz="1400" b="1" i="1" dirty="0" err="1">
                <a:solidFill>
                  <a:schemeClr val="bg1"/>
                </a:solidFill>
                <a:latin typeface="Arial" pitchFamily="34" charset="0"/>
                <a:cs typeface="Arial" pitchFamily="34" charset="0"/>
              </a:rPr>
              <a:t>Angiotensin</a:t>
            </a:r>
            <a:r>
              <a:rPr lang="en-GB" sz="1400" b="1" i="1" dirty="0">
                <a:solidFill>
                  <a:schemeClr val="bg1"/>
                </a:solidFill>
                <a:latin typeface="Arial" pitchFamily="34" charset="0"/>
                <a:cs typeface="Arial" pitchFamily="34" charset="0"/>
              </a:rPr>
              <a:t> System (RAS): Functional Aspects and Therapeutic Implications</a:t>
            </a:r>
            <a:r>
              <a:rPr lang="en-GB" sz="1400" b="1" dirty="0">
                <a:solidFill>
                  <a:schemeClr val="bg1"/>
                </a:solidFill>
                <a:latin typeface="Arial" pitchFamily="34" charset="0"/>
                <a:cs typeface="Arial" pitchFamily="34" charset="0"/>
              </a:rPr>
              <a:t>. Academic Press. pp. 185–189.</a:t>
            </a:r>
          </a:p>
        </p:txBody>
      </p:sp>
      <p:pic>
        <p:nvPicPr>
          <p:cNvPr id="4" name="Picture 3">
            <a:extLst>
              <a:ext uri="{FF2B5EF4-FFF2-40B4-BE49-F238E27FC236}">
                <a16:creationId xmlns:a16="http://schemas.microsoft.com/office/drawing/2014/main" id="{47DE0867-F785-465C-837D-E08946E37587}"/>
              </a:ext>
            </a:extLst>
          </p:cNvPr>
          <p:cNvPicPr>
            <a:picLocks noChangeAspect="1"/>
          </p:cNvPicPr>
          <p:nvPr/>
        </p:nvPicPr>
        <p:blipFill>
          <a:blip r:embed="rId2"/>
          <a:stretch>
            <a:fillRect/>
          </a:stretch>
        </p:blipFill>
        <p:spPr>
          <a:xfrm>
            <a:off x="5499466" y="528938"/>
            <a:ext cx="6206053" cy="4340222"/>
          </a:xfrm>
          <a:prstGeom prst="rect">
            <a:avLst/>
          </a:prstGeom>
        </p:spPr>
      </p:pic>
      <p:pic>
        <p:nvPicPr>
          <p:cNvPr id="5" name="Picture 4">
            <a:extLst>
              <a:ext uri="{FF2B5EF4-FFF2-40B4-BE49-F238E27FC236}">
                <a16:creationId xmlns:a16="http://schemas.microsoft.com/office/drawing/2014/main" id="{7700B33C-D16B-4362-8495-9E65B72E3A31}"/>
              </a:ext>
            </a:extLst>
          </p:cNvPr>
          <p:cNvPicPr>
            <a:picLocks noChangeAspect="1"/>
          </p:cNvPicPr>
          <p:nvPr/>
        </p:nvPicPr>
        <p:blipFill rotWithShape="1">
          <a:blip r:embed="rId3"/>
          <a:srcRect t="44944"/>
          <a:stretch/>
        </p:blipFill>
        <p:spPr>
          <a:xfrm>
            <a:off x="5519935" y="4946285"/>
            <a:ext cx="6206053" cy="1565176"/>
          </a:xfrm>
          <a:prstGeom prst="rect">
            <a:avLst/>
          </a:prstGeom>
        </p:spPr>
      </p:pic>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3486" t="2499" r="4546" b="209"/>
          <a:stretch/>
        </p:blipFill>
        <p:spPr bwMode="auto">
          <a:xfrm>
            <a:off x="3935761" y="692695"/>
            <a:ext cx="7284636" cy="5604615"/>
          </a:xfrm>
          <a:prstGeom prst="rect">
            <a:avLst/>
          </a:prstGeom>
          <a:noFill/>
          <a:ln w="9525">
            <a:noFill/>
            <a:miter lim="800000"/>
            <a:headEnd/>
            <a:tailEnd/>
          </a:ln>
        </p:spPr>
      </p:pic>
      <p:sp>
        <p:nvSpPr>
          <p:cNvPr id="3" name="TextBox 2"/>
          <p:cNvSpPr txBox="1"/>
          <p:nvPr/>
        </p:nvSpPr>
        <p:spPr>
          <a:xfrm>
            <a:off x="8951239" y="675005"/>
            <a:ext cx="2376264" cy="369332"/>
          </a:xfrm>
          <a:prstGeom prst="rect">
            <a:avLst/>
          </a:prstGeom>
          <a:noFill/>
        </p:spPr>
        <p:txBody>
          <a:bodyPr wrap="square" rtlCol="0">
            <a:spAutoFit/>
          </a:bodyPr>
          <a:lstStyle/>
          <a:p>
            <a:r>
              <a:rPr lang="en-GB" b="1" dirty="0"/>
              <a:t>By Aalmeidadeol2015 </a:t>
            </a:r>
          </a:p>
        </p:txBody>
      </p:sp>
      <p:sp>
        <p:nvSpPr>
          <p:cNvPr id="4" name="TextBox 3"/>
          <p:cNvSpPr txBox="1"/>
          <p:nvPr/>
        </p:nvSpPr>
        <p:spPr>
          <a:xfrm>
            <a:off x="7209460" y="3861049"/>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5" name="TextBox 4"/>
          <p:cNvSpPr txBox="1"/>
          <p:nvPr/>
        </p:nvSpPr>
        <p:spPr>
          <a:xfrm>
            <a:off x="8628109" y="4509121"/>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6" name="TextBox 5"/>
          <p:cNvSpPr txBox="1"/>
          <p:nvPr/>
        </p:nvSpPr>
        <p:spPr>
          <a:xfrm>
            <a:off x="8700845" y="3059299"/>
            <a:ext cx="2519551"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thimet</a:t>
            </a:r>
            <a:r>
              <a:rPr lang="en-GB" sz="1400" b="1" i="1" dirty="0">
                <a:latin typeface="Arial" pitchFamily="34" charset="0"/>
                <a:cs typeface="Arial" pitchFamily="34" charset="0"/>
              </a:rPr>
              <a:t> </a:t>
            </a:r>
            <a:r>
              <a:rPr lang="en-GB" sz="1400" b="1" i="1" dirty="0" err="1">
                <a:latin typeface="Arial" pitchFamily="34" charset="0"/>
                <a:cs typeface="Arial" pitchFamily="34" charset="0"/>
              </a:rPr>
              <a:t>oligopeptidases</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8" name="TextBox 7"/>
          <p:cNvSpPr txBox="1"/>
          <p:nvPr/>
        </p:nvSpPr>
        <p:spPr>
          <a:xfrm>
            <a:off x="8916140" y="3306496"/>
            <a:ext cx="1359768"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neprilysin</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9" name="TextBox 8"/>
          <p:cNvSpPr txBox="1"/>
          <p:nvPr/>
        </p:nvSpPr>
        <p:spPr>
          <a:xfrm>
            <a:off x="5860631" y="5786100"/>
            <a:ext cx="1944216"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1 (AT1) receptor </a:t>
            </a:r>
            <a:endParaRPr lang="en-GB" sz="1400" dirty="0">
              <a:latin typeface="Arial" pitchFamily="34" charset="0"/>
              <a:cs typeface="Arial" pitchFamily="34" charset="0"/>
            </a:endParaRPr>
          </a:p>
        </p:txBody>
      </p:sp>
      <p:sp>
        <p:nvSpPr>
          <p:cNvPr id="10" name="TextBox 9"/>
          <p:cNvSpPr txBox="1"/>
          <p:nvPr/>
        </p:nvSpPr>
        <p:spPr>
          <a:xfrm>
            <a:off x="7764012" y="5774091"/>
            <a:ext cx="2088232"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2, (AT</a:t>
            </a:r>
            <a:r>
              <a:rPr lang="en-GB" sz="1400" b="1" baseline="-25000" dirty="0">
                <a:latin typeface="Arial" pitchFamily="34" charset="0"/>
                <a:cs typeface="Arial" pitchFamily="34" charset="0"/>
              </a:rPr>
              <a:t>2</a:t>
            </a:r>
            <a:r>
              <a:rPr lang="en-GB" sz="1400" b="1" dirty="0">
                <a:latin typeface="Arial" pitchFamily="34" charset="0"/>
                <a:cs typeface="Arial" pitchFamily="34" charset="0"/>
              </a:rPr>
              <a:t> )receptor</a:t>
            </a:r>
          </a:p>
        </p:txBody>
      </p:sp>
      <p:sp>
        <p:nvSpPr>
          <p:cNvPr id="11" name="TextBox 10"/>
          <p:cNvSpPr txBox="1"/>
          <p:nvPr/>
        </p:nvSpPr>
        <p:spPr>
          <a:xfrm>
            <a:off x="8951239" y="5013176"/>
            <a:ext cx="2232248" cy="523220"/>
          </a:xfrm>
          <a:prstGeom prst="rect">
            <a:avLst/>
          </a:prstGeom>
          <a:solidFill>
            <a:schemeClr val="bg1"/>
          </a:solidFill>
        </p:spPr>
        <p:txBody>
          <a:bodyPr wrap="square" rtlCol="0">
            <a:spAutoFit/>
          </a:bodyPr>
          <a:lstStyle/>
          <a:p>
            <a:r>
              <a:rPr lang="en-GB" sz="1400" b="1" dirty="0">
                <a:latin typeface="Arial" pitchFamily="34" charset="0"/>
                <a:cs typeface="Arial" pitchFamily="34" charset="0"/>
              </a:rPr>
              <a:t> G-protein coupled receptor MAS receptor</a:t>
            </a:r>
          </a:p>
        </p:txBody>
      </p:sp>
      <p:sp>
        <p:nvSpPr>
          <p:cNvPr id="2" name="Oval 1">
            <a:extLst>
              <a:ext uri="{FF2B5EF4-FFF2-40B4-BE49-F238E27FC236}">
                <a16:creationId xmlns:a16="http://schemas.microsoft.com/office/drawing/2014/main" id="{2286359E-C38A-4720-A7A2-89A7166BDB22}"/>
              </a:ext>
            </a:extLst>
          </p:cNvPr>
          <p:cNvSpPr/>
          <p:nvPr/>
        </p:nvSpPr>
        <p:spPr>
          <a:xfrm>
            <a:off x="6971924" y="3429000"/>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ED6BE07-B5A5-4BF4-BFA4-41F01E829196}"/>
              </a:ext>
            </a:extLst>
          </p:cNvPr>
          <p:cNvSpPr/>
          <p:nvPr/>
        </p:nvSpPr>
        <p:spPr>
          <a:xfrm>
            <a:off x="8448088" y="4136886"/>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3DDBFC-2E8B-4322-8E76-1D06F92E0C19}"/>
              </a:ext>
            </a:extLst>
          </p:cNvPr>
          <p:cNvSpPr txBox="1"/>
          <p:nvPr/>
        </p:nvSpPr>
        <p:spPr>
          <a:xfrm>
            <a:off x="5297738" y="4365105"/>
            <a:ext cx="158417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Vasoconstrictor</a:t>
            </a:r>
          </a:p>
        </p:txBody>
      </p:sp>
      <p:sp>
        <p:nvSpPr>
          <p:cNvPr id="14" name="TextBox 13">
            <a:extLst>
              <a:ext uri="{FF2B5EF4-FFF2-40B4-BE49-F238E27FC236}">
                <a16:creationId xmlns:a16="http://schemas.microsoft.com/office/drawing/2014/main" id="{4CB80108-A42A-4A5D-9531-CB26325811CB}"/>
              </a:ext>
            </a:extLst>
          </p:cNvPr>
          <p:cNvSpPr txBox="1"/>
          <p:nvPr/>
        </p:nvSpPr>
        <p:spPr>
          <a:xfrm>
            <a:off x="9978314" y="3947403"/>
            <a:ext cx="122413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Vasodilator</a:t>
            </a:r>
          </a:p>
        </p:txBody>
      </p:sp>
      <p:sp>
        <p:nvSpPr>
          <p:cNvPr id="19" name="TextBox 18">
            <a:extLst>
              <a:ext uri="{FF2B5EF4-FFF2-40B4-BE49-F238E27FC236}">
                <a16:creationId xmlns:a16="http://schemas.microsoft.com/office/drawing/2014/main" id="{E7BD0F8A-1764-45C5-9D8D-DD6737B94DD9}"/>
              </a:ext>
            </a:extLst>
          </p:cNvPr>
          <p:cNvSpPr txBox="1"/>
          <p:nvPr/>
        </p:nvSpPr>
        <p:spPr>
          <a:xfrm>
            <a:off x="487872" y="920621"/>
            <a:ext cx="3475225" cy="5016758"/>
          </a:xfrm>
          <a:prstGeom prst="rect">
            <a:avLst/>
          </a:prstGeom>
          <a:noFill/>
        </p:spPr>
        <p:txBody>
          <a:bodyPr wrap="square" rtlCol="0">
            <a:spAutoFit/>
          </a:bodyPr>
          <a:lstStyle/>
          <a:p>
            <a:r>
              <a:rPr lang="en-GB" sz="3200" b="1" dirty="0">
                <a:solidFill>
                  <a:srgbClr val="FFFF00"/>
                </a:solidFill>
                <a:latin typeface="Arial" pitchFamily="34" charset="0"/>
                <a:cs typeface="Arial" pitchFamily="34" charset="0"/>
              </a:rPr>
              <a:t>Interestingly all these enzymes are Zinc dependant</a:t>
            </a:r>
          </a:p>
          <a:p>
            <a:r>
              <a:rPr lang="en-GB" sz="3200" b="1" dirty="0">
                <a:solidFill>
                  <a:schemeClr val="bg1"/>
                </a:solidFill>
                <a:latin typeface="Arial" pitchFamily="34" charset="0"/>
                <a:cs typeface="Arial" pitchFamily="34" charset="0"/>
              </a:rPr>
              <a:t>ACE </a:t>
            </a:r>
          </a:p>
          <a:p>
            <a:r>
              <a:rPr lang="en-GB" sz="3200" b="1" dirty="0">
                <a:solidFill>
                  <a:schemeClr val="bg1"/>
                </a:solidFill>
                <a:latin typeface="Arial" pitchFamily="34" charset="0"/>
                <a:cs typeface="Arial" pitchFamily="34" charset="0"/>
              </a:rPr>
              <a:t>ACE 2</a:t>
            </a:r>
          </a:p>
          <a:p>
            <a:r>
              <a:rPr lang="en-GB" sz="3200" b="1" dirty="0" err="1">
                <a:solidFill>
                  <a:schemeClr val="bg1"/>
                </a:solidFill>
                <a:latin typeface="Arial" pitchFamily="34" charset="0"/>
                <a:cs typeface="Arial" pitchFamily="34" charset="0"/>
              </a:rPr>
              <a:t>Neprilysin</a:t>
            </a:r>
            <a:r>
              <a:rPr lang="en-GB" sz="3200" b="1" dirty="0">
                <a:solidFill>
                  <a:schemeClr val="bg1"/>
                </a:solidFill>
                <a:latin typeface="Arial" pitchFamily="34" charset="0"/>
                <a:cs typeface="Arial" pitchFamily="34" charset="0"/>
              </a:rPr>
              <a:t> (NEP)</a:t>
            </a:r>
          </a:p>
          <a:p>
            <a:r>
              <a:rPr lang="en-GB" sz="3200" b="1" dirty="0" err="1">
                <a:solidFill>
                  <a:schemeClr val="bg1"/>
                </a:solidFill>
                <a:latin typeface="Arial" pitchFamily="34" charset="0"/>
                <a:cs typeface="Arial" pitchFamily="34" charset="0"/>
              </a:rPr>
              <a:t>Thimet</a:t>
            </a:r>
            <a:r>
              <a:rPr lang="en-GB" sz="3200" b="1" dirty="0">
                <a:solidFill>
                  <a:schemeClr val="bg1"/>
                </a:solidFill>
                <a:latin typeface="Arial" pitchFamily="34" charset="0"/>
                <a:cs typeface="Arial" pitchFamily="34" charset="0"/>
              </a:rPr>
              <a:t> </a:t>
            </a:r>
            <a:r>
              <a:rPr lang="en-GB" sz="3200" b="1" dirty="0" err="1">
                <a:solidFill>
                  <a:schemeClr val="bg1"/>
                </a:solidFill>
                <a:latin typeface="Arial" pitchFamily="34" charset="0"/>
                <a:cs typeface="Arial" pitchFamily="34" charset="0"/>
              </a:rPr>
              <a:t>oligopeptidases</a:t>
            </a:r>
            <a:r>
              <a:rPr lang="en-GB" sz="3200" b="1" dirty="0">
                <a:solidFill>
                  <a:schemeClr val="bg1"/>
                </a:solidFill>
                <a:latin typeface="Arial" pitchFamily="34" charset="0"/>
                <a:cs typeface="Arial" pitchFamily="34" charset="0"/>
              </a:rPr>
              <a:t> (TOP) </a:t>
            </a:r>
          </a:p>
        </p:txBody>
      </p:sp>
    </p:spTree>
    <p:extLst>
      <p:ext uri="{BB962C8B-B14F-4D97-AF65-F5344CB8AC3E}">
        <p14:creationId xmlns:p14="http://schemas.microsoft.com/office/powerpoint/2010/main" val="54560796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DE0867-F785-465C-837D-E08946E37587}"/>
              </a:ext>
            </a:extLst>
          </p:cNvPr>
          <p:cNvPicPr>
            <a:picLocks noChangeAspect="1"/>
          </p:cNvPicPr>
          <p:nvPr/>
        </p:nvPicPr>
        <p:blipFill>
          <a:blip r:embed="rId2"/>
          <a:stretch>
            <a:fillRect/>
          </a:stretch>
        </p:blipFill>
        <p:spPr>
          <a:xfrm>
            <a:off x="5499466" y="528938"/>
            <a:ext cx="6206053" cy="4340222"/>
          </a:xfrm>
          <a:prstGeom prst="rect">
            <a:avLst/>
          </a:prstGeom>
        </p:spPr>
      </p:pic>
      <p:pic>
        <p:nvPicPr>
          <p:cNvPr id="5" name="Picture 4">
            <a:extLst>
              <a:ext uri="{FF2B5EF4-FFF2-40B4-BE49-F238E27FC236}">
                <a16:creationId xmlns:a16="http://schemas.microsoft.com/office/drawing/2014/main" id="{7700B33C-D16B-4362-8495-9E65B72E3A31}"/>
              </a:ext>
            </a:extLst>
          </p:cNvPr>
          <p:cNvPicPr>
            <a:picLocks noChangeAspect="1"/>
          </p:cNvPicPr>
          <p:nvPr/>
        </p:nvPicPr>
        <p:blipFill rotWithShape="1">
          <a:blip r:embed="rId3"/>
          <a:srcRect t="44944"/>
          <a:stretch/>
        </p:blipFill>
        <p:spPr>
          <a:xfrm>
            <a:off x="5519935" y="4946285"/>
            <a:ext cx="6206053" cy="1565176"/>
          </a:xfrm>
          <a:prstGeom prst="rect">
            <a:avLst/>
          </a:prstGeom>
        </p:spPr>
      </p:pic>
      <p:sp>
        <p:nvSpPr>
          <p:cNvPr id="6" name="TextBox 5">
            <a:extLst>
              <a:ext uri="{FF2B5EF4-FFF2-40B4-BE49-F238E27FC236}">
                <a16:creationId xmlns:a16="http://schemas.microsoft.com/office/drawing/2014/main" id="{18C2E141-F3C5-4FAD-B6DB-5973A337D652}"/>
              </a:ext>
            </a:extLst>
          </p:cNvPr>
          <p:cNvSpPr txBox="1"/>
          <p:nvPr/>
        </p:nvSpPr>
        <p:spPr>
          <a:xfrm>
            <a:off x="476513" y="346539"/>
            <a:ext cx="4827399" cy="6186309"/>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The Zinc (Zn++)  </a:t>
            </a:r>
            <a:r>
              <a:rPr lang="en-GB" sz="3600" b="1" dirty="0">
                <a:solidFill>
                  <a:schemeClr val="bg1"/>
                </a:solidFill>
                <a:latin typeface="Arial" pitchFamily="34" charset="0"/>
                <a:cs typeface="Arial" pitchFamily="34" charset="0"/>
              </a:rPr>
              <a:t>co-factor in the ACE2, is necessary to attach to the negatively charged </a:t>
            </a:r>
            <a:r>
              <a:rPr lang="en-GB" sz="3600" b="1" dirty="0" err="1">
                <a:solidFill>
                  <a:schemeClr val="bg1"/>
                </a:solidFill>
                <a:latin typeface="Arial" pitchFamily="34" charset="0"/>
                <a:cs typeface="Arial" pitchFamily="34" charset="0"/>
              </a:rPr>
              <a:t>Glutamic</a:t>
            </a:r>
            <a:r>
              <a:rPr lang="en-GB" sz="3600" b="1" dirty="0">
                <a:solidFill>
                  <a:schemeClr val="bg1"/>
                </a:solidFill>
                <a:latin typeface="Arial" pitchFamily="34" charset="0"/>
                <a:cs typeface="Arial" pitchFamily="34" charset="0"/>
              </a:rPr>
              <a:t> acid amino acid in its structure to change the conformation of the protein from an inactive form to an active form.</a:t>
            </a:r>
          </a:p>
        </p:txBody>
      </p:sp>
      <p:sp>
        <p:nvSpPr>
          <p:cNvPr id="8" name="Oval 7">
            <a:extLst>
              <a:ext uri="{FF2B5EF4-FFF2-40B4-BE49-F238E27FC236}">
                <a16:creationId xmlns:a16="http://schemas.microsoft.com/office/drawing/2014/main" id="{65DC2727-C065-47C2-A727-70AED476258B}"/>
              </a:ext>
            </a:extLst>
          </p:cNvPr>
          <p:cNvSpPr/>
          <p:nvPr/>
        </p:nvSpPr>
        <p:spPr>
          <a:xfrm>
            <a:off x="9984432" y="1988840"/>
            <a:ext cx="1741556"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143939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3486" t="2499" r="4546" b="209"/>
          <a:stretch/>
        </p:blipFill>
        <p:spPr bwMode="auto">
          <a:xfrm>
            <a:off x="3935761" y="692695"/>
            <a:ext cx="7284636" cy="5604615"/>
          </a:xfrm>
          <a:prstGeom prst="rect">
            <a:avLst/>
          </a:prstGeom>
          <a:noFill/>
          <a:ln w="9525">
            <a:noFill/>
            <a:miter lim="800000"/>
            <a:headEnd/>
            <a:tailEnd/>
          </a:ln>
        </p:spPr>
      </p:pic>
      <p:sp>
        <p:nvSpPr>
          <p:cNvPr id="3" name="TextBox 2"/>
          <p:cNvSpPr txBox="1"/>
          <p:nvPr/>
        </p:nvSpPr>
        <p:spPr>
          <a:xfrm>
            <a:off x="8951239" y="675005"/>
            <a:ext cx="2376264" cy="369332"/>
          </a:xfrm>
          <a:prstGeom prst="rect">
            <a:avLst/>
          </a:prstGeom>
          <a:noFill/>
        </p:spPr>
        <p:txBody>
          <a:bodyPr wrap="square" rtlCol="0">
            <a:spAutoFit/>
          </a:bodyPr>
          <a:lstStyle/>
          <a:p>
            <a:r>
              <a:rPr lang="en-GB" b="1" dirty="0"/>
              <a:t>By Aalmeidadeol2015 </a:t>
            </a:r>
          </a:p>
        </p:txBody>
      </p:sp>
      <p:sp>
        <p:nvSpPr>
          <p:cNvPr id="4" name="TextBox 3"/>
          <p:cNvSpPr txBox="1"/>
          <p:nvPr/>
        </p:nvSpPr>
        <p:spPr>
          <a:xfrm>
            <a:off x="7209460" y="3861049"/>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5" name="TextBox 4"/>
          <p:cNvSpPr txBox="1"/>
          <p:nvPr/>
        </p:nvSpPr>
        <p:spPr>
          <a:xfrm>
            <a:off x="8628109" y="4509121"/>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6" name="TextBox 5"/>
          <p:cNvSpPr txBox="1"/>
          <p:nvPr/>
        </p:nvSpPr>
        <p:spPr>
          <a:xfrm>
            <a:off x="8700845" y="3059299"/>
            <a:ext cx="2519551"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thimet</a:t>
            </a:r>
            <a:r>
              <a:rPr lang="en-GB" sz="1400" b="1" i="1" dirty="0">
                <a:latin typeface="Arial" pitchFamily="34" charset="0"/>
                <a:cs typeface="Arial" pitchFamily="34" charset="0"/>
              </a:rPr>
              <a:t> </a:t>
            </a:r>
            <a:r>
              <a:rPr lang="en-GB" sz="1400" b="1" i="1" dirty="0" err="1">
                <a:latin typeface="Arial" pitchFamily="34" charset="0"/>
                <a:cs typeface="Arial" pitchFamily="34" charset="0"/>
              </a:rPr>
              <a:t>oligopeptidases</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8" name="TextBox 7"/>
          <p:cNvSpPr txBox="1"/>
          <p:nvPr/>
        </p:nvSpPr>
        <p:spPr>
          <a:xfrm>
            <a:off x="8916140" y="3306496"/>
            <a:ext cx="1359768"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neprilysin</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9" name="TextBox 8"/>
          <p:cNvSpPr txBox="1"/>
          <p:nvPr/>
        </p:nvSpPr>
        <p:spPr>
          <a:xfrm>
            <a:off x="5860631" y="5786100"/>
            <a:ext cx="1944216"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1 (AT1) receptor </a:t>
            </a:r>
            <a:endParaRPr lang="en-GB" sz="1400" dirty="0">
              <a:latin typeface="Arial" pitchFamily="34" charset="0"/>
              <a:cs typeface="Arial" pitchFamily="34" charset="0"/>
            </a:endParaRPr>
          </a:p>
        </p:txBody>
      </p:sp>
      <p:sp>
        <p:nvSpPr>
          <p:cNvPr id="10" name="TextBox 9"/>
          <p:cNvSpPr txBox="1"/>
          <p:nvPr/>
        </p:nvSpPr>
        <p:spPr>
          <a:xfrm>
            <a:off x="7764012" y="5774091"/>
            <a:ext cx="2088232"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2, (AT</a:t>
            </a:r>
            <a:r>
              <a:rPr lang="en-GB" sz="1400" b="1" baseline="-25000" dirty="0">
                <a:latin typeface="Arial" pitchFamily="34" charset="0"/>
                <a:cs typeface="Arial" pitchFamily="34" charset="0"/>
              </a:rPr>
              <a:t>2</a:t>
            </a:r>
            <a:r>
              <a:rPr lang="en-GB" sz="1400" b="1" dirty="0">
                <a:latin typeface="Arial" pitchFamily="34" charset="0"/>
                <a:cs typeface="Arial" pitchFamily="34" charset="0"/>
              </a:rPr>
              <a:t> )receptor</a:t>
            </a:r>
          </a:p>
        </p:txBody>
      </p:sp>
      <p:sp>
        <p:nvSpPr>
          <p:cNvPr id="11" name="TextBox 10"/>
          <p:cNvSpPr txBox="1"/>
          <p:nvPr/>
        </p:nvSpPr>
        <p:spPr>
          <a:xfrm>
            <a:off x="8951239" y="5013176"/>
            <a:ext cx="2232248" cy="523220"/>
          </a:xfrm>
          <a:prstGeom prst="rect">
            <a:avLst/>
          </a:prstGeom>
          <a:solidFill>
            <a:schemeClr val="bg1"/>
          </a:solidFill>
        </p:spPr>
        <p:txBody>
          <a:bodyPr wrap="square" rtlCol="0">
            <a:spAutoFit/>
          </a:bodyPr>
          <a:lstStyle/>
          <a:p>
            <a:r>
              <a:rPr lang="en-GB" sz="1400" b="1" dirty="0">
                <a:latin typeface="Arial" pitchFamily="34" charset="0"/>
                <a:cs typeface="Arial" pitchFamily="34" charset="0"/>
              </a:rPr>
              <a:t> G-protein coupled receptor MAS receptor</a:t>
            </a:r>
          </a:p>
        </p:txBody>
      </p:sp>
      <p:sp>
        <p:nvSpPr>
          <p:cNvPr id="2" name="Oval 1">
            <a:extLst>
              <a:ext uri="{FF2B5EF4-FFF2-40B4-BE49-F238E27FC236}">
                <a16:creationId xmlns:a16="http://schemas.microsoft.com/office/drawing/2014/main" id="{2286359E-C38A-4720-A7A2-89A7166BDB22}"/>
              </a:ext>
            </a:extLst>
          </p:cNvPr>
          <p:cNvSpPr/>
          <p:nvPr/>
        </p:nvSpPr>
        <p:spPr>
          <a:xfrm>
            <a:off x="6971924" y="3429000"/>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ED6BE07-B5A5-4BF4-BFA4-41F01E829196}"/>
              </a:ext>
            </a:extLst>
          </p:cNvPr>
          <p:cNvSpPr/>
          <p:nvPr/>
        </p:nvSpPr>
        <p:spPr>
          <a:xfrm>
            <a:off x="8448088" y="4136886"/>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3DDBFC-2E8B-4322-8E76-1D06F92E0C19}"/>
              </a:ext>
            </a:extLst>
          </p:cNvPr>
          <p:cNvSpPr txBox="1"/>
          <p:nvPr/>
        </p:nvSpPr>
        <p:spPr>
          <a:xfrm>
            <a:off x="5297738" y="4365105"/>
            <a:ext cx="158417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Vasoconstrictor</a:t>
            </a:r>
          </a:p>
        </p:txBody>
      </p:sp>
      <p:sp>
        <p:nvSpPr>
          <p:cNvPr id="14" name="TextBox 13">
            <a:extLst>
              <a:ext uri="{FF2B5EF4-FFF2-40B4-BE49-F238E27FC236}">
                <a16:creationId xmlns:a16="http://schemas.microsoft.com/office/drawing/2014/main" id="{4CB80108-A42A-4A5D-9531-CB26325811CB}"/>
              </a:ext>
            </a:extLst>
          </p:cNvPr>
          <p:cNvSpPr txBox="1"/>
          <p:nvPr/>
        </p:nvSpPr>
        <p:spPr>
          <a:xfrm>
            <a:off x="9978314" y="3947403"/>
            <a:ext cx="122413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Vasodilator</a:t>
            </a:r>
          </a:p>
        </p:txBody>
      </p:sp>
      <p:sp>
        <p:nvSpPr>
          <p:cNvPr id="16" name="TextBox 15">
            <a:extLst>
              <a:ext uri="{FF2B5EF4-FFF2-40B4-BE49-F238E27FC236}">
                <a16:creationId xmlns:a16="http://schemas.microsoft.com/office/drawing/2014/main" id="{F014AED2-A118-48AB-ABD9-2CF42D00681C}"/>
              </a:ext>
            </a:extLst>
          </p:cNvPr>
          <p:cNvSpPr txBox="1"/>
          <p:nvPr/>
        </p:nvSpPr>
        <p:spPr>
          <a:xfrm>
            <a:off x="518277" y="260648"/>
            <a:ext cx="3380574" cy="6370975"/>
          </a:xfrm>
          <a:prstGeom prst="rect">
            <a:avLst/>
          </a:prstGeom>
          <a:noFill/>
        </p:spPr>
        <p:txBody>
          <a:bodyPr wrap="square" rtlCol="0">
            <a:spAutoFit/>
          </a:bodyPr>
          <a:lstStyle/>
          <a:p>
            <a:r>
              <a:rPr lang="en-GB" sz="2400" b="1" dirty="0" err="1">
                <a:solidFill>
                  <a:srgbClr val="FFFF00"/>
                </a:solidFill>
                <a:latin typeface="Arial" pitchFamily="34" charset="0"/>
                <a:cs typeface="Arial" pitchFamily="34" charset="0"/>
              </a:rPr>
              <a:t>Angiotensin</a:t>
            </a:r>
            <a:r>
              <a:rPr lang="en-GB" sz="2400" b="1" dirty="0">
                <a:solidFill>
                  <a:srgbClr val="FFFF00"/>
                </a:solidFill>
                <a:latin typeface="Arial" pitchFamily="34" charset="0"/>
                <a:cs typeface="Arial" pitchFamily="34" charset="0"/>
              </a:rPr>
              <a:t> (1-7) </a:t>
            </a:r>
            <a:r>
              <a:rPr lang="en-GB" sz="2400" b="1" dirty="0">
                <a:solidFill>
                  <a:schemeClr val="bg1"/>
                </a:solidFill>
                <a:latin typeface="Arial" pitchFamily="34" charset="0"/>
                <a:cs typeface="Arial" pitchFamily="34" charset="0"/>
              </a:rPr>
              <a:t>has been shown to have anti-oxidant and anti-inflammatory effects.</a:t>
            </a:r>
            <a:r>
              <a:rPr lang="en-GB" sz="2400" b="1" baseline="30000" dirty="0">
                <a:solidFill>
                  <a:schemeClr val="bg1"/>
                </a:solidFill>
                <a:latin typeface="Arial" pitchFamily="34" charset="0"/>
                <a:cs typeface="Arial" pitchFamily="34" charset="0"/>
              </a:rPr>
              <a:t> </a:t>
            </a:r>
            <a:r>
              <a:rPr lang="en-GB" sz="2400" b="1" dirty="0">
                <a:solidFill>
                  <a:schemeClr val="bg1"/>
                </a:solidFill>
                <a:latin typeface="Arial" pitchFamily="34" charset="0"/>
                <a:cs typeface="Arial" pitchFamily="34" charset="0"/>
              </a:rPr>
              <a:t> It plays protective roles in cardiomyocytes of spontaneously hypertensive rats by increasing the expression of endothelial and neuronal nitric oxide synthase enzymes leading to augmented production of nitric oxide.</a:t>
            </a:r>
          </a:p>
        </p:txBody>
      </p:sp>
    </p:spTree>
    <p:extLst>
      <p:ext uri="{BB962C8B-B14F-4D97-AF65-F5344CB8AC3E}">
        <p14:creationId xmlns:p14="http://schemas.microsoft.com/office/powerpoint/2010/main" val="140591629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7936" y="457466"/>
            <a:ext cx="7772400" cy="646331"/>
          </a:xfrm>
          <a:prstGeom prst="rect">
            <a:avLst/>
          </a:prstGeom>
          <a:no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Reactive Oxygen Species</a:t>
            </a:r>
          </a:p>
        </p:txBody>
      </p:sp>
      <p:sp>
        <p:nvSpPr>
          <p:cNvPr id="6" name="TextBox 5"/>
          <p:cNvSpPr txBox="1"/>
          <p:nvPr/>
        </p:nvSpPr>
        <p:spPr>
          <a:xfrm>
            <a:off x="8012363" y="1236705"/>
            <a:ext cx="2918208" cy="1138773"/>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Normal mitochondrial oxidation</a:t>
            </a:r>
          </a:p>
          <a:p>
            <a:r>
              <a:rPr lang="en-GB" sz="1400" b="1" u="sng" dirty="0">
                <a:solidFill>
                  <a:schemeClr val="bg1"/>
                </a:solidFill>
                <a:latin typeface="Arial" panose="020B0604020202020204" pitchFamily="34" charset="0"/>
                <a:cs typeface="Arial" panose="020B0604020202020204" pitchFamily="34" charset="0"/>
              </a:rPr>
              <a:t>Respiratory burst</a:t>
            </a:r>
          </a:p>
          <a:p>
            <a:r>
              <a:rPr lang="en-GB" sz="1400" b="1" dirty="0">
                <a:solidFill>
                  <a:schemeClr val="bg1"/>
                </a:solidFill>
                <a:latin typeface="Arial" panose="020B0604020202020204" pitchFamily="34" charset="0"/>
                <a:cs typeface="Arial" panose="020B0604020202020204" pitchFamily="34" charset="0"/>
              </a:rPr>
              <a:t>Phase 1 detoxification</a:t>
            </a:r>
          </a:p>
          <a:p>
            <a:r>
              <a:rPr lang="en-GB" sz="1400" b="1" dirty="0">
                <a:solidFill>
                  <a:schemeClr val="bg1"/>
                </a:solidFill>
                <a:latin typeface="Arial" panose="020B0604020202020204" pitchFamily="34" charset="0"/>
                <a:cs typeface="Arial" panose="020B0604020202020204" pitchFamily="34" charset="0"/>
              </a:rPr>
              <a:t>Hypoxia / </a:t>
            </a:r>
            <a:r>
              <a:rPr lang="en-GB" sz="1400" b="1" dirty="0" err="1">
                <a:solidFill>
                  <a:schemeClr val="bg1"/>
                </a:solidFill>
                <a:latin typeface="Arial" panose="020B0604020202020204" pitchFamily="34" charset="0"/>
                <a:cs typeface="Arial" panose="020B0604020202020204" pitchFamily="34" charset="0"/>
              </a:rPr>
              <a:t>Hyperoxia</a:t>
            </a:r>
            <a:endParaRPr lang="en-GB" sz="1400" b="1" dirty="0">
              <a:solidFill>
                <a:schemeClr val="bg1"/>
              </a:solidFill>
              <a:latin typeface="Arial" panose="020B0604020202020204" pitchFamily="34" charset="0"/>
              <a:cs typeface="Arial" panose="020B0604020202020204" pitchFamily="34" charset="0"/>
            </a:endParaRPr>
          </a:p>
          <a:p>
            <a:r>
              <a:rPr lang="en-GB" sz="1200" b="1" i="1" dirty="0">
                <a:solidFill>
                  <a:schemeClr val="bg1"/>
                </a:solidFill>
                <a:latin typeface="Arial" panose="020B0604020202020204" pitchFamily="34" charset="0"/>
                <a:cs typeface="Arial" panose="020B0604020202020204" pitchFamily="34" charset="0"/>
              </a:rPr>
              <a:t>(Xanthine oxidase)</a:t>
            </a:r>
          </a:p>
        </p:txBody>
      </p:sp>
      <p:sp>
        <p:nvSpPr>
          <p:cNvPr id="7" name="TextBox 6"/>
          <p:cNvSpPr txBox="1"/>
          <p:nvPr/>
        </p:nvSpPr>
        <p:spPr>
          <a:xfrm>
            <a:off x="7173110" y="2490281"/>
            <a:ext cx="2539092"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SUPEROXIDE</a:t>
            </a:r>
          </a:p>
        </p:txBody>
      </p:sp>
      <p:sp>
        <p:nvSpPr>
          <p:cNvPr id="8" name="TextBox 7"/>
          <p:cNvSpPr txBox="1"/>
          <p:nvPr/>
        </p:nvSpPr>
        <p:spPr>
          <a:xfrm>
            <a:off x="7193519" y="3634495"/>
            <a:ext cx="2539092"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HYDROGEN PEROXIDE</a:t>
            </a:r>
          </a:p>
        </p:txBody>
      </p:sp>
      <p:sp>
        <p:nvSpPr>
          <p:cNvPr id="9" name="TextBox 8"/>
          <p:cNvSpPr txBox="1"/>
          <p:nvPr/>
        </p:nvSpPr>
        <p:spPr>
          <a:xfrm>
            <a:off x="9576553" y="2414561"/>
            <a:ext cx="1487590" cy="646331"/>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HYPOCHLORITE</a:t>
            </a:r>
          </a:p>
          <a:p>
            <a:r>
              <a:rPr lang="en-GB" sz="1200" b="1" dirty="0">
                <a:solidFill>
                  <a:schemeClr val="bg1"/>
                </a:solidFill>
                <a:latin typeface="Arial" panose="020B0604020202020204" pitchFamily="34" charset="0"/>
                <a:cs typeface="Arial" panose="020B0604020202020204" pitchFamily="34" charset="0"/>
              </a:rPr>
              <a:t>HYPOBROMITE</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HYPOIODITE</a:t>
            </a:r>
          </a:p>
        </p:txBody>
      </p:sp>
      <p:sp>
        <p:nvSpPr>
          <p:cNvPr id="10" name="TextBox 9"/>
          <p:cNvSpPr txBox="1"/>
          <p:nvPr/>
        </p:nvSpPr>
        <p:spPr>
          <a:xfrm>
            <a:off x="8026566" y="2818154"/>
            <a:ext cx="1317134" cy="646331"/>
          </a:xfrm>
          <a:prstGeom prst="rect">
            <a:avLst/>
          </a:prstGeom>
          <a:noFill/>
        </p:spPr>
        <p:txBody>
          <a:bodyPr wrap="square" rtlCol="0">
            <a:spAutoFit/>
          </a:bodyPr>
          <a:lstStyle/>
          <a:p>
            <a:r>
              <a:rPr lang="en-GB" sz="1200" b="1" i="1" dirty="0">
                <a:solidFill>
                  <a:schemeClr val="bg1"/>
                </a:solidFill>
                <a:latin typeface="Arial" panose="020B0604020202020204" pitchFamily="34" charset="0"/>
                <a:cs typeface="Arial" panose="020B0604020202020204" pitchFamily="34" charset="0"/>
              </a:rPr>
              <a:t>SOD –Fe</a:t>
            </a:r>
          </a:p>
          <a:p>
            <a:r>
              <a:rPr lang="en-GB" sz="1200" b="1" i="1" dirty="0">
                <a:solidFill>
                  <a:schemeClr val="bg1"/>
                </a:solidFill>
                <a:latin typeface="Arial" panose="020B0604020202020204" pitchFamily="34" charset="0"/>
                <a:cs typeface="Arial" panose="020B0604020202020204" pitchFamily="34" charset="0"/>
              </a:rPr>
              <a:t>SOD-Zn/Cu</a:t>
            </a:r>
          </a:p>
          <a:p>
            <a:r>
              <a:rPr lang="en-GB" sz="1200" b="1" i="1" dirty="0">
                <a:solidFill>
                  <a:schemeClr val="bg1"/>
                </a:solidFill>
                <a:latin typeface="Arial" panose="020B0604020202020204" pitchFamily="34" charset="0"/>
                <a:cs typeface="Arial" panose="020B0604020202020204" pitchFamily="34" charset="0"/>
              </a:rPr>
              <a:t>DOD-</a:t>
            </a:r>
            <a:r>
              <a:rPr lang="en-GB" sz="1200" b="1" i="1" dirty="0" err="1">
                <a:solidFill>
                  <a:schemeClr val="bg1"/>
                </a:solidFill>
                <a:latin typeface="Arial" panose="020B0604020202020204" pitchFamily="34" charset="0"/>
                <a:cs typeface="Arial" panose="020B0604020202020204" pitchFamily="34" charset="0"/>
              </a:rPr>
              <a:t>Mn</a:t>
            </a:r>
            <a:endParaRPr lang="en-GB" sz="1200" b="1" i="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8026567" y="3962699"/>
            <a:ext cx="1741231" cy="1015663"/>
          </a:xfrm>
          <a:prstGeom prst="rect">
            <a:avLst/>
          </a:prstGeom>
          <a:noFill/>
        </p:spPr>
        <p:txBody>
          <a:bodyPr wrap="square" rtlCol="0">
            <a:spAutoFit/>
          </a:bodyPr>
          <a:lstStyle/>
          <a:p>
            <a:r>
              <a:rPr lang="en-GB" sz="1200" b="1" i="1" dirty="0">
                <a:solidFill>
                  <a:schemeClr val="bg1"/>
                </a:solidFill>
                <a:latin typeface="Arial" panose="020B0604020202020204" pitchFamily="34" charset="0"/>
                <a:cs typeface="Arial" panose="020B0604020202020204" pitchFamily="34" charset="0"/>
              </a:rPr>
              <a:t>Catalase</a:t>
            </a:r>
          </a:p>
          <a:p>
            <a:r>
              <a:rPr lang="en-GB" sz="1200" b="1" i="1" dirty="0">
                <a:solidFill>
                  <a:schemeClr val="bg1"/>
                </a:solidFill>
                <a:latin typeface="Arial" panose="020B0604020202020204" pitchFamily="34" charset="0"/>
                <a:cs typeface="Arial" panose="020B0604020202020204" pitchFamily="34" charset="0"/>
              </a:rPr>
              <a:t>Glutathione                      peroxidase</a:t>
            </a:r>
          </a:p>
          <a:p>
            <a:r>
              <a:rPr lang="en-GB" sz="1200" b="1" i="1" dirty="0">
                <a:solidFill>
                  <a:schemeClr val="bg1"/>
                </a:solidFill>
                <a:latin typeface="Arial" panose="020B0604020202020204" pitchFamily="34" charset="0"/>
                <a:cs typeface="Arial" panose="020B0604020202020204" pitchFamily="34" charset="0"/>
              </a:rPr>
              <a:t>NADH </a:t>
            </a:r>
            <a:r>
              <a:rPr lang="en-GB" sz="1200" b="1" i="1" dirty="0" err="1">
                <a:solidFill>
                  <a:schemeClr val="bg1"/>
                </a:solidFill>
                <a:latin typeface="Arial" panose="020B0604020202020204" pitchFamily="34" charset="0"/>
                <a:cs typeface="Arial" panose="020B0604020202020204" pitchFamily="34" charset="0"/>
              </a:rPr>
              <a:t>Peroxidae</a:t>
            </a:r>
            <a:endParaRPr lang="en-GB" sz="1200" b="1" i="1" dirty="0">
              <a:solidFill>
                <a:schemeClr val="bg1"/>
              </a:solidFill>
              <a:latin typeface="Arial" panose="020B0604020202020204" pitchFamily="34" charset="0"/>
              <a:cs typeface="Arial" panose="020B0604020202020204" pitchFamily="34" charset="0"/>
            </a:endParaRPr>
          </a:p>
          <a:p>
            <a:r>
              <a:rPr lang="en-GB" sz="1200" b="1" i="1" dirty="0">
                <a:solidFill>
                  <a:schemeClr val="bg1"/>
                </a:solidFill>
                <a:latin typeface="Arial" panose="020B0604020202020204" pitchFamily="34" charset="0"/>
                <a:cs typeface="Arial" panose="020B0604020202020204" pitchFamily="34" charset="0"/>
              </a:rPr>
              <a:t>Other Peroxidases</a:t>
            </a:r>
          </a:p>
        </p:txBody>
      </p:sp>
      <p:sp>
        <p:nvSpPr>
          <p:cNvPr id="12" name="TextBox 11"/>
          <p:cNvSpPr txBox="1"/>
          <p:nvPr/>
        </p:nvSpPr>
        <p:spPr>
          <a:xfrm>
            <a:off x="7173110" y="5155334"/>
            <a:ext cx="2539092"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HYDROXYL RADICAL</a:t>
            </a:r>
          </a:p>
        </p:txBody>
      </p:sp>
      <p:sp>
        <p:nvSpPr>
          <p:cNvPr id="13" name="TextBox 12"/>
          <p:cNvSpPr txBox="1"/>
          <p:nvPr/>
        </p:nvSpPr>
        <p:spPr>
          <a:xfrm>
            <a:off x="9418786" y="6044688"/>
            <a:ext cx="1457325"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WATER + O2</a:t>
            </a:r>
          </a:p>
        </p:txBody>
      </p:sp>
      <p:sp>
        <p:nvSpPr>
          <p:cNvPr id="14" name="TextBox 13"/>
          <p:cNvSpPr txBox="1"/>
          <p:nvPr/>
        </p:nvSpPr>
        <p:spPr>
          <a:xfrm>
            <a:off x="3522313" y="1102561"/>
            <a:ext cx="2539092"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ARGININE</a:t>
            </a:r>
          </a:p>
        </p:txBody>
      </p:sp>
      <p:sp>
        <p:nvSpPr>
          <p:cNvPr id="15" name="TextBox 14"/>
          <p:cNvSpPr txBox="1"/>
          <p:nvPr/>
        </p:nvSpPr>
        <p:spPr>
          <a:xfrm>
            <a:off x="3443393" y="2482585"/>
            <a:ext cx="2539092"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NITRIC OXIDE</a:t>
            </a:r>
          </a:p>
        </p:txBody>
      </p:sp>
      <p:sp>
        <p:nvSpPr>
          <p:cNvPr id="16" name="TextBox 15"/>
          <p:cNvSpPr txBox="1"/>
          <p:nvPr/>
        </p:nvSpPr>
        <p:spPr>
          <a:xfrm>
            <a:off x="3443393" y="5155334"/>
            <a:ext cx="2539092"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PEROXYNITRITE</a:t>
            </a:r>
          </a:p>
        </p:txBody>
      </p:sp>
      <p:sp>
        <p:nvSpPr>
          <p:cNvPr id="17" name="TextBox 16"/>
          <p:cNvSpPr txBox="1"/>
          <p:nvPr/>
        </p:nvSpPr>
        <p:spPr>
          <a:xfrm>
            <a:off x="7173110" y="6036648"/>
            <a:ext cx="2539092"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SINGLET OXYGEN</a:t>
            </a:r>
          </a:p>
        </p:txBody>
      </p:sp>
      <p:sp>
        <p:nvSpPr>
          <p:cNvPr id="18" name="Down Arrow 17"/>
          <p:cNvSpPr/>
          <p:nvPr/>
        </p:nvSpPr>
        <p:spPr>
          <a:xfrm>
            <a:off x="7629675" y="1292773"/>
            <a:ext cx="420414" cy="1189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a:off x="7629675" y="2802272"/>
            <a:ext cx="420414" cy="8625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own Arrow 19"/>
          <p:cNvSpPr/>
          <p:nvPr/>
        </p:nvSpPr>
        <p:spPr>
          <a:xfrm>
            <a:off x="7623176" y="3976861"/>
            <a:ext cx="420414" cy="1189813"/>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Left-Right Arrow 21"/>
          <p:cNvSpPr/>
          <p:nvPr/>
        </p:nvSpPr>
        <p:spPr>
          <a:xfrm rot="5400000">
            <a:off x="7549666" y="5462340"/>
            <a:ext cx="647819" cy="500798"/>
          </a:xfrm>
          <a:prstGeom prst="leftRight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Down Arrow 22"/>
          <p:cNvSpPr/>
          <p:nvPr/>
        </p:nvSpPr>
        <p:spPr>
          <a:xfrm>
            <a:off x="3924778" y="1366945"/>
            <a:ext cx="420414" cy="1189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Down Arrow 23"/>
          <p:cNvSpPr/>
          <p:nvPr/>
        </p:nvSpPr>
        <p:spPr>
          <a:xfrm>
            <a:off x="3924778" y="2802272"/>
            <a:ext cx="420414" cy="2353063"/>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Left-Right Arrow 24"/>
          <p:cNvSpPr/>
          <p:nvPr/>
        </p:nvSpPr>
        <p:spPr>
          <a:xfrm rot="10800000">
            <a:off x="5330580" y="5074212"/>
            <a:ext cx="1836030" cy="500798"/>
          </a:xfrm>
          <a:prstGeom prst="leftRight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Down Arrow 25"/>
          <p:cNvSpPr/>
          <p:nvPr/>
        </p:nvSpPr>
        <p:spPr>
          <a:xfrm rot="13351381">
            <a:off x="9960148" y="2954710"/>
            <a:ext cx="420414" cy="732766"/>
          </a:xfrm>
          <a:prstGeom prst="downArrow">
            <a:avLst>
              <a:gd name="adj1" fmla="val 56435"/>
              <a:gd name="adj2" fmla="val 50000"/>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rot="18606562">
            <a:off x="9925800" y="3100628"/>
            <a:ext cx="1499010" cy="276308"/>
          </a:xfrm>
          <a:prstGeom prst="rect">
            <a:avLst/>
          </a:prstGeom>
          <a:noFill/>
        </p:spPr>
        <p:txBody>
          <a:bodyPr wrap="square" rtlCol="0">
            <a:spAutoFit/>
          </a:bodyPr>
          <a:lstStyle/>
          <a:p>
            <a:r>
              <a:rPr lang="en-GB" sz="1200" b="1" i="1" u="sng" dirty="0">
                <a:solidFill>
                  <a:schemeClr val="bg1"/>
                </a:solidFill>
                <a:latin typeface="Arial" panose="020B0604020202020204" pitchFamily="34" charset="0"/>
                <a:cs typeface="Arial" panose="020B0604020202020204" pitchFamily="34" charset="0"/>
              </a:rPr>
              <a:t>myeloperoxidase</a:t>
            </a:r>
          </a:p>
        </p:txBody>
      </p:sp>
      <p:sp>
        <p:nvSpPr>
          <p:cNvPr id="28" name="Down Arrow 27"/>
          <p:cNvSpPr/>
          <p:nvPr/>
        </p:nvSpPr>
        <p:spPr>
          <a:xfrm>
            <a:off x="9621457" y="3803772"/>
            <a:ext cx="420414" cy="2220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5830735" y="2367171"/>
            <a:ext cx="518781"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30" name="TextBox 29"/>
          <p:cNvSpPr txBox="1"/>
          <p:nvPr/>
        </p:nvSpPr>
        <p:spPr>
          <a:xfrm>
            <a:off x="7224136" y="4195206"/>
            <a:ext cx="819454" cy="46166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Fe÷÷</a:t>
            </a:r>
          </a:p>
          <a:p>
            <a:r>
              <a:rPr lang="en-GB" sz="1200" b="1" dirty="0">
                <a:solidFill>
                  <a:schemeClr val="bg1"/>
                </a:solidFill>
                <a:latin typeface="Arial" panose="020B0604020202020204" pitchFamily="34" charset="0"/>
                <a:cs typeface="Arial" panose="020B0604020202020204" pitchFamily="34" charset="0"/>
              </a:rPr>
              <a:t>Cu÷</a:t>
            </a:r>
          </a:p>
        </p:txBody>
      </p:sp>
      <p:sp>
        <p:nvSpPr>
          <p:cNvPr id="31" name="TextBox 30"/>
          <p:cNvSpPr txBox="1"/>
          <p:nvPr/>
        </p:nvSpPr>
        <p:spPr>
          <a:xfrm>
            <a:off x="4689857" y="1658484"/>
            <a:ext cx="2174809" cy="461665"/>
          </a:xfrm>
          <a:prstGeom prst="rect">
            <a:avLst/>
          </a:prstGeom>
          <a:noFill/>
        </p:spPr>
        <p:txBody>
          <a:bodyPr wrap="square" rtlCol="0">
            <a:spAutoFit/>
          </a:bodyPr>
          <a:lstStyle/>
          <a:p>
            <a:r>
              <a:rPr lang="en-GB" sz="1200" b="1" i="1" u="sng" dirty="0" err="1">
                <a:solidFill>
                  <a:schemeClr val="bg1"/>
                </a:solidFill>
                <a:latin typeface="Arial" panose="020B0604020202020204" pitchFamily="34" charset="0"/>
                <a:cs typeface="Arial" panose="020B0604020202020204" pitchFamily="34" charset="0"/>
              </a:rPr>
              <a:t>iNOS</a:t>
            </a:r>
            <a:endParaRPr lang="en-GB" sz="1200" b="1" i="1" u="sng" dirty="0">
              <a:solidFill>
                <a:schemeClr val="bg1"/>
              </a:solidFill>
              <a:latin typeface="Arial" panose="020B0604020202020204" pitchFamily="34" charset="0"/>
              <a:cs typeface="Arial" panose="020B0604020202020204" pitchFamily="34" charset="0"/>
            </a:endParaRPr>
          </a:p>
          <a:p>
            <a:r>
              <a:rPr lang="en-GB" sz="1200" b="1" dirty="0">
                <a:solidFill>
                  <a:schemeClr val="bg1"/>
                </a:solidFill>
                <a:latin typeface="Arial" panose="020B0604020202020204" pitchFamily="34" charset="0"/>
                <a:cs typeface="Arial" panose="020B0604020202020204" pitchFamily="34" charset="0"/>
              </a:rPr>
              <a:t>H4Biopterin, FAD - FMN</a:t>
            </a:r>
          </a:p>
        </p:txBody>
      </p:sp>
      <p:sp>
        <p:nvSpPr>
          <p:cNvPr id="32" name="Arc 31"/>
          <p:cNvSpPr/>
          <p:nvPr/>
        </p:nvSpPr>
        <p:spPr>
          <a:xfrm rot="16200000">
            <a:off x="4347526" y="1507084"/>
            <a:ext cx="730826" cy="829718"/>
          </a:xfrm>
          <a:prstGeom prst="arc">
            <a:avLst>
              <a:gd name="adj1" fmla="val 10893485"/>
              <a:gd name="adj2" fmla="val 0"/>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TextBox 32"/>
          <p:cNvSpPr txBox="1"/>
          <p:nvPr/>
        </p:nvSpPr>
        <p:spPr>
          <a:xfrm>
            <a:off x="4704427" y="1456452"/>
            <a:ext cx="2000799" cy="1015663"/>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NADPH</a:t>
            </a:r>
          </a:p>
          <a:p>
            <a:endParaRPr lang="en-GB" sz="1200" b="1" dirty="0">
              <a:solidFill>
                <a:schemeClr val="bg1"/>
              </a:solidFill>
              <a:latin typeface="Arial" panose="020B0604020202020204" pitchFamily="34" charset="0"/>
              <a:cs typeface="Arial" panose="020B0604020202020204" pitchFamily="34" charset="0"/>
            </a:endParaRPr>
          </a:p>
          <a:p>
            <a:r>
              <a:rPr lang="en-GB" sz="1200" b="1" dirty="0">
                <a:solidFill>
                  <a:schemeClr val="bg1"/>
                </a:solidFill>
                <a:latin typeface="Arial" panose="020B0604020202020204" pitchFamily="34" charset="0"/>
                <a:cs typeface="Arial" panose="020B0604020202020204" pitchFamily="34" charset="0"/>
              </a:rPr>
              <a:t>,</a:t>
            </a:r>
          </a:p>
          <a:p>
            <a:endParaRPr lang="en-GB" sz="1200" b="1" dirty="0">
              <a:solidFill>
                <a:schemeClr val="bg1"/>
              </a:solidFill>
              <a:latin typeface="Arial" panose="020B0604020202020204" pitchFamily="34" charset="0"/>
              <a:cs typeface="Arial" panose="020B0604020202020204" pitchFamily="34" charset="0"/>
            </a:endParaRPr>
          </a:p>
          <a:p>
            <a:r>
              <a:rPr lang="en-GB" sz="1200" b="1" dirty="0">
                <a:solidFill>
                  <a:schemeClr val="bg1"/>
                </a:solidFill>
                <a:latin typeface="Arial" panose="020B0604020202020204" pitchFamily="34" charset="0"/>
                <a:cs typeface="Arial" panose="020B0604020202020204" pitchFamily="34" charset="0"/>
              </a:rPr>
              <a:t>NADP + </a:t>
            </a:r>
            <a:r>
              <a:rPr lang="en-GB" sz="1200" b="1" dirty="0" err="1">
                <a:solidFill>
                  <a:schemeClr val="bg1"/>
                </a:solidFill>
                <a:latin typeface="Arial" panose="020B0604020202020204" pitchFamily="34" charset="0"/>
                <a:cs typeface="Arial" panose="020B0604020202020204" pitchFamily="34" charset="0"/>
              </a:rPr>
              <a:t>Citrulline</a:t>
            </a:r>
            <a:endParaRPr lang="en-GB" sz="1200" b="1" dirty="0">
              <a:solidFill>
                <a:schemeClr val="bg1"/>
              </a:solidFill>
              <a:latin typeface="Arial" panose="020B0604020202020204" pitchFamily="34" charset="0"/>
              <a:cs typeface="Arial" panose="020B0604020202020204" pitchFamily="34" charset="0"/>
            </a:endParaRPr>
          </a:p>
        </p:txBody>
      </p:sp>
      <p:sp>
        <p:nvSpPr>
          <p:cNvPr id="36" name="AutoShape 19"/>
          <p:cNvSpPr>
            <a:spLocks noChangeArrowheads="1"/>
          </p:cNvSpPr>
          <p:nvPr/>
        </p:nvSpPr>
        <p:spPr bwMode="auto">
          <a:xfrm>
            <a:off x="9831665" y="1271839"/>
            <a:ext cx="1808951" cy="986427"/>
          </a:xfrm>
          <a:prstGeom prst="wedgeEllipseCallout">
            <a:avLst>
              <a:gd name="adj1" fmla="val -43750"/>
              <a:gd name="adj2" fmla="val 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200" b="1" dirty="0">
                <a:solidFill>
                  <a:schemeClr val="bg1"/>
                </a:solidFill>
                <a:latin typeface="Arial" panose="020B0604020202020204" pitchFamily="34" charset="0"/>
                <a:cs typeface="Arial" panose="020B0604020202020204" pitchFamily="34" charset="0"/>
              </a:rPr>
              <a:t>KILLS</a:t>
            </a:r>
          </a:p>
          <a:p>
            <a:pPr algn="ctr"/>
            <a:r>
              <a:rPr lang="en-GB" altLang="en-US" sz="1200" b="1" dirty="0">
                <a:solidFill>
                  <a:schemeClr val="bg1"/>
                </a:solidFill>
                <a:latin typeface="Arial" panose="020B0604020202020204" pitchFamily="34" charset="0"/>
                <a:cs typeface="Arial" panose="020B0604020202020204" pitchFamily="34" charset="0"/>
              </a:rPr>
              <a:t>+</a:t>
            </a:r>
            <a:r>
              <a:rPr lang="en-GB" altLang="en-US" sz="1200" b="1" dirty="0" err="1">
                <a:solidFill>
                  <a:schemeClr val="bg1"/>
                </a:solidFill>
                <a:latin typeface="Arial" panose="020B0604020202020204" pitchFamily="34" charset="0"/>
                <a:cs typeface="Arial" panose="020B0604020202020204" pitchFamily="34" charset="0"/>
              </a:rPr>
              <a:t>ve</a:t>
            </a:r>
            <a:r>
              <a:rPr lang="en-GB" altLang="en-US" sz="1200" b="1" dirty="0">
                <a:solidFill>
                  <a:schemeClr val="bg1"/>
                </a:solidFill>
                <a:latin typeface="Arial" panose="020B0604020202020204" pitchFamily="34" charset="0"/>
                <a:cs typeface="Arial" panose="020B0604020202020204" pitchFamily="34" charset="0"/>
              </a:rPr>
              <a:t> BACTERIA and VIRUSES</a:t>
            </a:r>
          </a:p>
        </p:txBody>
      </p:sp>
      <p:sp>
        <p:nvSpPr>
          <p:cNvPr id="37" name="AutoShape 19"/>
          <p:cNvSpPr>
            <a:spLocks noChangeArrowheads="1"/>
          </p:cNvSpPr>
          <p:nvPr/>
        </p:nvSpPr>
        <p:spPr bwMode="auto">
          <a:xfrm>
            <a:off x="4610690" y="3132616"/>
            <a:ext cx="1891906" cy="986427"/>
          </a:xfrm>
          <a:prstGeom prst="wedgeEllipseCallout">
            <a:avLst>
              <a:gd name="adj1" fmla="val -52365"/>
              <a:gd name="adj2" fmla="val -8130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200" b="1" dirty="0">
                <a:solidFill>
                  <a:schemeClr val="bg1"/>
                </a:solidFill>
                <a:latin typeface="Arial" panose="020B0604020202020204" pitchFamily="34" charset="0"/>
                <a:cs typeface="Arial" panose="020B0604020202020204" pitchFamily="34" charset="0"/>
              </a:rPr>
              <a:t>KILLS</a:t>
            </a:r>
          </a:p>
          <a:p>
            <a:pPr algn="ctr"/>
            <a:r>
              <a:rPr lang="en-GB" altLang="en-US" sz="1200" b="1" dirty="0">
                <a:solidFill>
                  <a:schemeClr val="bg1"/>
                </a:solidFill>
                <a:latin typeface="Arial" panose="020B0604020202020204" pitchFamily="34" charset="0"/>
                <a:cs typeface="Arial" panose="020B0604020202020204" pitchFamily="34" charset="0"/>
              </a:rPr>
              <a:t>-</a:t>
            </a:r>
            <a:r>
              <a:rPr lang="en-GB" altLang="en-US" sz="1200" b="1" dirty="0" err="1">
                <a:solidFill>
                  <a:schemeClr val="bg1"/>
                </a:solidFill>
                <a:latin typeface="Arial" panose="020B0604020202020204" pitchFamily="34" charset="0"/>
                <a:cs typeface="Arial" panose="020B0604020202020204" pitchFamily="34" charset="0"/>
              </a:rPr>
              <a:t>ve</a:t>
            </a:r>
            <a:r>
              <a:rPr lang="en-GB" altLang="en-US" sz="1200" b="1" dirty="0">
                <a:solidFill>
                  <a:schemeClr val="bg1"/>
                </a:solidFill>
                <a:latin typeface="Arial" panose="020B0604020202020204" pitchFamily="34" charset="0"/>
                <a:cs typeface="Arial" panose="020B0604020202020204" pitchFamily="34" charset="0"/>
              </a:rPr>
              <a:t> BACTERIA, VIRUSES, FUNGI</a:t>
            </a:r>
          </a:p>
        </p:txBody>
      </p:sp>
      <p:sp>
        <p:nvSpPr>
          <p:cNvPr id="38" name="AutoShape 19"/>
          <p:cNvSpPr>
            <a:spLocks noChangeArrowheads="1"/>
          </p:cNvSpPr>
          <p:nvPr/>
        </p:nvSpPr>
        <p:spPr bwMode="auto">
          <a:xfrm>
            <a:off x="5587048" y="4234590"/>
            <a:ext cx="1586062" cy="703850"/>
          </a:xfrm>
          <a:prstGeom prst="wedgeEllipseCallout">
            <a:avLst>
              <a:gd name="adj1" fmla="val 54987"/>
              <a:gd name="adj2" fmla="val -89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200" b="1" dirty="0">
                <a:solidFill>
                  <a:schemeClr val="bg1"/>
                </a:solidFill>
                <a:latin typeface="Arial" panose="020B0604020202020204" pitchFamily="34" charset="0"/>
                <a:cs typeface="Arial" panose="020B0604020202020204" pitchFamily="34" charset="0"/>
              </a:rPr>
              <a:t>KIILLS PARASITES</a:t>
            </a:r>
          </a:p>
        </p:txBody>
      </p:sp>
      <p:sp>
        <p:nvSpPr>
          <p:cNvPr id="39" name="AutoShape 19"/>
          <p:cNvSpPr>
            <a:spLocks noChangeArrowheads="1"/>
          </p:cNvSpPr>
          <p:nvPr/>
        </p:nvSpPr>
        <p:spPr bwMode="auto">
          <a:xfrm>
            <a:off x="4198218" y="5531471"/>
            <a:ext cx="1891906" cy="986427"/>
          </a:xfrm>
          <a:prstGeom prst="wedgeEllipseCallout">
            <a:avLst>
              <a:gd name="adj1" fmla="val -51809"/>
              <a:gd name="adj2" fmla="val -5253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200" b="1" dirty="0">
                <a:solidFill>
                  <a:schemeClr val="bg1"/>
                </a:solidFill>
                <a:latin typeface="Arial" panose="020B0604020202020204" pitchFamily="34" charset="0"/>
                <a:cs typeface="Arial" panose="020B0604020202020204" pitchFamily="34" charset="0"/>
              </a:rPr>
              <a:t>KILLS</a:t>
            </a:r>
          </a:p>
          <a:p>
            <a:pPr algn="ctr"/>
            <a:r>
              <a:rPr lang="en-GB" altLang="en-US" sz="1200" b="1" dirty="0">
                <a:solidFill>
                  <a:schemeClr val="bg1"/>
                </a:solidFill>
                <a:latin typeface="Arial" panose="020B0604020202020204" pitchFamily="34" charset="0"/>
                <a:cs typeface="Arial" panose="020B0604020202020204" pitchFamily="34" charset="0"/>
              </a:rPr>
              <a:t>VIRUSES, FUNGI</a:t>
            </a:r>
          </a:p>
          <a:p>
            <a:pPr algn="ctr"/>
            <a:r>
              <a:rPr lang="en-GB" altLang="en-US" sz="1200" b="1" dirty="0">
                <a:solidFill>
                  <a:schemeClr val="bg1"/>
                </a:solidFill>
                <a:latin typeface="Arial" panose="020B0604020202020204" pitchFamily="34" charset="0"/>
                <a:cs typeface="Arial" panose="020B0604020202020204" pitchFamily="34" charset="0"/>
              </a:rPr>
              <a:t>PARASITES</a:t>
            </a:r>
          </a:p>
        </p:txBody>
      </p:sp>
      <p:sp>
        <p:nvSpPr>
          <p:cNvPr id="34" name="Rectangle 33"/>
          <p:cNvSpPr/>
          <p:nvPr/>
        </p:nvSpPr>
        <p:spPr>
          <a:xfrm>
            <a:off x="9635857" y="3727733"/>
            <a:ext cx="302398" cy="182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2734114" y="692696"/>
            <a:ext cx="4176464" cy="60486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DD04DF3D-5363-4C58-8C49-0D5CBB686171}"/>
              </a:ext>
            </a:extLst>
          </p:cNvPr>
          <p:cNvSpPr txBox="1"/>
          <p:nvPr/>
        </p:nvSpPr>
        <p:spPr>
          <a:xfrm>
            <a:off x="488601" y="1108252"/>
            <a:ext cx="2655416" cy="4401205"/>
          </a:xfrm>
          <a:prstGeom prst="rect">
            <a:avLst/>
          </a:prstGeom>
          <a:noFill/>
        </p:spPr>
        <p:txBody>
          <a:bodyPr wrap="square" rtlCol="0">
            <a:spAutoFit/>
          </a:bodyPr>
          <a:lstStyle/>
          <a:p>
            <a:r>
              <a:rPr lang="en-GB" sz="2800" b="1" dirty="0">
                <a:solidFill>
                  <a:srgbClr val="FFFF00"/>
                </a:solidFill>
                <a:latin typeface="Arial" pitchFamily="34" charset="0"/>
                <a:cs typeface="Arial" pitchFamily="34" charset="0"/>
              </a:rPr>
              <a:t>Nitric oxide or </a:t>
            </a:r>
            <a:r>
              <a:rPr lang="en-GB" sz="2800" b="1" dirty="0" err="1">
                <a:solidFill>
                  <a:srgbClr val="FFFF00"/>
                </a:solidFill>
                <a:latin typeface="Arial" pitchFamily="34" charset="0"/>
                <a:cs typeface="Arial" pitchFamily="34" charset="0"/>
              </a:rPr>
              <a:t>Peroxynitrite</a:t>
            </a:r>
            <a:r>
              <a:rPr lang="en-GB" sz="2800" b="1" dirty="0">
                <a:solidFill>
                  <a:srgbClr val="FFFF00"/>
                </a:solidFill>
                <a:latin typeface="Arial" pitchFamily="34" charset="0"/>
                <a:cs typeface="Arial" pitchFamily="34" charset="0"/>
              </a:rPr>
              <a:t> </a:t>
            </a:r>
            <a:r>
              <a:rPr lang="en-GB" sz="2800" b="1" dirty="0">
                <a:solidFill>
                  <a:schemeClr val="bg1"/>
                </a:solidFill>
                <a:latin typeface="Arial" pitchFamily="34" charset="0"/>
                <a:cs typeface="Arial" pitchFamily="34" charset="0"/>
              </a:rPr>
              <a:t>are thought to be the mechanism that the immune system destroys </a:t>
            </a:r>
            <a:r>
              <a:rPr lang="en-GB" sz="2800" b="1" dirty="0" err="1">
                <a:solidFill>
                  <a:schemeClr val="bg1"/>
                </a:solidFill>
                <a:latin typeface="Arial" pitchFamily="34" charset="0"/>
                <a:cs typeface="Arial" pitchFamily="34" charset="0"/>
              </a:rPr>
              <a:t>Covid</a:t>
            </a:r>
            <a:r>
              <a:rPr lang="en-GB" sz="2800" b="1" dirty="0">
                <a:solidFill>
                  <a:schemeClr val="bg1"/>
                </a:solidFill>
                <a:latin typeface="Arial" pitchFamily="34" charset="0"/>
                <a:cs typeface="Arial" pitchFamily="34" charset="0"/>
              </a:rPr>
              <a:t> 19.</a:t>
            </a:r>
          </a:p>
        </p:txBody>
      </p:sp>
    </p:spTree>
    <p:extLst>
      <p:ext uri="{BB962C8B-B14F-4D97-AF65-F5344CB8AC3E}">
        <p14:creationId xmlns:p14="http://schemas.microsoft.com/office/powerpoint/2010/main" val="413353136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764704"/>
            <a:ext cx="6768752" cy="563231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COVID-19</a:t>
            </a:r>
            <a:r>
              <a:rPr lang="en-GB" sz="3600" b="1" dirty="0">
                <a:solidFill>
                  <a:schemeClr val="bg1"/>
                </a:solidFill>
                <a:latin typeface="Arial" pitchFamily="34" charset="0"/>
                <a:cs typeface="Arial" pitchFamily="34" charset="0"/>
              </a:rPr>
              <a:t> virus enters human cells via the ACE2 receptor. Viral particles bind to the ACE2 receptor and together they travel into the cell. These viral particles can bind to a large number of ACE2 molecules, sequestering them from the cell surface and decreasing ACE2. </a:t>
            </a:r>
            <a:endParaRPr lang="en-GB" dirty="0"/>
          </a:p>
        </p:txBody>
      </p:sp>
      <p:pic>
        <p:nvPicPr>
          <p:cNvPr id="3" name="Picture 2">
            <a:extLst>
              <a:ext uri="{FF2B5EF4-FFF2-40B4-BE49-F238E27FC236}">
                <a16:creationId xmlns:a16="http://schemas.microsoft.com/office/drawing/2014/main" id="{75634500-E4DA-4A8C-B949-A4062706519D}"/>
              </a:ext>
            </a:extLst>
          </p:cNvPr>
          <p:cNvPicPr>
            <a:picLocks noChangeAspect="1"/>
          </p:cNvPicPr>
          <p:nvPr/>
        </p:nvPicPr>
        <p:blipFill rotWithShape="1">
          <a:blip r:embed="rId2"/>
          <a:srcRect l="17010" r="24401"/>
          <a:stretch/>
        </p:blipFill>
        <p:spPr>
          <a:xfrm>
            <a:off x="7650323" y="1124744"/>
            <a:ext cx="3964038" cy="4177893"/>
          </a:xfrm>
          <a:prstGeom prst="rect">
            <a:avLst/>
          </a:prstGeom>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34500-E4DA-4A8C-B949-A4062706519D}"/>
              </a:ext>
            </a:extLst>
          </p:cNvPr>
          <p:cNvPicPr>
            <a:picLocks noChangeAspect="1"/>
          </p:cNvPicPr>
          <p:nvPr/>
        </p:nvPicPr>
        <p:blipFill rotWithShape="1">
          <a:blip r:embed="rId2"/>
          <a:srcRect l="17010" r="24401"/>
          <a:stretch/>
        </p:blipFill>
        <p:spPr>
          <a:xfrm>
            <a:off x="7650323" y="1124744"/>
            <a:ext cx="3964038" cy="4177893"/>
          </a:xfrm>
          <a:prstGeom prst="rect">
            <a:avLst/>
          </a:prstGeom>
        </p:spPr>
      </p:pic>
      <p:sp>
        <p:nvSpPr>
          <p:cNvPr id="4" name="TextBox 3">
            <a:extLst>
              <a:ext uri="{FF2B5EF4-FFF2-40B4-BE49-F238E27FC236}">
                <a16:creationId xmlns:a16="http://schemas.microsoft.com/office/drawing/2014/main" id="{9CCF8D3B-9841-4C27-91CE-1FDACD39C488}"/>
              </a:ext>
            </a:extLst>
          </p:cNvPr>
          <p:cNvSpPr txBox="1"/>
          <p:nvPr/>
        </p:nvSpPr>
        <p:spPr>
          <a:xfrm>
            <a:off x="681223" y="839913"/>
            <a:ext cx="5400600" cy="5078313"/>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 accompanying loss of </a:t>
            </a:r>
            <a:r>
              <a:rPr lang="en-GB" sz="3600" b="1" dirty="0">
                <a:solidFill>
                  <a:srgbClr val="FFFF00"/>
                </a:solidFill>
                <a:latin typeface="Arial" pitchFamily="34" charset="0"/>
                <a:cs typeface="Arial" pitchFamily="34" charset="0"/>
              </a:rPr>
              <a:t>ACE2 </a:t>
            </a:r>
            <a:r>
              <a:rPr lang="en-GB" sz="3600" b="1" dirty="0">
                <a:solidFill>
                  <a:schemeClr val="bg1"/>
                </a:solidFill>
                <a:latin typeface="Arial" pitchFamily="34" charset="0"/>
                <a:cs typeface="Arial" pitchFamily="34" charset="0"/>
              </a:rPr>
              <a:t>function can cause serious health consequences due to ACE2's participation in key physiological processes such as regulating blood pressure. </a:t>
            </a:r>
            <a:r>
              <a:rPr lang="en-GB" dirty="0"/>
              <a:t>Vitamin D</a:t>
            </a:r>
          </a:p>
        </p:txBody>
      </p:sp>
    </p:spTree>
    <p:extLst>
      <p:ext uri="{BB962C8B-B14F-4D97-AF65-F5344CB8AC3E}">
        <p14:creationId xmlns:p14="http://schemas.microsoft.com/office/powerpoint/2010/main" val="35222729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4BDB85-AE69-46F4-8DDB-4C54095E4B04}"/>
              </a:ext>
            </a:extLst>
          </p:cNvPr>
          <p:cNvSpPr/>
          <p:nvPr/>
        </p:nvSpPr>
        <p:spPr>
          <a:xfrm>
            <a:off x="839416" y="548680"/>
            <a:ext cx="10585176" cy="5760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34484F6A-EEE4-4AC0-B1E1-59AE6D013452}"/>
              </a:ext>
            </a:extLst>
          </p:cNvPr>
          <p:cNvPicPr>
            <a:picLocks noChangeAspect="1"/>
          </p:cNvPicPr>
          <p:nvPr/>
        </p:nvPicPr>
        <p:blipFill rotWithShape="1">
          <a:blip r:embed="rId2"/>
          <a:srcRect l="11694" r="16557" b="9179"/>
          <a:stretch/>
        </p:blipFill>
        <p:spPr>
          <a:xfrm>
            <a:off x="1343472" y="1065397"/>
            <a:ext cx="4979341" cy="472720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5" name="TextBox 4">
            <a:extLst>
              <a:ext uri="{FF2B5EF4-FFF2-40B4-BE49-F238E27FC236}">
                <a16:creationId xmlns:a16="http://schemas.microsoft.com/office/drawing/2014/main" id="{DB444E5B-1F83-4BCE-AA6D-3B94EE7FF19F}"/>
              </a:ext>
            </a:extLst>
          </p:cNvPr>
          <p:cNvSpPr txBox="1"/>
          <p:nvPr/>
        </p:nvSpPr>
        <p:spPr>
          <a:xfrm>
            <a:off x="6826869" y="1099936"/>
            <a:ext cx="4464496" cy="4708981"/>
          </a:xfrm>
          <a:prstGeom prst="rect">
            <a:avLst/>
          </a:prstGeom>
          <a:noFill/>
        </p:spPr>
        <p:txBody>
          <a:bodyPr wrap="square" rtlCol="0">
            <a:spAutoFit/>
          </a:bodyPr>
          <a:lstStyle/>
          <a:p>
            <a:r>
              <a:rPr lang="en-GB" sz="2000" b="1" dirty="0">
                <a:solidFill>
                  <a:srgbClr val="002060"/>
                </a:solidFill>
                <a:latin typeface="Arial" panose="020B0604020202020204" pitchFamily="34" charset="0"/>
                <a:cs typeface="Arial" panose="020B0604020202020204" pitchFamily="34" charset="0"/>
              </a:rPr>
              <a:t>Each spike protein consists of three components that combine to form a 'trimer' structure with two parts or 'subunits', S1 and S2. You can think of the spike as a multistage rocket, with S1 being the boosters and S2 as a space shuttle: once attached to the ACE2 receptor, a spike sheds its S1 subunit and the remaining S2 part changes its shape or 'conformation' to enable the viral envelope to fuse with the outer membrane and drop the virus' genetic material inside the cell.</a:t>
            </a:r>
          </a:p>
        </p:txBody>
      </p:sp>
      <p:sp>
        <p:nvSpPr>
          <p:cNvPr id="6" name="Speech Bubble: Oval 5">
            <a:extLst>
              <a:ext uri="{FF2B5EF4-FFF2-40B4-BE49-F238E27FC236}">
                <a16:creationId xmlns:a16="http://schemas.microsoft.com/office/drawing/2014/main" id="{F906D3C5-8D32-464D-BB2A-8289EE5FA78B}"/>
              </a:ext>
            </a:extLst>
          </p:cNvPr>
          <p:cNvSpPr/>
          <p:nvPr/>
        </p:nvSpPr>
        <p:spPr>
          <a:xfrm>
            <a:off x="4835860" y="4005064"/>
            <a:ext cx="1738981" cy="1080120"/>
          </a:xfrm>
          <a:prstGeom prst="wedgeEllipseCallout">
            <a:avLst>
              <a:gd name="adj1" fmla="val 61505"/>
              <a:gd name="adj2" fmla="val 126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Zinc may possibly inhibit the change in conformation</a:t>
            </a:r>
          </a:p>
        </p:txBody>
      </p:sp>
      <p:sp>
        <p:nvSpPr>
          <p:cNvPr id="7" name="TextBox 6">
            <a:extLst>
              <a:ext uri="{FF2B5EF4-FFF2-40B4-BE49-F238E27FC236}">
                <a16:creationId xmlns:a16="http://schemas.microsoft.com/office/drawing/2014/main" id="{1349DF0F-F400-4D53-9174-31E1C75CABB4}"/>
              </a:ext>
            </a:extLst>
          </p:cNvPr>
          <p:cNvSpPr txBox="1"/>
          <p:nvPr/>
        </p:nvSpPr>
        <p:spPr>
          <a:xfrm>
            <a:off x="4867929" y="3377374"/>
            <a:ext cx="576064" cy="369332"/>
          </a:xfrm>
          <a:prstGeom prst="rect">
            <a:avLst/>
          </a:prstGeom>
          <a:noFill/>
        </p:spPr>
        <p:txBody>
          <a:bodyPr wrap="square" rtlCol="0">
            <a:spAutoFit/>
          </a:bodyPr>
          <a:lstStyle/>
          <a:p>
            <a:r>
              <a:rPr lang="en-GB" b="1" dirty="0">
                <a:solidFill>
                  <a:schemeClr val="bg1"/>
                </a:solidFill>
              </a:rPr>
              <a:t>S1</a:t>
            </a:r>
          </a:p>
        </p:txBody>
      </p:sp>
      <p:sp>
        <p:nvSpPr>
          <p:cNvPr id="8" name="TextBox 7">
            <a:extLst>
              <a:ext uri="{FF2B5EF4-FFF2-40B4-BE49-F238E27FC236}">
                <a16:creationId xmlns:a16="http://schemas.microsoft.com/office/drawing/2014/main" id="{B908E308-3D0A-4935-8865-FA9251C25E54}"/>
              </a:ext>
            </a:extLst>
          </p:cNvPr>
          <p:cNvSpPr txBox="1"/>
          <p:nvPr/>
        </p:nvSpPr>
        <p:spPr>
          <a:xfrm>
            <a:off x="2969047" y="3562040"/>
            <a:ext cx="576064" cy="369332"/>
          </a:xfrm>
          <a:prstGeom prst="rect">
            <a:avLst/>
          </a:prstGeom>
          <a:noFill/>
        </p:spPr>
        <p:txBody>
          <a:bodyPr wrap="square" rtlCol="0">
            <a:spAutoFit/>
          </a:bodyPr>
          <a:lstStyle/>
          <a:p>
            <a:r>
              <a:rPr lang="en-GB" b="1" dirty="0">
                <a:solidFill>
                  <a:schemeClr val="bg1"/>
                </a:solidFill>
              </a:rPr>
              <a:t>S2</a:t>
            </a:r>
          </a:p>
        </p:txBody>
      </p:sp>
    </p:spTree>
    <p:extLst>
      <p:ext uri="{BB962C8B-B14F-4D97-AF65-F5344CB8AC3E}">
        <p14:creationId xmlns:p14="http://schemas.microsoft.com/office/powerpoint/2010/main" val="2651073442"/>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18C7FF7-C72C-4111-BF91-7E0A420FAF7C}"/>
              </a:ext>
            </a:extLst>
          </p:cNvPr>
          <p:cNvPicPr>
            <a:picLocks noChangeAspect="1"/>
          </p:cNvPicPr>
          <p:nvPr/>
        </p:nvPicPr>
        <p:blipFill rotWithShape="1">
          <a:blip r:embed="rId2"/>
          <a:srcRect t="4071" b="4804"/>
          <a:stretch/>
        </p:blipFill>
        <p:spPr>
          <a:xfrm>
            <a:off x="2006601" y="643467"/>
            <a:ext cx="8178799"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Tree>
    <p:extLst>
      <p:ext uri="{BB962C8B-B14F-4D97-AF65-F5344CB8AC3E}">
        <p14:creationId xmlns:p14="http://schemas.microsoft.com/office/powerpoint/2010/main" val="371791616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3486" t="2499" r="4546" b="209"/>
          <a:stretch/>
        </p:blipFill>
        <p:spPr bwMode="auto">
          <a:xfrm>
            <a:off x="3935761" y="692695"/>
            <a:ext cx="7284636" cy="5604615"/>
          </a:xfrm>
          <a:prstGeom prst="rect">
            <a:avLst/>
          </a:prstGeom>
          <a:noFill/>
          <a:ln w="9525">
            <a:noFill/>
            <a:miter lim="800000"/>
            <a:headEnd/>
            <a:tailEnd/>
          </a:ln>
        </p:spPr>
      </p:pic>
      <p:sp>
        <p:nvSpPr>
          <p:cNvPr id="3" name="TextBox 2"/>
          <p:cNvSpPr txBox="1"/>
          <p:nvPr/>
        </p:nvSpPr>
        <p:spPr>
          <a:xfrm>
            <a:off x="8951239" y="675005"/>
            <a:ext cx="2376264" cy="369332"/>
          </a:xfrm>
          <a:prstGeom prst="rect">
            <a:avLst/>
          </a:prstGeom>
          <a:noFill/>
        </p:spPr>
        <p:txBody>
          <a:bodyPr wrap="square" rtlCol="0">
            <a:spAutoFit/>
          </a:bodyPr>
          <a:lstStyle/>
          <a:p>
            <a:r>
              <a:rPr lang="en-GB" b="1" dirty="0"/>
              <a:t>By Aalmeidadeol2015 </a:t>
            </a:r>
          </a:p>
        </p:txBody>
      </p:sp>
      <p:sp>
        <p:nvSpPr>
          <p:cNvPr id="4" name="TextBox 3"/>
          <p:cNvSpPr txBox="1"/>
          <p:nvPr/>
        </p:nvSpPr>
        <p:spPr>
          <a:xfrm>
            <a:off x="7209460" y="3861049"/>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5" name="TextBox 4"/>
          <p:cNvSpPr txBox="1"/>
          <p:nvPr/>
        </p:nvSpPr>
        <p:spPr>
          <a:xfrm>
            <a:off x="8628109" y="4509121"/>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6" name="TextBox 5"/>
          <p:cNvSpPr txBox="1"/>
          <p:nvPr/>
        </p:nvSpPr>
        <p:spPr>
          <a:xfrm>
            <a:off x="8700845" y="3059299"/>
            <a:ext cx="2519551"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thimet</a:t>
            </a:r>
            <a:r>
              <a:rPr lang="en-GB" sz="1400" b="1" i="1" dirty="0">
                <a:latin typeface="Arial" pitchFamily="34" charset="0"/>
                <a:cs typeface="Arial" pitchFamily="34" charset="0"/>
              </a:rPr>
              <a:t> </a:t>
            </a:r>
            <a:r>
              <a:rPr lang="en-GB" sz="1400" b="1" i="1" dirty="0" err="1">
                <a:latin typeface="Arial" pitchFamily="34" charset="0"/>
                <a:cs typeface="Arial" pitchFamily="34" charset="0"/>
              </a:rPr>
              <a:t>oligopeptidases</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8" name="TextBox 7"/>
          <p:cNvSpPr txBox="1"/>
          <p:nvPr/>
        </p:nvSpPr>
        <p:spPr>
          <a:xfrm>
            <a:off x="8916140" y="3306496"/>
            <a:ext cx="1359768"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neprilysin</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9" name="TextBox 8"/>
          <p:cNvSpPr txBox="1"/>
          <p:nvPr/>
        </p:nvSpPr>
        <p:spPr>
          <a:xfrm>
            <a:off x="5860631" y="5786100"/>
            <a:ext cx="1944216"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1 (AT1) receptor </a:t>
            </a:r>
            <a:endParaRPr lang="en-GB" sz="1400" dirty="0">
              <a:latin typeface="Arial" pitchFamily="34" charset="0"/>
              <a:cs typeface="Arial" pitchFamily="34" charset="0"/>
            </a:endParaRPr>
          </a:p>
        </p:txBody>
      </p:sp>
      <p:sp>
        <p:nvSpPr>
          <p:cNvPr id="10" name="TextBox 9"/>
          <p:cNvSpPr txBox="1"/>
          <p:nvPr/>
        </p:nvSpPr>
        <p:spPr>
          <a:xfrm>
            <a:off x="7764012" y="5774091"/>
            <a:ext cx="2088232"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2, (AT</a:t>
            </a:r>
            <a:r>
              <a:rPr lang="en-GB" sz="1400" b="1" baseline="-25000" dirty="0">
                <a:latin typeface="Arial" pitchFamily="34" charset="0"/>
                <a:cs typeface="Arial" pitchFamily="34" charset="0"/>
              </a:rPr>
              <a:t>2</a:t>
            </a:r>
            <a:r>
              <a:rPr lang="en-GB" sz="1400" b="1" dirty="0">
                <a:latin typeface="Arial" pitchFamily="34" charset="0"/>
                <a:cs typeface="Arial" pitchFamily="34" charset="0"/>
              </a:rPr>
              <a:t> )receptor</a:t>
            </a:r>
          </a:p>
        </p:txBody>
      </p:sp>
      <p:sp>
        <p:nvSpPr>
          <p:cNvPr id="11" name="TextBox 10"/>
          <p:cNvSpPr txBox="1"/>
          <p:nvPr/>
        </p:nvSpPr>
        <p:spPr>
          <a:xfrm>
            <a:off x="8951239" y="5013176"/>
            <a:ext cx="2232248" cy="523220"/>
          </a:xfrm>
          <a:prstGeom prst="rect">
            <a:avLst/>
          </a:prstGeom>
          <a:solidFill>
            <a:schemeClr val="bg1"/>
          </a:solidFill>
        </p:spPr>
        <p:txBody>
          <a:bodyPr wrap="square" rtlCol="0">
            <a:spAutoFit/>
          </a:bodyPr>
          <a:lstStyle/>
          <a:p>
            <a:r>
              <a:rPr lang="en-GB" sz="1400" b="1" dirty="0">
                <a:latin typeface="Arial" pitchFamily="34" charset="0"/>
                <a:cs typeface="Arial" pitchFamily="34" charset="0"/>
              </a:rPr>
              <a:t> G-protein coupled receptor MAS receptor</a:t>
            </a:r>
          </a:p>
        </p:txBody>
      </p:sp>
      <p:sp>
        <p:nvSpPr>
          <p:cNvPr id="2" name="Oval 1">
            <a:extLst>
              <a:ext uri="{FF2B5EF4-FFF2-40B4-BE49-F238E27FC236}">
                <a16:creationId xmlns:a16="http://schemas.microsoft.com/office/drawing/2014/main" id="{2286359E-C38A-4720-A7A2-89A7166BDB22}"/>
              </a:ext>
            </a:extLst>
          </p:cNvPr>
          <p:cNvSpPr/>
          <p:nvPr/>
        </p:nvSpPr>
        <p:spPr>
          <a:xfrm>
            <a:off x="6971924" y="3429000"/>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ED6BE07-B5A5-4BF4-BFA4-41F01E829196}"/>
              </a:ext>
            </a:extLst>
          </p:cNvPr>
          <p:cNvSpPr/>
          <p:nvPr/>
        </p:nvSpPr>
        <p:spPr>
          <a:xfrm>
            <a:off x="8448088" y="4136886"/>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3DDBFC-2E8B-4322-8E76-1D06F92E0C19}"/>
              </a:ext>
            </a:extLst>
          </p:cNvPr>
          <p:cNvSpPr txBox="1"/>
          <p:nvPr/>
        </p:nvSpPr>
        <p:spPr>
          <a:xfrm>
            <a:off x="5297738" y="4365105"/>
            <a:ext cx="158417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Vasoconstrictor</a:t>
            </a:r>
          </a:p>
        </p:txBody>
      </p:sp>
      <p:sp>
        <p:nvSpPr>
          <p:cNvPr id="14" name="TextBox 13">
            <a:extLst>
              <a:ext uri="{FF2B5EF4-FFF2-40B4-BE49-F238E27FC236}">
                <a16:creationId xmlns:a16="http://schemas.microsoft.com/office/drawing/2014/main" id="{4CB80108-A42A-4A5D-9531-CB26325811CB}"/>
              </a:ext>
            </a:extLst>
          </p:cNvPr>
          <p:cNvSpPr txBox="1"/>
          <p:nvPr/>
        </p:nvSpPr>
        <p:spPr>
          <a:xfrm>
            <a:off x="9978314" y="3947403"/>
            <a:ext cx="122413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Vasodilator</a:t>
            </a:r>
          </a:p>
        </p:txBody>
      </p:sp>
      <p:sp>
        <p:nvSpPr>
          <p:cNvPr id="17" name="TextBox 16">
            <a:extLst>
              <a:ext uri="{FF2B5EF4-FFF2-40B4-BE49-F238E27FC236}">
                <a16:creationId xmlns:a16="http://schemas.microsoft.com/office/drawing/2014/main" id="{E5912E71-7196-4EE3-9CE2-8DE259E3926B}"/>
              </a:ext>
            </a:extLst>
          </p:cNvPr>
          <p:cNvSpPr txBox="1"/>
          <p:nvPr/>
        </p:nvSpPr>
        <p:spPr>
          <a:xfrm>
            <a:off x="336266" y="1166842"/>
            <a:ext cx="3600399" cy="4524315"/>
          </a:xfrm>
          <a:prstGeom prst="rect">
            <a:avLst/>
          </a:prstGeom>
          <a:noFill/>
        </p:spPr>
        <p:txBody>
          <a:bodyPr wrap="square" rtlCol="0">
            <a:spAutoFit/>
          </a:bodyPr>
          <a:lstStyle/>
          <a:p>
            <a:r>
              <a:rPr lang="en-GB" sz="2400" b="1" dirty="0">
                <a:solidFill>
                  <a:srgbClr val="FFFF00"/>
                </a:solidFill>
                <a:latin typeface="Arial" pitchFamily="34" charset="0"/>
                <a:cs typeface="Arial" pitchFamily="34" charset="0"/>
              </a:rPr>
              <a:t>Deficiency of Vitamin D </a:t>
            </a:r>
            <a:r>
              <a:rPr lang="en-GB" sz="2400" b="1" dirty="0">
                <a:solidFill>
                  <a:schemeClr val="bg1"/>
                </a:solidFill>
                <a:latin typeface="Arial" pitchFamily="34" charset="0"/>
                <a:cs typeface="Arial" pitchFamily="34" charset="0"/>
              </a:rPr>
              <a:t>leads to over expression of renin (an enzyme produced in the kidneys) and subsequent activation of the renin-angiotensin system, a critical regulator of blood pressure, inflammation, and body fluid homeostasis. </a:t>
            </a:r>
          </a:p>
        </p:txBody>
      </p:sp>
      <p:sp>
        <p:nvSpPr>
          <p:cNvPr id="13" name="TextBox 12">
            <a:extLst>
              <a:ext uri="{FF2B5EF4-FFF2-40B4-BE49-F238E27FC236}">
                <a16:creationId xmlns:a16="http://schemas.microsoft.com/office/drawing/2014/main" id="{FC1698BC-4803-4A48-BFC5-338EFF04E0BC}"/>
              </a:ext>
            </a:extLst>
          </p:cNvPr>
          <p:cNvSpPr txBox="1"/>
          <p:nvPr/>
        </p:nvSpPr>
        <p:spPr>
          <a:xfrm>
            <a:off x="5755596" y="2564904"/>
            <a:ext cx="1126318" cy="369332"/>
          </a:xfrm>
          <a:prstGeom prst="rect">
            <a:avLst/>
          </a:prstGeom>
          <a:noFill/>
        </p:spPr>
        <p:txBody>
          <a:bodyPr wrap="square" rtlCol="0">
            <a:spAutoFit/>
          </a:bodyPr>
          <a:lstStyle/>
          <a:p>
            <a:r>
              <a:rPr lang="en-GB" b="1" dirty="0">
                <a:solidFill>
                  <a:srgbClr val="FF0000"/>
                </a:solidFill>
              </a:rPr>
              <a:t>Low Vit D</a:t>
            </a:r>
          </a:p>
        </p:txBody>
      </p:sp>
    </p:spTree>
    <p:extLst>
      <p:ext uri="{BB962C8B-B14F-4D97-AF65-F5344CB8AC3E}">
        <p14:creationId xmlns:p14="http://schemas.microsoft.com/office/powerpoint/2010/main" val="9779016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3486" t="2499" r="4546" b="209"/>
          <a:stretch/>
        </p:blipFill>
        <p:spPr bwMode="auto">
          <a:xfrm>
            <a:off x="3935761" y="692695"/>
            <a:ext cx="7284636" cy="5604615"/>
          </a:xfrm>
          <a:prstGeom prst="rect">
            <a:avLst/>
          </a:prstGeom>
          <a:noFill/>
          <a:ln w="9525">
            <a:noFill/>
            <a:miter lim="800000"/>
            <a:headEnd/>
            <a:tailEnd/>
          </a:ln>
        </p:spPr>
      </p:pic>
      <p:sp>
        <p:nvSpPr>
          <p:cNvPr id="3" name="TextBox 2"/>
          <p:cNvSpPr txBox="1"/>
          <p:nvPr/>
        </p:nvSpPr>
        <p:spPr>
          <a:xfrm>
            <a:off x="8951239" y="675005"/>
            <a:ext cx="2376264" cy="369332"/>
          </a:xfrm>
          <a:prstGeom prst="rect">
            <a:avLst/>
          </a:prstGeom>
          <a:noFill/>
        </p:spPr>
        <p:txBody>
          <a:bodyPr wrap="square" rtlCol="0">
            <a:spAutoFit/>
          </a:bodyPr>
          <a:lstStyle/>
          <a:p>
            <a:r>
              <a:rPr lang="en-GB" b="1" dirty="0"/>
              <a:t>By Aalmeidadeol2015 </a:t>
            </a:r>
          </a:p>
        </p:txBody>
      </p:sp>
      <p:sp>
        <p:nvSpPr>
          <p:cNvPr id="4" name="TextBox 3"/>
          <p:cNvSpPr txBox="1"/>
          <p:nvPr/>
        </p:nvSpPr>
        <p:spPr>
          <a:xfrm>
            <a:off x="7209460" y="3861049"/>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5" name="TextBox 4"/>
          <p:cNvSpPr txBox="1"/>
          <p:nvPr/>
        </p:nvSpPr>
        <p:spPr>
          <a:xfrm>
            <a:off x="8628109" y="4509121"/>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6" name="TextBox 5"/>
          <p:cNvSpPr txBox="1"/>
          <p:nvPr/>
        </p:nvSpPr>
        <p:spPr>
          <a:xfrm>
            <a:off x="8700845" y="3059299"/>
            <a:ext cx="2519551"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thimet</a:t>
            </a:r>
            <a:r>
              <a:rPr lang="en-GB" sz="1400" b="1" i="1" dirty="0">
                <a:latin typeface="Arial" pitchFamily="34" charset="0"/>
                <a:cs typeface="Arial" pitchFamily="34" charset="0"/>
              </a:rPr>
              <a:t> </a:t>
            </a:r>
            <a:r>
              <a:rPr lang="en-GB" sz="1400" b="1" i="1" dirty="0" err="1">
                <a:latin typeface="Arial" pitchFamily="34" charset="0"/>
                <a:cs typeface="Arial" pitchFamily="34" charset="0"/>
              </a:rPr>
              <a:t>oligopeptidases</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8" name="TextBox 7"/>
          <p:cNvSpPr txBox="1"/>
          <p:nvPr/>
        </p:nvSpPr>
        <p:spPr>
          <a:xfrm>
            <a:off x="8916140" y="3306496"/>
            <a:ext cx="1359768"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neprilysin</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9" name="TextBox 8"/>
          <p:cNvSpPr txBox="1"/>
          <p:nvPr/>
        </p:nvSpPr>
        <p:spPr>
          <a:xfrm>
            <a:off x="5860631" y="5786100"/>
            <a:ext cx="1944216"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1 (AT1) receptor </a:t>
            </a:r>
            <a:endParaRPr lang="en-GB" sz="1400" dirty="0">
              <a:latin typeface="Arial" pitchFamily="34" charset="0"/>
              <a:cs typeface="Arial" pitchFamily="34" charset="0"/>
            </a:endParaRPr>
          </a:p>
        </p:txBody>
      </p:sp>
      <p:sp>
        <p:nvSpPr>
          <p:cNvPr id="10" name="TextBox 9"/>
          <p:cNvSpPr txBox="1"/>
          <p:nvPr/>
        </p:nvSpPr>
        <p:spPr>
          <a:xfrm>
            <a:off x="7764012" y="5774091"/>
            <a:ext cx="2088232"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2, (AT</a:t>
            </a:r>
            <a:r>
              <a:rPr lang="en-GB" sz="1400" b="1" baseline="-25000" dirty="0">
                <a:latin typeface="Arial" pitchFamily="34" charset="0"/>
                <a:cs typeface="Arial" pitchFamily="34" charset="0"/>
              </a:rPr>
              <a:t>2</a:t>
            </a:r>
            <a:r>
              <a:rPr lang="en-GB" sz="1400" b="1" dirty="0">
                <a:latin typeface="Arial" pitchFamily="34" charset="0"/>
                <a:cs typeface="Arial" pitchFamily="34" charset="0"/>
              </a:rPr>
              <a:t> )receptor</a:t>
            </a:r>
          </a:p>
        </p:txBody>
      </p:sp>
      <p:sp>
        <p:nvSpPr>
          <p:cNvPr id="11" name="TextBox 10"/>
          <p:cNvSpPr txBox="1"/>
          <p:nvPr/>
        </p:nvSpPr>
        <p:spPr>
          <a:xfrm>
            <a:off x="8951239" y="5013176"/>
            <a:ext cx="2232248" cy="523220"/>
          </a:xfrm>
          <a:prstGeom prst="rect">
            <a:avLst/>
          </a:prstGeom>
          <a:solidFill>
            <a:schemeClr val="bg1"/>
          </a:solidFill>
        </p:spPr>
        <p:txBody>
          <a:bodyPr wrap="square" rtlCol="0">
            <a:spAutoFit/>
          </a:bodyPr>
          <a:lstStyle/>
          <a:p>
            <a:r>
              <a:rPr lang="en-GB" sz="1400" b="1" dirty="0">
                <a:latin typeface="Arial" pitchFamily="34" charset="0"/>
                <a:cs typeface="Arial" pitchFamily="34" charset="0"/>
              </a:rPr>
              <a:t> G-protein coupled receptor MAS receptor</a:t>
            </a:r>
          </a:p>
        </p:txBody>
      </p:sp>
      <p:sp>
        <p:nvSpPr>
          <p:cNvPr id="2" name="Oval 1">
            <a:extLst>
              <a:ext uri="{FF2B5EF4-FFF2-40B4-BE49-F238E27FC236}">
                <a16:creationId xmlns:a16="http://schemas.microsoft.com/office/drawing/2014/main" id="{2286359E-C38A-4720-A7A2-89A7166BDB22}"/>
              </a:ext>
            </a:extLst>
          </p:cNvPr>
          <p:cNvSpPr/>
          <p:nvPr/>
        </p:nvSpPr>
        <p:spPr>
          <a:xfrm>
            <a:off x="6971924" y="3429000"/>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ED6BE07-B5A5-4BF4-BFA4-41F01E829196}"/>
              </a:ext>
            </a:extLst>
          </p:cNvPr>
          <p:cNvSpPr/>
          <p:nvPr/>
        </p:nvSpPr>
        <p:spPr>
          <a:xfrm>
            <a:off x="8448088" y="4136886"/>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3DDBFC-2E8B-4322-8E76-1D06F92E0C19}"/>
              </a:ext>
            </a:extLst>
          </p:cNvPr>
          <p:cNvSpPr txBox="1"/>
          <p:nvPr/>
        </p:nvSpPr>
        <p:spPr>
          <a:xfrm>
            <a:off x="5297738" y="4365105"/>
            <a:ext cx="158417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Vasoconstrictor</a:t>
            </a:r>
          </a:p>
        </p:txBody>
      </p:sp>
      <p:sp>
        <p:nvSpPr>
          <p:cNvPr id="14" name="TextBox 13">
            <a:extLst>
              <a:ext uri="{FF2B5EF4-FFF2-40B4-BE49-F238E27FC236}">
                <a16:creationId xmlns:a16="http://schemas.microsoft.com/office/drawing/2014/main" id="{4CB80108-A42A-4A5D-9531-CB26325811CB}"/>
              </a:ext>
            </a:extLst>
          </p:cNvPr>
          <p:cNvSpPr txBox="1"/>
          <p:nvPr/>
        </p:nvSpPr>
        <p:spPr>
          <a:xfrm>
            <a:off x="9978314" y="3947403"/>
            <a:ext cx="122413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Vasodilator</a:t>
            </a:r>
          </a:p>
        </p:txBody>
      </p:sp>
      <p:sp>
        <p:nvSpPr>
          <p:cNvPr id="13" name="TextBox 12">
            <a:extLst>
              <a:ext uri="{FF2B5EF4-FFF2-40B4-BE49-F238E27FC236}">
                <a16:creationId xmlns:a16="http://schemas.microsoft.com/office/drawing/2014/main" id="{FC1698BC-4803-4A48-BFC5-338EFF04E0BC}"/>
              </a:ext>
            </a:extLst>
          </p:cNvPr>
          <p:cNvSpPr txBox="1"/>
          <p:nvPr/>
        </p:nvSpPr>
        <p:spPr>
          <a:xfrm>
            <a:off x="5755596" y="2564904"/>
            <a:ext cx="1126318" cy="369332"/>
          </a:xfrm>
          <a:prstGeom prst="rect">
            <a:avLst/>
          </a:prstGeom>
          <a:noFill/>
        </p:spPr>
        <p:txBody>
          <a:bodyPr wrap="square" rtlCol="0">
            <a:spAutoFit/>
          </a:bodyPr>
          <a:lstStyle/>
          <a:p>
            <a:r>
              <a:rPr lang="en-GB" b="1" dirty="0">
                <a:solidFill>
                  <a:srgbClr val="FF0000"/>
                </a:solidFill>
              </a:rPr>
              <a:t>Low Vit D</a:t>
            </a:r>
          </a:p>
        </p:txBody>
      </p:sp>
      <p:sp>
        <p:nvSpPr>
          <p:cNvPr id="18" name="TextBox 17">
            <a:extLst>
              <a:ext uri="{FF2B5EF4-FFF2-40B4-BE49-F238E27FC236}">
                <a16:creationId xmlns:a16="http://schemas.microsoft.com/office/drawing/2014/main" id="{242EEE67-7A79-4D72-8B6F-DEF052D810F1}"/>
              </a:ext>
            </a:extLst>
          </p:cNvPr>
          <p:cNvSpPr txBox="1"/>
          <p:nvPr/>
        </p:nvSpPr>
        <p:spPr>
          <a:xfrm>
            <a:off x="339354" y="769342"/>
            <a:ext cx="3520404" cy="5262979"/>
          </a:xfrm>
          <a:prstGeom prst="rect">
            <a:avLst/>
          </a:prstGeom>
          <a:noFill/>
        </p:spPr>
        <p:txBody>
          <a:bodyPr wrap="square" rtlCol="0">
            <a:spAutoFit/>
          </a:bodyPr>
          <a:lstStyle/>
          <a:p>
            <a:r>
              <a:rPr lang="en-GB" sz="2400" b="1" dirty="0">
                <a:solidFill>
                  <a:schemeClr val="bg1"/>
                </a:solidFill>
                <a:latin typeface="Arial" pitchFamily="34" charset="0"/>
                <a:cs typeface="Arial" pitchFamily="34" charset="0"/>
              </a:rPr>
              <a:t>Loss of </a:t>
            </a:r>
            <a:r>
              <a:rPr lang="en-GB" sz="2400" b="1" dirty="0">
                <a:solidFill>
                  <a:srgbClr val="FFFF00"/>
                </a:solidFill>
                <a:latin typeface="Arial" pitchFamily="34" charset="0"/>
                <a:cs typeface="Arial" pitchFamily="34" charset="0"/>
              </a:rPr>
              <a:t>ACE2</a:t>
            </a:r>
            <a:r>
              <a:rPr lang="en-GB" sz="2400" b="1" dirty="0">
                <a:solidFill>
                  <a:schemeClr val="bg1"/>
                </a:solidFill>
                <a:latin typeface="Arial" pitchFamily="34" charset="0"/>
                <a:cs typeface="Arial" pitchFamily="34" charset="0"/>
              </a:rPr>
              <a:t> function in the setting of COVID-19 infection upsets the balance of this critical system, promoting neutrophil infiltration, excessive inflammation, and lung injury. If lung injury progresses to hypoxia, the kidneys release renin, setting up a vicious cycle for decreasing ACE2. </a:t>
            </a:r>
          </a:p>
        </p:txBody>
      </p:sp>
    </p:spTree>
    <p:extLst>
      <p:ext uri="{BB962C8B-B14F-4D97-AF65-F5344CB8AC3E}">
        <p14:creationId xmlns:p14="http://schemas.microsoft.com/office/powerpoint/2010/main" val="307799321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260648"/>
            <a:ext cx="5904656" cy="6463308"/>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In turn, lower levels of </a:t>
            </a:r>
            <a:r>
              <a:rPr lang="en-GB" sz="3600" b="1" dirty="0">
                <a:solidFill>
                  <a:srgbClr val="FFFF00"/>
                </a:solidFill>
                <a:latin typeface="Arial" pitchFamily="34" charset="0"/>
                <a:cs typeface="Arial" pitchFamily="34" charset="0"/>
              </a:rPr>
              <a:t>ACE2 </a:t>
            </a:r>
            <a:r>
              <a:rPr lang="en-GB" sz="3600" b="1" dirty="0">
                <a:solidFill>
                  <a:schemeClr val="bg1"/>
                </a:solidFill>
                <a:latin typeface="Arial" pitchFamily="34" charset="0"/>
                <a:cs typeface="Arial" pitchFamily="34" charset="0"/>
              </a:rPr>
              <a:t>promote more damage, culminating in acute respiratory distress syndrome, or ARDS. a severe form of acute lung injury that occurs in as many as 17 percent of all COVID-19 cases and can lead to respiratory failure and death. </a:t>
            </a:r>
          </a:p>
          <a:p>
            <a:endParaRPr lang="en-GB" dirty="0"/>
          </a:p>
        </p:txBody>
      </p:sp>
      <p:pic>
        <p:nvPicPr>
          <p:cNvPr id="3" name="Picture 2">
            <a:extLst>
              <a:ext uri="{FF2B5EF4-FFF2-40B4-BE49-F238E27FC236}">
                <a16:creationId xmlns:a16="http://schemas.microsoft.com/office/drawing/2014/main" id="{FA92AB61-3A7D-4BA7-86E4-2F354DD65F97}"/>
              </a:ext>
            </a:extLst>
          </p:cNvPr>
          <p:cNvPicPr>
            <a:picLocks noChangeAspect="1"/>
          </p:cNvPicPr>
          <p:nvPr/>
        </p:nvPicPr>
        <p:blipFill>
          <a:blip r:embed="rId2"/>
          <a:stretch>
            <a:fillRect/>
          </a:stretch>
        </p:blipFill>
        <p:spPr>
          <a:xfrm>
            <a:off x="6702385" y="620688"/>
            <a:ext cx="4859799" cy="2952328"/>
          </a:xfrm>
          <a:prstGeom prst="rect">
            <a:avLst/>
          </a:prstGeom>
        </p:spPr>
      </p:pic>
      <p:pic>
        <p:nvPicPr>
          <p:cNvPr id="4" name="Picture 3">
            <a:extLst>
              <a:ext uri="{FF2B5EF4-FFF2-40B4-BE49-F238E27FC236}">
                <a16:creationId xmlns:a16="http://schemas.microsoft.com/office/drawing/2014/main" id="{C1AAB40E-C825-4083-9280-2E0009B9135D}"/>
              </a:ext>
            </a:extLst>
          </p:cNvPr>
          <p:cNvPicPr>
            <a:picLocks noChangeAspect="1"/>
          </p:cNvPicPr>
          <p:nvPr/>
        </p:nvPicPr>
        <p:blipFill>
          <a:blip r:embed="rId3"/>
          <a:stretch>
            <a:fillRect/>
          </a:stretch>
        </p:blipFill>
        <p:spPr>
          <a:xfrm>
            <a:off x="7608168" y="3933056"/>
            <a:ext cx="3021367" cy="2413269"/>
          </a:xfrm>
          <a:prstGeom prst="rect">
            <a:avLst/>
          </a:prstGeom>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94E775-DA86-4B33-A3FC-A1F00700885A}"/>
              </a:ext>
            </a:extLst>
          </p:cNvPr>
          <p:cNvSpPr txBox="1"/>
          <p:nvPr/>
        </p:nvSpPr>
        <p:spPr>
          <a:xfrm>
            <a:off x="551384" y="542721"/>
            <a:ext cx="6624736" cy="5016758"/>
          </a:xfrm>
          <a:prstGeom prst="rect">
            <a:avLst/>
          </a:prstGeom>
          <a:noFill/>
        </p:spPr>
        <p:txBody>
          <a:bodyPr wrap="square" rtlCol="0">
            <a:spAutoFit/>
          </a:bodyPr>
          <a:lstStyle/>
          <a:p>
            <a:r>
              <a:rPr lang="en-GB" sz="3200" b="1" dirty="0">
                <a:solidFill>
                  <a:srgbClr val="FFFF00"/>
                </a:solidFill>
                <a:latin typeface="Arial" panose="020B0604020202020204" pitchFamily="34" charset="0"/>
                <a:cs typeface="Arial" panose="020B0604020202020204" pitchFamily="34" charset="0"/>
              </a:rPr>
              <a:t>Zinc</a:t>
            </a:r>
            <a:r>
              <a:rPr lang="en-GB" sz="3200" b="1" dirty="0">
                <a:solidFill>
                  <a:schemeClr val="bg1"/>
                </a:solidFill>
                <a:latin typeface="Arial" panose="020B0604020202020204" pitchFamily="34" charset="0"/>
                <a:cs typeface="Arial" panose="020B0604020202020204" pitchFamily="34" charset="0"/>
              </a:rPr>
              <a:t> decreases and stalls viral replication.</a:t>
            </a:r>
          </a:p>
          <a:p>
            <a:r>
              <a:rPr lang="en-GB" sz="3200" b="1" dirty="0">
                <a:solidFill>
                  <a:srgbClr val="FFFF00"/>
                </a:solidFill>
                <a:latin typeface="Arial" panose="020B0604020202020204" pitchFamily="34" charset="0"/>
                <a:cs typeface="Arial" panose="020B0604020202020204" pitchFamily="34" charset="0"/>
              </a:rPr>
              <a:t>Zinc</a:t>
            </a:r>
            <a:r>
              <a:rPr lang="en-GB" sz="3200" b="1" dirty="0">
                <a:solidFill>
                  <a:schemeClr val="bg1"/>
                </a:solidFill>
                <a:latin typeface="Arial" panose="020B0604020202020204" pitchFamily="34" charset="0"/>
                <a:cs typeface="Arial" panose="020B0604020202020204" pitchFamily="34" charset="0"/>
              </a:rPr>
              <a:t> is a charged particle </a:t>
            </a:r>
            <a:r>
              <a:rPr lang="en-GB" sz="3200" b="1" dirty="0">
                <a:solidFill>
                  <a:srgbClr val="FFFF00"/>
                </a:solidFill>
                <a:latin typeface="Arial" panose="020B0604020202020204" pitchFamily="34" charset="0"/>
                <a:cs typeface="Arial" panose="020B0604020202020204" pitchFamily="34" charset="0"/>
              </a:rPr>
              <a:t>(Zn++) </a:t>
            </a:r>
            <a:r>
              <a:rPr lang="en-GB" sz="3200" b="1" dirty="0">
                <a:solidFill>
                  <a:schemeClr val="bg1"/>
                </a:solidFill>
                <a:latin typeface="Arial" panose="020B0604020202020204" pitchFamily="34" charset="0"/>
                <a:cs typeface="Arial" panose="020B0604020202020204" pitchFamily="34" charset="0"/>
              </a:rPr>
              <a:t>and lipid membranes do not allow charged particles to enter the cell.</a:t>
            </a:r>
          </a:p>
          <a:p>
            <a:r>
              <a:rPr lang="en-GB" sz="3200" b="1" dirty="0">
                <a:solidFill>
                  <a:schemeClr val="bg1"/>
                </a:solidFill>
                <a:latin typeface="Arial" panose="020B0604020202020204" pitchFamily="34" charset="0"/>
                <a:cs typeface="Arial" panose="020B0604020202020204" pitchFamily="34" charset="0"/>
              </a:rPr>
              <a:t>Thus to get zinc inside the cell an </a:t>
            </a:r>
            <a:r>
              <a:rPr lang="en-GB" sz="3200" b="1" dirty="0">
                <a:solidFill>
                  <a:srgbClr val="FFFF00"/>
                </a:solidFill>
                <a:latin typeface="Arial" panose="020B0604020202020204" pitchFamily="34" charset="0"/>
                <a:cs typeface="Arial" panose="020B0604020202020204" pitchFamily="34" charset="0"/>
              </a:rPr>
              <a:t>ionophore</a:t>
            </a:r>
            <a:r>
              <a:rPr lang="en-GB" sz="3200" b="1" dirty="0">
                <a:solidFill>
                  <a:schemeClr val="bg1"/>
                </a:solidFill>
                <a:latin typeface="Arial" panose="020B0604020202020204" pitchFamily="34" charset="0"/>
                <a:cs typeface="Arial" panose="020B0604020202020204" pitchFamily="34" charset="0"/>
              </a:rPr>
              <a:t> (carrier)  is required.* </a:t>
            </a:r>
            <a:r>
              <a:rPr lang="en-GB" sz="3200" b="1" u="sng" dirty="0">
                <a:solidFill>
                  <a:schemeClr val="bg1"/>
                </a:solidFill>
                <a:latin typeface="Arial" panose="020B0604020202020204" pitchFamily="34" charset="0"/>
                <a:cs typeface="Arial" panose="020B0604020202020204" pitchFamily="34" charset="0"/>
              </a:rPr>
              <a:t>Quercitin</a:t>
            </a:r>
            <a:r>
              <a:rPr lang="en-GB" sz="3200" b="1" dirty="0">
                <a:solidFill>
                  <a:schemeClr val="bg1"/>
                </a:solidFill>
                <a:latin typeface="Arial" panose="020B0604020202020204" pitchFamily="34" charset="0"/>
                <a:cs typeface="Arial" panose="020B0604020202020204" pitchFamily="34" charset="0"/>
              </a:rPr>
              <a:t> is a natural zinc ionophore.</a:t>
            </a:r>
          </a:p>
        </p:txBody>
      </p:sp>
      <p:sp>
        <p:nvSpPr>
          <p:cNvPr id="3" name="TextBox 2">
            <a:extLst>
              <a:ext uri="{FF2B5EF4-FFF2-40B4-BE49-F238E27FC236}">
                <a16:creationId xmlns:a16="http://schemas.microsoft.com/office/drawing/2014/main" id="{88E3B1C3-4AEC-4B4A-832B-8B1DDD0FDE56}"/>
              </a:ext>
            </a:extLst>
          </p:cNvPr>
          <p:cNvSpPr txBox="1"/>
          <p:nvPr/>
        </p:nvSpPr>
        <p:spPr>
          <a:xfrm>
            <a:off x="551384" y="5589240"/>
            <a:ext cx="6696744" cy="954107"/>
          </a:xfrm>
          <a:prstGeom prst="rect">
            <a:avLst/>
          </a:prstGeom>
          <a:noFill/>
        </p:spPr>
        <p:txBody>
          <a:bodyPr wrap="square" rtlCol="0">
            <a:spAutoFit/>
          </a:bodyPr>
          <a:lstStyle/>
          <a:p>
            <a:r>
              <a:rPr lang="en-GB" sz="1400" b="1" i="1" dirty="0">
                <a:solidFill>
                  <a:schemeClr val="bg1"/>
                </a:solidFill>
                <a:latin typeface="Arial" panose="020B0604020202020204" pitchFamily="34" charset="0"/>
                <a:cs typeface="Arial" panose="020B0604020202020204" pitchFamily="34" charset="0"/>
              </a:rPr>
              <a:t>*T </a:t>
            </a:r>
            <a:r>
              <a:rPr lang="en-GB" sz="1400" b="1" i="1" dirty="0" err="1">
                <a:solidFill>
                  <a:schemeClr val="bg1"/>
                </a:solidFill>
                <a:latin typeface="Arial" panose="020B0604020202020204" pitchFamily="34" charset="0"/>
                <a:cs typeface="Arial" panose="020B0604020202020204" pitchFamily="34" charset="0"/>
              </a:rPr>
              <a:t>Velthuis</a:t>
            </a:r>
            <a:r>
              <a:rPr lang="en-GB" sz="1400" b="1" i="1" dirty="0">
                <a:solidFill>
                  <a:schemeClr val="bg1"/>
                </a:solidFill>
                <a:latin typeface="Arial" panose="020B0604020202020204" pitchFamily="34" charset="0"/>
                <a:cs typeface="Arial" panose="020B0604020202020204" pitchFamily="34" charset="0"/>
              </a:rPr>
              <a:t> et al, ‘ Zn(2+) inhibits coronavirus and </a:t>
            </a:r>
            <a:r>
              <a:rPr lang="en-GB" sz="1400" b="1" i="1" dirty="0" err="1">
                <a:solidFill>
                  <a:schemeClr val="bg1"/>
                </a:solidFill>
                <a:latin typeface="Arial" panose="020B0604020202020204" pitchFamily="34" charset="0"/>
                <a:cs typeface="Arial" panose="020B0604020202020204" pitchFamily="34" charset="0"/>
              </a:rPr>
              <a:t>arterivirus</a:t>
            </a:r>
            <a:r>
              <a:rPr lang="en-GB" sz="1400" b="1" i="1" dirty="0">
                <a:solidFill>
                  <a:schemeClr val="bg1"/>
                </a:solidFill>
                <a:latin typeface="Arial" panose="020B0604020202020204" pitchFamily="34" charset="0"/>
                <a:cs typeface="Arial" panose="020B0604020202020204" pitchFamily="34" charset="0"/>
              </a:rPr>
              <a:t> RNA polymerase activity in vitro and zinc ionophores block the replication of these viruses in cell culture’. </a:t>
            </a:r>
            <a:r>
              <a:rPr lang="en-GB" sz="1400" b="1" i="1" dirty="0" err="1">
                <a:solidFill>
                  <a:schemeClr val="bg1"/>
                </a:solidFill>
                <a:latin typeface="Arial" panose="020B0604020202020204" pitchFamily="34" charset="0"/>
                <a:cs typeface="Arial" panose="020B0604020202020204" pitchFamily="34" charset="0"/>
              </a:rPr>
              <a:t>PLoS</a:t>
            </a:r>
            <a:r>
              <a:rPr lang="en-GB" sz="1400" b="1" i="1" dirty="0">
                <a:solidFill>
                  <a:schemeClr val="bg1"/>
                </a:solidFill>
                <a:latin typeface="Arial" panose="020B0604020202020204" pitchFamily="34" charset="0"/>
                <a:cs typeface="Arial" panose="020B0604020202020204" pitchFamily="34" charset="0"/>
              </a:rPr>
              <a:t> </a:t>
            </a:r>
            <a:r>
              <a:rPr lang="en-GB" sz="1400" b="1" i="1" dirty="0" err="1">
                <a:solidFill>
                  <a:schemeClr val="bg1"/>
                </a:solidFill>
                <a:latin typeface="Arial" panose="020B0604020202020204" pitchFamily="34" charset="0"/>
                <a:cs typeface="Arial" panose="020B0604020202020204" pitchFamily="34" charset="0"/>
              </a:rPr>
              <a:t>Pathog</a:t>
            </a:r>
            <a:r>
              <a:rPr lang="en-GB" sz="1400" b="1" i="1" dirty="0">
                <a:solidFill>
                  <a:schemeClr val="bg1"/>
                </a:solidFill>
                <a:latin typeface="Arial" panose="020B0604020202020204" pitchFamily="34" charset="0"/>
                <a:cs typeface="Arial" panose="020B0604020202020204" pitchFamily="34" charset="0"/>
              </a:rPr>
              <a:t> 2010 </a:t>
            </a:r>
            <a:r>
              <a:rPr lang="en-GB" sz="1400" b="1" i="1" dirty="0" err="1">
                <a:solidFill>
                  <a:schemeClr val="bg1"/>
                </a:solidFill>
                <a:latin typeface="Arial" panose="020B0604020202020204" pitchFamily="34" charset="0"/>
                <a:cs typeface="Arial" panose="020B0604020202020204" pitchFamily="34" charset="0"/>
              </a:rPr>
              <a:t>PLoS</a:t>
            </a:r>
            <a:r>
              <a:rPr lang="en-GB" sz="1400" b="1" i="1" dirty="0">
                <a:solidFill>
                  <a:schemeClr val="bg1"/>
                </a:solidFill>
                <a:latin typeface="Arial" panose="020B0604020202020204" pitchFamily="34" charset="0"/>
                <a:cs typeface="Arial" panose="020B0604020202020204" pitchFamily="34" charset="0"/>
              </a:rPr>
              <a:t> </a:t>
            </a:r>
            <a:r>
              <a:rPr lang="en-GB" sz="1400" b="1" i="1" dirty="0" err="1">
                <a:solidFill>
                  <a:schemeClr val="bg1"/>
                </a:solidFill>
                <a:latin typeface="Arial" panose="020B0604020202020204" pitchFamily="34" charset="0"/>
                <a:cs typeface="Arial" panose="020B0604020202020204" pitchFamily="34" charset="0"/>
              </a:rPr>
              <a:t>Pathog</a:t>
            </a:r>
            <a:r>
              <a:rPr lang="en-GB" sz="1400" b="1" i="1" dirty="0">
                <a:solidFill>
                  <a:schemeClr val="bg1"/>
                </a:solidFill>
                <a:latin typeface="Arial" panose="020B0604020202020204" pitchFamily="34" charset="0"/>
                <a:cs typeface="Arial" panose="020B0604020202020204" pitchFamily="34" charset="0"/>
              </a:rPr>
              <a:t>. 2010 Nov 4;6(11): e1001176. </a:t>
            </a:r>
            <a:r>
              <a:rPr lang="en-GB" sz="1400" b="1" i="1" dirty="0" err="1">
                <a:solidFill>
                  <a:schemeClr val="bg1"/>
                </a:solidFill>
                <a:latin typeface="Arial" panose="020B0604020202020204" pitchFamily="34" charset="0"/>
                <a:cs typeface="Arial" panose="020B0604020202020204" pitchFamily="34" charset="0"/>
              </a:rPr>
              <a:t>doi</a:t>
            </a:r>
            <a:r>
              <a:rPr lang="en-GB" sz="1400" b="1" i="1" dirty="0">
                <a:solidFill>
                  <a:schemeClr val="bg1"/>
                </a:solidFill>
                <a:latin typeface="Arial" panose="020B0604020202020204" pitchFamily="34" charset="0"/>
                <a:cs typeface="Arial" panose="020B0604020202020204" pitchFamily="34" charset="0"/>
              </a:rPr>
              <a:t>: 10.1371/journal.ppat.1001176.</a:t>
            </a:r>
            <a:endParaRPr lang="en-GB" sz="14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3179154-52E0-41DC-B739-CE6BC3B555C3}"/>
              </a:ext>
            </a:extLst>
          </p:cNvPr>
          <p:cNvPicPr>
            <a:picLocks noChangeAspect="1"/>
          </p:cNvPicPr>
          <p:nvPr/>
        </p:nvPicPr>
        <p:blipFill rotWithShape="1">
          <a:blip r:embed="rId2"/>
          <a:srcRect l="3343" r="1394"/>
          <a:stretch/>
        </p:blipFill>
        <p:spPr>
          <a:xfrm>
            <a:off x="7482237" y="588389"/>
            <a:ext cx="4104456" cy="5673317"/>
          </a:xfrm>
          <a:prstGeom prst="rect">
            <a:avLst/>
          </a:prstGeom>
        </p:spPr>
      </p:pic>
    </p:spTree>
    <p:extLst>
      <p:ext uri="{BB962C8B-B14F-4D97-AF65-F5344CB8AC3E}">
        <p14:creationId xmlns:p14="http://schemas.microsoft.com/office/powerpoint/2010/main" val="205332240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07D6F-AAD1-4112-A80C-6EFC7B90AE74}"/>
              </a:ext>
            </a:extLst>
          </p:cNvPr>
          <p:cNvSpPr txBox="1"/>
          <p:nvPr/>
        </p:nvSpPr>
        <p:spPr>
          <a:xfrm>
            <a:off x="551384" y="404664"/>
            <a:ext cx="6930853"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Best compounds to get </a:t>
            </a:r>
            <a:r>
              <a:rPr lang="en-GB" sz="3600" b="1" dirty="0">
                <a:solidFill>
                  <a:srgbClr val="FFFF00"/>
                </a:solidFill>
                <a:latin typeface="Arial" panose="020B0604020202020204" pitchFamily="34" charset="0"/>
                <a:cs typeface="Arial" panose="020B0604020202020204" pitchFamily="34" charset="0"/>
              </a:rPr>
              <a:t>zinc</a:t>
            </a:r>
            <a:r>
              <a:rPr lang="en-GB" sz="3600" b="1" dirty="0">
                <a:solidFill>
                  <a:schemeClr val="bg1"/>
                </a:solidFill>
                <a:latin typeface="Arial" panose="020B0604020202020204" pitchFamily="34" charset="0"/>
                <a:cs typeface="Arial" panose="020B0604020202020204" pitchFamily="34" charset="0"/>
              </a:rPr>
              <a:t> into the cells and to activate the ACE2 enzyme would therefore be*</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Quercitin (natural zinc ionophore)</a:t>
            </a:r>
          </a:p>
          <a:p>
            <a:r>
              <a:rPr lang="en-GB" sz="3600" b="1" dirty="0">
                <a:solidFill>
                  <a:schemeClr val="bg1"/>
                </a:solidFill>
                <a:latin typeface="Arial" panose="020B0604020202020204" pitchFamily="34" charset="0"/>
                <a:cs typeface="Arial" panose="020B0604020202020204" pitchFamily="34" charset="0"/>
              </a:rPr>
              <a:t>Plus Zinc ascorbate</a:t>
            </a:r>
          </a:p>
          <a:p>
            <a:r>
              <a:rPr lang="en-GB" sz="3600" b="1" dirty="0">
                <a:solidFill>
                  <a:schemeClr val="bg1"/>
                </a:solidFill>
                <a:latin typeface="Arial" panose="020B0604020202020204" pitchFamily="34" charset="0"/>
                <a:cs typeface="Arial" panose="020B0604020202020204" pitchFamily="34" charset="0"/>
              </a:rPr>
              <a:t>and Zinc </a:t>
            </a:r>
            <a:r>
              <a:rPr lang="en-GB" sz="3600" b="1" dirty="0" err="1">
                <a:solidFill>
                  <a:schemeClr val="bg1"/>
                </a:solidFill>
                <a:latin typeface="Arial" panose="020B0604020202020204" pitchFamily="34" charset="0"/>
                <a:cs typeface="Arial" panose="020B0604020202020204" pitchFamily="34" charset="0"/>
              </a:rPr>
              <a:t>sulfate</a:t>
            </a:r>
            <a:endParaRPr lang="en-GB" sz="36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FBEEA07-03C4-44D6-B344-4C67165B083B}"/>
              </a:ext>
            </a:extLst>
          </p:cNvPr>
          <p:cNvSpPr txBox="1"/>
          <p:nvPr/>
        </p:nvSpPr>
        <p:spPr>
          <a:xfrm>
            <a:off x="551384" y="5383381"/>
            <a:ext cx="6348817" cy="64633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Dr </a:t>
            </a:r>
            <a:r>
              <a:rPr lang="en-GB" b="1" dirty="0" err="1">
                <a:solidFill>
                  <a:schemeClr val="bg1"/>
                </a:solidFill>
                <a:latin typeface="Arial" panose="020B0604020202020204" pitchFamily="34" charset="0"/>
                <a:cs typeface="Arial" panose="020B0604020202020204" pitchFamily="34" charset="0"/>
              </a:rPr>
              <a:t>Zelenka</a:t>
            </a:r>
            <a:r>
              <a:rPr lang="en-GB" b="1" dirty="0">
                <a:solidFill>
                  <a:schemeClr val="bg1"/>
                </a:solidFill>
                <a:latin typeface="Arial" panose="020B0604020202020204" pitchFamily="34" charset="0"/>
                <a:cs typeface="Arial" panose="020B0604020202020204" pitchFamily="34" charset="0"/>
              </a:rPr>
              <a:t> recommends 220mg elemental zinc daily for 5 days during acute infection.</a:t>
            </a:r>
          </a:p>
        </p:txBody>
      </p:sp>
      <p:sp>
        <p:nvSpPr>
          <p:cNvPr id="7" name="TextBox 6">
            <a:extLst>
              <a:ext uri="{FF2B5EF4-FFF2-40B4-BE49-F238E27FC236}">
                <a16:creationId xmlns:a16="http://schemas.microsoft.com/office/drawing/2014/main" id="{704CEED9-F351-4111-B257-39195E10B70B}"/>
              </a:ext>
            </a:extLst>
          </p:cNvPr>
          <p:cNvSpPr txBox="1"/>
          <p:nvPr/>
        </p:nvSpPr>
        <p:spPr>
          <a:xfrm>
            <a:off x="564115" y="5930116"/>
            <a:ext cx="6367043" cy="523220"/>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*https://drrandybaker.com/2020/04/03/zinc-quercitin-an-effective-treatment-for-covid-19/</a:t>
            </a:r>
            <a:endParaRPr lang="en-GB" sz="1400" b="1"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6ADC720-FCCD-4ABA-9DD2-2729A8B88480}"/>
              </a:ext>
            </a:extLst>
          </p:cNvPr>
          <p:cNvPicPr>
            <a:picLocks noChangeAspect="1"/>
          </p:cNvPicPr>
          <p:nvPr/>
        </p:nvPicPr>
        <p:blipFill rotWithShape="1">
          <a:blip r:embed="rId3"/>
          <a:srcRect l="3343" r="1394"/>
          <a:stretch/>
        </p:blipFill>
        <p:spPr>
          <a:xfrm>
            <a:off x="7482237" y="588389"/>
            <a:ext cx="4104456" cy="5673317"/>
          </a:xfrm>
          <a:prstGeom prst="rect">
            <a:avLst/>
          </a:prstGeom>
        </p:spPr>
      </p:pic>
    </p:spTree>
    <p:extLst>
      <p:ext uri="{BB962C8B-B14F-4D97-AF65-F5344CB8AC3E}">
        <p14:creationId xmlns:p14="http://schemas.microsoft.com/office/powerpoint/2010/main" val="4227343314"/>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1F1F91-0412-4366-B4CF-F66B91D7B813}"/>
              </a:ext>
            </a:extLst>
          </p:cNvPr>
          <p:cNvSpPr txBox="1"/>
          <p:nvPr/>
        </p:nvSpPr>
        <p:spPr>
          <a:xfrm>
            <a:off x="479376" y="764704"/>
            <a:ext cx="6120680"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Combatting Viral Infections with Zinc and Quercitin</a:t>
            </a:r>
          </a:p>
          <a:p>
            <a:r>
              <a:rPr lang="en-GB" sz="3600" b="1" dirty="0">
                <a:solidFill>
                  <a:schemeClr val="bg1"/>
                </a:solidFill>
                <a:latin typeface="Arial" panose="020B0604020202020204" pitchFamily="34" charset="0"/>
                <a:cs typeface="Arial" panose="020B0604020202020204" pitchFamily="34" charset="0"/>
              </a:rPr>
              <a:t>A South Korean research paper has demonstrated in Vitro that by increasing the Zinc concentration in cellular cytoplasm, that viral replication is inhibited. </a:t>
            </a:r>
          </a:p>
        </p:txBody>
      </p:sp>
      <p:pic>
        <p:nvPicPr>
          <p:cNvPr id="9" name="Picture 8">
            <a:extLst>
              <a:ext uri="{FF2B5EF4-FFF2-40B4-BE49-F238E27FC236}">
                <a16:creationId xmlns:a16="http://schemas.microsoft.com/office/drawing/2014/main" id="{21E9998E-99FB-445E-B360-9B8FCFDE53B3}"/>
              </a:ext>
            </a:extLst>
          </p:cNvPr>
          <p:cNvPicPr>
            <a:picLocks noChangeAspect="1"/>
          </p:cNvPicPr>
          <p:nvPr/>
        </p:nvPicPr>
        <p:blipFill rotWithShape="1">
          <a:blip r:embed="rId2"/>
          <a:srcRect l="3343" r="1394"/>
          <a:stretch/>
        </p:blipFill>
        <p:spPr>
          <a:xfrm>
            <a:off x="7482237" y="588389"/>
            <a:ext cx="4104456" cy="5673317"/>
          </a:xfrm>
          <a:prstGeom prst="rect">
            <a:avLst/>
          </a:prstGeom>
        </p:spPr>
      </p:pic>
    </p:spTree>
    <p:extLst>
      <p:ext uri="{BB962C8B-B14F-4D97-AF65-F5344CB8AC3E}">
        <p14:creationId xmlns:p14="http://schemas.microsoft.com/office/powerpoint/2010/main" val="289383198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A56A8A-0135-418E-A924-CD481ACEBD5F}"/>
              </a:ext>
            </a:extLst>
          </p:cNvPr>
          <p:cNvSpPr txBox="1"/>
          <p:nvPr/>
        </p:nvSpPr>
        <p:spPr>
          <a:xfrm>
            <a:off x="623392" y="476672"/>
            <a:ext cx="7560840"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As intracellular levels of </a:t>
            </a:r>
            <a:r>
              <a:rPr lang="en-GB" sz="3600" b="1" dirty="0">
                <a:solidFill>
                  <a:srgbClr val="FFFF00"/>
                </a:solidFill>
                <a:latin typeface="Arial" panose="020B0604020202020204" pitchFamily="34" charset="0"/>
                <a:cs typeface="Arial" panose="020B0604020202020204" pitchFamily="34" charset="0"/>
              </a:rPr>
              <a:t>Zinc</a:t>
            </a:r>
            <a:r>
              <a:rPr lang="en-GB" sz="3600" b="1" dirty="0">
                <a:solidFill>
                  <a:schemeClr val="bg1"/>
                </a:solidFill>
                <a:latin typeface="Arial" panose="020B0604020202020204" pitchFamily="34" charset="0"/>
                <a:cs typeface="Arial" panose="020B0604020202020204" pitchFamily="34" charset="0"/>
              </a:rPr>
              <a:t> are increased the inhibition of viral replication can reach 100% according to charts within the paper. The researchers used two antimalarial drugs which are </a:t>
            </a:r>
            <a:r>
              <a:rPr lang="en-GB" sz="3600" b="1" dirty="0">
                <a:solidFill>
                  <a:srgbClr val="FFFF00"/>
                </a:solidFill>
                <a:latin typeface="Arial" panose="020B0604020202020204" pitchFamily="34" charset="0"/>
                <a:cs typeface="Arial" panose="020B0604020202020204" pitchFamily="34" charset="0"/>
              </a:rPr>
              <a:t>Ionophores</a:t>
            </a:r>
            <a:r>
              <a:rPr lang="en-GB" sz="3600" b="1" dirty="0">
                <a:solidFill>
                  <a:schemeClr val="bg1"/>
                </a:solidFill>
                <a:latin typeface="Arial" panose="020B0604020202020204" pitchFamily="34" charset="0"/>
                <a:cs typeface="Arial" panose="020B0604020202020204" pitchFamily="34" charset="0"/>
              </a:rPr>
              <a:t>. Ionophores are molecules that can carry a charged ion like Zinc across a cellular membrane. </a:t>
            </a:r>
            <a:endParaRPr lang="en-GB" sz="36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558773D-A700-4689-B33B-20788E852537}"/>
              </a:ext>
            </a:extLst>
          </p:cNvPr>
          <p:cNvPicPr>
            <a:picLocks noChangeAspect="1"/>
          </p:cNvPicPr>
          <p:nvPr/>
        </p:nvPicPr>
        <p:blipFill>
          <a:blip r:embed="rId2"/>
          <a:stretch>
            <a:fillRect/>
          </a:stretch>
        </p:blipFill>
        <p:spPr>
          <a:xfrm rot="5400000">
            <a:off x="7784049" y="2338550"/>
            <a:ext cx="5445224" cy="1908555"/>
          </a:xfrm>
          <a:prstGeom prst="rect">
            <a:avLst/>
          </a:prstGeom>
        </p:spPr>
      </p:pic>
    </p:spTree>
    <p:extLst>
      <p:ext uri="{BB962C8B-B14F-4D97-AF65-F5344CB8AC3E}">
        <p14:creationId xmlns:p14="http://schemas.microsoft.com/office/powerpoint/2010/main" val="356892287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778843-9034-457D-905E-FD8E1FD5835C}"/>
              </a:ext>
            </a:extLst>
          </p:cNvPr>
          <p:cNvSpPr txBox="1"/>
          <p:nvPr/>
        </p:nvSpPr>
        <p:spPr>
          <a:xfrm>
            <a:off x="551384" y="434144"/>
            <a:ext cx="6336704"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South Korea has been treating high risk, critically ill COVID-19 patients with the drug </a:t>
            </a:r>
            <a:r>
              <a:rPr lang="en-GB" sz="3600" b="1" dirty="0">
                <a:solidFill>
                  <a:srgbClr val="FFFF00"/>
                </a:solidFill>
                <a:latin typeface="Arial" panose="020B0604020202020204" pitchFamily="34" charset="0"/>
                <a:cs typeface="Arial" panose="020B0604020202020204" pitchFamily="34" charset="0"/>
              </a:rPr>
              <a:t>Hydroxychloroquine</a:t>
            </a:r>
            <a:r>
              <a:rPr lang="en-GB" sz="3600" b="1" dirty="0">
                <a:solidFill>
                  <a:schemeClr val="bg1"/>
                </a:solidFill>
                <a:latin typeface="Arial" panose="020B0604020202020204" pitchFamily="34" charset="0"/>
                <a:cs typeface="Arial" panose="020B0604020202020204" pitchFamily="34" charset="0"/>
              </a:rPr>
              <a:t>. It is likely the single clinical reason that South Korea has the lowest death rate in the world for COVID-19 victims. *</a:t>
            </a:r>
            <a:endParaRPr lang="en-GB" sz="36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110ED58-3B3B-43BF-B258-74A14EA433D2}"/>
              </a:ext>
            </a:extLst>
          </p:cNvPr>
          <p:cNvSpPr txBox="1"/>
          <p:nvPr/>
        </p:nvSpPr>
        <p:spPr>
          <a:xfrm>
            <a:off x="551384" y="5918501"/>
            <a:ext cx="6336704" cy="800219"/>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u="sng" dirty="0">
                <a:solidFill>
                  <a:schemeClr val="bg1"/>
                </a:solidFill>
                <a:latin typeface="Arial" panose="020B0604020202020204" pitchFamily="34" charset="0"/>
                <a:cs typeface="Arial" panose="020B0604020202020204" pitchFamily="34" charset="0"/>
              </a:rPr>
              <a:t>https://nutritionalpharmacology.wordpress.com/2020/03/21/combating-covid-19-with-zinc-and-quercetin/</a:t>
            </a:r>
            <a:endParaRPr lang="en-GB" sz="1400" b="1" dirty="0">
              <a:solidFill>
                <a:schemeClr val="bg1"/>
              </a:solidFill>
              <a:latin typeface="Arial" panose="020B060402020202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34ADD0AD-BB2E-4A00-A657-02FFD7232FE3}"/>
              </a:ext>
            </a:extLst>
          </p:cNvPr>
          <p:cNvPicPr>
            <a:picLocks noChangeAspect="1"/>
          </p:cNvPicPr>
          <p:nvPr/>
        </p:nvPicPr>
        <p:blipFill rotWithShape="1">
          <a:blip r:embed="rId2"/>
          <a:srcRect l="20912"/>
          <a:stretch/>
        </p:blipFill>
        <p:spPr>
          <a:xfrm>
            <a:off x="7104112" y="548679"/>
            <a:ext cx="4404430" cy="5779825"/>
          </a:xfrm>
          <a:prstGeom prst="rect">
            <a:avLst/>
          </a:prstGeom>
        </p:spPr>
      </p:pic>
    </p:spTree>
    <p:extLst>
      <p:ext uri="{BB962C8B-B14F-4D97-AF65-F5344CB8AC3E}">
        <p14:creationId xmlns:p14="http://schemas.microsoft.com/office/powerpoint/2010/main" val="355889521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DA806A-85C0-45DC-A7DA-D8CF6B5BA9C9}"/>
              </a:ext>
            </a:extLst>
          </p:cNvPr>
          <p:cNvSpPr txBox="1"/>
          <p:nvPr/>
        </p:nvSpPr>
        <p:spPr>
          <a:xfrm>
            <a:off x="551384" y="335845"/>
            <a:ext cx="5688632" cy="6186309"/>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Hydroxychloroquine is a pharmaceutical drug that requires a prescription and can have cardiac side effects. However, there is a nutritional supplement called </a:t>
            </a:r>
            <a:r>
              <a:rPr lang="en-GB" sz="3600" b="1" dirty="0">
                <a:solidFill>
                  <a:srgbClr val="FFFF00"/>
                </a:solidFill>
                <a:latin typeface="Arial" panose="020B0604020202020204" pitchFamily="34" charset="0"/>
                <a:cs typeface="Arial" panose="020B0604020202020204" pitchFamily="34" charset="0"/>
              </a:rPr>
              <a:t>Quercetin</a:t>
            </a:r>
            <a:r>
              <a:rPr lang="en-GB" sz="3600" b="1" dirty="0">
                <a:solidFill>
                  <a:schemeClr val="bg1"/>
                </a:solidFill>
                <a:latin typeface="Arial" panose="020B0604020202020204" pitchFamily="34" charset="0"/>
                <a:cs typeface="Arial" panose="020B0604020202020204" pitchFamily="34" charset="0"/>
              </a:rPr>
              <a:t> that is a Zinc Chelator and Ionophore and requires no prescription.</a:t>
            </a:r>
            <a:endParaRPr lang="en-GB" sz="36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E291E4-EACB-44CE-A1C0-34B026F773D0}"/>
              </a:ext>
            </a:extLst>
          </p:cNvPr>
          <p:cNvPicPr>
            <a:picLocks noChangeAspect="1"/>
          </p:cNvPicPr>
          <p:nvPr/>
        </p:nvPicPr>
        <p:blipFill rotWithShape="1">
          <a:blip r:embed="rId2"/>
          <a:srcRect b="33983"/>
          <a:stretch/>
        </p:blipFill>
        <p:spPr>
          <a:xfrm>
            <a:off x="6168010" y="476672"/>
            <a:ext cx="5191842" cy="3676756"/>
          </a:xfrm>
          <a:prstGeom prst="rect">
            <a:avLst/>
          </a:prstGeom>
        </p:spPr>
      </p:pic>
      <p:pic>
        <p:nvPicPr>
          <p:cNvPr id="4" name="Picture 3">
            <a:extLst>
              <a:ext uri="{FF2B5EF4-FFF2-40B4-BE49-F238E27FC236}">
                <a16:creationId xmlns:a16="http://schemas.microsoft.com/office/drawing/2014/main" id="{2D919A48-DBA4-48DC-BE13-B92269104B89}"/>
              </a:ext>
            </a:extLst>
          </p:cNvPr>
          <p:cNvPicPr>
            <a:picLocks noChangeAspect="1"/>
          </p:cNvPicPr>
          <p:nvPr/>
        </p:nvPicPr>
        <p:blipFill>
          <a:blip r:embed="rId3"/>
          <a:stretch>
            <a:fillRect/>
          </a:stretch>
        </p:blipFill>
        <p:spPr>
          <a:xfrm>
            <a:off x="6183312" y="4365104"/>
            <a:ext cx="5239782" cy="1836547"/>
          </a:xfrm>
          <a:prstGeom prst="rect">
            <a:avLst/>
          </a:prstGeom>
        </p:spPr>
      </p:pic>
      <p:sp>
        <p:nvSpPr>
          <p:cNvPr id="5" name="TextBox 4">
            <a:extLst>
              <a:ext uri="{FF2B5EF4-FFF2-40B4-BE49-F238E27FC236}">
                <a16:creationId xmlns:a16="http://schemas.microsoft.com/office/drawing/2014/main" id="{C853A95C-E6D9-4B5C-892A-261DD7283A3F}"/>
              </a:ext>
            </a:extLst>
          </p:cNvPr>
          <p:cNvSpPr txBox="1"/>
          <p:nvPr/>
        </p:nvSpPr>
        <p:spPr>
          <a:xfrm>
            <a:off x="6384032" y="656349"/>
            <a:ext cx="2232248" cy="646331"/>
          </a:xfrm>
          <a:prstGeom prst="rect">
            <a:avLst/>
          </a:prstGeom>
          <a:noFill/>
        </p:spPr>
        <p:txBody>
          <a:bodyPr wrap="square" rtlCol="0">
            <a:spAutoFit/>
          </a:bodyPr>
          <a:lstStyle/>
          <a:p>
            <a:r>
              <a:rPr lang="en-GB" sz="3600" b="1" dirty="0">
                <a:solidFill>
                  <a:srgbClr val="002060"/>
                </a:solidFill>
                <a:latin typeface="Arial" panose="020B0604020202020204" pitchFamily="34" charset="0"/>
                <a:cs typeface="Arial" panose="020B0604020202020204" pitchFamily="34" charset="0"/>
              </a:rPr>
              <a:t>Quercitin</a:t>
            </a:r>
          </a:p>
        </p:txBody>
      </p:sp>
    </p:spTree>
    <p:extLst>
      <p:ext uri="{BB962C8B-B14F-4D97-AF65-F5344CB8AC3E}">
        <p14:creationId xmlns:p14="http://schemas.microsoft.com/office/powerpoint/2010/main" val="39771337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3210C0-B413-4D28-AC04-D2C18764FC4E}"/>
              </a:ext>
            </a:extLst>
          </p:cNvPr>
          <p:cNvSpPr txBox="1"/>
          <p:nvPr/>
        </p:nvSpPr>
        <p:spPr>
          <a:xfrm>
            <a:off x="3287688" y="2780928"/>
            <a:ext cx="6264696" cy="1200329"/>
          </a:xfrm>
          <a:prstGeom prst="rect">
            <a:avLst/>
          </a:prstGeom>
          <a:no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Let’s talk a little about Spectroscopic Emissions</a:t>
            </a:r>
          </a:p>
        </p:txBody>
      </p:sp>
    </p:spTree>
    <p:extLst>
      <p:ext uri="{BB962C8B-B14F-4D97-AF65-F5344CB8AC3E}">
        <p14:creationId xmlns:p14="http://schemas.microsoft.com/office/powerpoint/2010/main" val="1819995032"/>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291E4-EACB-44CE-A1C0-34B026F773D0}"/>
              </a:ext>
            </a:extLst>
          </p:cNvPr>
          <p:cNvPicPr>
            <a:picLocks noChangeAspect="1"/>
          </p:cNvPicPr>
          <p:nvPr/>
        </p:nvPicPr>
        <p:blipFill rotWithShape="1">
          <a:blip r:embed="rId2"/>
          <a:srcRect b="33983"/>
          <a:stretch/>
        </p:blipFill>
        <p:spPr>
          <a:xfrm>
            <a:off x="6168010" y="476672"/>
            <a:ext cx="5191842" cy="3676756"/>
          </a:xfrm>
          <a:prstGeom prst="rect">
            <a:avLst/>
          </a:prstGeom>
        </p:spPr>
      </p:pic>
      <p:pic>
        <p:nvPicPr>
          <p:cNvPr id="4" name="Picture 3">
            <a:extLst>
              <a:ext uri="{FF2B5EF4-FFF2-40B4-BE49-F238E27FC236}">
                <a16:creationId xmlns:a16="http://schemas.microsoft.com/office/drawing/2014/main" id="{2D919A48-DBA4-48DC-BE13-B92269104B89}"/>
              </a:ext>
            </a:extLst>
          </p:cNvPr>
          <p:cNvPicPr>
            <a:picLocks noChangeAspect="1"/>
          </p:cNvPicPr>
          <p:nvPr/>
        </p:nvPicPr>
        <p:blipFill>
          <a:blip r:embed="rId3"/>
          <a:stretch>
            <a:fillRect/>
          </a:stretch>
        </p:blipFill>
        <p:spPr>
          <a:xfrm>
            <a:off x="6183312" y="4365104"/>
            <a:ext cx="5239782" cy="1836547"/>
          </a:xfrm>
          <a:prstGeom prst="rect">
            <a:avLst/>
          </a:prstGeom>
        </p:spPr>
      </p:pic>
      <p:sp>
        <p:nvSpPr>
          <p:cNvPr id="5" name="TextBox 4">
            <a:extLst>
              <a:ext uri="{FF2B5EF4-FFF2-40B4-BE49-F238E27FC236}">
                <a16:creationId xmlns:a16="http://schemas.microsoft.com/office/drawing/2014/main" id="{862C1CC4-B884-4A5B-9271-35F6792ED7E9}"/>
              </a:ext>
            </a:extLst>
          </p:cNvPr>
          <p:cNvSpPr txBox="1"/>
          <p:nvPr/>
        </p:nvSpPr>
        <p:spPr>
          <a:xfrm>
            <a:off x="479376" y="404664"/>
            <a:ext cx="5544615" cy="6278642"/>
          </a:xfrm>
          <a:prstGeom prst="rect">
            <a:avLst/>
          </a:prstGeom>
          <a:noFill/>
        </p:spPr>
        <p:txBody>
          <a:bodyPr wrap="square" rtlCol="0">
            <a:spAutoFit/>
          </a:bodyPr>
          <a:lstStyle/>
          <a:p>
            <a:r>
              <a:rPr lang="en-GB" sz="3200" b="1" dirty="0">
                <a:solidFill>
                  <a:srgbClr val="FFFF00"/>
                </a:solidFill>
                <a:latin typeface="Arial" panose="020B0604020202020204" pitchFamily="34" charset="0"/>
                <a:cs typeface="Arial" panose="020B0604020202020204" pitchFamily="34" charset="0"/>
              </a:rPr>
              <a:t>Quercetin</a:t>
            </a:r>
            <a:r>
              <a:rPr lang="en-GB" sz="3200" b="1" dirty="0">
                <a:solidFill>
                  <a:schemeClr val="bg1"/>
                </a:solidFill>
                <a:latin typeface="Arial" panose="020B0604020202020204" pitchFamily="34" charset="0"/>
                <a:cs typeface="Arial" panose="020B0604020202020204" pitchFamily="34" charset="0"/>
              </a:rPr>
              <a:t> has well established benefits to lung health, which may be important when combatting a lung infection like COVID-19. </a:t>
            </a:r>
            <a:r>
              <a:rPr lang="en-GB" sz="3200" b="1" dirty="0">
                <a:solidFill>
                  <a:srgbClr val="FFFF00"/>
                </a:solidFill>
                <a:latin typeface="Arial" panose="020B0604020202020204" pitchFamily="34" charset="0"/>
                <a:cs typeface="Arial" panose="020B0604020202020204" pitchFamily="34" charset="0"/>
              </a:rPr>
              <a:t>Quercetin</a:t>
            </a:r>
            <a:r>
              <a:rPr lang="en-GB" sz="3200" b="1" dirty="0">
                <a:solidFill>
                  <a:schemeClr val="bg1"/>
                </a:solidFill>
                <a:latin typeface="Arial" panose="020B0604020202020204" pitchFamily="34" charset="0"/>
                <a:cs typeface="Arial" panose="020B0604020202020204" pitchFamily="34" charset="0"/>
              </a:rPr>
              <a:t> is a flavonoid, specifically a flavanol, from the polyphenol group of compounds found in food and essential for human health.</a:t>
            </a:r>
            <a:endParaRPr lang="en-GB" sz="3200" dirty="0">
              <a:solidFill>
                <a:schemeClr val="bg1"/>
              </a:solidFill>
              <a:latin typeface="Arial" panose="020B0604020202020204" pitchFamily="34" charset="0"/>
              <a:cs typeface="Arial" panose="020B0604020202020204" pitchFamily="34" charset="0"/>
            </a:endParaRPr>
          </a:p>
          <a:p>
            <a:endParaRPr lang="en-GB" dirty="0"/>
          </a:p>
        </p:txBody>
      </p:sp>
      <p:sp>
        <p:nvSpPr>
          <p:cNvPr id="6" name="TextBox 5">
            <a:extLst>
              <a:ext uri="{FF2B5EF4-FFF2-40B4-BE49-F238E27FC236}">
                <a16:creationId xmlns:a16="http://schemas.microsoft.com/office/drawing/2014/main" id="{A71E8B66-7454-4116-92D6-B90837EE0962}"/>
              </a:ext>
            </a:extLst>
          </p:cNvPr>
          <p:cNvSpPr txBox="1"/>
          <p:nvPr/>
        </p:nvSpPr>
        <p:spPr>
          <a:xfrm>
            <a:off x="6384032" y="656349"/>
            <a:ext cx="2232248" cy="646331"/>
          </a:xfrm>
          <a:prstGeom prst="rect">
            <a:avLst/>
          </a:prstGeom>
          <a:noFill/>
        </p:spPr>
        <p:txBody>
          <a:bodyPr wrap="square" rtlCol="0">
            <a:spAutoFit/>
          </a:bodyPr>
          <a:lstStyle/>
          <a:p>
            <a:r>
              <a:rPr lang="en-GB" sz="3600" b="1" dirty="0">
                <a:solidFill>
                  <a:srgbClr val="002060"/>
                </a:solidFill>
                <a:latin typeface="Arial" panose="020B0604020202020204" pitchFamily="34" charset="0"/>
                <a:cs typeface="Arial" panose="020B0604020202020204" pitchFamily="34" charset="0"/>
              </a:rPr>
              <a:t>Quercitin</a:t>
            </a:r>
          </a:p>
        </p:txBody>
      </p:sp>
    </p:spTree>
    <p:extLst>
      <p:ext uri="{BB962C8B-B14F-4D97-AF65-F5344CB8AC3E}">
        <p14:creationId xmlns:p14="http://schemas.microsoft.com/office/powerpoint/2010/main" val="2067687042"/>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DAA923-26A0-430E-8D74-1D8D0A2FB43D}"/>
              </a:ext>
            </a:extLst>
          </p:cNvPr>
          <p:cNvSpPr txBox="1"/>
          <p:nvPr/>
        </p:nvSpPr>
        <p:spPr>
          <a:xfrm>
            <a:off x="767408" y="476672"/>
            <a:ext cx="6840760"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Foods such as</a:t>
            </a:r>
          </a:p>
          <a:p>
            <a:r>
              <a:rPr lang="en-GB" sz="3600" b="1" dirty="0">
                <a:solidFill>
                  <a:schemeClr val="bg1"/>
                </a:solidFill>
                <a:latin typeface="Arial" panose="020B0604020202020204" pitchFamily="34" charset="0"/>
                <a:cs typeface="Arial" panose="020B0604020202020204" pitchFamily="34" charset="0"/>
              </a:rPr>
              <a:t>Capers – </a:t>
            </a:r>
            <a:r>
              <a:rPr lang="en-GB" sz="2800" b="1" dirty="0">
                <a:solidFill>
                  <a:schemeClr val="bg1"/>
                </a:solidFill>
                <a:latin typeface="Arial" panose="020B0604020202020204" pitchFamily="34" charset="0"/>
                <a:cs typeface="Arial" panose="020B0604020202020204" pitchFamily="34" charset="0"/>
              </a:rPr>
              <a:t>(twice any other food)</a:t>
            </a:r>
          </a:p>
          <a:p>
            <a:r>
              <a:rPr lang="en-GB" sz="3600" b="1" dirty="0">
                <a:solidFill>
                  <a:schemeClr val="bg1"/>
                </a:solidFill>
                <a:latin typeface="Arial" panose="020B0604020202020204" pitchFamily="34" charset="0"/>
                <a:cs typeface="Arial" panose="020B0604020202020204" pitchFamily="34" charset="0"/>
              </a:rPr>
              <a:t>Lovage leaves</a:t>
            </a:r>
          </a:p>
          <a:p>
            <a:r>
              <a:rPr lang="en-GB" sz="3600" b="1" dirty="0">
                <a:solidFill>
                  <a:schemeClr val="bg1"/>
                </a:solidFill>
                <a:latin typeface="Arial" panose="020B0604020202020204" pitchFamily="34" charset="0"/>
                <a:cs typeface="Arial" panose="020B0604020202020204" pitchFamily="34" charset="0"/>
              </a:rPr>
              <a:t>Elderberry juice</a:t>
            </a:r>
          </a:p>
          <a:p>
            <a:r>
              <a:rPr lang="en-GB" sz="3600" b="1" dirty="0">
                <a:solidFill>
                  <a:schemeClr val="bg1"/>
                </a:solidFill>
                <a:latin typeface="Arial" panose="020B0604020202020204" pitchFamily="34" charset="0"/>
                <a:cs typeface="Arial" panose="020B0604020202020204" pitchFamily="34" charset="0"/>
              </a:rPr>
              <a:t>Radish leaves</a:t>
            </a:r>
          </a:p>
          <a:p>
            <a:r>
              <a:rPr lang="en-GB" sz="3600" b="1" dirty="0">
                <a:solidFill>
                  <a:schemeClr val="bg1"/>
                </a:solidFill>
                <a:latin typeface="Arial" panose="020B0604020202020204" pitchFamily="34" charset="0"/>
                <a:cs typeface="Arial" panose="020B0604020202020204" pitchFamily="34" charset="0"/>
              </a:rPr>
              <a:t>Wild Rocket</a:t>
            </a:r>
          </a:p>
          <a:p>
            <a:r>
              <a:rPr lang="en-GB" sz="3600" b="1" dirty="0">
                <a:solidFill>
                  <a:schemeClr val="bg1"/>
                </a:solidFill>
                <a:latin typeface="Arial" panose="020B0604020202020204" pitchFamily="34" charset="0"/>
                <a:cs typeface="Arial" panose="020B0604020202020204" pitchFamily="34" charset="0"/>
              </a:rPr>
              <a:t>Dill</a:t>
            </a:r>
          </a:p>
          <a:p>
            <a:r>
              <a:rPr lang="en-GB" sz="3600" b="1" dirty="0">
                <a:solidFill>
                  <a:schemeClr val="bg1"/>
                </a:solidFill>
                <a:latin typeface="Arial" panose="020B0604020202020204" pitchFamily="34" charset="0"/>
                <a:cs typeface="Arial" panose="020B0604020202020204" pitchFamily="34" charset="0"/>
              </a:rPr>
              <a:t>Coriander (Cilantro) herb</a:t>
            </a:r>
          </a:p>
          <a:p>
            <a:r>
              <a:rPr lang="en-GB" sz="3600" b="1" dirty="0">
                <a:solidFill>
                  <a:schemeClr val="bg1"/>
                </a:solidFill>
                <a:latin typeface="Arial" panose="020B0604020202020204" pitchFamily="34" charset="0"/>
                <a:cs typeface="Arial" panose="020B0604020202020204" pitchFamily="34" charset="0"/>
              </a:rPr>
              <a:t>Fennel leaves</a:t>
            </a:r>
          </a:p>
          <a:p>
            <a:r>
              <a:rPr lang="en-GB" sz="3600" b="1" dirty="0">
                <a:solidFill>
                  <a:schemeClr val="bg1"/>
                </a:solidFill>
                <a:latin typeface="Arial" panose="020B0604020202020204" pitchFamily="34" charset="0"/>
                <a:cs typeface="Arial" panose="020B0604020202020204" pitchFamily="34" charset="0"/>
              </a:rPr>
              <a:t>Red onions </a:t>
            </a:r>
          </a:p>
        </p:txBody>
      </p:sp>
      <p:pic>
        <p:nvPicPr>
          <p:cNvPr id="4" name="Picture 3">
            <a:extLst>
              <a:ext uri="{FF2B5EF4-FFF2-40B4-BE49-F238E27FC236}">
                <a16:creationId xmlns:a16="http://schemas.microsoft.com/office/drawing/2014/main" id="{9EB470D3-6D4B-49C2-9C7E-EC31034BE417}"/>
              </a:ext>
            </a:extLst>
          </p:cNvPr>
          <p:cNvPicPr>
            <a:picLocks noChangeAspect="1"/>
          </p:cNvPicPr>
          <p:nvPr/>
        </p:nvPicPr>
        <p:blipFill>
          <a:blip r:embed="rId2"/>
          <a:stretch>
            <a:fillRect/>
          </a:stretch>
        </p:blipFill>
        <p:spPr>
          <a:xfrm>
            <a:off x="7032104" y="749017"/>
            <a:ext cx="4013617" cy="2398763"/>
          </a:xfrm>
          <a:prstGeom prst="rect">
            <a:avLst/>
          </a:prstGeom>
        </p:spPr>
      </p:pic>
      <p:pic>
        <p:nvPicPr>
          <p:cNvPr id="5" name="Picture 4">
            <a:extLst>
              <a:ext uri="{FF2B5EF4-FFF2-40B4-BE49-F238E27FC236}">
                <a16:creationId xmlns:a16="http://schemas.microsoft.com/office/drawing/2014/main" id="{8535F9DA-1F89-4E63-B26A-2109EB31C3B5}"/>
              </a:ext>
            </a:extLst>
          </p:cNvPr>
          <p:cNvPicPr>
            <a:picLocks noChangeAspect="1"/>
          </p:cNvPicPr>
          <p:nvPr/>
        </p:nvPicPr>
        <p:blipFill>
          <a:blip r:embed="rId3"/>
          <a:stretch>
            <a:fillRect/>
          </a:stretch>
        </p:blipFill>
        <p:spPr>
          <a:xfrm>
            <a:off x="7104111" y="3686471"/>
            <a:ext cx="4013617" cy="2694857"/>
          </a:xfrm>
          <a:prstGeom prst="rect">
            <a:avLst/>
          </a:prstGeom>
        </p:spPr>
      </p:pic>
      <p:sp>
        <p:nvSpPr>
          <p:cNvPr id="7" name="Rectangle 6">
            <a:extLst>
              <a:ext uri="{FF2B5EF4-FFF2-40B4-BE49-F238E27FC236}">
                <a16:creationId xmlns:a16="http://schemas.microsoft.com/office/drawing/2014/main" id="{20759719-8B5A-4CA7-8EB9-6193D90C007E}"/>
              </a:ext>
            </a:extLst>
          </p:cNvPr>
          <p:cNvSpPr/>
          <p:nvPr/>
        </p:nvSpPr>
        <p:spPr>
          <a:xfrm>
            <a:off x="3594551" y="5589240"/>
            <a:ext cx="3172728" cy="369332"/>
          </a:xfrm>
          <a:prstGeom prst="rect">
            <a:avLst/>
          </a:prstGeom>
        </p:spPr>
        <p:txBody>
          <a:bodyPr wrap="none">
            <a:spAutoFit/>
          </a:bodyPr>
          <a:lstStyle/>
          <a:p>
            <a:r>
              <a:rPr lang="en-GB" b="1" dirty="0">
                <a:solidFill>
                  <a:schemeClr val="bg1"/>
                </a:solidFill>
                <a:latin typeface="Arial" panose="020B0604020202020204" pitchFamily="34" charset="0"/>
              </a:rPr>
              <a:t>("</a:t>
            </a:r>
            <a:r>
              <a:rPr lang="en-GB" b="1" dirty="0" err="1">
                <a:solidFill>
                  <a:schemeClr val="bg1"/>
                </a:solidFill>
                <a:latin typeface="Arial" panose="020B0604020202020204" pitchFamily="34" charset="0"/>
              </a:rPr>
              <a:t>Cipolla</a:t>
            </a:r>
            <a:r>
              <a:rPr lang="en-GB" b="1" dirty="0">
                <a:solidFill>
                  <a:schemeClr val="bg1"/>
                </a:solidFill>
                <a:latin typeface="Arial" panose="020B0604020202020204" pitchFamily="34" charset="0"/>
              </a:rPr>
              <a:t> Rossa di </a:t>
            </a:r>
            <a:r>
              <a:rPr lang="en-GB" b="1" dirty="0" err="1">
                <a:solidFill>
                  <a:schemeClr val="bg1"/>
                </a:solidFill>
                <a:latin typeface="Arial" panose="020B0604020202020204" pitchFamily="34" charset="0"/>
              </a:rPr>
              <a:t>Tropea</a:t>
            </a:r>
            <a:r>
              <a:rPr lang="en-GB" b="1" dirty="0">
                <a:solidFill>
                  <a:schemeClr val="bg1"/>
                </a:solidFill>
                <a:latin typeface="Arial" panose="020B0604020202020204" pitchFamily="34" charset="0"/>
              </a:rPr>
              <a:t>")</a:t>
            </a:r>
            <a:endParaRPr lang="en-GB" b="1" dirty="0">
              <a:solidFill>
                <a:schemeClr val="bg1"/>
              </a:solidFill>
            </a:endParaRPr>
          </a:p>
        </p:txBody>
      </p:sp>
    </p:spTree>
    <p:extLst>
      <p:ext uri="{BB962C8B-B14F-4D97-AF65-F5344CB8AC3E}">
        <p14:creationId xmlns:p14="http://schemas.microsoft.com/office/powerpoint/2010/main" val="2004270675"/>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291E4-EACB-44CE-A1C0-34B026F773D0}"/>
              </a:ext>
            </a:extLst>
          </p:cNvPr>
          <p:cNvPicPr>
            <a:picLocks noChangeAspect="1"/>
          </p:cNvPicPr>
          <p:nvPr/>
        </p:nvPicPr>
        <p:blipFill rotWithShape="1">
          <a:blip r:embed="rId2"/>
          <a:srcRect b="33983"/>
          <a:stretch/>
        </p:blipFill>
        <p:spPr>
          <a:xfrm>
            <a:off x="6168010" y="476672"/>
            <a:ext cx="5191842" cy="3676756"/>
          </a:xfrm>
          <a:prstGeom prst="rect">
            <a:avLst/>
          </a:prstGeom>
        </p:spPr>
      </p:pic>
      <p:pic>
        <p:nvPicPr>
          <p:cNvPr id="4" name="Picture 3">
            <a:extLst>
              <a:ext uri="{FF2B5EF4-FFF2-40B4-BE49-F238E27FC236}">
                <a16:creationId xmlns:a16="http://schemas.microsoft.com/office/drawing/2014/main" id="{2D919A48-DBA4-48DC-BE13-B92269104B89}"/>
              </a:ext>
            </a:extLst>
          </p:cNvPr>
          <p:cNvPicPr>
            <a:picLocks noChangeAspect="1"/>
          </p:cNvPicPr>
          <p:nvPr/>
        </p:nvPicPr>
        <p:blipFill>
          <a:blip r:embed="rId3"/>
          <a:stretch>
            <a:fillRect/>
          </a:stretch>
        </p:blipFill>
        <p:spPr>
          <a:xfrm>
            <a:off x="6183312" y="4365104"/>
            <a:ext cx="5239782" cy="1836547"/>
          </a:xfrm>
          <a:prstGeom prst="rect">
            <a:avLst/>
          </a:prstGeom>
        </p:spPr>
      </p:pic>
      <p:sp>
        <p:nvSpPr>
          <p:cNvPr id="6" name="TextBox 5">
            <a:extLst>
              <a:ext uri="{FF2B5EF4-FFF2-40B4-BE49-F238E27FC236}">
                <a16:creationId xmlns:a16="http://schemas.microsoft.com/office/drawing/2014/main" id="{3F6750A6-EBB7-44D2-9230-C92CDD7D8BCF}"/>
              </a:ext>
            </a:extLst>
          </p:cNvPr>
          <p:cNvSpPr txBox="1"/>
          <p:nvPr/>
        </p:nvSpPr>
        <p:spPr>
          <a:xfrm>
            <a:off x="479376" y="404664"/>
            <a:ext cx="5529313" cy="6063198"/>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Some flavonoids – like </a:t>
            </a:r>
            <a:r>
              <a:rPr lang="en-GB" sz="3200" b="1" dirty="0">
                <a:solidFill>
                  <a:srgbClr val="FFFF00"/>
                </a:solidFill>
                <a:latin typeface="Arial" panose="020B0604020202020204" pitchFamily="34" charset="0"/>
                <a:cs typeface="Arial" panose="020B0604020202020204" pitchFamily="34" charset="0"/>
              </a:rPr>
              <a:t>Quercetin </a:t>
            </a:r>
            <a:r>
              <a:rPr lang="en-GB" sz="3200" b="1" dirty="0">
                <a:solidFill>
                  <a:schemeClr val="bg1"/>
                </a:solidFill>
                <a:latin typeface="Arial" panose="020B0604020202020204" pitchFamily="34" charset="0"/>
                <a:cs typeface="Arial" panose="020B0604020202020204" pitchFamily="34" charset="0"/>
              </a:rPr>
              <a:t>– are broad spectrum antivirals.*</a:t>
            </a:r>
            <a:endParaRPr lang="en-GB" sz="3200" b="1" dirty="0">
              <a:solidFill>
                <a:schemeClr val="bg1"/>
              </a:solidFill>
            </a:endParaRPr>
          </a:p>
          <a:p>
            <a:endParaRPr lang="en-GB" sz="3200" b="1" dirty="0">
              <a:solidFill>
                <a:schemeClr val="bg1"/>
              </a:solidFill>
            </a:endParaRPr>
          </a:p>
          <a:p>
            <a:r>
              <a:rPr lang="en-GB" sz="3200" b="1" dirty="0">
                <a:solidFill>
                  <a:srgbClr val="FFFF00"/>
                </a:solidFill>
              </a:rPr>
              <a:t>Quercetin</a:t>
            </a:r>
            <a:r>
              <a:rPr lang="en-GB" sz="3200" b="1" dirty="0">
                <a:solidFill>
                  <a:schemeClr val="bg1"/>
                </a:solidFill>
              </a:rPr>
              <a:t> has a number of beneficial processes in the body, it’s not just a zinc ionophore i.e. an antioxidant, </a:t>
            </a:r>
            <a:r>
              <a:rPr lang="en-GB" sz="3200" b="1" u="sng" dirty="0">
                <a:solidFill>
                  <a:schemeClr val="bg1"/>
                </a:solidFill>
              </a:rPr>
              <a:t>a protein kinase enzyme inhibitor</a:t>
            </a:r>
            <a:r>
              <a:rPr lang="en-GB" sz="3200" b="1" dirty="0">
                <a:solidFill>
                  <a:schemeClr val="bg1"/>
                </a:solidFill>
              </a:rPr>
              <a:t> and an </a:t>
            </a:r>
            <a:r>
              <a:rPr lang="en-GB" sz="3200" b="1" dirty="0" err="1">
                <a:solidFill>
                  <a:schemeClr val="bg1"/>
                </a:solidFill>
              </a:rPr>
              <a:t>estrogen</a:t>
            </a:r>
            <a:r>
              <a:rPr lang="en-GB" sz="3200" b="1" dirty="0">
                <a:solidFill>
                  <a:schemeClr val="bg1"/>
                </a:solidFill>
              </a:rPr>
              <a:t> receptor activator.**</a:t>
            </a:r>
            <a:endParaRPr lang="en-GB" sz="3200" dirty="0">
              <a:solidFill>
                <a:schemeClr val="bg1"/>
              </a:solidFill>
            </a:endParaRPr>
          </a:p>
          <a:p>
            <a:endParaRPr lang="en-GB" dirty="0">
              <a:solidFill>
                <a:schemeClr val="bg1"/>
              </a:solidFill>
            </a:endParaRPr>
          </a:p>
          <a:p>
            <a:endParaRPr lang="en-GB" dirty="0"/>
          </a:p>
        </p:txBody>
      </p:sp>
      <p:sp>
        <p:nvSpPr>
          <p:cNvPr id="7" name="TextBox 6">
            <a:extLst>
              <a:ext uri="{FF2B5EF4-FFF2-40B4-BE49-F238E27FC236}">
                <a16:creationId xmlns:a16="http://schemas.microsoft.com/office/drawing/2014/main" id="{819697BF-9633-4D6D-8F68-F5C78DD53585}"/>
              </a:ext>
            </a:extLst>
          </p:cNvPr>
          <p:cNvSpPr txBox="1"/>
          <p:nvPr/>
        </p:nvSpPr>
        <p:spPr>
          <a:xfrm>
            <a:off x="407368" y="5733256"/>
            <a:ext cx="6048672" cy="1138773"/>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200" b="1" u="sng" dirty="0">
                <a:solidFill>
                  <a:schemeClr val="bg1"/>
                </a:solidFill>
                <a:latin typeface="Arial" panose="020B0604020202020204" pitchFamily="34" charset="0"/>
                <a:cs typeface="Arial" panose="020B0604020202020204" pitchFamily="34" charset="0"/>
              </a:rPr>
              <a:t>https://www.ncbi.nlm.nih.gov/pubmed/22350287</a:t>
            </a:r>
            <a:endParaRPr lang="en-GB" sz="1200" b="1" dirty="0">
              <a:solidFill>
                <a:schemeClr val="bg1"/>
              </a:solidFill>
              <a:latin typeface="Arial" panose="020B0604020202020204" pitchFamily="34" charset="0"/>
              <a:cs typeface="Arial" panose="020B0604020202020204" pitchFamily="34" charset="0"/>
            </a:endParaRPr>
          </a:p>
          <a:p>
            <a:r>
              <a:rPr lang="en-GB" sz="1200" b="1" u="sng"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https://www.sciencedirect.com/science/article/pii/S2352914816300065</a:t>
            </a:r>
            <a:endParaRPr lang="en-GB" sz="1200" b="1" u="sng" dirty="0">
              <a:solidFill>
                <a:schemeClr val="bg1"/>
              </a:solidFill>
              <a:latin typeface="Arial" panose="020B0604020202020204" pitchFamily="34" charset="0"/>
              <a:cs typeface="Arial" panose="020B0604020202020204" pitchFamily="34" charset="0"/>
            </a:endParaRPr>
          </a:p>
          <a:p>
            <a:r>
              <a:rPr lang="en-GB" sz="1200" b="1" dirty="0">
                <a:solidFill>
                  <a:schemeClr val="bg1"/>
                </a:solidFill>
              </a:rPr>
              <a:t>**</a:t>
            </a:r>
            <a:r>
              <a:rPr lang="en-GB" sz="1200" b="1" dirty="0" err="1">
                <a:solidFill>
                  <a:schemeClr val="bg1"/>
                </a:solidFill>
              </a:rPr>
              <a:t>Moutsatsou</a:t>
            </a:r>
            <a:r>
              <a:rPr lang="en-GB" sz="1200" b="1" dirty="0">
                <a:solidFill>
                  <a:schemeClr val="bg1"/>
                </a:solidFill>
              </a:rPr>
              <a:t> P (2007). </a:t>
            </a:r>
            <a:r>
              <a:rPr lang="en-GB" sz="1200" b="1" dirty="0">
                <a:solidFill>
                  <a:schemeClr val="bg1"/>
                </a:solidFill>
                <a:hlinkClick r:id="rId5">
                  <a:extLst>
                    <a:ext uri="{A12FA001-AC4F-418D-AE19-62706E023703}">
                      <ahyp:hlinkClr xmlns:ahyp="http://schemas.microsoft.com/office/drawing/2018/hyperlinkcolor" val="tx"/>
                    </a:ext>
                  </a:extLst>
                </a:hlinkClick>
              </a:rPr>
              <a:t>"The spectrum of phytoestrogens in nature: our knowledge is expanding"</a:t>
            </a:r>
            <a:r>
              <a:rPr lang="en-GB" sz="1200" b="1" dirty="0">
                <a:solidFill>
                  <a:schemeClr val="bg1"/>
                </a:solidFill>
              </a:rPr>
              <a:t>. (review). </a:t>
            </a:r>
            <a:r>
              <a:rPr lang="en-GB" sz="1200" b="1" i="1" dirty="0">
                <a:solidFill>
                  <a:schemeClr val="bg1"/>
                </a:solidFill>
              </a:rPr>
              <a:t>Hormones (Athens, Greece)</a:t>
            </a:r>
            <a:r>
              <a:rPr lang="en-GB" sz="1200" b="1" dirty="0">
                <a:solidFill>
                  <a:schemeClr val="bg1"/>
                </a:solidFill>
              </a:rPr>
              <a:t>. 6 (3): 173–93. </a:t>
            </a:r>
            <a:endParaRPr lang="en-GB" sz="1200" b="1" dirty="0">
              <a:solidFill>
                <a:schemeClr val="bg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01402945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291E4-EACB-44CE-A1C0-34B026F773D0}"/>
              </a:ext>
            </a:extLst>
          </p:cNvPr>
          <p:cNvPicPr>
            <a:picLocks noChangeAspect="1"/>
          </p:cNvPicPr>
          <p:nvPr/>
        </p:nvPicPr>
        <p:blipFill rotWithShape="1">
          <a:blip r:embed="rId2"/>
          <a:srcRect b="33983"/>
          <a:stretch/>
        </p:blipFill>
        <p:spPr>
          <a:xfrm>
            <a:off x="6168010" y="476672"/>
            <a:ext cx="5191842" cy="3676756"/>
          </a:xfrm>
          <a:prstGeom prst="rect">
            <a:avLst/>
          </a:prstGeom>
        </p:spPr>
      </p:pic>
      <p:pic>
        <p:nvPicPr>
          <p:cNvPr id="4" name="Picture 3">
            <a:extLst>
              <a:ext uri="{FF2B5EF4-FFF2-40B4-BE49-F238E27FC236}">
                <a16:creationId xmlns:a16="http://schemas.microsoft.com/office/drawing/2014/main" id="{2D919A48-DBA4-48DC-BE13-B92269104B89}"/>
              </a:ext>
            </a:extLst>
          </p:cNvPr>
          <p:cNvPicPr>
            <a:picLocks noChangeAspect="1"/>
          </p:cNvPicPr>
          <p:nvPr/>
        </p:nvPicPr>
        <p:blipFill>
          <a:blip r:embed="rId3"/>
          <a:stretch>
            <a:fillRect/>
          </a:stretch>
        </p:blipFill>
        <p:spPr>
          <a:xfrm>
            <a:off x="6183312" y="4365104"/>
            <a:ext cx="5239782" cy="1836547"/>
          </a:xfrm>
          <a:prstGeom prst="rect">
            <a:avLst/>
          </a:prstGeom>
        </p:spPr>
      </p:pic>
      <p:sp>
        <p:nvSpPr>
          <p:cNvPr id="8" name="TextBox 7">
            <a:extLst>
              <a:ext uri="{FF2B5EF4-FFF2-40B4-BE49-F238E27FC236}">
                <a16:creationId xmlns:a16="http://schemas.microsoft.com/office/drawing/2014/main" id="{570106FE-781A-4698-AA45-1E05E425848D}"/>
              </a:ext>
            </a:extLst>
          </p:cNvPr>
          <p:cNvSpPr txBox="1"/>
          <p:nvPr/>
        </p:nvSpPr>
        <p:spPr>
          <a:xfrm>
            <a:off x="479376" y="292341"/>
            <a:ext cx="5544615" cy="6278642"/>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The </a:t>
            </a:r>
            <a:r>
              <a:rPr lang="en-GB" sz="3200" b="1" dirty="0">
                <a:solidFill>
                  <a:srgbClr val="FFFF00"/>
                </a:solidFill>
                <a:latin typeface="Arial" panose="020B0604020202020204" pitchFamily="34" charset="0"/>
                <a:cs typeface="Arial" panose="020B0604020202020204" pitchFamily="34" charset="0"/>
              </a:rPr>
              <a:t>Ionophore</a:t>
            </a:r>
            <a:r>
              <a:rPr lang="en-GB" sz="3200" b="1" dirty="0">
                <a:solidFill>
                  <a:schemeClr val="bg1"/>
                </a:solidFill>
                <a:latin typeface="Arial" panose="020B0604020202020204" pitchFamily="34" charset="0"/>
                <a:cs typeface="Arial" panose="020B0604020202020204" pitchFamily="34" charset="0"/>
              </a:rPr>
              <a:t> mechanism responsible for the accumulation of intracellular zinc occurs because the cytoplasm is slightly acidic, and the lysosomes are very acidic. The </a:t>
            </a:r>
            <a:r>
              <a:rPr lang="en-GB" sz="3200" b="1" dirty="0">
                <a:solidFill>
                  <a:srgbClr val="FFFF00"/>
                </a:solidFill>
                <a:latin typeface="Arial" panose="020B0604020202020204" pitchFamily="34" charset="0"/>
                <a:cs typeface="Arial" panose="020B0604020202020204" pitchFamily="34" charset="0"/>
              </a:rPr>
              <a:t>quercetin </a:t>
            </a:r>
            <a:r>
              <a:rPr lang="en-GB" sz="3200" b="1" dirty="0">
                <a:solidFill>
                  <a:schemeClr val="bg1"/>
                </a:solidFill>
                <a:latin typeface="Arial" panose="020B0604020202020204" pitchFamily="34" charset="0"/>
                <a:cs typeface="Arial" panose="020B0604020202020204" pitchFamily="34" charset="0"/>
              </a:rPr>
              <a:t>carrying zinc is slightly alkaline so once inside they disassociate leaving the zinc trapped inside to accumulate.</a:t>
            </a:r>
            <a:endParaRPr lang="en-GB" sz="3200" dirty="0">
              <a:solidFill>
                <a:schemeClr val="bg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06474864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291E4-EACB-44CE-A1C0-34B026F773D0}"/>
              </a:ext>
            </a:extLst>
          </p:cNvPr>
          <p:cNvPicPr>
            <a:picLocks noChangeAspect="1"/>
          </p:cNvPicPr>
          <p:nvPr/>
        </p:nvPicPr>
        <p:blipFill rotWithShape="1">
          <a:blip r:embed="rId2"/>
          <a:srcRect b="33983"/>
          <a:stretch/>
        </p:blipFill>
        <p:spPr>
          <a:xfrm>
            <a:off x="6168010" y="476672"/>
            <a:ext cx="5191842" cy="3676756"/>
          </a:xfrm>
          <a:prstGeom prst="rect">
            <a:avLst/>
          </a:prstGeom>
        </p:spPr>
      </p:pic>
      <p:pic>
        <p:nvPicPr>
          <p:cNvPr id="4" name="Picture 3">
            <a:extLst>
              <a:ext uri="{FF2B5EF4-FFF2-40B4-BE49-F238E27FC236}">
                <a16:creationId xmlns:a16="http://schemas.microsoft.com/office/drawing/2014/main" id="{2D919A48-DBA4-48DC-BE13-B92269104B89}"/>
              </a:ext>
            </a:extLst>
          </p:cNvPr>
          <p:cNvPicPr>
            <a:picLocks noChangeAspect="1"/>
          </p:cNvPicPr>
          <p:nvPr/>
        </p:nvPicPr>
        <p:blipFill>
          <a:blip r:embed="rId3"/>
          <a:stretch>
            <a:fillRect/>
          </a:stretch>
        </p:blipFill>
        <p:spPr>
          <a:xfrm>
            <a:off x="6183312" y="4365104"/>
            <a:ext cx="5239782" cy="1836547"/>
          </a:xfrm>
          <a:prstGeom prst="rect">
            <a:avLst/>
          </a:prstGeom>
        </p:spPr>
      </p:pic>
      <p:sp>
        <p:nvSpPr>
          <p:cNvPr id="5" name="TextBox 4">
            <a:extLst>
              <a:ext uri="{FF2B5EF4-FFF2-40B4-BE49-F238E27FC236}">
                <a16:creationId xmlns:a16="http://schemas.microsoft.com/office/drawing/2014/main" id="{E734CCCC-7E7B-4208-9612-9EC7D1097864}"/>
              </a:ext>
            </a:extLst>
          </p:cNvPr>
          <p:cNvSpPr txBox="1"/>
          <p:nvPr/>
        </p:nvSpPr>
        <p:spPr>
          <a:xfrm>
            <a:off x="464074" y="908720"/>
            <a:ext cx="5544615" cy="4524315"/>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Chelators </a:t>
            </a:r>
            <a:r>
              <a:rPr lang="en-GB" sz="3600" b="1" dirty="0">
                <a:solidFill>
                  <a:schemeClr val="bg1"/>
                </a:solidFill>
                <a:latin typeface="Arial" panose="020B0604020202020204" pitchFamily="34" charset="0"/>
                <a:cs typeface="Arial" panose="020B0604020202020204" pitchFamily="34" charset="0"/>
              </a:rPr>
              <a:t>can both remove a metal into or out of the body.</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rgbClr val="FFFF00"/>
                </a:solidFill>
                <a:latin typeface="Arial" panose="020B0604020202020204" pitchFamily="34" charset="0"/>
                <a:cs typeface="Arial" panose="020B0604020202020204" pitchFamily="34" charset="0"/>
              </a:rPr>
              <a:t>Ionophore</a:t>
            </a:r>
            <a:r>
              <a:rPr lang="en-GB" sz="3600" b="1" dirty="0">
                <a:solidFill>
                  <a:schemeClr val="bg1"/>
                </a:solidFill>
                <a:latin typeface="Arial" panose="020B0604020202020204" pitchFamily="34" charset="0"/>
                <a:cs typeface="Arial" panose="020B0604020202020204" pitchFamily="34" charset="0"/>
              </a:rPr>
              <a:t> binds to zinc and carries it past the cell wall bypassing the zinc transporter.</a:t>
            </a:r>
          </a:p>
        </p:txBody>
      </p:sp>
      <p:sp>
        <p:nvSpPr>
          <p:cNvPr id="2" name="TextBox 1">
            <a:extLst>
              <a:ext uri="{FF2B5EF4-FFF2-40B4-BE49-F238E27FC236}">
                <a16:creationId xmlns:a16="http://schemas.microsoft.com/office/drawing/2014/main" id="{36669794-4C3C-4F98-BD45-5035C56D63A3}"/>
              </a:ext>
            </a:extLst>
          </p:cNvPr>
          <p:cNvSpPr txBox="1"/>
          <p:nvPr/>
        </p:nvSpPr>
        <p:spPr>
          <a:xfrm>
            <a:off x="7104112" y="4349155"/>
            <a:ext cx="79208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Zn</a:t>
            </a:r>
            <a:r>
              <a:rPr lang="en-GB" sz="1200" b="1" dirty="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03FF5E4-83D8-40BD-819E-5B76C2191EBC}"/>
              </a:ext>
            </a:extLst>
          </p:cNvPr>
          <p:cNvSpPr txBox="1"/>
          <p:nvPr/>
        </p:nvSpPr>
        <p:spPr>
          <a:xfrm>
            <a:off x="9840416" y="5754520"/>
            <a:ext cx="79208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Zn</a:t>
            </a:r>
            <a:r>
              <a:rPr lang="en-GB" sz="1200" b="1" dirty="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797299"/>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291E4-EACB-44CE-A1C0-34B026F773D0}"/>
              </a:ext>
            </a:extLst>
          </p:cNvPr>
          <p:cNvPicPr>
            <a:picLocks noChangeAspect="1"/>
          </p:cNvPicPr>
          <p:nvPr/>
        </p:nvPicPr>
        <p:blipFill rotWithShape="1">
          <a:blip r:embed="rId2"/>
          <a:srcRect b="33983"/>
          <a:stretch/>
        </p:blipFill>
        <p:spPr>
          <a:xfrm>
            <a:off x="6168010" y="476672"/>
            <a:ext cx="5191842" cy="3676756"/>
          </a:xfrm>
          <a:prstGeom prst="rect">
            <a:avLst/>
          </a:prstGeom>
        </p:spPr>
      </p:pic>
      <p:pic>
        <p:nvPicPr>
          <p:cNvPr id="4" name="Picture 3">
            <a:extLst>
              <a:ext uri="{FF2B5EF4-FFF2-40B4-BE49-F238E27FC236}">
                <a16:creationId xmlns:a16="http://schemas.microsoft.com/office/drawing/2014/main" id="{2D919A48-DBA4-48DC-BE13-B92269104B89}"/>
              </a:ext>
            </a:extLst>
          </p:cNvPr>
          <p:cNvPicPr>
            <a:picLocks noChangeAspect="1"/>
          </p:cNvPicPr>
          <p:nvPr/>
        </p:nvPicPr>
        <p:blipFill>
          <a:blip r:embed="rId3"/>
          <a:stretch>
            <a:fillRect/>
          </a:stretch>
        </p:blipFill>
        <p:spPr>
          <a:xfrm>
            <a:off x="6183312" y="4365104"/>
            <a:ext cx="5239782" cy="1836547"/>
          </a:xfrm>
          <a:prstGeom prst="rect">
            <a:avLst/>
          </a:prstGeom>
        </p:spPr>
      </p:pic>
      <p:sp>
        <p:nvSpPr>
          <p:cNvPr id="2" name="TextBox 1">
            <a:extLst>
              <a:ext uri="{FF2B5EF4-FFF2-40B4-BE49-F238E27FC236}">
                <a16:creationId xmlns:a16="http://schemas.microsoft.com/office/drawing/2014/main" id="{36669794-4C3C-4F98-BD45-5035C56D63A3}"/>
              </a:ext>
            </a:extLst>
          </p:cNvPr>
          <p:cNvSpPr txBox="1"/>
          <p:nvPr/>
        </p:nvSpPr>
        <p:spPr>
          <a:xfrm>
            <a:off x="7104112" y="4349155"/>
            <a:ext cx="79208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Zn</a:t>
            </a:r>
            <a:r>
              <a:rPr lang="en-GB" sz="1200" b="1" dirty="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03FF5E4-83D8-40BD-819E-5B76C2191EBC}"/>
              </a:ext>
            </a:extLst>
          </p:cNvPr>
          <p:cNvSpPr txBox="1"/>
          <p:nvPr/>
        </p:nvSpPr>
        <p:spPr>
          <a:xfrm>
            <a:off x="9840416" y="5754520"/>
            <a:ext cx="79208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Zn</a:t>
            </a:r>
            <a:r>
              <a:rPr lang="en-GB" sz="1200" b="1" dirty="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1BFE4AA-B6EB-41F6-B2FE-64C99C747E44}"/>
              </a:ext>
            </a:extLst>
          </p:cNvPr>
          <p:cNvSpPr txBox="1"/>
          <p:nvPr/>
        </p:nvSpPr>
        <p:spPr>
          <a:xfrm>
            <a:off x="517331" y="511562"/>
            <a:ext cx="5544615" cy="4524315"/>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Quercitin</a:t>
            </a:r>
            <a:r>
              <a:rPr lang="en-GB" sz="3600" b="1" dirty="0">
                <a:solidFill>
                  <a:schemeClr val="bg1"/>
                </a:solidFill>
                <a:latin typeface="Arial" panose="020B0604020202020204" pitchFamily="34" charset="0"/>
                <a:cs typeface="Arial" panose="020B0604020202020204" pitchFamily="34" charset="0"/>
              </a:rPr>
              <a:t> fills up the cell’s ion channels that </a:t>
            </a:r>
            <a:r>
              <a:rPr lang="en-GB" sz="3600" b="1" dirty="0">
                <a:solidFill>
                  <a:srgbClr val="FFFF00"/>
                </a:solidFill>
                <a:latin typeface="Arial" panose="020B0604020202020204" pitchFamily="34" charset="0"/>
                <a:cs typeface="Arial" panose="020B0604020202020204" pitchFamily="34" charset="0"/>
              </a:rPr>
              <a:t>COVID-19 </a:t>
            </a:r>
            <a:r>
              <a:rPr lang="en-GB" sz="3600" b="1" dirty="0">
                <a:solidFill>
                  <a:schemeClr val="bg1"/>
                </a:solidFill>
                <a:latin typeface="Arial" panose="020B0604020202020204" pitchFamily="34" charset="0"/>
                <a:cs typeface="Arial" panose="020B0604020202020204" pitchFamily="34" charset="0"/>
              </a:rPr>
              <a:t>uses to inflame intracellularly and also </a:t>
            </a:r>
            <a:r>
              <a:rPr lang="en-GB" sz="3600" b="1" u="sng" dirty="0">
                <a:solidFill>
                  <a:schemeClr val="bg1"/>
                </a:solidFill>
                <a:latin typeface="Arial" panose="020B0604020202020204" pitchFamily="34" charset="0"/>
                <a:cs typeface="Arial" panose="020B0604020202020204" pitchFamily="34" charset="0"/>
              </a:rPr>
              <a:t>inhibits serine protease reaction </a:t>
            </a:r>
            <a:r>
              <a:rPr lang="en-GB" sz="3600" b="1" dirty="0">
                <a:solidFill>
                  <a:schemeClr val="bg1"/>
                </a:solidFill>
                <a:latin typeface="Arial" panose="020B0604020202020204" pitchFamily="34" charset="0"/>
                <a:cs typeface="Arial" panose="020B0604020202020204" pitchFamily="34" charset="0"/>
              </a:rPr>
              <a:t>used by COVID-19 to mass replicate.* </a:t>
            </a:r>
            <a:endParaRPr lang="en-GB" sz="36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7477705-1A34-43F9-9DD3-077D8A77BF5B}"/>
              </a:ext>
            </a:extLst>
          </p:cNvPr>
          <p:cNvSpPr txBox="1"/>
          <p:nvPr/>
        </p:nvSpPr>
        <p:spPr>
          <a:xfrm>
            <a:off x="479376" y="5431354"/>
            <a:ext cx="5491809" cy="1015663"/>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u="sng" dirty="0">
                <a:solidFill>
                  <a:schemeClr val="bg1"/>
                </a:solidFill>
                <a:latin typeface="Arial" panose="020B0604020202020204" pitchFamily="34" charset="0"/>
                <a:cs typeface="Arial" panose="020B0604020202020204" pitchFamily="34" charset="0"/>
              </a:rPr>
              <a:t>https://www.researchgate.net/publication/264127862_Zinc_Ionophore_Activity_of_ Quercetin_and_Epigallocatechin-gallate_From_Hepa_1-6_Cells_to_a_Liposome_Model</a:t>
            </a:r>
            <a:endParaRPr lang="en-GB" sz="1400" b="1" dirty="0">
              <a:solidFill>
                <a:schemeClr val="bg1"/>
              </a:solidFill>
              <a:latin typeface="Arial" panose="020B0604020202020204" pitchFamily="34" charset="0"/>
              <a:cs typeface="Arial" panose="020B0604020202020204" pitchFamily="34" charset="0"/>
            </a:endParaRPr>
          </a:p>
          <a:p>
            <a:r>
              <a:rPr lang="en-GB" dirty="0"/>
              <a:t> </a:t>
            </a:r>
          </a:p>
        </p:txBody>
      </p:sp>
    </p:spTree>
    <p:extLst>
      <p:ext uri="{BB962C8B-B14F-4D97-AF65-F5344CB8AC3E}">
        <p14:creationId xmlns:p14="http://schemas.microsoft.com/office/powerpoint/2010/main" val="137997438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68076B-1ADA-485D-9118-7E58C41B3E36}"/>
              </a:ext>
            </a:extLst>
          </p:cNvPr>
          <p:cNvPicPr>
            <a:picLocks noChangeAspect="1"/>
          </p:cNvPicPr>
          <p:nvPr/>
        </p:nvPicPr>
        <p:blipFill>
          <a:blip r:embed="rId2"/>
          <a:stretch>
            <a:fillRect/>
          </a:stretch>
        </p:blipFill>
        <p:spPr>
          <a:xfrm>
            <a:off x="623392" y="764704"/>
            <a:ext cx="7008778" cy="5256584"/>
          </a:xfrm>
          <a:prstGeom prst="rect">
            <a:avLst/>
          </a:prstGeom>
        </p:spPr>
      </p:pic>
      <p:sp>
        <p:nvSpPr>
          <p:cNvPr id="3" name="TextBox 2">
            <a:extLst>
              <a:ext uri="{FF2B5EF4-FFF2-40B4-BE49-F238E27FC236}">
                <a16:creationId xmlns:a16="http://schemas.microsoft.com/office/drawing/2014/main" id="{C2316BBB-2ACD-4A9E-973A-65908CCBF04B}"/>
              </a:ext>
            </a:extLst>
          </p:cNvPr>
          <p:cNvSpPr txBox="1"/>
          <p:nvPr/>
        </p:nvSpPr>
        <p:spPr>
          <a:xfrm>
            <a:off x="8041725" y="756976"/>
            <a:ext cx="3528392" cy="5262979"/>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The interaction between spike proteins and the ACE2 receptor is clearly more complicated than a simple lock-and-key relationship. Many more molecules may be involved in the process allowing SARS-CoV-2 to invade cells. At the moment, we know of at least one other key player: </a:t>
            </a:r>
            <a:r>
              <a:rPr lang="en-GB" sz="1600" b="1" dirty="0">
                <a:solidFill>
                  <a:srgbClr val="FFFF00"/>
                </a:solidFill>
                <a:latin typeface="Arial" panose="020B0604020202020204" pitchFamily="34" charset="0"/>
                <a:cs typeface="Arial" panose="020B0604020202020204" pitchFamily="34" charset="0"/>
              </a:rPr>
              <a:t>TMPRSS2 (transmembrane serine protease 2). </a:t>
            </a:r>
            <a:r>
              <a:rPr lang="en-GB" sz="1600" b="1" dirty="0">
                <a:solidFill>
                  <a:schemeClr val="bg1"/>
                </a:solidFill>
                <a:latin typeface="Arial" panose="020B0604020202020204" pitchFamily="34" charset="0"/>
                <a:cs typeface="Arial" panose="020B0604020202020204" pitchFamily="34" charset="0"/>
              </a:rPr>
              <a:t>You can think of TMPRSS2 as an inside man working for the factory that the burglar wants to turn into a robot-manufacturing plant: TMPRSS2 meets the burglar outside the building to prepare or 'prime' the lock pick (spike) so it will properly fit the factory's locks. This is probably the method </a:t>
            </a:r>
            <a:r>
              <a:rPr lang="en-GB" sz="1600" b="1" dirty="0">
                <a:solidFill>
                  <a:srgbClr val="FFFF00"/>
                </a:solidFill>
                <a:latin typeface="Arial" panose="020B0604020202020204" pitchFamily="34" charset="0"/>
                <a:cs typeface="Arial" panose="020B0604020202020204" pitchFamily="34" charset="0"/>
              </a:rPr>
              <a:t>Quercitin </a:t>
            </a:r>
            <a:r>
              <a:rPr lang="en-GB" sz="1600" b="1" dirty="0">
                <a:solidFill>
                  <a:schemeClr val="bg1"/>
                </a:solidFill>
                <a:latin typeface="Arial" panose="020B0604020202020204" pitchFamily="34" charset="0"/>
                <a:cs typeface="Arial" panose="020B0604020202020204" pitchFamily="34" charset="0"/>
              </a:rPr>
              <a:t>uses to inhibit  serine protease.</a:t>
            </a:r>
          </a:p>
        </p:txBody>
      </p:sp>
    </p:spTree>
    <p:extLst>
      <p:ext uri="{BB962C8B-B14F-4D97-AF65-F5344CB8AC3E}">
        <p14:creationId xmlns:p14="http://schemas.microsoft.com/office/powerpoint/2010/main" val="2334881479"/>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A8B55-572B-413D-8DF2-4C8CAA8663DD}"/>
              </a:ext>
            </a:extLst>
          </p:cNvPr>
          <p:cNvSpPr txBox="1"/>
          <p:nvPr/>
        </p:nvSpPr>
        <p:spPr>
          <a:xfrm>
            <a:off x="551384" y="404664"/>
            <a:ext cx="5544616" cy="5693866"/>
          </a:xfrm>
          <a:prstGeom prst="rect">
            <a:avLst/>
          </a:prstGeom>
          <a:noFill/>
        </p:spPr>
        <p:txBody>
          <a:bodyPr wrap="square" rtlCol="0">
            <a:spAutoFit/>
          </a:bodyPr>
          <a:lstStyle/>
          <a:p>
            <a:r>
              <a:rPr lang="en-GB" sz="2600" b="1" dirty="0">
                <a:solidFill>
                  <a:schemeClr val="bg1"/>
                </a:solidFill>
                <a:latin typeface="Arial" panose="020B0604020202020204" pitchFamily="34" charset="0"/>
                <a:cs typeface="Arial" panose="020B0604020202020204" pitchFamily="34" charset="0"/>
              </a:rPr>
              <a:t>Biologists at the German Primate Centre in Göttingen found that </a:t>
            </a:r>
            <a:r>
              <a:rPr lang="en-GB" sz="2600" b="1" dirty="0">
                <a:solidFill>
                  <a:srgbClr val="FFFF00"/>
                </a:solidFill>
                <a:latin typeface="Arial" panose="020B0604020202020204" pitchFamily="34" charset="0"/>
                <a:cs typeface="Arial" panose="020B0604020202020204" pitchFamily="34" charset="0"/>
              </a:rPr>
              <a:t>COVID-19</a:t>
            </a:r>
            <a:r>
              <a:rPr lang="en-GB" sz="2600" b="1" dirty="0">
                <a:solidFill>
                  <a:schemeClr val="bg1"/>
                </a:solidFill>
                <a:latin typeface="Arial" panose="020B0604020202020204" pitchFamily="34" charset="0"/>
                <a:cs typeface="Arial" panose="020B0604020202020204" pitchFamily="34" charset="0"/>
              </a:rPr>
              <a:t> depends on TMPRSS2 protease to invade cells and more importantly from a therapeutic perspective, showed that a protease inhibitor previously approved for clinical use, </a:t>
            </a:r>
            <a:r>
              <a:rPr lang="en-GB" sz="2600" b="1" dirty="0" err="1">
                <a:solidFill>
                  <a:schemeClr val="bg1"/>
                </a:solidFill>
                <a:latin typeface="Arial" panose="020B0604020202020204" pitchFamily="34" charset="0"/>
                <a:cs typeface="Arial" panose="020B0604020202020204" pitchFamily="34" charset="0"/>
              </a:rPr>
              <a:t>camostat</a:t>
            </a:r>
            <a:r>
              <a:rPr lang="en-GB" sz="2600" b="1" dirty="0">
                <a:solidFill>
                  <a:schemeClr val="bg1"/>
                </a:solidFill>
                <a:latin typeface="Arial" panose="020B0604020202020204" pitchFamily="34" charset="0"/>
                <a:cs typeface="Arial" panose="020B0604020202020204" pitchFamily="34" charset="0"/>
              </a:rPr>
              <a:t> mesylate, can block the virus from entering cells. In the analogy, the inhibitor is a security guard who intercepts the inside man before they prepare the burglar's lock pick.</a:t>
            </a:r>
          </a:p>
        </p:txBody>
      </p:sp>
      <p:pic>
        <p:nvPicPr>
          <p:cNvPr id="3" name="Picture 2">
            <a:extLst>
              <a:ext uri="{FF2B5EF4-FFF2-40B4-BE49-F238E27FC236}">
                <a16:creationId xmlns:a16="http://schemas.microsoft.com/office/drawing/2014/main" id="{9343D6EA-6395-4351-AC92-8F838E68168B}"/>
              </a:ext>
            </a:extLst>
          </p:cNvPr>
          <p:cNvPicPr>
            <a:picLocks noChangeAspect="1"/>
          </p:cNvPicPr>
          <p:nvPr/>
        </p:nvPicPr>
        <p:blipFill>
          <a:blip r:embed="rId2"/>
          <a:stretch>
            <a:fillRect/>
          </a:stretch>
        </p:blipFill>
        <p:spPr>
          <a:xfrm rot="5400000">
            <a:off x="6823141" y="1765754"/>
            <a:ext cx="5563771" cy="3129622"/>
          </a:xfrm>
          <a:prstGeom prst="rect">
            <a:avLst/>
          </a:prstGeom>
        </p:spPr>
      </p:pic>
      <p:sp>
        <p:nvSpPr>
          <p:cNvPr id="4" name="Speech Bubble: Oval 3">
            <a:extLst>
              <a:ext uri="{FF2B5EF4-FFF2-40B4-BE49-F238E27FC236}">
                <a16:creationId xmlns:a16="http://schemas.microsoft.com/office/drawing/2014/main" id="{5B5F3271-9CB2-4A0E-AD32-429B1C26118B}"/>
              </a:ext>
            </a:extLst>
          </p:cNvPr>
          <p:cNvSpPr/>
          <p:nvPr/>
        </p:nvSpPr>
        <p:spPr>
          <a:xfrm>
            <a:off x="5967380" y="2316073"/>
            <a:ext cx="1872208" cy="1440160"/>
          </a:xfrm>
          <a:prstGeom prst="wedgeEllipseCallout">
            <a:avLst>
              <a:gd name="adj1" fmla="val -134416"/>
              <a:gd name="adj2" fmla="val 472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Quercitin  has the same effect</a:t>
            </a:r>
          </a:p>
        </p:txBody>
      </p:sp>
    </p:spTree>
    <p:extLst>
      <p:ext uri="{BB962C8B-B14F-4D97-AF65-F5344CB8AC3E}">
        <p14:creationId xmlns:p14="http://schemas.microsoft.com/office/powerpoint/2010/main" val="2951304603"/>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3D6EA-6395-4351-AC92-8F838E68168B}"/>
              </a:ext>
            </a:extLst>
          </p:cNvPr>
          <p:cNvPicPr>
            <a:picLocks noChangeAspect="1"/>
          </p:cNvPicPr>
          <p:nvPr/>
        </p:nvPicPr>
        <p:blipFill>
          <a:blip r:embed="rId2"/>
          <a:stretch>
            <a:fillRect/>
          </a:stretch>
        </p:blipFill>
        <p:spPr>
          <a:xfrm rot="5400000">
            <a:off x="6823141" y="1765754"/>
            <a:ext cx="5563771" cy="3129622"/>
          </a:xfrm>
          <a:prstGeom prst="rect">
            <a:avLst/>
          </a:prstGeom>
        </p:spPr>
      </p:pic>
      <p:sp>
        <p:nvSpPr>
          <p:cNvPr id="5" name="TextBox 4">
            <a:extLst>
              <a:ext uri="{FF2B5EF4-FFF2-40B4-BE49-F238E27FC236}">
                <a16:creationId xmlns:a16="http://schemas.microsoft.com/office/drawing/2014/main" id="{167FEE46-DE31-43BD-BA44-562AD24C6642}"/>
              </a:ext>
            </a:extLst>
          </p:cNvPr>
          <p:cNvSpPr txBox="1"/>
          <p:nvPr/>
        </p:nvSpPr>
        <p:spPr>
          <a:xfrm>
            <a:off x="479376" y="1196752"/>
            <a:ext cx="7416824" cy="3970318"/>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Serine proteases </a:t>
            </a:r>
            <a:r>
              <a:rPr lang="en-GB" sz="3600" b="1" dirty="0">
                <a:solidFill>
                  <a:schemeClr val="bg1"/>
                </a:solidFill>
                <a:latin typeface="Arial" panose="020B0604020202020204" pitchFamily="34" charset="0"/>
                <a:cs typeface="Arial" panose="020B0604020202020204" pitchFamily="34" charset="0"/>
              </a:rPr>
              <a:t>play a vital role in host cell-virus fusion activation by priming the virus's Spike protein to show the protein named "fusion protein" (</a:t>
            </a:r>
            <a:r>
              <a:rPr lang="en-GB" sz="3600" b="1" dirty="0">
                <a:solidFill>
                  <a:schemeClr val="bg1"/>
                </a:solidFill>
                <a:latin typeface="Arial" panose="020B0604020202020204" pitchFamily="34" charset="0"/>
                <a:cs typeface="Arial" panose="020B0604020202020204" pitchFamily="34" charset="0"/>
                <a:hlinkClick r:id="rId3" tooltip="TMPRSS2">
                  <a:extLst>
                    <a:ext uri="{A12FA001-AC4F-418D-AE19-62706E023703}">
                      <ahyp:hlinkClr xmlns:ahyp="http://schemas.microsoft.com/office/drawing/2018/hyperlinkcolor" val="tx"/>
                    </a:ext>
                  </a:extLst>
                </a:hlinkClick>
              </a:rPr>
              <a:t>TMPRSS2</a:t>
            </a:r>
            <a:r>
              <a:rPr lang="en-GB" sz="3600" b="1" dirty="0">
                <a:solidFill>
                  <a:schemeClr val="bg1"/>
                </a:solidFill>
                <a:latin typeface="Arial" panose="020B0604020202020204" pitchFamily="34" charset="0"/>
                <a:cs typeface="Arial" panose="020B0604020202020204" pitchFamily="34" charset="0"/>
              </a:rPr>
              <a:t> activate COVID-19 fusion).</a:t>
            </a:r>
          </a:p>
        </p:txBody>
      </p:sp>
    </p:spTree>
    <p:extLst>
      <p:ext uri="{BB962C8B-B14F-4D97-AF65-F5344CB8AC3E}">
        <p14:creationId xmlns:p14="http://schemas.microsoft.com/office/powerpoint/2010/main" val="4097777220"/>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EBCD44-3456-4FFC-8093-53674F63B02F}"/>
              </a:ext>
            </a:extLst>
          </p:cNvPr>
          <p:cNvSpPr txBox="1"/>
          <p:nvPr/>
        </p:nvSpPr>
        <p:spPr>
          <a:xfrm>
            <a:off x="448389" y="373224"/>
            <a:ext cx="6943755" cy="5909310"/>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So, what would be better than supplementing </a:t>
            </a:r>
            <a:r>
              <a:rPr lang="en-GB" sz="3600" b="1" dirty="0">
                <a:solidFill>
                  <a:srgbClr val="FFFF00"/>
                </a:solidFill>
                <a:latin typeface="Arial" panose="020B0604020202020204" pitchFamily="34" charset="0"/>
                <a:cs typeface="Arial" panose="020B0604020202020204" pitchFamily="34" charset="0"/>
              </a:rPr>
              <a:t>Zinc and Quercetin </a:t>
            </a:r>
            <a:r>
              <a:rPr lang="en-GB" sz="3600" b="1" dirty="0">
                <a:solidFill>
                  <a:schemeClr val="bg1"/>
                </a:solidFill>
                <a:latin typeface="Arial" panose="020B0604020202020204" pitchFamily="34" charset="0"/>
                <a:cs typeface="Arial" panose="020B0604020202020204" pitchFamily="34" charset="0"/>
              </a:rPr>
              <a:t>together to elevate intracellular Zinc levels in order to inhibit viral replication? </a:t>
            </a:r>
          </a:p>
          <a:p>
            <a:r>
              <a:rPr lang="en-GB" sz="3600" b="1" dirty="0">
                <a:solidFill>
                  <a:schemeClr val="bg1"/>
                </a:solidFill>
                <a:latin typeface="Arial" panose="020B0604020202020204" pitchFamily="34" charset="0"/>
                <a:cs typeface="Arial" panose="020B0604020202020204" pitchFamily="34" charset="0"/>
              </a:rPr>
              <a:t>Quercitin dihydrate has been shown to be very effective clinically against many viral pathogens.*</a:t>
            </a:r>
            <a:endParaRPr lang="en-GB" sz="3600" dirty="0">
              <a:solidFill>
                <a:schemeClr val="bg1"/>
              </a:solidFill>
              <a:latin typeface="Arial" panose="020B0604020202020204" pitchFamily="34" charset="0"/>
              <a:cs typeface="Arial" panose="020B0604020202020204" pitchFamily="34" charset="0"/>
            </a:endParaRPr>
          </a:p>
          <a:p>
            <a:endParaRPr lang="en-GB" dirty="0"/>
          </a:p>
        </p:txBody>
      </p:sp>
      <p:sp>
        <p:nvSpPr>
          <p:cNvPr id="6" name="TextBox 5">
            <a:extLst>
              <a:ext uri="{FF2B5EF4-FFF2-40B4-BE49-F238E27FC236}">
                <a16:creationId xmlns:a16="http://schemas.microsoft.com/office/drawing/2014/main" id="{820304A4-203C-4E8A-9D46-BC7F6253DCBD}"/>
              </a:ext>
            </a:extLst>
          </p:cNvPr>
          <p:cNvSpPr txBox="1"/>
          <p:nvPr/>
        </p:nvSpPr>
        <p:spPr>
          <a:xfrm>
            <a:off x="430304" y="5985057"/>
            <a:ext cx="7033848" cy="523220"/>
          </a:xfrm>
          <a:prstGeom prst="rect">
            <a:avLst/>
          </a:prstGeom>
          <a:noFill/>
        </p:spPr>
        <p:txBody>
          <a:bodyPr wrap="square" rtlCol="0">
            <a:spAutoFit/>
          </a:bodyPr>
          <a:lstStyle/>
          <a:p>
            <a:r>
              <a:rPr lang="en-GB" sz="1400" b="1" u="sng" dirty="0">
                <a:solidFill>
                  <a:schemeClr val="bg1"/>
                </a:solidFill>
                <a:latin typeface="Arial" panose="020B0604020202020204" pitchFamily="34" charset="0"/>
                <a:cs typeface="Arial" panose="020B0604020202020204" pitchFamily="34" charset="0"/>
              </a:rPr>
              <a:t>*https://nutritionalpharmacology.wordpress.com/2020/03/21/combating-covid-19-with-zinc-and-quercetin/</a:t>
            </a:r>
            <a:endParaRPr lang="en-GB" sz="1400"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E9479CC-F89A-44A1-B54D-36EF9F9DA01F}"/>
              </a:ext>
            </a:extLst>
          </p:cNvPr>
          <p:cNvPicPr>
            <a:picLocks noChangeAspect="1"/>
          </p:cNvPicPr>
          <p:nvPr/>
        </p:nvPicPr>
        <p:blipFill rotWithShape="1">
          <a:blip r:embed="rId2"/>
          <a:srcRect l="3343" r="1394"/>
          <a:stretch/>
        </p:blipFill>
        <p:spPr>
          <a:xfrm>
            <a:off x="7482237" y="588389"/>
            <a:ext cx="4104456" cy="5673317"/>
          </a:xfrm>
          <a:prstGeom prst="rect">
            <a:avLst/>
          </a:prstGeom>
        </p:spPr>
      </p:pic>
    </p:spTree>
    <p:extLst>
      <p:ext uri="{BB962C8B-B14F-4D97-AF65-F5344CB8AC3E}">
        <p14:creationId xmlns:p14="http://schemas.microsoft.com/office/powerpoint/2010/main" val="17761254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003" y="1196752"/>
            <a:ext cx="5472608" cy="5078313"/>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Spectroscopic emission</a:t>
            </a:r>
          </a:p>
          <a:p>
            <a:r>
              <a:rPr lang="en-GB" sz="3600" b="1" dirty="0">
                <a:solidFill>
                  <a:schemeClr val="bg1"/>
                </a:solidFill>
                <a:latin typeface="Arial" pitchFamily="34" charset="0"/>
                <a:cs typeface="Arial" pitchFamily="34" charset="0"/>
              </a:rPr>
              <a:t>Every living and non-living compound whether organic or not emits a </a:t>
            </a:r>
            <a:r>
              <a:rPr lang="en-GB" sz="3600" b="1" dirty="0">
                <a:solidFill>
                  <a:srgbClr val="FFFF00"/>
                </a:solidFill>
                <a:latin typeface="Arial" pitchFamily="34" charset="0"/>
                <a:cs typeface="Arial" pitchFamily="34" charset="0"/>
              </a:rPr>
              <a:t>spectroscopic emission </a:t>
            </a:r>
            <a:r>
              <a:rPr lang="en-GB" sz="3600" b="1" dirty="0">
                <a:solidFill>
                  <a:schemeClr val="bg1"/>
                </a:solidFill>
                <a:latin typeface="Arial" pitchFamily="34" charset="0"/>
                <a:cs typeface="Arial" pitchFamily="34" charset="0"/>
              </a:rPr>
              <a:t>when heated. i.e. put into an excited state.</a:t>
            </a:r>
          </a:p>
          <a:p>
            <a:endParaRPr lang="en-GB" sz="3600" b="1"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ED0B3D37-156B-463A-8C7A-CEFE9FA787D5}"/>
              </a:ext>
            </a:extLst>
          </p:cNvPr>
          <p:cNvPicPr>
            <a:picLocks noChangeAspect="1"/>
          </p:cNvPicPr>
          <p:nvPr/>
        </p:nvPicPr>
        <p:blipFill>
          <a:blip r:embed="rId2"/>
          <a:stretch>
            <a:fillRect/>
          </a:stretch>
        </p:blipFill>
        <p:spPr>
          <a:xfrm>
            <a:off x="6682358" y="1844824"/>
            <a:ext cx="4408220" cy="2952328"/>
          </a:xfrm>
          <a:prstGeom prst="rect">
            <a:avLst/>
          </a:prstGeom>
        </p:spPr>
      </p:pic>
      <p:sp>
        <p:nvSpPr>
          <p:cNvPr id="4" name="TextBox 3">
            <a:extLst>
              <a:ext uri="{FF2B5EF4-FFF2-40B4-BE49-F238E27FC236}">
                <a16:creationId xmlns:a16="http://schemas.microsoft.com/office/drawing/2014/main" id="{28DCEE0E-6E08-49CF-A722-08B598794177}"/>
              </a:ext>
            </a:extLst>
          </p:cNvPr>
          <p:cNvSpPr txBox="1"/>
          <p:nvPr/>
        </p:nvSpPr>
        <p:spPr>
          <a:xfrm>
            <a:off x="8490424" y="1484784"/>
            <a:ext cx="792088" cy="461665"/>
          </a:xfrm>
          <a:prstGeom prst="rect">
            <a:avLst/>
          </a:prstGeom>
          <a:noFill/>
        </p:spPr>
        <p:txBody>
          <a:bodyPr wrap="square" rtlCol="0">
            <a:spAutoFit/>
          </a:bodyPr>
          <a:lstStyle/>
          <a:p>
            <a:r>
              <a:rPr lang="en-GB" sz="2400" b="1" dirty="0">
                <a:solidFill>
                  <a:schemeClr val="bg1"/>
                </a:solidFill>
              </a:rPr>
              <a:t>Iron</a:t>
            </a: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7C6EE0-CCB4-4457-A118-4F0BB2D89FC0}"/>
              </a:ext>
            </a:extLst>
          </p:cNvPr>
          <p:cNvSpPr txBox="1"/>
          <p:nvPr/>
        </p:nvSpPr>
        <p:spPr>
          <a:xfrm>
            <a:off x="479376" y="332656"/>
            <a:ext cx="7056784" cy="6186309"/>
          </a:xfrm>
          <a:prstGeom prst="rect">
            <a:avLst/>
          </a:prstGeom>
          <a:noFill/>
        </p:spPr>
        <p:txBody>
          <a:bodyPr wrap="square" rtlCol="0">
            <a:spAutoFit/>
          </a:bodyPr>
          <a:lstStyle/>
          <a:p>
            <a:r>
              <a:rPr lang="en-GB" sz="3600" b="1" u="sng" dirty="0">
                <a:solidFill>
                  <a:srgbClr val="FFFF00"/>
                </a:solidFill>
                <a:latin typeface="Arial" panose="020B0604020202020204" pitchFamily="34" charset="0"/>
                <a:cs typeface="Arial" panose="020B0604020202020204" pitchFamily="34" charset="0"/>
              </a:rPr>
              <a:t>Recommended dosages to optimise the immune system -</a:t>
            </a:r>
            <a:endParaRPr lang="en-GB" sz="3600" dirty="0">
              <a:solidFill>
                <a:srgbClr val="FFFF00"/>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1-2 capsules (supplying 20-40mg Zinc and 333 - 666mg Quercitin dihydrate) to be taken first thing in the morning on an empty stomach. Do not consume anything but water for at least an hour. This is essential for quercetin to act as an ionophore.</a:t>
            </a:r>
            <a:endParaRPr lang="en-GB" dirty="0"/>
          </a:p>
        </p:txBody>
      </p:sp>
      <p:pic>
        <p:nvPicPr>
          <p:cNvPr id="8" name="Picture 7">
            <a:extLst>
              <a:ext uri="{FF2B5EF4-FFF2-40B4-BE49-F238E27FC236}">
                <a16:creationId xmlns:a16="http://schemas.microsoft.com/office/drawing/2014/main" id="{313D337D-A4A0-44E1-A7DB-76A383E093EA}"/>
              </a:ext>
            </a:extLst>
          </p:cNvPr>
          <p:cNvPicPr>
            <a:picLocks noChangeAspect="1"/>
          </p:cNvPicPr>
          <p:nvPr/>
        </p:nvPicPr>
        <p:blipFill rotWithShape="1">
          <a:blip r:embed="rId2"/>
          <a:srcRect l="3343" r="1394"/>
          <a:stretch/>
        </p:blipFill>
        <p:spPr>
          <a:xfrm>
            <a:off x="7482237" y="588389"/>
            <a:ext cx="4104456" cy="5673317"/>
          </a:xfrm>
          <a:prstGeom prst="rect">
            <a:avLst/>
          </a:prstGeom>
        </p:spPr>
      </p:pic>
    </p:spTree>
    <p:extLst>
      <p:ext uri="{BB962C8B-B14F-4D97-AF65-F5344CB8AC3E}">
        <p14:creationId xmlns:p14="http://schemas.microsoft.com/office/powerpoint/2010/main" val="2014744147"/>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759C44-BF84-4B72-AADA-652121000355}"/>
              </a:ext>
            </a:extLst>
          </p:cNvPr>
          <p:cNvSpPr txBox="1"/>
          <p:nvPr/>
        </p:nvSpPr>
        <p:spPr>
          <a:xfrm>
            <a:off x="526554" y="404664"/>
            <a:ext cx="6793582" cy="6186309"/>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If you take the </a:t>
            </a:r>
            <a:r>
              <a:rPr lang="en-GB" sz="3600" b="1" dirty="0">
                <a:solidFill>
                  <a:srgbClr val="FFFF00"/>
                </a:solidFill>
                <a:latin typeface="Arial" panose="020B0604020202020204" pitchFamily="34" charset="0"/>
                <a:cs typeface="Arial" panose="020B0604020202020204" pitchFamily="34" charset="0"/>
              </a:rPr>
              <a:t>quercetin with the zinc and food</a:t>
            </a:r>
            <a:r>
              <a:rPr lang="en-GB" sz="3600" b="1" dirty="0">
                <a:solidFill>
                  <a:schemeClr val="bg1"/>
                </a:solidFill>
                <a:latin typeface="Arial" panose="020B0604020202020204" pitchFamily="34" charset="0"/>
                <a:cs typeface="Arial" panose="020B0604020202020204" pitchFamily="34" charset="0"/>
              </a:rPr>
              <a:t>, the quercetin will combine with other minerals and everything except the zinc.</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By taking them together on an empty stomach you are ensuring the quercetin and zinc combine and are absorbed into the blood plasma. </a:t>
            </a:r>
            <a:endParaRPr lang="en-GB" sz="36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9E704D6-5815-48B4-8659-80B177D5595A}"/>
              </a:ext>
            </a:extLst>
          </p:cNvPr>
          <p:cNvPicPr>
            <a:picLocks noChangeAspect="1"/>
          </p:cNvPicPr>
          <p:nvPr/>
        </p:nvPicPr>
        <p:blipFill rotWithShape="1">
          <a:blip r:embed="rId2"/>
          <a:srcRect l="3343" r="1394"/>
          <a:stretch/>
        </p:blipFill>
        <p:spPr>
          <a:xfrm>
            <a:off x="7482237" y="588389"/>
            <a:ext cx="4104456" cy="5673317"/>
          </a:xfrm>
          <a:prstGeom prst="rect">
            <a:avLst/>
          </a:prstGeom>
        </p:spPr>
      </p:pic>
    </p:spTree>
    <p:extLst>
      <p:ext uri="{BB962C8B-B14F-4D97-AF65-F5344CB8AC3E}">
        <p14:creationId xmlns:p14="http://schemas.microsoft.com/office/powerpoint/2010/main" val="34137253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03ECE5-ACC1-444D-B818-3928CF8A5702}"/>
              </a:ext>
            </a:extLst>
          </p:cNvPr>
          <p:cNvSpPr txBox="1"/>
          <p:nvPr/>
        </p:nvSpPr>
        <p:spPr>
          <a:xfrm>
            <a:off x="551384" y="381426"/>
            <a:ext cx="6984776" cy="6463308"/>
          </a:xfrm>
          <a:prstGeom prst="rect">
            <a:avLst/>
          </a:prstGeom>
          <a:noFill/>
        </p:spPr>
        <p:txBody>
          <a:bodyPr wrap="square" rtlCol="0">
            <a:spAutoFit/>
          </a:bodyPr>
          <a:lstStyle/>
          <a:p>
            <a:r>
              <a:rPr lang="en-GB" sz="3600" b="1" u="sng" dirty="0">
                <a:solidFill>
                  <a:srgbClr val="FFFF00"/>
                </a:solidFill>
                <a:latin typeface="Arial" panose="020B0604020202020204" pitchFamily="34" charset="0"/>
                <a:cs typeface="Arial" panose="020B0604020202020204" pitchFamily="34" charset="0"/>
              </a:rPr>
              <a:t>Recommended dosages during an acute viral infection </a:t>
            </a:r>
            <a:endParaRPr lang="en-GB" sz="3600" dirty="0">
              <a:solidFill>
                <a:srgbClr val="FFFF00"/>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2 capsules (supplying 40mg Zinc and 666mg Quercitin dihydrate 3 times a day leaving at least 5 hours between doses to be taken on an empty stomach. Do not consume anything but water for at least an hour after each dose. Take this dose for 3-5 days only.*</a:t>
            </a:r>
            <a:endParaRPr lang="en-GB" sz="3600" dirty="0">
              <a:solidFill>
                <a:schemeClr val="bg1"/>
              </a:solidFill>
              <a:latin typeface="Arial" panose="020B0604020202020204" pitchFamily="34" charset="0"/>
              <a:cs typeface="Arial" panose="020B0604020202020204" pitchFamily="34" charset="0"/>
            </a:endParaRPr>
          </a:p>
          <a:p>
            <a:endParaRPr lang="en-GB" dirty="0"/>
          </a:p>
        </p:txBody>
      </p:sp>
      <p:sp>
        <p:nvSpPr>
          <p:cNvPr id="7" name="TextBox 6">
            <a:extLst>
              <a:ext uri="{FF2B5EF4-FFF2-40B4-BE49-F238E27FC236}">
                <a16:creationId xmlns:a16="http://schemas.microsoft.com/office/drawing/2014/main" id="{AF944A91-2EBE-47C8-9061-25FDFBDC6015}"/>
              </a:ext>
            </a:extLst>
          </p:cNvPr>
          <p:cNvSpPr txBox="1"/>
          <p:nvPr/>
        </p:nvSpPr>
        <p:spPr>
          <a:xfrm>
            <a:off x="551384" y="6381328"/>
            <a:ext cx="7488832" cy="584775"/>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u="sng" dirty="0">
                <a:solidFill>
                  <a:schemeClr val="bg1"/>
                </a:solidFill>
                <a:latin typeface="Arial" panose="020B0604020202020204" pitchFamily="34" charset="0"/>
                <a:cs typeface="Arial" panose="020B0604020202020204" pitchFamily="34" charset="0"/>
              </a:rPr>
              <a:t>https://greenstarsproject.org/2020/03/27/quercetin-a-treatment-for-coronavirus/</a:t>
            </a:r>
            <a:endParaRPr lang="en-GB" sz="1400" b="1" dirty="0">
              <a:solidFill>
                <a:schemeClr val="bg1"/>
              </a:solidFill>
              <a:latin typeface="Arial" panose="020B0604020202020204" pitchFamily="34" charset="0"/>
              <a:cs typeface="Arial" panose="020B0604020202020204" pitchFamily="34" charset="0"/>
            </a:endParaRPr>
          </a:p>
          <a:p>
            <a:endParaRPr lang="en-GB" dirty="0"/>
          </a:p>
        </p:txBody>
      </p:sp>
      <p:pic>
        <p:nvPicPr>
          <p:cNvPr id="8" name="Picture 7">
            <a:extLst>
              <a:ext uri="{FF2B5EF4-FFF2-40B4-BE49-F238E27FC236}">
                <a16:creationId xmlns:a16="http://schemas.microsoft.com/office/drawing/2014/main" id="{DACCBD7C-75F9-4AF6-8CDE-F61E72086652}"/>
              </a:ext>
            </a:extLst>
          </p:cNvPr>
          <p:cNvPicPr>
            <a:picLocks noChangeAspect="1"/>
          </p:cNvPicPr>
          <p:nvPr/>
        </p:nvPicPr>
        <p:blipFill rotWithShape="1">
          <a:blip r:embed="rId2"/>
          <a:srcRect l="3343" r="1394"/>
          <a:stretch/>
        </p:blipFill>
        <p:spPr>
          <a:xfrm>
            <a:off x="7482237" y="588389"/>
            <a:ext cx="4104456" cy="5673317"/>
          </a:xfrm>
          <a:prstGeom prst="rect">
            <a:avLst/>
          </a:prstGeom>
        </p:spPr>
      </p:pic>
    </p:spTree>
    <p:extLst>
      <p:ext uri="{BB962C8B-B14F-4D97-AF65-F5344CB8AC3E}">
        <p14:creationId xmlns:p14="http://schemas.microsoft.com/office/powerpoint/2010/main" val="258663585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CDE181-F513-4A2B-8ACE-9AB7BAC37A19}"/>
              </a:ext>
            </a:extLst>
          </p:cNvPr>
          <p:cNvSpPr txBox="1"/>
          <p:nvPr/>
        </p:nvSpPr>
        <p:spPr>
          <a:xfrm>
            <a:off x="407368" y="836712"/>
            <a:ext cx="6439945" cy="5078313"/>
          </a:xfrm>
          <a:prstGeom prst="rect">
            <a:avLst/>
          </a:prstGeom>
          <a:noFill/>
        </p:spPr>
        <p:txBody>
          <a:bodyPr wrap="square" rtlCol="0">
            <a:spAutoFit/>
          </a:bodyPr>
          <a:lstStyle/>
          <a:p>
            <a:r>
              <a:rPr lang="en-GB" sz="3600" b="1" u="sng" dirty="0">
                <a:solidFill>
                  <a:srgbClr val="FFFF00"/>
                </a:solidFill>
                <a:latin typeface="Arial" panose="020B0604020202020204" pitchFamily="34" charset="0"/>
                <a:cs typeface="Arial" panose="020B0604020202020204" pitchFamily="34" charset="0"/>
              </a:rPr>
              <a:t>Quercetin</a:t>
            </a:r>
            <a:r>
              <a:rPr lang="en-GB" sz="3600" b="1" u="sng" dirty="0">
                <a:solidFill>
                  <a:schemeClr val="bg1"/>
                </a:solidFill>
                <a:latin typeface="Arial" panose="020B0604020202020204" pitchFamily="34" charset="0"/>
                <a:cs typeface="Arial" panose="020B0604020202020204" pitchFamily="34" charset="0"/>
              </a:rPr>
              <a:t> has an anticoagulant power which must be taken into account in particular for people who are already under such a treatment because an interaction between anticoagulant drugs and quercetin is possible.</a:t>
            </a:r>
            <a:endParaRPr lang="en-GB" sz="36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8F42D46-6129-4E4B-B79E-C51B012D1740}"/>
              </a:ext>
            </a:extLst>
          </p:cNvPr>
          <p:cNvPicPr>
            <a:picLocks noChangeAspect="1"/>
          </p:cNvPicPr>
          <p:nvPr/>
        </p:nvPicPr>
        <p:blipFill rotWithShape="1">
          <a:blip r:embed="rId2"/>
          <a:srcRect l="3343" r="1394"/>
          <a:stretch/>
        </p:blipFill>
        <p:spPr>
          <a:xfrm>
            <a:off x="7482237" y="588389"/>
            <a:ext cx="4104456" cy="5673317"/>
          </a:xfrm>
          <a:prstGeom prst="rect">
            <a:avLst/>
          </a:prstGeom>
        </p:spPr>
      </p:pic>
    </p:spTree>
    <p:extLst>
      <p:ext uri="{BB962C8B-B14F-4D97-AF65-F5344CB8AC3E}">
        <p14:creationId xmlns:p14="http://schemas.microsoft.com/office/powerpoint/2010/main" val="2653846688"/>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34A0E5-7D69-4BB1-BB94-E5C2BC14B699}"/>
              </a:ext>
            </a:extLst>
          </p:cNvPr>
          <p:cNvPicPr>
            <a:picLocks noChangeAspect="1"/>
          </p:cNvPicPr>
          <p:nvPr/>
        </p:nvPicPr>
        <p:blipFill>
          <a:blip r:embed="rId2"/>
          <a:stretch>
            <a:fillRect/>
          </a:stretch>
        </p:blipFill>
        <p:spPr>
          <a:xfrm>
            <a:off x="1631504" y="548680"/>
            <a:ext cx="4374855" cy="5760639"/>
          </a:xfrm>
          <a:prstGeom prst="rect">
            <a:avLst/>
          </a:prstGeom>
        </p:spPr>
      </p:pic>
      <p:pic>
        <p:nvPicPr>
          <p:cNvPr id="5" name="Picture 4">
            <a:extLst>
              <a:ext uri="{FF2B5EF4-FFF2-40B4-BE49-F238E27FC236}">
                <a16:creationId xmlns:a16="http://schemas.microsoft.com/office/drawing/2014/main" id="{624C3ED4-9E71-4BDD-A098-CD2E8BB55A6A}"/>
              </a:ext>
            </a:extLst>
          </p:cNvPr>
          <p:cNvPicPr>
            <a:picLocks noChangeAspect="1"/>
          </p:cNvPicPr>
          <p:nvPr/>
        </p:nvPicPr>
        <p:blipFill>
          <a:blip r:embed="rId3"/>
          <a:stretch>
            <a:fillRect/>
          </a:stretch>
        </p:blipFill>
        <p:spPr>
          <a:xfrm>
            <a:off x="6384032" y="558542"/>
            <a:ext cx="4172372" cy="5753481"/>
          </a:xfrm>
          <a:prstGeom prst="rect">
            <a:avLst/>
          </a:prstGeom>
        </p:spPr>
      </p:pic>
      <p:sp>
        <p:nvSpPr>
          <p:cNvPr id="6" name="Oval 5">
            <a:extLst>
              <a:ext uri="{FF2B5EF4-FFF2-40B4-BE49-F238E27FC236}">
                <a16:creationId xmlns:a16="http://schemas.microsoft.com/office/drawing/2014/main" id="{8C0FA2B1-F65C-4822-9956-94E138C80895}"/>
              </a:ext>
            </a:extLst>
          </p:cNvPr>
          <p:cNvSpPr/>
          <p:nvPr/>
        </p:nvSpPr>
        <p:spPr>
          <a:xfrm>
            <a:off x="6672064" y="1700808"/>
            <a:ext cx="331236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5177980"/>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5888" y="2709638"/>
            <a:ext cx="5220580" cy="1200329"/>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The Immune Function </a:t>
            </a:r>
          </a:p>
          <a:p>
            <a:pPr algn="ctr"/>
            <a:r>
              <a:rPr lang="en-GB" sz="3600" b="1" dirty="0">
                <a:solidFill>
                  <a:srgbClr val="FFFF00"/>
                </a:solidFill>
                <a:latin typeface="Arial" pitchFamily="34" charset="0"/>
                <a:cs typeface="Arial" pitchFamily="34" charset="0"/>
              </a:rPr>
              <a:t>Role of Vitamin D</a:t>
            </a: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3486" t="2499" r="4546" b="209"/>
          <a:stretch/>
        </p:blipFill>
        <p:spPr bwMode="auto">
          <a:xfrm>
            <a:off x="3935761" y="692695"/>
            <a:ext cx="7284636" cy="5604615"/>
          </a:xfrm>
          <a:prstGeom prst="rect">
            <a:avLst/>
          </a:prstGeom>
          <a:noFill/>
          <a:ln w="9525">
            <a:noFill/>
            <a:miter lim="800000"/>
            <a:headEnd/>
            <a:tailEnd/>
          </a:ln>
        </p:spPr>
      </p:pic>
      <p:sp>
        <p:nvSpPr>
          <p:cNvPr id="3" name="TextBox 2"/>
          <p:cNvSpPr txBox="1"/>
          <p:nvPr/>
        </p:nvSpPr>
        <p:spPr>
          <a:xfrm>
            <a:off x="8951239" y="675005"/>
            <a:ext cx="2376264" cy="369332"/>
          </a:xfrm>
          <a:prstGeom prst="rect">
            <a:avLst/>
          </a:prstGeom>
          <a:noFill/>
        </p:spPr>
        <p:txBody>
          <a:bodyPr wrap="square" rtlCol="0">
            <a:spAutoFit/>
          </a:bodyPr>
          <a:lstStyle/>
          <a:p>
            <a:r>
              <a:rPr lang="en-GB" b="1" dirty="0"/>
              <a:t>By Aalmeidadeol2015 </a:t>
            </a:r>
          </a:p>
        </p:txBody>
      </p:sp>
      <p:sp>
        <p:nvSpPr>
          <p:cNvPr id="4" name="TextBox 3"/>
          <p:cNvSpPr txBox="1"/>
          <p:nvPr/>
        </p:nvSpPr>
        <p:spPr>
          <a:xfrm>
            <a:off x="7209460" y="3861049"/>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5" name="TextBox 4"/>
          <p:cNvSpPr txBox="1"/>
          <p:nvPr/>
        </p:nvSpPr>
        <p:spPr>
          <a:xfrm>
            <a:off x="8628109" y="4509121"/>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6" name="TextBox 5"/>
          <p:cNvSpPr txBox="1"/>
          <p:nvPr/>
        </p:nvSpPr>
        <p:spPr>
          <a:xfrm>
            <a:off x="8700845" y="3059299"/>
            <a:ext cx="2519551"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thimet</a:t>
            </a:r>
            <a:r>
              <a:rPr lang="en-GB" sz="1400" b="1" i="1" dirty="0">
                <a:latin typeface="Arial" pitchFamily="34" charset="0"/>
                <a:cs typeface="Arial" pitchFamily="34" charset="0"/>
              </a:rPr>
              <a:t> </a:t>
            </a:r>
            <a:r>
              <a:rPr lang="en-GB" sz="1400" b="1" i="1" dirty="0" err="1">
                <a:latin typeface="Arial" pitchFamily="34" charset="0"/>
                <a:cs typeface="Arial" pitchFamily="34" charset="0"/>
              </a:rPr>
              <a:t>oligopeptidases</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8" name="TextBox 7"/>
          <p:cNvSpPr txBox="1"/>
          <p:nvPr/>
        </p:nvSpPr>
        <p:spPr>
          <a:xfrm>
            <a:off x="8916140" y="3306496"/>
            <a:ext cx="1359768"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neprilysin</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9" name="TextBox 8"/>
          <p:cNvSpPr txBox="1"/>
          <p:nvPr/>
        </p:nvSpPr>
        <p:spPr>
          <a:xfrm>
            <a:off x="5860631" y="5786100"/>
            <a:ext cx="1944216"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1 (AT1) receptor </a:t>
            </a:r>
            <a:endParaRPr lang="en-GB" sz="1400" dirty="0">
              <a:latin typeface="Arial" pitchFamily="34" charset="0"/>
              <a:cs typeface="Arial" pitchFamily="34" charset="0"/>
            </a:endParaRPr>
          </a:p>
        </p:txBody>
      </p:sp>
      <p:sp>
        <p:nvSpPr>
          <p:cNvPr id="10" name="TextBox 9"/>
          <p:cNvSpPr txBox="1"/>
          <p:nvPr/>
        </p:nvSpPr>
        <p:spPr>
          <a:xfrm>
            <a:off x="7764012" y="5774091"/>
            <a:ext cx="2088232"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2, (AT</a:t>
            </a:r>
            <a:r>
              <a:rPr lang="en-GB" sz="1400" b="1" baseline="-25000" dirty="0">
                <a:latin typeface="Arial" pitchFamily="34" charset="0"/>
                <a:cs typeface="Arial" pitchFamily="34" charset="0"/>
              </a:rPr>
              <a:t>2</a:t>
            </a:r>
            <a:r>
              <a:rPr lang="en-GB" sz="1400" b="1" dirty="0">
                <a:latin typeface="Arial" pitchFamily="34" charset="0"/>
                <a:cs typeface="Arial" pitchFamily="34" charset="0"/>
              </a:rPr>
              <a:t> )receptor</a:t>
            </a:r>
          </a:p>
        </p:txBody>
      </p:sp>
      <p:sp>
        <p:nvSpPr>
          <p:cNvPr id="11" name="TextBox 10"/>
          <p:cNvSpPr txBox="1"/>
          <p:nvPr/>
        </p:nvSpPr>
        <p:spPr>
          <a:xfrm>
            <a:off x="8951239" y="5013176"/>
            <a:ext cx="2232248" cy="523220"/>
          </a:xfrm>
          <a:prstGeom prst="rect">
            <a:avLst/>
          </a:prstGeom>
          <a:solidFill>
            <a:schemeClr val="bg1"/>
          </a:solidFill>
        </p:spPr>
        <p:txBody>
          <a:bodyPr wrap="square" rtlCol="0">
            <a:spAutoFit/>
          </a:bodyPr>
          <a:lstStyle/>
          <a:p>
            <a:r>
              <a:rPr lang="en-GB" sz="1400" b="1" dirty="0">
                <a:latin typeface="Arial" pitchFamily="34" charset="0"/>
                <a:cs typeface="Arial" pitchFamily="34" charset="0"/>
              </a:rPr>
              <a:t> G-protein coupled receptor MAS receptor</a:t>
            </a:r>
          </a:p>
        </p:txBody>
      </p:sp>
      <p:sp>
        <p:nvSpPr>
          <p:cNvPr id="2" name="Oval 1">
            <a:extLst>
              <a:ext uri="{FF2B5EF4-FFF2-40B4-BE49-F238E27FC236}">
                <a16:creationId xmlns:a16="http://schemas.microsoft.com/office/drawing/2014/main" id="{2286359E-C38A-4720-A7A2-89A7166BDB22}"/>
              </a:ext>
            </a:extLst>
          </p:cNvPr>
          <p:cNvSpPr/>
          <p:nvPr/>
        </p:nvSpPr>
        <p:spPr>
          <a:xfrm>
            <a:off x="6971924" y="3429000"/>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ED6BE07-B5A5-4BF4-BFA4-41F01E829196}"/>
              </a:ext>
            </a:extLst>
          </p:cNvPr>
          <p:cNvSpPr/>
          <p:nvPr/>
        </p:nvSpPr>
        <p:spPr>
          <a:xfrm>
            <a:off x="8448088" y="4136886"/>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3DDBFC-2E8B-4322-8E76-1D06F92E0C19}"/>
              </a:ext>
            </a:extLst>
          </p:cNvPr>
          <p:cNvSpPr txBox="1"/>
          <p:nvPr/>
        </p:nvSpPr>
        <p:spPr>
          <a:xfrm>
            <a:off x="5297738" y="4365105"/>
            <a:ext cx="158417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Vasoconstrictor</a:t>
            </a:r>
          </a:p>
        </p:txBody>
      </p:sp>
      <p:sp>
        <p:nvSpPr>
          <p:cNvPr id="14" name="TextBox 13">
            <a:extLst>
              <a:ext uri="{FF2B5EF4-FFF2-40B4-BE49-F238E27FC236}">
                <a16:creationId xmlns:a16="http://schemas.microsoft.com/office/drawing/2014/main" id="{4CB80108-A42A-4A5D-9531-CB26325811CB}"/>
              </a:ext>
            </a:extLst>
          </p:cNvPr>
          <p:cNvSpPr txBox="1"/>
          <p:nvPr/>
        </p:nvSpPr>
        <p:spPr>
          <a:xfrm>
            <a:off x="9978314" y="3947403"/>
            <a:ext cx="122413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Vasodilator</a:t>
            </a:r>
          </a:p>
        </p:txBody>
      </p:sp>
      <p:sp>
        <p:nvSpPr>
          <p:cNvPr id="13" name="TextBox 12">
            <a:extLst>
              <a:ext uri="{FF2B5EF4-FFF2-40B4-BE49-F238E27FC236}">
                <a16:creationId xmlns:a16="http://schemas.microsoft.com/office/drawing/2014/main" id="{FC1698BC-4803-4A48-BFC5-338EFF04E0BC}"/>
              </a:ext>
            </a:extLst>
          </p:cNvPr>
          <p:cNvSpPr txBox="1"/>
          <p:nvPr/>
        </p:nvSpPr>
        <p:spPr>
          <a:xfrm>
            <a:off x="5755596" y="2564904"/>
            <a:ext cx="1126318" cy="369332"/>
          </a:xfrm>
          <a:prstGeom prst="rect">
            <a:avLst/>
          </a:prstGeom>
          <a:noFill/>
        </p:spPr>
        <p:txBody>
          <a:bodyPr wrap="square" rtlCol="0">
            <a:spAutoFit/>
          </a:bodyPr>
          <a:lstStyle/>
          <a:p>
            <a:r>
              <a:rPr lang="en-GB" b="1" dirty="0">
                <a:solidFill>
                  <a:srgbClr val="FF0000"/>
                </a:solidFill>
              </a:rPr>
              <a:t>Low Vit D</a:t>
            </a:r>
          </a:p>
        </p:txBody>
      </p:sp>
      <p:sp>
        <p:nvSpPr>
          <p:cNvPr id="17" name="TextBox 16">
            <a:extLst>
              <a:ext uri="{FF2B5EF4-FFF2-40B4-BE49-F238E27FC236}">
                <a16:creationId xmlns:a16="http://schemas.microsoft.com/office/drawing/2014/main" id="{CED58B1E-3544-4040-87B6-5B5FB78BDEA2}"/>
              </a:ext>
            </a:extLst>
          </p:cNvPr>
          <p:cNvSpPr txBox="1"/>
          <p:nvPr/>
        </p:nvSpPr>
        <p:spPr>
          <a:xfrm>
            <a:off x="527208" y="377841"/>
            <a:ext cx="3301447" cy="6124754"/>
          </a:xfrm>
          <a:prstGeom prst="rect">
            <a:avLst/>
          </a:prstGeom>
          <a:noFill/>
        </p:spPr>
        <p:txBody>
          <a:bodyPr wrap="square" rtlCol="0">
            <a:spAutoFit/>
          </a:bodyPr>
          <a:lstStyle/>
          <a:p>
            <a:r>
              <a:rPr lang="en-GB" sz="2800" b="1" dirty="0">
                <a:solidFill>
                  <a:srgbClr val="FFFF00"/>
                </a:solidFill>
                <a:latin typeface="Arial" pitchFamily="34" charset="0"/>
                <a:cs typeface="Arial" pitchFamily="34" charset="0"/>
              </a:rPr>
              <a:t>Vitamin D </a:t>
            </a:r>
            <a:r>
              <a:rPr lang="en-GB" sz="2800" b="1" dirty="0">
                <a:solidFill>
                  <a:schemeClr val="bg1"/>
                </a:solidFill>
                <a:latin typeface="Arial" pitchFamily="34" charset="0"/>
                <a:cs typeface="Arial" pitchFamily="34" charset="0"/>
              </a:rPr>
              <a:t>acts as an endocrine repressor of the renin-angiotensin system by down regulating the expression of renin, the rate-limiting enzyme of the renin-angiotensin cascade, and rescuing lung function. </a:t>
            </a:r>
          </a:p>
        </p:txBody>
      </p:sp>
    </p:spTree>
    <p:extLst>
      <p:ext uri="{BB962C8B-B14F-4D97-AF65-F5344CB8AC3E}">
        <p14:creationId xmlns:p14="http://schemas.microsoft.com/office/powerpoint/2010/main" val="317577311"/>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3486" t="2499" r="4546" b="209"/>
          <a:stretch/>
        </p:blipFill>
        <p:spPr bwMode="auto">
          <a:xfrm>
            <a:off x="3935761" y="692695"/>
            <a:ext cx="7284636" cy="5604615"/>
          </a:xfrm>
          <a:prstGeom prst="rect">
            <a:avLst/>
          </a:prstGeom>
          <a:noFill/>
          <a:ln w="9525">
            <a:noFill/>
            <a:miter lim="800000"/>
            <a:headEnd/>
            <a:tailEnd/>
          </a:ln>
        </p:spPr>
      </p:pic>
      <p:sp>
        <p:nvSpPr>
          <p:cNvPr id="3" name="TextBox 2"/>
          <p:cNvSpPr txBox="1"/>
          <p:nvPr/>
        </p:nvSpPr>
        <p:spPr>
          <a:xfrm>
            <a:off x="8951239" y="675005"/>
            <a:ext cx="2376264" cy="369332"/>
          </a:xfrm>
          <a:prstGeom prst="rect">
            <a:avLst/>
          </a:prstGeom>
          <a:noFill/>
        </p:spPr>
        <p:txBody>
          <a:bodyPr wrap="square" rtlCol="0">
            <a:spAutoFit/>
          </a:bodyPr>
          <a:lstStyle/>
          <a:p>
            <a:r>
              <a:rPr lang="en-GB" b="1" dirty="0"/>
              <a:t>By Aalmeidadeol2015 </a:t>
            </a:r>
          </a:p>
        </p:txBody>
      </p:sp>
      <p:sp>
        <p:nvSpPr>
          <p:cNvPr id="4" name="TextBox 3"/>
          <p:cNvSpPr txBox="1"/>
          <p:nvPr/>
        </p:nvSpPr>
        <p:spPr>
          <a:xfrm>
            <a:off x="7209460" y="3861049"/>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5" name="TextBox 4"/>
          <p:cNvSpPr txBox="1"/>
          <p:nvPr/>
        </p:nvSpPr>
        <p:spPr>
          <a:xfrm>
            <a:off x="8628109" y="4509121"/>
            <a:ext cx="554553" cy="307777"/>
          </a:xfrm>
          <a:prstGeom prst="rect">
            <a:avLst/>
          </a:prstGeom>
          <a:noFill/>
        </p:spPr>
        <p:txBody>
          <a:bodyPr wrap="square" rtlCol="0">
            <a:spAutoFit/>
          </a:bodyPr>
          <a:lstStyle/>
          <a:p>
            <a:r>
              <a:rPr lang="en-GB" sz="1400" b="1" dirty="0">
                <a:latin typeface="Arial" pitchFamily="34" charset="0"/>
                <a:cs typeface="Arial" pitchFamily="34" charset="0"/>
              </a:rPr>
              <a:t>Zn</a:t>
            </a:r>
          </a:p>
        </p:txBody>
      </p:sp>
      <p:sp>
        <p:nvSpPr>
          <p:cNvPr id="6" name="TextBox 5"/>
          <p:cNvSpPr txBox="1"/>
          <p:nvPr/>
        </p:nvSpPr>
        <p:spPr>
          <a:xfrm>
            <a:off x="8700845" y="3059299"/>
            <a:ext cx="2519551"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thimet</a:t>
            </a:r>
            <a:r>
              <a:rPr lang="en-GB" sz="1400" b="1" i="1" dirty="0">
                <a:latin typeface="Arial" pitchFamily="34" charset="0"/>
                <a:cs typeface="Arial" pitchFamily="34" charset="0"/>
              </a:rPr>
              <a:t> </a:t>
            </a:r>
            <a:r>
              <a:rPr lang="en-GB" sz="1400" b="1" i="1" dirty="0" err="1">
                <a:latin typeface="Arial" pitchFamily="34" charset="0"/>
                <a:cs typeface="Arial" pitchFamily="34" charset="0"/>
              </a:rPr>
              <a:t>oligopeptidases</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8" name="TextBox 7"/>
          <p:cNvSpPr txBox="1"/>
          <p:nvPr/>
        </p:nvSpPr>
        <p:spPr>
          <a:xfrm>
            <a:off x="8916140" y="3306496"/>
            <a:ext cx="1359768" cy="307777"/>
          </a:xfrm>
          <a:prstGeom prst="rect">
            <a:avLst/>
          </a:prstGeom>
          <a:solidFill>
            <a:schemeClr val="bg1"/>
          </a:solidFill>
        </p:spPr>
        <p:txBody>
          <a:bodyPr wrap="square" rtlCol="0">
            <a:spAutoFit/>
          </a:bodyPr>
          <a:lstStyle/>
          <a:p>
            <a:r>
              <a:rPr lang="en-GB" sz="1400" b="1" i="1" dirty="0" err="1">
                <a:latin typeface="Arial" pitchFamily="34" charset="0"/>
                <a:cs typeface="Arial" pitchFamily="34" charset="0"/>
              </a:rPr>
              <a:t>neprilysin</a:t>
            </a:r>
            <a:r>
              <a:rPr lang="en-GB" sz="1400" b="1" i="1" dirty="0">
                <a:latin typeface="Arial" pitchFamily="34" charset="0"/>
                <a:cs typeface="Arial" pitchFamily="34" charset="0"/>
              </a:rPr>
              <a:t>  </a:t>
            </a:r>
            <a:r>
              <a:rPr lang="en-GB" sz="1400" b="1" dirty="0">
                <a:latin typeface="Arial" pitchFamily="34" charset="0"/>
                <a:cs typeface="Arial" pitchFamily="34" charset="0"/>
              </a:rPr>
              <a:t>Zn</a:t>
            </a:r>
          </a:p>
        </p:txBody>
      </p:sp>
      <p:sp>
        <p:nvSpPr>
          <p:cNvPr id="9" name="TextBox 8"/>
          <p:cNvSpPr txBox="1"/>
          <p:nvPr/>
        </p:nvSpPr>
        <p:spPr>
          <a:xfrm>
            <a:off x="5860631" y="5786100"/>
            <a:ext cx="1944216"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1 (AT1) receptor </a:t>
            </a:r>
            <a:endParaRPr lang="en-GB" sz="1400" dirty="0">
              <a:latin typeface="Arial" pitchFamily="34" charset="0"/>
              <a:cs typeface="Arial" pitchFamily="34" charset="0"/>
            </a:endParaRPr>
          </a:p>
        </p:txBody>
      </p:sp>
      <p:sp>
        <p:nvSpPr>
          <p:cNvPr id="10" name="TextBox 9"/>
          <p:cNvSpPr txBox="1"/>
          <p:nvPr/>
        </p:nvSpPr>
        <p:spPr>
          <a:xfrm>
            <a:off x="7764012" y="5774091"/>
            <a:ext cx="2088232" cy="523220"/>
          </a:xfrm>
          <a:prstGeom prst="rect">
            <a:avLst/>
          </a:prstGeom>
          <a:solidFill>
            <a:schemeClr val="bg1"/>
          </a:solidFill>
        </p:spPr>
        <p:txBody>
          <a:bodyPr wrap="square" rtlCol="0">
            <a:spAutoFit/>
          </a:bodyPr>
          <a:lstStyle/>
          <a:p>
            <a:r>
              <a:rPr lang="en-GB" sz="1400" b="1" dirty="0" err="1">
                <a:latin typeface="Arial" pitchFamily="34" charset="0"/>
                <a:cs typeface="Arial" pitchFamily="34" charset="0"/>
              </a:rPr>
              <a:t>Angiotensin</a:t>
            </a:r>
            <a:r>
              <a:rPr lang="en-GB" sz="1400" b="1" dirty="0">
                <a:latin typeface="Arial" pitchFamily="34" charset="0"/>
                <a:cs typeface="Arial" pitchFamily="34" charset="0"/>
              </a:rPr>
              <a:t> II  type 2, (AT</a:t>
            </a:r>
            <a:r>
              <a:rPr lang="en-GB" sz="1400" b="1" baseline="-25000" dirty="0">
                <a:latin typeface="Arial" pitchFamily="34" charset="0"/>
                <a:cs typeface="Arial" pitchFamily="34" charset="0"/>
              </a:rPr>
              <a:t>2</a:t>
            </a:r>
            <a:r>
              <a:rPr lang="en-GB" sz="1400" b="1" dirty="0">
                <a:latin typeface="Arial" pitchFamily="34" charset="0"/>
                <a:cs typeface="Arial" pitchFamily="34" charset="0"/>
              </a:rPr>
              <a:t> )receptor</a:t>
            </a:r>
          </a:p>
        </p:txBody>
      </p:sp>
      <p:sp>
        <p:nvSpPr>
          <p:cNvPr id="11" name="TextBox 10"/>
          <p:cNvSpPr txBox="1"/>
          <p:nvPr/>
        </p:nvSpPr>
        <p:spPr>
          <a:xfrm>
            <a:off x="8951239" y="5013176"/>
            <a:ext cx="2232248" cy="523220"/>
          </a:xfrm>
          <a:prstGeom prst="rect">
            <a:avLst/>
          </a:prstGeom>
          <a:solidFill>
            <a:schemeClr val="bg1"/>
          </a:solidFill>
        </p:spPr>
        <p:txBody>
          <a:bodyPr wrap="square" rtlCol="0">
            <a:spAutoFit/>
          </a:bodyPr>
          <a:lstStyle/>
          <a:p>
            <a:r>
              <a:rPr lang="en-GB" sz="1400" b="1" dirty="0">
                <a:latin typeface="Arial" pitchFamily="34" charset="0"/>
                <a:cs typeface="Arial" pitchFamily="34" charset="0"/>
              </a:rPr>
              <a:t> G-protein coupled receptor MAS receptor</a:t>
            </a:r>
          </a:p>
        </p:txBody>
      </p:sp>
      <p:sp>
        <p:nvSpPr>
          <p:cNvPr id="2" name="Oval 1">
            <a:extLst>
              <a:ext uri="{FF2B5EF4-FFF2-40B4-BE49-F238E27FC236}">
                <a16:creationId xmlns:a16="http://schemas.microsoft.com/office/drawing/2014/main" id="{2286359E-C38A-4720-A7A2-89A7166BDB22}"/>
              </a:ext>
            </a:extLst>
          </p:cNvPr>
          <p:cNvSpPr/>
          <p:nvPr/>
        </p:nvSpPr>
        <p:spPr>
          <a:xfrm>
            <a:off x="6971924" y="3429000"/>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ED6BE07-B5A5-4BF4-BFA4-41F01E829196}"/>
              </a:ext>
            </a:extLst>
          </p:cNvPr>
          <p:cNvSpPr/>
          <p:nvPr/>
        </p:nvSpPr>
        <p:spPr>
          <a:xfrm>
            <a:off x="8448088" y="4136886"/>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3DDBFC-2E8B-4322-8E76-1D06F92E0C19}"/>
              </a:ext>
            </a:extLst>
          </p:cNvPr>
          <p:cNvSpPr txBox="1"/>
          <p:nvPr/>
        </p:nvSpPr>
        <p:spPr>
          <a:xfrm>
            <a:off x="5297738" y="4365105"/>
            <a:ext cx="158417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Vasoconstrictor</a:t>
            </a:r>
          </a:p>
        </p:txBody>
      </p:sp>
      <p:sp>
        <p:nvSpPr>
          <p:cNvPr id="14" name="TextBox 13">
            <a:extLst>
              <a:ext uri="{FF2B5EF4-FFF2-40B4-BE49-F238E27FC236}">
                <a16:creationId xmlns:a16="http://schemas.microsoft.com/office/drawing/2014/main" id="{4CB80108-A42A-4A5D-9531-CB26325811CB}"/>
              </a:ext>
            </a:extLst>
          </p:cNvPr>
          <p:cNvSpPr txBox="1"/>
          <p:nvPr/>
        </p:nvSpPr>
        <p:spPr>
          <a:xfrm>
            <a:off x="9978314" y="3947403"/>
            <a:ext cx="122413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Vasodilator</a:t>
            </a:r>
          </a:p>
        </p:txBody>
      </p:sp>
      <p:sp>
        <p:nvSpPr>
          <p:cNvPr id="13" name="TextBox 12">
            <a:extLst>
              <a:ext uri="{FF2B5EF4-FFF2-40B4-BE49-F238E27FC236}">
                <a16:creationId xmlns:a16="http://schemas.microsoft.com/office/drawing/2014/main" id="{FC1698BC-4803-4A48-BFC5-338EFF04E0BC}"/>
              </a:ext>
            </a:extLst>
          </p:cNvPr>
          <p:cNvSpPr txBox="1"/>
          <p:nvPr/>
        </p:nvSpPr>
        <p:spPr>
          <a:xfrm>
            <a:off x="5755596" y="2564904"/>
            <a:ext cx="1126318" cy="369332"/>
          </a:xfrm>
          <a:prstGeom prst="rect">
            <a:avLst/>
          </a:prstGeom>
          <a:noFill/>
        </p:spPr>
        <p:txBody>
          <a:bodyPr wrap="square" rtlCol="0">
            <a:spAutoFit/>
          </a:bodyPr>
          <a:lstStyle/>
          <a:p>
            <a:r>
              <a:rPr lang="en-GB" b="1" dirty="0">
                <a:solidFill>
                  <a:srgbClr val="FF0000"/>
                </a:solidFill>
              </a:rPr>
              <a:t>Low Vit D</a:t>
            </a:r>
          </a:p>
        </p:txBody>
      </p:sp>
      <p:sp>
        <p:nvSpPr>
          <p:cNvPr id="18" name="TextBox 17">
            <a:extLst>
              <a:ext uri="{FF2B5EF4-FFF2-40B4-BE49-F238E27FC236}">
                <a16:creationId xmlns:a16="http://schemas.microsoft.com/office/drawing/2014/main" id="{8BC9ABF2-A5ED-4DA3-946A-E0539C42CA81}"/>
              </a:ext>
            </a:extLst>
          </p:cNvPr>
          <p:cNvSpPr txBox="1"/>
          <p:nvPr/>
        </p:nvSpPr>
        <p:spPr>
          <a:xfrm>
            <a:off x="485729" y="480333"/>
            <a:ext cx="3293928" cy="5816977"/>
          </a:xfrm>
          <a:prstGeom prst="rect">
            <a:avLst/>
          </a:prstGeom>
          <a:noFill/>
        </p:spPr>
        <p:txBody>
          <a:bodyPr wrap="square" rtlCol="0">
            <a:spAutoFit/>
          </a:bodyPr>
          <a:lstStyle/>
          <a:p>
            <a:r>
              <a:rPr lang="en-GB" sz="2800" b="1" dirty="0">
                <a:solidFill>
                  <a:schemeClr val="bg1"/>
                </a:solidFill>
                <a:latin typeface="Arial" pitchFamily="34" charset="0"/>
                <a:cs typeface="Arial" pitchFamily="34" charset="0"/>
              </a:rPr>
              <a:t>A preclinical model of acute lung injury showed that administration of </a:t>
            </a:r>
            <a:r>
              <a:rPr lang="en-GB" sz="2800" b="1" dirty="0">
                <a:solidFill>
                  <a:srgbClr val="FFFF00"/>
                </a:solidFill>
                <a:latin typeface="Arial" pitchFamily="34" charset="0"/>
                <a:cs typeface="Arial" pitchFamily="34" charset="0"/>
              </a:rPr>
              <a:t>vitamin D </a:t>
            </a:r>
            <a:r>
              <a:rPr lang="en-GB" sz="2800" b="1" dirty="0">
                <a:solidFill>
                  <a:schemeClr val="bg1"/>
                </a:solidFill>
                <a:latin typeface="Arial" pitchFamily="34" charset="0"/>
                <a:cs typeface="Arial" pitchFamily="34" charset="0"/>
              </a:rPr>
              <a:t>provided </a:t>
            </a:r>
            <a:r>
              <a:rPr lang="en-GB" sz="2800" b="1" u="sng" dirty="0">
                <a:solidFill>
                  <a:schemeClr val="bg1"/>
                </a:solidFill>
                <a:latin typeface="Arial" pitchFamily="34" charset="0"/>
                <a:cs typeface="Arial" pitchFamily="34" charset="0"/>
              </a:rPr>
              <a:t>protection against lung injury by increasing ACE2 levels and decreasing renin production</a:t>
            </a:r>
            <a:r>
              <a:rPr lang="en-GB" sz="3600" b="1"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430666381"/>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548680"/>
            <a:ext cx="7488832" cy="5909310"/>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Vitamin D</a:t>
            </a:r>
            <a:r>
              <a:rPr lang="en-GB" sz="3600" b="1" dirty="0">
                <a:solidFill>
                  <a:schemeClr val="bg1"/>
                </a:solidFill>
                <a:latin typeface="Arial" pitchFamily="34" charset="0"/>
                <a:cs typeface="Arial" pitchFamily="34" charset="0"/>
              </a:rPr>
              <a:t> supplementation increased ACE2 receptor levels, but only in conditions of acute lung injury where ACE2 levels decreased. When vitamin D was given to control animals, it didn't increase ACE2 levels. This means that vitamin D normalizes ACE2 levels in situations only where it is decreased.</a:t>
            </a:r>
          </a:p>
          <a:p>
            <a:endParaRPr lang="en-GB" dirty="0"/>
          </a:p>
        </p:txBody>
      </p:sp>
      <p:pic>
        <p:nvPicPr>
          <p:cNvPr id="3" name="Picture 2">
            <a:extLst>
              <a:ext uri="{FF2B5EF4-FFF2-40B4-BE49-F238E27FC236}">
                <a16:creationId xmlns:a16="http://schemas.microsoft.com/office/drawing/2014/main" id="{8844B3C7-7187-4537-963F-4A5494474614}"/>
              </a:ext>
            </a:extLst>
          </p:cNvPr>
          <p:cNvPicPr>
            <a:picLocks noChangeAspect="1"/>
          </p:cNvPicPr>
          <p:nvPr/>
        </p:nvPicPr>
        <p:blipFill>
          <a:blip r:embed="rId2"/>
          <a:stretch>
            <a:fillRect/>
          </a:stretch>
        </p:blipFill>
        <p:spPr>
          <a:xfrm>
            <a:off x="9264353" y="564799"/>
            <a:ext cx="2304256" cy="5516437"/>
          </a:xfrm>
          <a:prstGeom prst="rect">
            <a:avLst/>
          </a:prstGeom>
        </p:spPr>
      </p:pic>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44B3C7-7187-4537-963F-4A5494474614}"/>
              </a:ext>
            </a:extLst>
          </p:cNvPr>
          <p:cNvPicPr>
            <a:picLocks noChangeAspect="1"/>
          </p:cNvPicPr>
          <p:nvPr/>
        </p:nvPicPr>
        <p:blipFill>
          <a:blip r:embed="rId2"/>
          <a:stretch>
            <a:fillRect/>
          </a:stretch>
        </p:blipFill>
        <p:spPr>
          <a:xfrm>
            <a:off x="9264353" y="564799"/>
            <a:ext cx="2304256" cy="5516437"/>
          </a:xfrm>
          <a:prstGeom prst="rect">
            <a:avLst/>
          </a:prstGeom>
        </p:spPr>
      </p:pic>
      <p:sp>
        <p:nvSpPr>
          <p:cNvPr id="4" name="TextBox 3">
            <a:extLst>
              <a:ext uri="{FF2B5EF4-FFF2-40B4-BE49-F238E27FC236}">
                <a16:creationId xmlns:a16="http://schemas.microsoft.com/office/drawing/2014/main" id="{0ACFA72B-501B-4D43-A84E-AFD0A1AF1DBA}"/>
              </a:ext>
            </a:extLst>
          </p:cNvPr>
          <p:cNvSpPr txBox="1"/>
          <p:nvPr/>
        </p:nvSpPr>
        <p:spPr>
          <a:xfrm>
            <a:off x="627600" y="564799"/>
            <a:ext cx="7632848" cy="5909310"/>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According to latest Russian research given to me by my good friend </a:t>
            </a:r>
            <a:r>
              <a:rPr lang="en-GB" sz="3600" b="1" dirty="0" err="1">
                <a:solidFill>
                  <a:srgbClr val="FFFF00"/>
                </a:solidFill>
                <a:latin typeface="Arial" panose="020B0604020202020204" pitchFamily="34" charset="0"/>
                <a:cs typeface="Arial" panose="020B0604020202020204" pitchFamily="34" charset="0"/>
              </a:rPr>
              <a:t>Dr.</a:t>
            </a:r>
            <a:r>
              <a:rPr lang="en-GB" sz="3600" b="1" dirty="0">
                <a:solidFill>
                  <a:srgbClr val="FFFF00"/>
                </a:solidFill>
                <a:latin typeface="Arial" panose="020B0604020202020204" pitchFamily="34" charset="0"/>
                <a:cs typeface="Arial" panose="020B0604020202020204" pitchFamily="34" charset="0"/>
              </a:rPr>
              <a:t> Tatiana </a:t>
            </a:r>
            <a:r>
              <a:rPr lang="en-GB" sz="3600" b="1" dirty="0" err="1">
                <a:solidFill>
                  <a:srgbClr val="FFFF00"/>
                </a:solidFill>
                <a:latin typeface="Arial" panose="020B0604020202020204" pitchFamily="34" charset="0"/>
                <a:cs typeface="Arial" panose="020B0604020202020204" pitchFamily="34" charset="0"/>
              </a:rPr>
              <a:t>Chernysheva</a:t>
            </a:r>
            <a:r>
              <a:rPr lang="en-GB" sz="3600" b="1" dirty="0">
                <a:solidFill>
                  <a:srgbClr val="FFFF00"/>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from </a:t>
            </a:r>
            <a:r>
              <a:rPr lang="en-GB" sz="3600" b="1" dirty="0" err="1">
                <a:solidFill>
                  <a:schemeClr val="bg1"/>
                </a:solidFill>
                <a:latin typeface="Arial" panose="020B0604020202020204" pitchFamily="34" charset="0"/>
                <a:cs typeface="Arial" panose="020B0604020202020204" pitchFamily="34" charset="0"/>
              </a:rPr>
              <a:t>Vladivostock</a:t>
            </a:r>
            <a:r>
              <a:rPr lang="en-GB" sz="3600" b="1" dirty="0">
                <a:solidFill>
                  <a:schemeClr val="bg1"/>
                </a:solidFill>
                <a:latin typeface="Arial" panose="020B0604020202020204" pitchFamily="34" charset="0"/>
                <a:cs typeface="Arial" panose="020B0604020202020204" pitchFamily="34" charset="0"/>
              </a:rPr>
              <a:t> GM Soy was shown to block vitamin D receptors and it also increases the body's need in the vitamin D3. Thus there is Vitamin D deficiency and so it cannot work against the COVID-19.</a:t>
            </a:r>
          </a:p>
          <a:p>
            <a:endParaRPr lang="en-GB" dirty="0"/>
          </a:p>
        </p:txBody>
      </p:sp>
    </p:spTree>
    <p:extLst>
      <p:ext uri="{BB962C8B-B14F-4D97-AF65-F5344CB8AC3E}">
        <p14:creationId xmlns:p14="http://schemas.microsoft.com/office/powerpoint/2010/main" val="2614004949"/>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1742</TotalTime>
  <Words>7982</Words>
  <Application>Microsoft Office PowerPoint</Application>
  <PresentationFormat>Widescreen</PresentationFormat>
  <Paragraphs>790</Paragraphs>
  <Slides>168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168</vt:i4>
      </vt:variant>
    </vt:vector>
  </HeadingPairs>
  <TitlesOfParts>
    <vt:vector size="173" baseType="lpstr">
      <vt:lpstr>Arial</vt:lpstr>
      <vt:lpstr>BlinkMacSystemFont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Astill-Smith</dc:creator>
  <cp:lastModifiedBy>Chris Astill-Smith</cp:lastModifiedBy>
  <cp:revision>30</cp:revision>
  <dcterms:created xsi:type="dcterms:W3CDTF">2020-05-21T14:56:31Z</dcterms:created>
  <dcterms:modified xsi:type="dcterms:W3CDTF">2020-05-25T09:11:09Z</dcterms:modified>
</cp:coreProperties>
</file>