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33"/>
  </p:notesMasterIdLst>
  <p:handoutMasterIdLst>
    <p:handoutMasterId r:id="rId334"/>
  </p:handoutMasterIdLst>
  <p:sldIdLst>
    <p:sldId id="541" r:id="rId2"/>
    <p:sldId id="995" r:id="rId3"/>
    <p:sldId id="996" r:id="rId4"/>
    <p:sldId id="664" r:id="rId5"/>
    <p:sldId id="665" r:id="rId6"/>
    <p:sldId id="666" r:id="rId7"/>
    <p:sldId id="667" r:id="rId8"/>
    <p:sldId id="978" r:id="rId9"/>
    <p:sldId id="979" r:id="rId10"/>
    <p:sldId id="981" r:id="rId11"/>
    <p:sldId id="980" r:id="rId12"/>
    <p:sldId id="669" r:id="rId13"/>
    <p:sldId id="937" r:id="rId14"/>
    <p:sldId id="939" r:id="rId15"/>
    <p:sldId id="941" r:id="rId16"/>
    <p:sldId id="959" r:id="rId17"/>
    <p:sldId id="955" r:id="rId18"/>
    <p:sldId id="956" r:id="rId19"/>
    <p:sldId id="957" r:id="rId20"/>
    <p:sldId id="958" r:id="rId21"/>
    <p:sldId id="648" r:id="rId22"/>
    <p:sldId id="806" r:id="rId23"/>
    <p:sldId id="807" r:id="rId24"/>
    <p:sldId id="808" r:id="rId25"/>
    <p:sldId id="809" r:id="rId26"/>
    <p:sldId id="810" r:id="rId27"/>
    <p:sldId id="811" r:id="rId28"/>
    <p:sldId id="912" r:id="rId29"/>
    <p:sldId id="812" r:id="rId30"/>
    <p:sldId id="813" r:id="rId31"/>
    <p:sldId id="909" r:id="rId32"/>
    <p:sldId id="814" r:id="rId33"/>
    <p:sldId id="815" r:id="rId34"/>
    <p:sldId id="816" r:id="rId35"/>
    <p:sldId id="817" r:id="rId36"/>
    <p:sldId id="818" r:id="rId37"/>
    <p:sldId id="910" r:id="rId38"/>
    <p:sldId id="820" r:id="rId39"/>
    <p:sldId id="821" r:id="rId40"/>
    <p:sldId id="822" r:id="rId41"/>
    <p:sldId id="823" r:id="rId42"/>
    <p:sldId id="824" r:id="rId43"/>
    <p:sldId id="913" r:id="rId44"/>
    <p:sldId id="825" r:id="rId45"/>
    <p:sldId id="826" r:id="rId46"/>
    <p:sldId id="827" r:id="rId47"/>
    <p:sldId id="828" r:id="rId48"/>
    <p:sldId id="829" r:id="rId49"/>
    <p:sldId id="830" r:id="rId50"/>
    <p:sldId id="831" r:id="rId51"/>
    <p:sldId id="832" r:id="rId52"/>
    <p:sldId id="833" r:id="rId53"/>
    <p:sldId id="834" r:id="rId54"/>
    <p:sldId id="835" r:id="rId55"/>
    <p:sldId id="934" r:id="rId56"/>
    <p:sldId id="837" r:id="rId57"/>
    <p:sldId id="838" r:id="rId58"/>
    <p:sldId id="839" r:id="rId59"/>
    <p:sldId id="840" r:id="rId60"/>
    <p:sldId id="841" r:id="rId61"/>
    <p:sldId id="842" r:id="rId62"/>
    <p:sldId id="843" r:id="rId63"/>
    <p:sldId id="844" r:id="rId64"/>
    <p:sldId id="845" r:id="rId65"/>
    <p:sldId id="846" r:id="rId66"/>
    <p:sldId id="847" r:id="rId67"/>
    <p:sldId id="848" r:id="rId68"/>
    <p:sldId id="849" r:id="rId69"/>
    <p:sldId id="850" r:id="rId70"/>
    <p:sldId id="851" r:id="rId71"/>
    <p:sldId id="852" r:id="rId72"/>
    <p:sldId id="853" r:id="rId73"/>
    <p:sldId id="854" r:id="rId74"/>
    <p:sldId id="855" r:id="rId75"/>
    <p:sldId id="856" r:id="rId76"/>
    <p:sldId id="857" r:id="rId77"/>
    <p:sldId id="858" r:id="rId78"/>
    <p:sldId id="859" r:id="rId79"/>
    <p:sldId id="917" r:id="rId80"/>
    <p:sldId id="861" r:id="rId81"/>
    <p:sldId id="918" r:id="rId82"/>
    <p:sldId id="863" r:id="rId83"/>
    <p:sldId id="864" r:id="rId84"/>
    <p:sldId id="865" r:id="rId85"/>
    <p:sldId id="866" r:id="rId86"/>
    <p:sldId id="935" r:id="rId87"/>
    <p:sldId id="922" r:id="rId88"/>
    <p:sldId id="923" r:id="rId89"/>
    <p:sldId id="924" r:id="rId90"/>
    <p:sldId id="869" r:id="rId91"/>
    <p:sldId id="870" r:id="rId92"/>
    <p:sldId id="871" r:id="rId93"/>
    <p:sldId id="872" r:id="rId94"/>
    <p:sldId id="873" r:id="rId95"/>
    <p:sldId id="874" r:id="rId96"/>
    <p:sldId id="875" r:id="rId97"/>
    <p:sldId id="876" r:id="rId98"/>
    <p:sldId id="877" r:id="rId99"/>
    <p:sldId id="878" r:id="rId100"/>
    <p:sldId id="879" r:id="rId101"/>
    <p:sldId id="880" r:id="rId102"/>
    <p:sldId id="881" r:id="rId103"/>
    <p:sldId id="882" r:id="rId104"/>
    <p:sldId id="883" r:id="rId105"/>
    <p:sldId id="884" r:id="rId106"/>
    <p:sldId id="885" r:id="rId107"/>
    <p:sldId id="886" r:id="rId108"/>
    <p:sldId id="887" r:id="rId109"/>
    <p:sldId id="888" r:id="rId110"/>
    <p:sldId id="889" r:id="rId111"/>
    <p:sldId id="890" r:id="rId112"/>
    <p:sldId id="891" r:id="rId113"/>
    <p:sldId id="892" r:id="rId114"/>
    <p:sldId id="893" r:id="rId115"/>
    <p:sldId id="482" r:id="rId116"/>
    <p:sldId id="982" r:id="rId117"/>
    <p:sldId id="983" r:id="rId118"/>
    <p:sldId id="991" r:id="rId119"/>
    <p:sldId id="992" r:id="rId120"/>
    <p:sldId id="984" r:id="rId121"/>
    <p:sldId id="483" r:id="rId122"/>
    <p:sldId id="987" r:id="rId123"/>
    <p:sldId id="484" r:id="rId124"/>
    <p:sldId id="485" r:id="rId125"/>
    <p:sldId id="486" r:id="rId126"/>
    <p:sldId id="471" r:id="rId127"/>
    <p:sldId id="297" r:id="rId128"/>
    <p:sldId id="298" r:id="rId129"/>
    <p:sldId id="302" r:id="rId130"/>
    <p:sldId id="299" r:id="rId131"/>
    <p:sldId id="300" r:id="rId132"/>
    <p:sldId id="480" r:id="rId133"/>
    <p:sldId id="481" r:id="rId134"/>
    <p:sldId id="303" r:id="rId135"/>
    <p:sldId id="679" r:id="rId136"/>
    <p:sldId id="464" r:id="rId137"/>
    <p:sldId id="465" r:id="rId138"/>
    <p:sldId id="466" r:id="rId139"/>
    <p:sldId id="468" r:id="rId140"/>
    <p:sldId id="474" r:id="rId141"/>
    <p:sldId id="469" r:id="rId142"/>
    <p:sldId id="472" r:id="rId143"/>
    <p:sldId id="470" r:id="rId144"/>
    <p:sldId id="304" r:id="rId145"/>
    <p:sldId id="301" r:id="rId146"/>
    <p:sldId id="476" r:id="rId147"/>
    <p:sldId id="289" r:id="rId148"/>
    <p:sldId id="290" r:id="rId149"/>
    <p:sldId id="291" r:id="rId150"/>
    <p:sldId id="462" r:id="rId151"/>
    <p:sldId id="475" r:id="rId152"/>
    <p:sldId id="463" r:id="rId153"/>
    <p:sldId id="477" r:id="rId154"/>
    <p:sldId id="479" r:id="rId155"/>
    <p:sldId id="629" r:id="rId156"/>
    <p:sldId id="971" r:id="rId157"/>
    <p:sldId id="313" r:id="rId158"/>
    <p:sldId id="314" r:id="rId159"/>
    <p:sldId id="315" r:id="rId160"/>
    <p:sldId id="317" r:id="rId161"/>
    <p:sldId id="318" r:id="rId162"/>
    <p:sldId id="319" r:id="rId163"/>
    <p:sldId id="320" r:id="rId164"/>
    <p:sldId id="535" r:id="rId165"/>
    <p:sldId id="630" r:id="rId166"/>
    <p:sldId id="355" r:id="rId167"/>
    <p:sldId id="990" r:id="rId168"/>
    <p:sldId id="608" r:id="rId169"/>
    <p:sldId id="562" r:id="rId170"/>
    <p:sldId id="563" r:id="rId171"/>
    <p:sldId id="564" r:id="rId172"/>
    <p:sldId id="566" r:id="rId173"/>
    <p:sldId id="567" r:id="rId174"/>
    <p:sldId id="568" r:id="rId175"/>
    <p:sldId id="569" r:id="rId176"/>
    <p:sldId id="570" r:id="rId177"/>
    <p:sldId id="571" r:id="rId178"/>
    <p:sldId id="572" r:id="rId179"/>
    <p:sldId id="573" r:id="rId180"/>
    <p:sldId id="565" r:id="rId181"/>
    <p:sldId id="574" r:id="rId182"/>
    <p:sldId id="610" r:id="rId183"/>
    <p:sldId id="575" r:id="rId184"/>
    <p:sldId id="576" r:id="rId185"/>
    <p:sldId id="611" r:id="rId186"/>
    <p:sldId id="577" r:id="rId187"/>
    <p:sldId id="944" r:id="rId188"/>
    <p:sldId id="578" r:id="rId189"/>
    <p:sldId id="579" r:id="rId190"/>
    <p:sldId id="580" r:id="rId191"/>
    <p:sldId id="581" r:id="rId192"/>
    <p:sldId id="582" r:id="rId193"/>
    <p:sldId id="612" r:id="rId194"/>
    <p:sldId id="583" r:id="rId195"/>
    <p:sldId id="584" r:id="rId196"/>
    <p:sldId id="585" r:id="rId197"/>
    <p:sldId id="586" r:id="rId198"/>
    <p:sldId id="613" r:id="rId199"/>
    <p:sldId id="587" r:id="rId200"/>
    <p:sldId id="588" r:id="rId201"/>
    <p:sldId id="589" r:id="rId202"/>
    <p:sldId id="602" r:id="rId203"/>
    <p:sldId id="590" r:id="rId204"/>
    <p:sldId id="591" r:id="rId205"/>
    <p:sldId id="592" r:id="rId206"/>
    <p:sldId id="593" r:id="rId207"/>
    <p:sldId id="594" r:id="rId208"/>
    <p:sldId id="615" r:id="rId209"/>
    <p:sldId id="595" r:id="rId210"/>
    <p:sldId id="596" r:id="rId211"/>
    <p:sldId id="946" r:id="rId212"/>
    <p:sldId id="945" r:id="rId213"/>
    <p:sldId id="947" r:id="rId214"/>
    <p:sldId id="948" r:id="rId215"/>
    <p:sldId id="599" r:id="rId216"/>
    <p:sldId id="949" r:id="rId217"/>
    <p:sldId id="600" r:id="rId218"/>
    <p:sldId id="632" r:id="rId219"/>
    <p:sldId id="631" r:id="rId220"/>
    <p:sldId id="603" r:id="rId221"/>
    <p:sldId id="950" r:id="rId222"/>
    <p:sldId id="604" r:id="rId223"/>
    <p:sldId id="605" r:id="rId224"/>
    <p:sldId id="601" r:id="rId225"/>
    <p:sldId id="340" r:id="rId226"/>
    <p:sldId id="341" r:id="rId227"/>
    <p:sldId id="342" r:id="rId228"/>
    <p:sldId id="343" r:id="rId229"/>
    <p:sldId id="351" r:id="rId230"/>
    <p:sldId id="951" r:id="rId231"/>
    <p:sldId id="952" r:id="rId232"/>
    <p:sldId id="985" r:id="rId233"/>
    <p:sldId id="986" r:id="rId234"/>
    <p:sldId id="993" r:id="rId235"/>
    <p:sldId id="353" r:id="rId236"/>
    <p:sldId id="391" r:id="rId237"/>
    <p:sldId id="392" r:id="rId238"/>
    <p:sldId id="393" r:id="rId239"/>
    <p:sldId id="394" r:id="rId240"/>
    <p:sldId id="395" r:id="rId241"/>
    <p:sldId id="397" r:id="rId242"/>
    <p:sldId id="396" r:id="rId243"/>
    <p:sldId id="398" r:id="rId244"/>
    <p:sldId id="399" r:id="rId245"/>
    <p:sldId id="400" r:id="rId246"/>
    <p:sldId id="401" r:id="rId247"/>
    <p:sldId id="402" r:id="rId248"/>
    <p:sldId id="994" r:id="rId249"/>
    <p:sldId id="403" r:id="rId250"/>
    <p:sldId id="404" r:id="rId251"/>
    <p:sldId id="942" r:id="rId252"/>
    <p:sldId id="405" r:id="rId253"/>
    <p:sldId id="431" r:id="rId254"/>
    <p:sldId id="406" r:id="rId255"/>
    <p:sldId id="407" r:id="rId256"/>
    <p:sldId id="408" r:id="rId257"/>
    <p:sldId id="409" r:id="rId258"/>
    <p:sldId id="410" r:id="rId259"/>
    <p:sldId id="411" r:id="rId260"/>
    <p:sldId id="412" r:id="rId261"/>
    <p:sldId id="413" r:id="rId262"/>
    <p:sldId id="414" r:id="rId263"/>
    <p:sldId id="415" r:id="rId264"/>
    <p:sldId id="416" r:id="rId265"/>
    <p:sldId id="417" r:id="rId266"/>
    <p:sldId id="418" r:id="rId267"/>
    <p:sldId id="558" r:id="rId268"/>
    <p:sldId id="424" r:id="rId269"/>
    <p:sldId id="425" r:id="rId270"/>
    <p:sldId id="422" r:id="rId271"/>
    <p:sldId id="428" r:id="rId272"/>
    <p:sldId id="423" r:id="rId273"/>
    <p:sldId id="680" r:id="rId274"/>
    <p:sldId id="681" r:id="rId275"/>
    <p:sldId id="932" r:id="rId276"/>
    <p:sldId id="896" r:id="rId277"/>
    <p:sldId id="897" r:id="rId278"/>
    <p:sldId id="898" r:id="rId279"/>
    <p:sldId id="899" r:id="rId280"/>
    <p:sldId id="900" r:id="rId281"/>
    <p:sldId id="901" r:id="rId282"/>
    <p:sldId id="902" r:id="rId283"/>
    <p:sldId id="903" r:id="rId284"/>
    <p:sldId id="904" r:id="rId285"/>
    <p:sldId id="905" r:id="rId286"/>
    <p:sldId id="906" r:id="rId287"/>
    <p:sldId id="907" r:id="rId288"/>
    <p:sldId id="908" r:id="rId289"/>
    <p:sldId id="662" r:id="rId290"/>
    <p:sldId id="439" r:id="rId291"/>
    <p:sldId id="440" r:id="rId292"/>
    <p:sldId id="441" r:id="rId293"/>
    <p:sldId id="442" r:id="rId294"/>
    <p:sldId id="671" r:id="rId295"/>
    <p:sldId id="443" r:id="rId296"/>
    <p:sldId id="420" r:id="rId297"/>
    <p:sldId id="421" r:id="rId298"/>
    <p:sldId id="491" r:id="rId299"/>
    <p:sldId id="511" r:id="rId300"/>
    <p:sldId id="512" r:id="rId301"/>
    <p:sldId id="513" r:id="rId302"/>
    <p:sldId id="514" r:id="rId303"/>
    <p:sldId id="517" r:id="rId304"/>
    <p:sldId id="515" r:id="rId305"/>
    <p:sldId id="518" r:id="rId306"/>
    <p:sldId id="506" r:id="rId307"/>
    <p:sldId id="507" r:id="rId308"/>
    <p:sldId id="508" r:id="rId309"/>
    <p:sldId id="509" r:id="rId310"/>
    <p:sldId id="501" r:id="rId311"/>
    <p:sldId id="519" r:id="rId312"/>
    <p:sldId id="502" r:id="rId313"/>
    <p:sldId id="520" r:id="rId314"/>
    <p:sldId id="503" r:id="rId315"/>
    <p:sldId id="521" r:id="rId316"/>
    <p:sldId id="504" r:id="rId317"/>
    <p:sldId id="505" r:id="rId318"/>
    <p:sldId id="523" r:id="rId319"/>
    <p:sldId id="524" r:id="rId320"/>
    <p:sldId id="525" r:id="rId321"/>
    <p:sldId id="800" r:id="rId322"/>
    <p:sldId id="801" r:id="rId323"/>
    <p:sldId id="493" r:id="rId324"/>
    <p:sldId id="668" r:id="rId325"/>
    <p:sldId id="625" r:id="rId326"/>
    <p:sldId id="626" r:id="rId327"/>
    <p:sldId id="622" r:id="rId328"/>
    <p:sldId id="623" r:id="rId329"/>
    <p:sldId id="627" r:id="rId330"/>
    <p:sldId id="628" r:id="rId331"/>
    <p:sldId id="624" r:id="rId332"/>
  </p:sldIdLst>
  <p:sldSz cx="9144000" cy="6858000" type="screen4x3"/>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EC04AA"/>
    <a:srgbClr val="00B0F0"/>
    <a:srgbClr val="FFCCFF"/>
    <a:srgbClr val="CCCCFF"/>
    <a:srgbClr val="FFFFFF"/>
    <a:srgbClr val="66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1" autoAdjust="0"/>
    <p:restoredTop sz="94660"/>
  </p:normalViewPr>
  <p:slideViewPr>
    <p:cSldViewPr snapToGrid="0" showGuides="1">
      <p:cViewPr varScale="1">
        <p:scale>
          <a:sx n="118" d="100"/>
          <a:sy n="118" d="100"/>
        </p:scale>
        <p:origin x="-1410" y="-96"/>
      </p:cViewPr>
      <p:guideLst>
        <p:guide orient="horz" pos="2160"/>
        <p:guide pos="2880"/>
      </p:guideLst>
    </p:cSldViewPr>
  </p:slideViewPr>
  <p:notesTextViewPr>
    <p:cViewPr>
      <p:scale>
        <a:sx n="1" d="1"/>
        <a:sy n="1" d="1"/>
      </p:scale>
      <p:origin x="0" y="0"/>
    </p:cViewPr>
  </p:notesTextViewPr>
  <p:notesViewPr>
    <p:cSldViewPr snapToGrid="0">
      <p:cViewPr varScale="1">
        <p:scale>
          <a:sx n="81" d="100"/>
          <a:sy n="81" d="100"/>
        </p:scale>
        <p:origin x="-4002" y="-102"/>
      </p:cViewPr>
      <p:guideLst>
        <p:guide orient="horz" pos="3149"/>
        <p:guide pos="2162"/>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tableStyles" Target="tableStyle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975" cy="5000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9375" y="0"/>
            <a:ext cx="2974975" cy="500063"/>
          </a:xfrm>
          <a:prstGeom prst="rect">
            <a:avLst/>
          </a:prstGeom>
        </p:spPr>
        <p:txBody>
          <a:bodyPr vert="horz" lIns="91440" tIns="45720" rIns="91440" bIns="45720" rtlCol="0"/>
          <a:lstStyle>
            <a:lvl1pPr algn="r">
              <a:defRPr sz="1200"/>
            </a:lvl1pPr>
          </a:lstStyle>
          <a:p>
            <a:fld id="{2F020FCC-79E0-49BD-86C3-17A57CAB8285}" type="datetimeFigureOut">
              <a:rPr lang="en-GB" smtClean="0"/>
              <a:t>16/03/2016</a:t>
            </a:fld>
            <a:endParaRPr lang="en-GB"/>
          </a:p>
        </p:txBody>
      </p:sp>
      <p:sp>
        <p:nvSpPr>
          <p:cNvPr id="4" name="Footer Placeholder 3"/>
          <p:cNvSpPr>
            <a:spLocks noGrp="1"/>
          </p:cNvSpPr>
          <p:nvPr>
            <p:ph type="ftr" sz="quarter" idx="2"/>
          </p:nvPr>
        </p:nvSpPr>
        <p:spPr>
          <a:xfrm>
            <a:off x="0" y="9496425"/>
            <a:ext cx="2974975" cy="500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012831" y="9498012"/>
            <a:ext cx="662842" cy="500063"/>
          </a:xfrm>
          <a:prstGeom prst="rect">
            <a:avLst/>
          </a:prstGeom>
        </p:spPr>
        <p:txBody>
          <a:bodyPr vert="horz" lIns="91440" tIns="45720" rIns="91440" bIns="45720" rtlCol="0" anchor="b"/>
          <a:lstStyle>
            <a:lvl1pPr algn="r">
              <a:defRPr sz="1200"/>
            </a:lvl1pPr>
          </a:lstStyle>
          <a:p>
            <a:fld id="{09915DA8-8290-4EFA-A01A-D0B3FEA82BEB}" type="slidenum">
              <a:rPr lang="en-GB" smtClean="0"/>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5240" cy="501640"/>
          </a:xfrm>
          <a:prstGeom prst="rect">
            <a:avLst/>
          </a:prstGeom>
        </p:spPr>
        <p:txBody>
          <a:bodyPr vert="horz" lIns="96349" tIns="48174" rIns="96349" bIns="48174" rtlCol="0"/>
          <a:lstStyle>
            <a:lvl1pPr algn="l">
              <a:defRPr sz="1300"/>
            </a:lvl1pPr>
          </a:lstStyle>
          <a:p>
            <a:endParaRPr lang="en-GB"/>
          </a:p>
        </p:txBody>
      </p:sp>
      <p:sp>
        <p:nvSpPr>
          <p:cNvPr id="3" name="Date Placeholder 2"/>
          <p:cNvSpPr>
            <a:spLocks noGrp="1"/>
          </p:cNvSpPr>
          <p:nvPr>
            <p:ph type="dt" idx="1"/>
          </p:nvPr>
        </p:nvSpPr>
        <p:spPr>
          <a:xfrm>
            <a:off x="3889110" y="0"/>
            <a:ext cx="2975240" cy="501640"/>
          </a:xfrm>
          <a:prstGeom prst="rect">
            <a:avLst/>
          </a:prstGeom>
        </p:spPr>
        <p:txBody>
          <a:bodyPr vert="horz" lIns="96349" tIns="48174" rIns="96349" bIns="48174" rtlCol="0"/>
          <a:lstStyle>
            <a:lvl1pPr algn="r">
              <a:defRPr sz="1300"/>
            </a:lvl1pPr>
          </a:lstStyle>
          <a:p>
            <a:fld id="{155B1BD5-F26F-4F01-9890-1064AF252E64}" type="datetimeFigureOut">
              <a:rPr lang="en-GB" smtClean="0"/>
              <a:pPr/>
              <a:t>16/03/2016</a:t>
            </a:fld>
            <a:endParaRPr lang="en-GB"/>
          </a:p>
        </p:txBody>
      </p:sp>
      <p:sp>
        <p:nvSpPr>
          <p:cNvPr id="4" name="Slide Image Placeholder 3"/>
          <p:cNvSpPr>
            <a:spLocks noGrp="1" noRot="1" noChangeAspect="1"/>
          </p:cNvSpPr>
          <p:nvPr>
            <p:ph type="sldImg" idx="2"/>
          </p:nvPr>
        </p:nvSpPr>
        <p:spPr>
          <a:xfrm>
            <a:off x="1184275" y="1249363"/>
            <a:ext cx="4497388" cy="3375025"/>
          </a:xfrm>
          <a:prstGeom prst="rect">
            <a:avLst/>
          </a:prstGeom>
          <a:noFill/>
          <a:ln w="12700">
            <a:solidFill>
              <a:prstClr val="black"/>
            </a:solidFill>
          </a:ln>
        </p:spPr>
        <p:txBody>
          <a:bodyPr vert="horz" lIns="96349" tIns="48174" rIns="96349" bIns="48174"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49" tIns="48174" rIns="96349" bIns="4817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96437"/>
            <a:ext cx="2975240" cy="501639"/>
          </a:xfrm>
          <a:prstGeom prst="rect">
            <a:avLst/>
          </a:prstGeom>
        </p:spPr>
        <p:txBody>
          <a:bodyPr vert="horz" lIns="96349" tIns="48174" rIns="96349" bIns="48174" rtlCol="0" anchor="b"/>
          <a:lstStyle>
            <a:lvl1pPr algn="l">
              <a:defRPr sz="1300"/>
            </a:lvl1pPr>
          </a:lstStyle>
          <a:p>
            <a:endParaRPr lang="en-GB"/>
          </a:p>
        </p:txBody>
      </p:sp>
      <p:sp>
        <p:nvSpPr>
          <p:cNvPr id="7" name="Slide Number Placeholder 6"/>
          <p:cNvSpPr>
            <a:spLocks noGrp="1"/>
          </p:cNvSpPr>
          <p:nvPr>
            <p:ph type="sldNum" sz="quarter" idx="5"/>
          </p:nvPr>
        </p:nvSpPr>
        <p:spPr>
          <a:xfrm>
            <a:off x="3889110" y="9496437"/>
            <a:ext cx="2975240" cy="501639"/>
          </a:xfrm>
          <a:prstGeom prst="rect">
            <a:avLst/>
          </a:prstGeom>
        </p:spPr>
        <p:txBody>
          <a:bodyPr vert="horz" lIns="96349" tIns="48174" rIns="96349" bIns="48174" rtlCol="0" anchor="b"/>
          <a:lstStyle>
            <a:lvl1pPr algn="r">
              <a:defRPr sz="1300"/>
            </a:lvl1pPr>
          </a:lstStyle>
          <a:p>
            <a:fld id="{49339CF4-23AA-4D0F-B1FC-98F3D1B720A6}" type="slidenum">
              <a:rPr lang="en-GB" smtClean="0"/>
              <a:pPr/>
              <a:t>‹#›</a:t>
            </a:fld>
            <a:endParaRPr lang="en-GB"/>
          </a:p>
        </p:txBody>
      </p:sp>
    </p:spTree>
    <p:extLst>
      <p:ext uri="{BB962C8B-B14F-4D97-AF65-F5344CB8AC3E}">
        <p14:creationId xmlns:p14="http://schemas.microsoft.com/office/powerpoint/2010/main" xmlns="" val="1767868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169</a:t>
            </a:fld>
            <a:endParaRPr lang="en-GB"/>
          </a:p>
        </p:txBody>
      </p:sp>
    </p:spTree>
    <p:extLst>
      <p:ext uri="{BB962C8B-B14F-4D97-AF65-F5344CB8AC3E}">
        <p14:creationId xmlns:p14="http://schemas.microsoft.com/office/powerpoint/2010/main" xmlns="" val="3619922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191</a:t>
            </a:fld>
            <a:endParaRPr lang="en-GB"/>
          </a:p>
        </p:txBody>
      </p:sp>
    </p:spTree>
    <p:extLst>
      <p:ext uri="{BB962C8B-B14F-4D97-AF65-F5344CB8AC3E}">
        <p14:creationId xmlns:p14="http://schemas.microsoft.com/office/powerpoint/2010/main" xmlns="" val="300537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194</a:t>
            </a:fld>
            <a:endParaRPr lang="en-GB"/>
          </a:p>
        </p:txBody>
      </p:sp>
    </p:spTree>
    <p:extLst>
      <p:ext uri="{BB962C8B-B14F-4D97-AF65-F5344CB8AC3E}">
        <p14:creationId xmlns:p14="http://schemas.microsoft.com/office/powerpoint/2010/main" xmlns="" val="2651816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195</a:t>
            </a:fld>
            <a:endParaRPr lang="en-GB"/>
          </a:p>
        </p:txBody>
      </p:sp>
    </p:spTree>
    <p:extLst>
      <p:ext uri="{BB962C8B-B14F-4D97-AF65-F5344CB8AC3E}">
        <p14:creationId xmlns:p14="http://schemas.microsoft.com/office/powerpoint/2010/main" xmlns="" val="246671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196</a:t>
            </a:fld>
            <a:endParaRPr lang="en-GB"/>
          </a:p>
        </p:txBody>
      </p:sp>
    </p:spTree>
    <p:extLst>
      <p:ext uri="{BB962C8B-B14F-4D97-AF65-F5344CB8AC3E}">
        <p14:creationId xmlns:p14="http://schemas.microsoft.com/office/powerpoint/2010/main" xmlns="" val="370970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199</a:t>
            </a:fld>
            <a:endParaRPr lang="en-GB"/>
          </a:p>
        </p:txBody>
      </p:sp>
    </p:spTree>
    <p:extLst>
      <p:ext uri="{BB962C8B-B14F-4D97-AF65-F5344CB8AC3E}">
        <p14:creationId xmlns:p14="http://schemas.microsoft.com/office/powerpoint/2010/main" xmlns="" val="1657320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200</a:t>
            </a:fld>
            <a:endParaRPr lang="en-GB"/>
          </a:p>
        </p:txBody>
      </p:sp>
    </p:spTree>
    <p:extLst>
      <p:ext uri="{BB962C8B-B14F-4D97-AF65-F5344CB8AC3E}">
        <p14:creationId xmlns:p14="http://schemas.microsoft.com/office/powerpoint/2010/main" xmlns="" val="3434192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201</a:t>
            </a:fld>
            <a:endParaRPr lang="en-GB"/>
          </a:p>
        </p:txBody>
      </p:sp>
    </p:spTree>
    <p:extLst>
      <p:ext uri="{BB962C8B-B14F-4D97-AF65-F5344CB8AC3E}">
        <p14:creationId xmlns:p14="http://schemas.microsoft.com/office/powerpoint/2010/main" xmlns="" val="3908000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203</a:t>
            </a:fld>
            <a:endParaRPr lang="en-GB"/>
          </a:p>
        </p:txBody>
      </p:sp>
    </p:spTree>
    <p:extLst>
      <p:ext uri="{BB962C8B-B14F-4D97-AF65-F5344CB8AC3E}">
        <p14:creationId xmlns:p14="http://schemas.microsoft.com/office/powerpoint/2010/main" xmlns="" val="315577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204</a:t>
            </a:fld>
            <a:endParaRPr lang="en-GB"/>
          </a:p>
        </p:txBody>
      </p:sp>
    </p:spTree>
    <p:extLst>
      <p:ext uri="{BB962C8B-B14F-4D97-AF65-F5344CB8AC3E}">
        <p14:creationId xmlns:p14="http://schemas.microsoft.com/office/powerpoint/2010/main" xmlns="" val="3251284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205</a:t>
            </a:fld>
            <a:endParaRPr lang="en-GB"/>
          </a:p>
        </p:txBody>
      </p:sp>
    </p:spTree>
    <p:extLst>
      <p:ext uri="{BB962C8B-B14F-4D97-AF65-F5344CB8AC3E}">
        <p14:creationId xmlns:p14="http://schemas.microsoft.com/office/powerpoint/2010/main" xmlns="" val="2546376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170</a:t>
            </a:fld>
            <a:endParaRPr lang="en-GB"/>
          </a:p>
        </p:txBody>
      </p:sp>
    </p:spTree>
    <p:extLst>
      <p:ext uri="{BB962C8B-B14F-4D97-AF65-F5344CB8AC3E}">
        <p14:creationId xmlns:p14="http://schemas.microsoft.com/office/powerpoint/2010/main" xmlns="" val="257750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206</a:t>
            </a:fld>
            <a:endParaRPr lang="en-GB"/>
          </a:p>
        </p:txBody>
      </p:sp>
    </p:spTree>
    <p:extLst>
      <p:ext uri="{BB962C8B-B14F-4D97-AF65-F5344CB8AC3E}">
        <p14:creationId xmlns:p14="http://schemas.microsoft.com/office/powerpoint/2010/main" xmlns="" val="3090308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220</a:t>
            </a:fld>
            <a:endParaRPr lang="en-GB"/>
          </a:p>
        </p:txBody>
      </p:sp>
    </p:spTree>
    <p:extLst>
      <p:ext uri="{BB962C8B-B14F-4D97-AF65-F5344CB8AC3E}">
        <p14:creationId xmlns:p14="http://schemas.microsoft.com/office/powerpoint/2010/main" xmlns="" val="128911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222</a:t>
            </a:fld>
            <a:endParaRPr lang="en-GB"/>
          </a:p>
        </p:txBody>
      </p:sp>
    </p:spTree>
    <p:extLst>
      <p:ext uri="{BB962C8B-B14F-4D97-AF65-F5344CB8AC3E}">
        <p14:creationId xmlns:p14="http://schemas.microsoft.com/office/powerpoint/2010/main" xmlns="" val="400073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223</a:t>
            </a:fld>
            <a:endParaRPr lang="en-GB"/>
          </a:p>
        </p:txBody>
      </p:sp>
    </p:spTree>
    <p:extLst>
      <p:ext uri="{BB962C8B-B14F-4D97-AF65-F5344CB8AC3E}">
        <p14:creationId xmlns:p14="http://schemas.microsoft.com/office/powerpoint/2010/main" xmlns="" val="2246521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225</a:t>
            </a:fld>
            <a:endParaRPr lang="en-GB"/>
          </a:p>
        </p:txBody>
      </p:sp>
    </p:spTree>
    <p:extLst>
      <p:ext uri="{BB962C8B-B14F-4D97-AF65-F5344CB8AC3E}">
        <p14:creationId xmlns:p14="http://schemas.microsoft.com/office/powerpoint/2010/main" xmlns="" val="2959540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226</a:t>
            </a:fld>
            <a:endParaRPr lang="en-GB"/>
          </a:p>
        </p:txBody>
      </p:sp>
    </p:spTree>
    <p:extLst>
      <p:ext uri="{BB962C8B-B14F-4D97-AF65-F5344CB8AC3E}">
        <p14:creationId xmlns:p14="http://schemas.microsoft.com/office/powerpoint/2010/main" xmlns="" val="3969741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227</a:t>
            </a:fld>
            <a:endParaRPr lang="en-GB"/>
          </a:p>
        </p:txBody>
      </p:sp>
    </p:spTree>
    <p:extLst>
      <p:ext uri="{BB962C8B-B14F-4D97-AF65-F5344CB8AC3E}">
        <p14:creationId xmlns:p14="http://schemas.microsoft.com/office/powerpoint/2010/main" xmlns="" val="2524701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228</a:t>
            </a:fld>
            <a:endParaRPr lang="en-GB"/>
          </a:p>
        </p:txBody>
      </p:sp>
    </p:spTree>
    <p:extLst>
      <p:ext uri="{BB962C8B-B14F-4D97-AF65-F5344CB8AC3E}">
        <p14:creationId xmlns:p14="http://schemas.microsoft.com/office/powerpoint/2010/main" xmlns="" val="359118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173</a:t>
            </a:fld>
            <a:endParaRPr lang="en-GB"/>
          </a:p>
        </p:txBody>
      </p:sp>
    </p:spTree>
    <p:extLst>
      <p:ext uri="{BB962C8B-B14F-4D97-AF65-F5344CB8AC3E}">
        <p14:creationId xmlns:p14="http://schemas.microsoft.com/office/powerpoint/2010/main" xmlns="" val="329547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174</a:t>
            </a:fld>
            <a:endParaRPr lang="en-GB"/>
          </a:p>
        </p:txBody>
      </p:sp>
    </p:spTree>
    <p:extLst>
      <p:ext uri="{BB962C8B-B14F-4D97-AF65-F5344CB8AC3E}">
        <p14:creationId xmlns:p14="http://schemas.microsoft.com/office/powerpoint/2010/main" xmlns="" val="425511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175</a:t>
            </a:fld>
            <a:endParaRPr lang="en-GB"/>
          </a:p>
        </p:txBody>
      </p:sp>
    </p:spTree>
    <p:extLst>
      <p:ext uri="{BB962C8B-B14F-4D97-AF65-F5344CB8AC3E}">
        <p14:creationId xmlns:p14="http://schemas.microsoft.com/office/powerpoint/2010/main" xmlns="" val="215529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176</a:t>
            </a:fld>
            <a:endParaRPr lang="en-GB"/>
          </a:p>
        </p:txBody>
      </p:sp>
    </p:spTree>
    <p:extLst>
      <p:ext uri="{BB962C8B-B14F-4D97-AF65-F5344CB8AC3E}">
        <p14:creationId xmlns:p14="http://schemas.microsoft.com/office/powerpoint/2010/main" xmlns="" val="187946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177</a:t>
            </a:fld>
            <a:endParaRPr lang="en-GB"/>
          </a:p>
        </p:txBody>
      </p:sp>
    </p:spTree>
    <p:extLst>
      <p:ext uri="{BB962C8B-B14F-4D97-AF65-F5344CB8AC3E}">
        <p14:creationId xmlns:p14="http://schemas.microsoft.com/office/powerpoint/2010/main" xmlns="" val="284404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178</a:t>
            </a:fld>
            <a:endParaRPr lang="en-GB"/>
          </a:p>
        </p:txBody>
      </p:sp>
    </p:spTree>
    <p:extLst>
      <p:ext uri="{BB962C8B-B14F-4D97-AF65-F5344CB8AC3E}">
        <p14:creationId xmlns:p14="http://schemas.microsoft.com/office/powerpoint/2010/main" xmlns="" val="1402723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F7510A7-F75F-4AB8-BFAD-6F0B5258D362}" type="slidenum">
              <a:rPr lang="en-GB" smtClean="0"/>
              <a:pPr/>
              <a:t>190</a:t>
            </a:fld>
            <a:endParaRPr lang="en-GB"/>
          </a:p>
        </p:txBody>
      </p:sp>
    </p:spTree>
    <p:extLst>
      <p:ext uri="{BB962C8B-B14F-4D97-AF65-F5344CB8AC3E}">
        <p14:creationId xmlns:p14="http://schemas.microsoft.com/office/powerpoint/2010/main" xmlns="" val="380039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2304990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7162287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3536423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22786597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32371855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3333790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22710528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37556531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829138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15555378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7DE68-D06F-49A1-9FE1-4FDD46F05E1C}" type="datetimeFigureOut">
              <a:rPr lang="en-GB" smtClean="0"/>
              <a:pPr/>
              <a:t>16/03/2016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16128406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7DE68-D06F-49A1-9FE1-4FDD46F05E1C}" type="datetimeFigureOut">
              <a:rPr lang="en-GB" smtClean="0"/>
              <a:pPr/>
              <a:t>16/03/2016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648C9-B25F-4200-A076-F44EBD3B6AA7}" type="slidenum">
              <a:rPr lang="en-GB" smtClean="0"/>
              <a:pPr/>
              <a:t>‹#›</a:t>
            </a:fld>
            <a:endParaRPr lang="en-GB"/>
          </a:p>
        </p:txBody>
      </p:sp>
    </p:spTree>
    <p:extLst>
      <p:ext uri="{BB962C8B-B14F-4D97-AF65-F5344CB8AC3E}">
        <p14:creationId xmlns:p14="http://schemas.microsoft.com/office/powerpoint/2010/main" xmlns="" val="2335163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5246" y="70338"/>
            <a:ext cx="9115653" cy="6787662"/>
          </a:xfrm>
          <a:prstGeom prst="rect">
            <a:avLst/>
          </a:prstGeom>
        </p:spPr>
      </p:pic>
      <p:sp>
        <p:nvSpPr>
          <p:cNvPr id="3" name="Oval 2"/>
          <p:cNvSpPr/>
          <p:nvPr/>
        </p:nvSpPr>
        <p:spPr>
          <a:xfrm>
            <a:off x="2154116" y="1485900"/>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421842" y="2583057"/>
            <a:ext cx="4404946" cy="2862322"/>
          </a:xfrm>
          <a:prstGeom prst="rect">
            <a:avLst/>
          </a:prstGeom>
          <a:noFill/>
        </p:spPr>
        <p:txBody>
          <a:bodyPr wrap="square" rtlCol="0">
            <a:spAutoFit/>
          </a:bodyPr>
          <a:lstStyle/>
          <a:p>
            <a:pPr algn="ctr"/>
            <a:r>
              <a:rPr lang="en-GB" sz="4800" b="1" dirty="0">
                <a:solidFill>
                  <a:schemeClr val="bg1"/>
                </a:solidFill>
                <a:latin typeface="Arial" panose="020B0604020202020204" pitchFamily="34" charset="0"/>
                <a:cs typeface="Arial" panose="020B0604020202020204" pitchFamily="34" charset="0"/>
              </a:rPr>
              <a:t>Epigenetics </a:t>
            </a:r>
          </a:p>
          <a:p>
            <a:pPr algn="ctr"/>
            <a:r>
              <a:rPr lang="en-GB" sz="4800" b="1" dirty="0">
                <a:solidFill>
                  <a:schemeClr val="bg1"/>
                </a:solidFill>
                <a:latin typeface="Arial" panose="020B0604020202020204" pitchFamily="34" charset="0"/>
                <a:cs typeface="Arial" panose="020B0604020202020204" pitchFamily="34" charset="0"/>
              </a:rPr>
              <a:t>and the Human Biome</a:t>
            </a:r>
          </a:p>
          <a:p>
            <a:pPr algn="ctr"/>
            <a:endParaRPr lang="en-GB"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262246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0631" y="553915"/>
            <a:ext cx="7904284" cy="57677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1459523" y="809961"/>
            <a:ext cx="6464177" cy="5238078"/>
          </a:xfrm>
          <a:prstGeom prst="rect">
            <a:avLst/>
          </a:prstGeom>
        </p:spPr>
      </p:pic>
    </p:spTree>
    <p:extLst>
      <p:ext uri="{BB962C8B-B14F-4D97-AF65-F5344CB8AC3E}">
        <p14:creationId xmlns:p14="http://schemas.microsoft.com/office/powerpoint/2010/main" xmlns="" val="39323672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Acetate C2</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Forms Acetyl Co A – substrate to Krebs cycle.  Provides energy for heart, kidney, muscle and brain</a:t>
            </a:r>
          </a:p>
          <a:p>
            <a:r>
              <a:rPr lang="en-GB" sz="3600" b="1" dirty="0" smtClean="0">
                <a:solidFill>
                  <a:schemeClr val="bg1"/>
                </a:solidFill>
                <a:latin typeface="Arial" panose="020B0604020202020204" pitchFamily="34" charset="0"/>
                <a:cs typeface="Arial" panose="020B0604020202020204" pitchFamily="34" charset="0"/>
              </a:rPr>
              <a:t>In colon induces thickening of the lining by stimulating crypt cells</a:t>
            </a:r>
          </a:p>
          <a:p>
            <a:r>
              <a:rPr lang="en-GB" sz="3600" b="1" dirty="0" smtClean="0">
                <a:solidFill>
                  <a:schemeClr val="bg1"/>
                </a:solidFill>
                <a:latin typeface="Arial" panose="020B0604020202020204" pitchFamily="34" charset="0"/>
                <a:cs typeface="Arial" panose="020B0604020202020204" pitchFamily="34" charset="0"/>
              </a:rPr>
              <a:t>Enhances </a:t>
            </a:r>
            <a:r>
              <a:rPr lang="en-GB" sz="3600" b="1" dirty="0" err="1" smtClean="0">
                <a:solidFill>
                  <a:schemeClr val="bg1"/>
                </a:solidFill>
                <a:latin typeface="Arial" panose="020B0604020202020204" pitchFamily="34" charset="0"/>
                <a:cs typeface="Arial" panose="020B0604020202020204" pitchFamily="34" charset="0"/>
              </a:rPr>
              <a:t>ileal</a:t>
            </a:r>
            <a:r>
              <a:rPr lang="en-GB" sz="3600" b="1" dirty="0" smtClean="0">
                <a:solidFill>
                  <a:schemeClr val="bg1"/>
                </a:solidFill>
                <a:latin typeface="Arial" panose="020B0604020202020204" pitchFamily="34" charset="0"/>
                <a:cs typeface="Arial" panose="020B0604020202020204" pitchFamily="34" charset="0"/>
              </a:rPr>
              <a:t> motility and increases colonic blood flow</a:t>
            </a:r>
          </a:p>
        </p:txBody>
      </p:sp>
    </p:spTree>
    <p:extLst>
      <p:ext uri="{BB962C8B-B14F-4D97-AF65-F5344CB8AC3E}">
        <p14:creationId xmlns:p14="http://schemas.microsoft.com/office/powerpoint/2010/main" xmlns="" val="26248762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Acetate C2</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Immune system – decreases release of </a:t>
            </a:r>
            <a:r>
              <a:rPr lang="en-GB" sz="3600" b="1" dirty="0" err="1" smtClean="0">
                <a:solidFill>
                  <a:schemeClr val="bg1"/>
                </a:solidFill>
                <a:latin typeface="Arial" panose="020B0604020202020204" pitchFamily="34" charset="0"/>
                <a:cs typeface="Arial" panose="020B0604020202020204" pitchFamily="34" charset="0"/>
              </a:rPr>
              <a:t>TNFa</a:t>
            </a:r>
            <a:r>
              <a:rPr lang="en-GB" sz="3600" b="1" dirty="0" smtClean="0">
                <a:solidFill>
                  <a:schemeClr val="bg1"/>
                </a:solidFill>
                <a:latin typeface="Arial" panose="020B0604020202020204" pitchFamily="34" charset="0"/>
                <a:cs typeface="Arial" panose="020B0604020202020204" pitchFamily="34" charset="0"/>
              </a:rPr>
              <a:t> from neutrophils when stimulated by LPS</a:t>
            </a:r>
          </a:p>
          <a:p>
            <a:r>
              <a:rPr lang="en-GB" sz="3600" b="1" dirty="0" smtClean="0">
                <a:solidFill>
                  <a:schemeClr val="bg1"/>
                </a:solidFill>
                <a:latin typeface="Arial" panose="020B0604020202020204" pitchFamily="34" charset="0"/>
                <a:cs typeface="Arial" panose="020B0604020202020204" pitchFamily="34" charset="0"/>
              </a:rPr>
              <a:t>Inhibits NF Kappa B activity (NF Kappa b stimulates free radicals)</a:t>
            </a:r>
          </a:p>
          <a:p>
            <a:r>
              <a:rPr lang="en-GB" sz="3600" b="1" dirty="0" smtClean="0">
                <a:solidFill>
                  <a:schemeClr val="bg1"/>
                </a:solidFill>
                <a:latin typeface="Arial" panose="020B0604020202020204" pitchFamily="34" charset="0"/>
                <a:cs typeface="Arial" panose="020B0604020202020204" pitchFamily="34" charset="0"/>
              </a:rPr>
              <a:t>Reduces IL-6 release (pro-inflammatory cytokine)</a:t>
            </a:r>
          </a:p>
        </p:txBody>
      </p:sp>
    </p:spTree>
    <p:extLst>
      <p:ext uri="{BB962C8B-B14F-4D97-AF65-F5344CB8AC3E}">
        <p14:creationId xmlns:p14="http://schemas.microsoft.com/office/powerpoint/2010/main" xmlns="" val="941676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Acetate C2</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Carcinogenesis – increases antibody production and natural killer cell activity</a:t>
            </a:r>
          </a:p>
        </p:txBody>
      </p:sp>
    </p:spTree>
    <p:extLst>
      <p:ext uri="{BB962C8B-B14F-4D97-AF65-F5344CB8AC3E}">
        <p14:creationId xmlns:p14="http://schemas.microsoft.com/office/powerpoint/2010/main" xmlns="" val="16457547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Butyrate C4</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Carcinogenesis</a:t>
            </a:r>
          </a:p>
          <a:p>
            <a:r>
              <a:rPr lang="en-GB" sz="3600" b="1" dirty="0" smtClean="0">
                <a:solidFill>
                  <a:schemeClr val="bg1"/>
                </a:solidFill>
                <a:latin typeface="Arial" panose="020B0604020202020204" pitchFamily="34" charset="0"/>
                <a:cs typeface="Arial" panose="020B0604020202020204" pitchFamily="34" charset="0"/>
              </a:rPr>
              <a:t>Induces apoptosis</a:t>
            </a:r>
          </a:p>
          <a:p>
            <a:r>
              <a:rPr lang="en-GB" sz="3600" b="1" dirty="0" smtClean="0">
                <a:solidFill>
                  <a:schemeClr val="bg1"/>
                </a:solidFill>
                <a:latin typeface="Arial" panose="020B0604020202020204" pitchFamily="34" charset="0"/>
                <a:cs typeface="Arial" panose="020B0604020202020204" pitchFamily="34" charset="0"/>
              </a:rPr>
              <a:t>Inhibits tumour cell progression</a:t>
            </a:r>
          </a:p>
          <a:p>
            <a:r>
              <a:rPr lang="en-GB" sz="3600" b="1" dirty="0" smtClean="0">
                <a:solidFill>
                  <a:schemeClr val="bg1"/>
                </a:solidFill>
                <a:latin typeface="Arial" panose="020B0604020202020204" pitchFamily="34" charset="0"/>
                <a:cs typeface="Arial" panose="020B0604020202020204" pitchFamily="34" charset="0"/>
              </a:rPr>
              <a:t>Reduces lymphocyte proliferation</a:t>
            </a:r>
          </a:p>
          <a:p>
            <a:r>
              <a:rPr lang="en-GB" sz="3600" b="1" dirty="0" smtClean="0">
                <a:solidFill>
                  <a:schemeClr val="bg1"/>
                </a:solidFill>
                <a:latin typeface="Arial" panose="020B0604020202020204" pitchFamily="34" charset="0"/>
                <a:cs typeface="Arial" panose="020B0604020202020204" pitchFamily="34" charset="0"/>
              </a:rPr>
              <a:t>Modulates genes associated with cellular differentiation</a:t>
            </a:r>
          </a:p>
          <a:p>
            <a:r>
              <a:rPr lang="en-GB" sz="3600" b="1" dirty="0" smtClean="0">
                <a:solidFill>
                  <a:schemeClr val="bg1"/>
                </a:solidFill>
                <a:latin typeface="Arial" panose="020B0604020202020204" pitchFamily="34" charset="0"/>
                <a:cs typeface="Arial" panose="020B0604020202020204" pitchFamily="34" charset="0"/>
              </a:rPr>
              <a:t>Protects against chromosome damage</a:t>
            </a:r>
          </a:p>
        </p:txBody>
      </p:sp>
    </p:spTree>
    <p:extLst>
      <p:ext uri="{BB962C8B-B14F-4D97-AF65-F5344CB8AC3E}">
        <p14:creationId xmlns:p14="http://schemas.microsoft.com/office/powerpoint/2010/main" xmlns="" val="832015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Butyrate C4</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Anti-inflammatory</a:t>
            </a:r>
          </a:p>
          <a:p>
            <a:r>
              <a:rPr lang="en-GB" sz="3600" b="1" dirty="0" smtClean="0">
                <a:solidFill>
                  <a:schemeClr val="bg1"/>
                </a:solidFill>
                <a:latin typeface="Arial" panose="020B0604020202020204" pitchFamily="34" charset="0"/>
                <a:cs typeface="Arial" panose="020B0604020202020204" pitchFamily="34" charset="0"/>
              </a:rPr>
              <a:t>Increased apoptosis of neutrophils</a:t>
            </a:r>
          </a:p>
          <a:p>
            <a:r>
              <a:rPr lang="en-GB" sz="3600" b="1" dirty="0" smtClean="0">
                <a:solidFill>
                  <a:schemeClr val="bg1"/>
                </a:solidFill>
                <a:latin typeface="Arial" panose="020B0604020202020204" pitchFamily="34" charset="0"/>
                <a:cs typeface="Arial" panose="020B0604020202020204" pitchFamily="34" charset="0"/>
              </a:rPr>
              <a:t>Oxidative stress by increasing mucosal glutathione and protects against H2O2 damage</a:t>
            </a:r>
          </a:p>
          <a:p>
            <a:r>
              <a:rPr lang="en-GB" sz="3600" b="1" dirty="0" smtClean="0">
                <a:solidFill>
                  <a:schemeClr val="bg1"/>
                </a:solidFill>
                <a:latin typeface="Arial" panose="020B0604020202020204" pitchFamily="34" charset="0"/>
                <a:cs typeface="Arial" panose="020B0604020202020204" pitchFamily="34" charset="0"/>
              </a:rPr>
              <a:t>Barrier function – upregulates mucin production and reduces </a:t>
            </a:r>
          </a:p>
        </p:txBody>
      </p:sp>
    </p:spTree>
    <p:extLst>
      <p:ext uri="{BB962C8B-B14F-4D97-AF65-F5344CB8AC3E}">
        <p14:creationId xmlns:p14="http://schemas.microsoft.com/office/powerpoint/2010/main" xmlns="" val="14490080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Butyrate C4</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Reduces translocation of pathogens</a:t>
            </a:r>
          </a:p>
          <a:p>
            <a:r>
              <a:rPr lang="en-GB" sz="3600" b="1" dirty="0" smtClean="0">
                <a:solidFill>
                  <a:schemeClr val="bg1"/>
                </a:solidFill>
                <a:latin typeface="Arial" panose="020B0604020202020204" pitchFamily="34" charset="0"/>
                <a:cs typeface="Arial" panose="020B0604020202020204" pitchFamily="34" charset="0"/>
              </a:rPr>
              <a:t>Promotes Satiety – increases </a:t>
            </a:r>
            <a:r>
              <a:rPr lang="en-GB" sz="3600" b="1" dirty="0" err="1" smtClean="0">
                <a:solidFill>
                  <a:schemeClr val="bg1"/>
                </a:solidFill>
                <a:latin typeface="Arial" panose="020B0604020202020204" pitchFamily="34" charset="0"/>
                <a:cs typeface="Arial" panose="020B0604020202020204" pitchFamily="34" charset="0"/>
              </a:rPr>
              <a:t>proglucagon</a:t>
            </a:r>
            <a:r>
              <a:rPr lang="en-GB" sz="3600" b="1" dirty="0" smtClean="0">
                <a:solidFill>
                  <a:schemeClr val="bg1"/>
                </a:solidFill>
                <a:latin typeface="Arial" panose="020B0604020202020204" pitchFamily="34" charset="0"/>
                <a:cs typeface="Arial" panose="020B0604020202020204" pitchFamily="34" charset="0"/>
              </a:rPr>
              <a:t> which increases blood glucose, increases peptide YY which decreases appetite</a:t>
            </a:r>
          </a:p>
          <a:p>
            <a:r>
              <a:rPr lang="en-GB" sz="3600" b="1" dirty="0" smtClean="0">
                <a:solidFill>
                  <a:schemeClr val="bg1"/>
                </a:solidFill>
                <a:latin typeface="Arial" panose="020B0604020202020204" pitchFamily="34" charset="0"/>
                <a:cs typeface="Arial" panose="020B0604020202020204" pitchFamily="34" charset="0"/>
              </a:rPr>
              <a:t>Major energy source for the colonic epithelium, controls gut motility</a:t>
            </a:r>
          </a:p>
        </p:txBody>
      </p:sp>
    </p:spTree>
    <p:extLst>
      <p:ext uri="{BB962C8B-B14F-4D97-AF65-F5344CB8AC3E}">
        <p14:creationId xmlns:p14="http://schemas.microsoft.com/office/powerpoint/2010/main" xmlns="" val="9069543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 An enigma!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Immune system activity</a:t>
            </a:r>
          </a:p>
          <a:p>
            <a:r>
              <a:rPr lang="en-GB" sz="3600" b="1" dirty="0" smtClean="0">
                <a:solidFill>
                  <a:schemeClr val="bg1"/>
                </a:solidFill>
                <a:latin typeface="Arial" panose="020B0604020202020204" pitchFamily="34" charset="0"/>
                <a:cs typeface="Arial" panose="020B0604020202020204" pitchFamily="34" charset="0"/>
              </a:rPr>
              <a:t>General anti inflammatory </a:t>
            </a:r>
          </a:p>
          <a:p>
            <a:r>
              <a:rPr lang="en-GB" sz="3600" b="1" dirty="0" smtClean="0">
                <a:solidFill>
                  <a:schemeClr val="bg1"/>
                </a:solidFill>
                <a:latin typeface="Arial" panose="020B0604020202020204" pitchFamily="34" charset="0"/>
                <a:cs typeface="Arial" panose="020B0604020202020204" pitchFamily="34" charset="0"/>
              </a:rPr>
              <a:t>Inhibits NF Kappa B</a:t>
            </a:r>
          </a:p>
          <a:p>
            <a:r>
              <a:rPr lang="en-GB" sz="3600" b="1" dirty="0" smtClean="0">
                <a:solidFill>
                  <a:schemeClr val="bg1"/>
                </a:solidFill>
                <a:latin typeface="Arial" panose="020B0604020202020204" pitchFamily="34" charset="0"/>
                <a:cs typeface="Arial" panose="020B0604020202020204" pitchFamily="34" charset="0"/>
              </a:rPr>
              <a:t>Inhibits TNF a production in neutrophils</a:t>
            </a:r>
          </a:p>
          <a:p>
            <a:r>
              <a:rPr lang="en-GB" sz="3600" b="1" dirty="0" smtClean="0">
                <a:solidFill>
                  <a:schemeClr val="bg1"/>
                </a:solidFill>
                <a:latin typeface="Arial" panose="020B0604020202020204" pitchFamily="34" charset="0"/>
                <a:cs typeface="Arial" panose="020B0604020202020204" pitchFamily="34" charset="0"/>
              </a:rPr>
              <a:t>Inhibits </a:t>
            </a:r>
            <a:r>
              <a:rPr lang="en-GB" sz="3600" b="1" dirty="0" err="1" smtClean="0">
                <a:solidFill>
                  <a:schemeClr val="bg1"/>
                </a:solidFill>
                <a:latin typeface="Arial" panose="020B0604020202020204" pitchFamily="34" charset="0"/>
                <a:cs typeface="Arial" panose="020B0604020202020204" pitchFamily="34" charset="0"/>
              </a:rPr>
              <a:t>resisten</a:t>
            </a:r>
            <a:r>
              <a:rPr lang="en-GB" sz="3600" b="1" dirty="0" smtClean="0">
                <a:solidFill>
                  <a:schemeClr val="bg1"/>
                </a:solidFill>
                <a:latin typeface="Arial" panose="020B0604020202020204" pitchFamily="34" charset="0"/>
                <a:cs typeface="Arial" panose="020B0604020202020204" pitchFamily="34" charset="0"/>
              </a:rPr>
              <a:t> – a pro inflammatory cytokine produced by adipose tissue</a:t>
            </a:r>
          </a:p>
        </p:txBody>
      </p:sp>
    </p:spTree>
    <p:extLst>
      <p:ext uri="{BB962C8B-B14F-4D97-AF65-F5344CB8AC3E}">
        <p14:creationId xmlns:p14="http://schemas.microsoft.com/office/powerpoint/2010/main" xmlns="" val="39976284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 An enigma!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Carcinogenesis – induces Coli rectal cancer apoptosis</a:t>
            </a:r>
          </a:p>
          <a:p>
            <a:r>
              <a:rPr lang="en-GB" sz="3600" b="1" dirty="0" smtClean="0">
                <a:solidFill>
                  <a:schemeClr val="bg1"/>
                </a:solidFill>
                <a:latin typeface="Arial" panose="020B0604020202020204" pitchFamily="34" charset="0"/>
                <a:cs typeface="Arial" panose="020B0604020202020204" pitchFamily="34" charset="0"/>
              </a:rPr>
              <a:t>Stimulates cell differentiation</a:t>
            </a:r>
          </a:p>
          <a:p>
            <a:r>
              <a:rPr lang="en-GB" sz="3600" b="1" dirty="0" smtClean="0">
                <a:solidFill>
                  <a:schemeClr val="bg1"/>
                </a:solidFill>
                <a:latin typeface="Arial" panose="020B0604020202020204" pitchFamily="34" charset="0"/>
                <a:cs typeface="Arial" panose="020B0604020202020204" pitchFamily="34" charset="0"/>
              </a:rPr>
              <a:t>Increases satiety and reduces food intake, increase production of leptin</a:t>
            </a:r>
          </a:p>
          <a:p>
            <a:r>
              <a:rPr lang="en-GB" sz="3600" b="1" dirty="0" smtClean="0">
                <a:solidFill>
                  <a:schemeClr val="bg1"/>
                </a:solidFill>
                <a:latin typeface="Arial" panose="020B0604020202020204" pitchFamily="34" charset="0"/>
                <a:cs typeface="Arial" panose="020B0604020202020204" pitchFamily="34" charset="0"/>
              </a:rPr>
              <a:t>Aids in cholesterol metabolism</a:t>
            </a:r>
          </a:p>
        </p:txBody>
      </p:sp>
    </p:spTree>
    <p:extLst>
      <p:ext uri="{BB962C8B-B14F-4D97-AF65-F5344CB8AC3E}">
        <p14:creationId xmlns:p14="http://schemas.microsoft.com/office/powerpoint/2010/main" xmlns="" val="26175498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 An enigma!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Dr David </a:t>
            </a:r>
            <a:r>
              <a:rPr lang="en-GB" sz="3600" b="1" dirty="0" err="1" smtClean="0">
                <a:solidFill>
                  <a:schemeClr val="bg1"/>
                </a:solidFill>
                <a:latin typeface="Arial" panose="020B0604020202020204" pitchFamily="34" charset="0"/>
                <a:cs typeface="Arial" panose="020B0604020202020204" pitchFamily="34" charset="0"/>
              </a:rPr>
              <a:t>Perlmutter</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Ratio – need more butyric &amp; acetic and less </a:t>
            </a:r>
            <a:r>
              <a:rPr lang="en-GB" sz="3600" b="1" dirty="0" err="1" smtClean="0">
                <a:solidFill>
                  <a:schemeClr val="bg1"/>
                </a:solidFill>
                <a:latin typeface="Arial" panose="020B0604020202020204" pitchFamily="34" charset="0"/>
                <a:cs typeface="Arial" panose="020B0604020202020204" pitchFamily="34" charset="0"/>
              </a:rPr>
              <a:t>proprionic</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High levels indicate that gut is dominated by bad bacteria</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Toxic for the brain</a:t>
            </a:r>
          </a:p>
          <a:p>
            <a:r>
              <a:rPr lang="en-GB" sz="3600" b="1" dirty="0" smtClean="0">
                <a:solidFill>
                  <a:schemeClr val="bg1"/>
                </a:solidFill>
                <a:latin typeface="Arial" panose="020B0604020202020204" pitchFamily="34" charset="0"/>
                <a:cs typeface="Arial" panose="020B0604020202020204" pitchFamily="34" charset="0"/>
              </a:rPr>
              <a:t>Increases gut permeability</a:t>
            </a: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873991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 An enigma!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Different types of bacteria produce different SCFA</a:t>
            </a:r>
          </a:p>
          <a:p>
            <a:r>
              <a:rPr lang="en-GB" sz="3600" b="1" dirty="0" smtClean="0">
                <a:solidFill>
                  <a:schemeClr val="bg1"/>
                </a:solidFill>
                <a:latin typeface="Arial" panose="020B0604020202020204" pitchFamily="34" charset="0"/>
                <a:cs typeface="Arial" panose="020B0604020202020204" pitchFamily="34" charset="0"/>
              </a:rPr>
              <a:t>Bad bacteria </a:t>
            </a:r>
            <a:r>
              <a:rPr lang="en-GB" sz="3600" b="1" dirty="0" err="1" smtClean="0">
                <a:solidFill>
                  <a:schemeClr val="bg1"/>
                </a:solidFill>
                <a:latin typeface="Arial" panose="020B0604020202020204" pitchFamily="34" charset="0"/>
                <a:cs typeface="Arial" panose="020B0604020202020204" pitchFamily="34" charset="0"/>
              </a:rPr>
              <a:t>eg</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Clostridial</a:t>
            </a:r>
            <a:r>
              <a:rPr lang="en-GB" sz="3600" b="1" dirty="0" smtClean="0">
                <a:solidFill>
                  <a:schemeClr val="bg1"/>
                </a:solidFill>
                <a:latin typeface="Arial" panose="020B0604020202020204" pitchFamily="34" charset="0"/>
                <a:cs typeface="Arial" panose="020B0604020202020204" pitchFamily="34" charset="0"/>
              </a:rPr>
              <a:t> species produce PPA in abundance</a:t>
            </a:r>
          </a:p>
          <a:p>
            <a:r>
              <a:rPr lang="en-GB" sz="3600" b="1" dirty="0" smtClean="0">
                <a:solidFill>
                  <a:schemeClr val="bg1"/>
                </a:solidFill>
                <a:latin typeface="Arial" panose="020B0604020202020204" pitchFamily="34" charset="0"/>
                <a:cs typeface="Arial" panose="020B0604020202020204" pitchFamily="34" charset="0"/>
              </a:rPr>
              <a:t>Without the right balance of gut microbes to keep barrier intact, PPA enters bloodstream and turns</a:t>
            </a: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84255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608" y="1081455"/>
            <a:ext cx="7508630"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The Sanskrit word </a:t>
            </a:r>
            <a:r>
              <a:rPr lang="en-GB" sz="3600" b="1" dirty="0">
                <a:solidFill>
                  <a:srgbClr val="FFFF00"/>
                </a:solidFill>
                <a:latin typeface="Arial" panose="020B0604020202020204" pitchFamily="34" charset="0"/>
                <a:cs typeface="Arial" panose="020B0604020202020204" pitchFamily="34" charset="0"/>
              </a:rPr>
              <a:t>'</a:t>
            </a:r>
            <a:r>
              <a:rPr lang="en-GB" sz="3600" b="1" dirty="0" err="1">
                <a:solidFill>
                  <a:srgbClr val="FFFF00"/>
                </a:solidFill>
                <a:latin typeface="Arial" panose="020B0604020202020204" pitchFamily="34" charset="0"/>
                <a:cs typeface="Arial" panose="020B0604020202020204" pitchFamily="34" charset="0"/>
              </a:rPr>
              <a:t>basti</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(written as '</a:t>
            </a:r>
            <a:r>
              <a:rPr lang="en-GB" sz="3600" b="1" dirty="0" err="1">
                <a:solidFill>
                  <a:schemeClr val="bg1"/>
                </a:solidFill>
                <a:latin typeface="Arial" panose="020B0604020202020204" pitchFamily="34" charset="0"/>
                <a:cs typeface="Arial" panose="020B0604020202020204" pitchFamily="34" charset="0"/>
              </a:rPr>
              <a:t>vasti</a:t>
            </a:r>
            <a:r>
              <a:rPr lang="en-GB" sz="3600" b="1" dirty="0">
                <a:solidFill>
                  <a:schemeClr val="bg1"/>
                </a:solidFill>
                <a:latin typeface="Arial" panose="020B0604020202020204" pitchFamily="34" charset="0"/>
                <a:cs typeface="Arial" panose="020B0604020202020204" pitchFamily="34" charset="0"/>
              </a:rPr>
              <a:t>' or '</a:t>
            </a:r>
            <a:r>
              <a:rPr lang="en-GB" sz="3600" b="1" dirty="0" err="1">
                <a:solidFill>
                  <a:schemeClr val="bg1"/>
                </a:solidFill>
                <a:latin typeface="Arial" panose="020B0604020202020204" pitchFamily="34" charset="0"/>
                <a:cs typeface="Arial" panose="020B0604020202020204" pitchFamily="34" charset="0"/>
              </a:rPr>
              <a:t>wasti</a:t>
            </a:r>
            <a:r>
              <a:rPr lang="en-GB" sz="3600" b="1" dirty="0">
                <a:solidFill>
                  <a:schemeClr val="bg1"/>
                </a:solidFill>
                <a:latin typeface="Arial" panose="020B0604020202020204" pitchFamily="34" charset="0"/>
                <a:cs typeface="Arial" panose="020B0604020202020204" pitchFamily="34" charset="0"/>
              </a:rPr>
              <a:t>') is a general word that relates to anything pertaining to the lower abdomen, belly, pelvis and bladder. The practice of </a:t>
            </a:r>
            <a:r>
              <a:rPr lang="en-GB" sz="3600" b="1" dirty="0" err="1">
                <a:solidFill>
                  <a:schemeClr val="bg1"/>
                </a:solidFill>
                <a:latin typeface="Arial" panose="020B0604020202020204" pitchFamily="34" charset="0"/>
                <a:cs typeface="Arial" panose="020B0604020202020204" pitchFamily="34" charset="0"/>
              </a:rPr>
              <a:t>basti</a:t>
            </a:r>
            <a:r>
              <a:rPr lang="en-GB" sz="3600" b="1" dirty="0">
                <a:solidFill>
                  <a:schemeClr val="bg1"/>
                </a:solidFill>
                <a:latin typeface="Arial" panose="020B0604020202020204" pitchFamily="34" charset="0"/>
                <a:cs typeface="Arial" panose="020B0604020202020204" pitchFamily="34" charset="0"/>
              </a:rPr>
              <a:t> karma is a process of cleaning the lower abdomen, especially the colon. </a:t>
            </a:r>
          </a:p>
        </p:txBody>
      </p:sp>
    </p:spTree>
    <p:extLst>
      <p:ext uri="{BB962C8B-B14F-4D97-AF65-F5344CB8AC3E}">
        <p14:creationId xmlns:p14="http://schemas.microsoft.com/office/powerpoint/2010/main" xmlns="" val="5458263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 An enigma!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On inflammation and activates the immune system</a:t>
            </a:r>
          </a:p>
          <a:p>
            <a:r>
              <a:rPr lang="en-GB" sz="3600" b="1" dirty="0" smtClean="0">
                <a:solidFill>
                  <a:schemeClr val="bg1"/>
                </a:solidFill>
                <a:latin typeface="Arial" panose="020B0604020202020204" pitchFamily="34" charset="0"/>
                <a:cs typeface="Arial" panose="020B0604020202020204" pitchFamily="34" charset="0"/>
              </a:rPr>
              <a:t>Affects cell to  cell signalling</a:t>
            </a:r>
          </a:p>
          <a:p>
            <a:r>
              <a:rPr lang="en-GB" sz="3600" b="1" dirty="0" smtClean="0">
                <a:solidFill>
                  <a:schemeClr val="bg1"/>
                </a:solidFill>
                <a:latin typeface="Arial" panose="020B0604020202020204" pitchFamily="34" charset="0"/>
                <a:cs typeface="Arial" panose="020B0604020202020204" pitchFamily="34" charset="0"/>
              </a:rPr>
              <a:t>Leads to compromised mitochondrial function, alters the brains ability to use energy</a:t>
            </a:r>
          </a:p>
          <a:p>
            <a:r>
              <a:rPr lang="en-GB" sz="3600" b="1" dirty="0" smtClean="0">
                <a:solidFill>
                  <a:schemeClr val="bg1"/>
                </a:solidFill>
                <a:latin typeface="Arial" panose="020B0604020202020204" pitchFamily="34" charset="0"/>
                <a:cs typeface="Arial" panose="020B0604020202020204" pitchFamily="34" charset="0"/>
              </a:rPr>
              <a:t>Increases oxidative stress, harms proteins, cells, fats, DNA</a:t>
            </a: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32815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 An enigma!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Depletes the brain of molecules such as antioxidants, neurotransmitters and omega 3 fats</a:t>
            </a:r>
          </a:p>
          <a:p>
            <a:r>
              <a:rPr lang="en-GB" sz="3600" b="1" dirty="0" smtClean="0">
                <a:solidFill>
                  <a:schemeClr val="bg1"/>
                </a:solidFill>
                <a:latin typeface="Arial" panose="020B0604020202020204" pitchFamily="34" charset="0"/>
                <a:cs typeface="Arial" panose="020B0604020202020204" pitchFamily="34" charset="0"/>
              </a:rPr>
              <a:t>Body finds it difficult to burn odd chain fatty acids</a:t>
            </a:r>
          </a:p>
          <a:p>
            <a:r>
              <a:rPr lang="en-GB" sz="3600" b="1" dirty="0" smtClean="0">
                <a:solidFill>
                  <a:schemeClr val="bg1"/>
                </a:solidFill>
                <a:latin typeface="Arial" panose="020B0604020202020204" pitchFamily="34" charset="0"/>
                <a:cs typeface="Arial" panose="020B0604020202020204" pitchFamily="34" charset="0"/>
              </a:rPr>
              <a:t>Natural way to eliminate is </a:t>
            </a:r>
            <a:r>
              <a:rPr lang="en-GB" sz="3600" b="1" dirty="0" err="1" smtClean="0">
                <a:solidFill>
                  <a:schemeClr val="bg1"/>
                </a:solidFill>
                <a:latin typeface="Arial" panose="020B0604020202020204" pitchFamily="34" charset="0"/>
                <a:cs typeface="Arial" panose="020B0604020202020204" pitchFamily="34" charset="0"/>
              </a:rPr>
              <a:t>Adenosylcobalamin</a:t>
            </a: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419400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Test for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Test with the short chain fatty acids</a:t>
            </a:r>
          </a:p>
          <a:p>
            <a:r>
              <a:rPr lang="en-GB" sz="3600" b="1" dirty="0" smtClean="0">
                <a:solidFill>
                  <a:schemeClr val="bg1"/>
                </a:solidFill>
                <a:latin typeface="Arial" panose="020B0604020202020204" pitchFamily="34" charset="0"/>
                <a:cs typeface="Arial" panose="020B0604020202020204" pitchFamily="34" charset="0"/>
              </a:rPr>
              <a:t>Using the splenic or hepatic flexure to find the weakness</a:t>
            </a:r>
          </a:p>
          <a:p>
            <a:r>
              <a:rPr lang="en-GB" sz="3600" b="1" dirty="0" smtClean="0">
                <a:solidFill>
                  <a:schemeClr val="bg1"/>
                </a:solidFill>
                <a:latin typeface="Arial" panose="020B0604020202020204" pitchFamily="34" charset="0"/>
                <a:cs typeface="Arial" panose="020B0604020202020204" pitchFamily="34" charset="0"/>
              </a:rPr>
              <a:t>Check if Acetic acid and/or Butyric acid strengthen</a:t>
            </a:r>
          </a:p>
          <a:p>
            <a:r>
              <a:rPr lang="en-GB" sz="3600" b="1" dirty="0" smtClean="0">
                <a:solidFill>
                  <a:schemeClr val="bg1"/>
                </a:solidFill>
                <a:latin typeface="Arial" panose="020B0604020202020204" pitchFamily="34" charset="0"/>
                <a:cs typeface="Arial" panose="020B0604020202020204" pitchFamily="34" charset="0"/>
              </a:rPr>
              <a:t>If so test Smart Prebiotic </a:t>
            </a: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852127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Test for </a:t>
            </a:r>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In the clear test to see if </a:t>
            </a:r>
            <a:r>
              <a:rPr lang="en-GB" sz="3600" b="1" dirty="0" err="1" smtClean="0">
                <a:solidFill>
                  <a:schemeClr val="bg1"/>
                </a:solidFill>
                <a:latin typeface="Arial" panose="020B0604020202020204" pitchFamily="34" charset="0"/>
                <a:cs typeface="Arial" panose="020B0604020202020204" pitchFamily="34" charset="0"/>
              </a:rPr>
              <a:t>proprionic</a:t>
            </a:r>
            <a:r>
              <a:rPr lang="en-GB" sz="3600" b="1" dirty="0" smtClean="0">
                <a:solidFill>
                  <a:schemeClr val="bg1"/>
                </a:solidFill>
                <a:latin typeface="Arial" panose="020B0604020202020204" pitchFamily="34" charset="0"/>
                <a:cs typeface="Arial" panose="020B0604020202020204" pitchFamily="34" charset="0"/>
              </a:rPr>
              <a:t> acid weakens</a:t>
            </a:r>
          </a:p>
          <a:p>
            <a:r>
              <a:rPr lang="en-GB" sz="3600" b="1" dirty="0" smtClean="0">
                <a:solidFill>
                  <a:schemeClr val="bg1"/>
                </a:solidFill>
                <a:latin typeface="Arial" panose="020B0604020202020204" pitchFamily="34" charset="0"/>
                <a:cs typeface="Arial" panose="020B0604020202020204" pitchFamily="34" charset="0"/>
              </a:rPr>
              <a:t>If so test for </a:t>
            </a:r>
            <a:r>
              <a:rPr lang="en-GB" sz="3600" b="1" dirty="0" err="1" smtClean="0">
                <a:solidFill>
                  <a:schemeClr val="bg1"/>
                </a:solidFill>
                <a:latin typeface="Arial" panose="020B0604020202020204" pitchFamily="34" charset="0"/>
                <a:cs typeface="Arial" panose="020B0604020202020204" pitchFamily="34" charset="0"/>
              </a:rPr>
              <a:t>Adenosylcobalamin</a:t>
            </a:r>
            <a:r>
              <a:rPr lang="en-GB" sz="3600" b="1" dirty="0" smtClean="0">
                <a:solidFill>
                  <a:schemeClr val="bg1"/>
                </a:solidFill>
                <a:latin typeface="Arial" panose="020B0604020202020204" pitchFamily="34" charset="0"/>
                <a:cs typeface="Arial" panose="020B0604020202020204" pitchFamily="34" charset="0"/>
              </a:rPr>
              <a:t>, liquid or capsules</a:t>
            </a:r>
            <a:endParaRPr lang="en-GB" sz="32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067196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Test for </a:t>
            </a:r>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B5</a:t>
            </a:r>
          </a:p>
          <a:p>
            <a:r>
              <a:rPr lang="en-GB" sz="3600" b="1" dirty="0" smtClean="0">
                <a:solidFill>
                  <a:schemeClr val="bg1"/>
                </a:solidFill>
                <a:latin typeface="Arial" panose="020B0604020202020204" pitchFamily="34" charset="0"/>
                <a:cs typeface="Arial" panose="020B0604020202020204" pitchFamily="34" charset="0"/>
              </a:rPr>
              <a:t>Magnesium</a:t>
            </a:r>
          </a:p>
          <a:p>
            <a:r>
              <a:rPr lang="en-GB" sz="3600" b="1" dirty="0" smtClean="0">
                <a:solidFill>
                  <a:schemeClr val="bg1"/>
                </a:solidFill>
                <a:latin typeface="Arial" panose="020B0604020202020204" pitchFamily="34" charset="0"/>
                <a:cs typeface="Arial" panose="020B0604020202020204" pitchFamily="34" charset="0"/>
              </a:rPr>
              <a:t>Biotin</a:t>
            </a:r>
          </a:p>
          <a:p>
            <a:r>
              <a:rPr lang="en-GB" sz="3600" b="1" dirty="0" err="1" smtClean="0">
                <a:solidFill>
                  <a:schemeClr val="bg1"/>
                </a:solidFill>
                <a:latin typeface="Arial" panose="020B0604020202020204" pitchFamily="34" charset="0"/>
                <a:cs typeface="Arial" panose="020B0604020202020204" pitchFamily="34" charset="0"/>
              </a:rPr>
              <a:t>Adenosylcobalamin</a:t>
            </a:r>
            <a:endParaRPr lang="en-GB" sz="32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545180" y="537328"/>
            <a:ext cx="8099199" cy="5806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10706" y="2592370"/>
            <a:ext cx="1329179" cy="307777"/>
          </a:xfrm>
          <a:prstGeom prst="rect">
            <a:avLst/>
          </a:prstGeom>
          <a:solidFill>
            <a:schemeClr val="bg1"/>
          </a:solidFill>
        </p:spPr>
        <p:txBody>
          <a:bodyPr wrap="square" rtlCol="0">
            <a:spAutoFit/>
          </a:bodyPr>
          <a:lstStyle/>
          <a:p>
            <a:r>
              <a:rPr lang="en-GB" sz="1400" b="1" dirty="0" err="1" smtClean="0">
                <a:solidFill>
                  <a:srgbClr val="002060"/>
                </a:solidFill>
                <a:latin typeface="Arial" panose="020B0604020202020204" pitchFamily="34" charset="0"/>
                <a:cs typeface="Arial" panose="020B0604020202020204" pitchFamily="34" charset="0"/>
              </a:rPr>
              <a:t>Proprionate</a:t>
            </a:r>
            <a:endParaRPr lang="en-GB" sz="1400" b="1"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3395222" y="2592369"/>
            <a:ext cx="1666972" cy="307777"/>
          </a:xfrm>
          <a:prstGeom prst="rect">
            <a:avLst/>
          </a:prstGeom>
          <a:solidFill>
            <a:schemeClr val="bg1"/>
          </a:solidFill>
        </p:spPr>
        <p:txBody>
          <a:bodyPr wrap="square" rtlCol="0">
            <a:spAutoFit/>
          </a:bodyPr>
          <a:lstStyle/>
          <a:p>
            <a:r>
              <a:rPr lang="en-GB" sz="1400" b="1" dirty="0" err="1" smtClean="0">
                <a:solidFill>
                  <a:srgbClr val="002060"/>
                </a:solidFill>
                <a:latin typeface="Arial" panose="020B0604020202020204" pitchFamily="34" charset="0"/>
                <a:cs typeface="Arial" panose="020B0604020202020204" pitchFamily="34" charset="0"/>
              </a:rPr>
              <a:t>Proprionate</a:t>
            </a:r>
            <a:r>
              <a:rPr lang="en-GB" sz="1400" b="1" dirty="0" smtClean="0">
                <a:solidFill>
                  <a:srgbClr val="002060"/>
                </a:solidFill>
                <a:latin typeface="Arial" panose="020B0604020202020204" pitchFamily="34" charset="0"/>
                <a:cs typeface="Arial" panose="020B0604020202020204" pitchFamily="34" charset="0"/>
              </a:rPr>
              <a:t> CoA</a:t>
            </a:r>
            <a:endParaRPr lang="en-GB" sz="1400" b="1"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6933208" y="2746257"/>
            <a:ext cx="1400088" cy="523220"/>
          </a:xfrm>
          <a:prstGeom prst="rect">
            <a:avLst/>
          </a:prstGeom>
          <a:solidFill>
            <a:schemeClr val="bg1"/>
          </a:solidFill>
        </p:spPr>
        <p:txBody>
          <a:bodyPr wrap="square" rtlCol="0">
            <a:spAutoFit/>
          </a:bodyPr>
          <a:lstStyle/>
          <a:p>
            <a:r>
              <a:rPr lang="en-GB" sz="1400" b="1" dirty="0" smtClean="0">
                <a:solidFill>
                  <a:srgbClr val="002060"/>
                </a:solidFill>
                <a:latin typeface="Arial" panose="020B0604020202020204" pitchFamily="34" charset="0"/>
                <a:cs typeface="Arial" panose="020B0604020202020204" pitchFamily="34" charset="0"/>
              </a:rPr>
              <a:t>D-Methyl  </a:t>
            </a:r>
            <a:r>
              <a:rPr lang="en-GB" sz="1400" b="1" dirty="0" err="1" smtClean="0">
                <a:solidFill>
                  <a:srgbClr val="002060"/>
                </a:solidFill>
                <a:latin typeface="Arial" panose="020B0604020202020204" pitchFamily="34" charset="0"/>
                <a:cs typeface="Arial" panose="020B0604020202020204" pitchFamily="34" charset="0"/>
              </a:rPr>
              <a:t>malonyl</a:t>
            </a:r>
            <a:r>
              <a:rPr lang="en-GB" sz="1400" b="1" dirty="0" smtClean="0">
                <a:solidFill>
                  <a:srgbClr val="002060"/>
                </a:solidFill>
                <a:latin typeface="Arial" panose="020B0604020202020204" pitchFamily="34" charset="0"/>
                <a:cs typeface="Arial" panose="020B0604020202020204" pitchFamily="34" charset="0"/>
              </a:rPr>
              <a:t> CoA</a:t>
            </a:r>
            <a:endParaRPr lang="en-GB" sz="1400" b="1"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7085608" y="5132811"/>
            <a:ext cx="1400088" cy="523220"/>
          </a:xfrm>
          <a:prstGeom prst="rect">
            <a:avLst/>
          </a:prstGeom>
          <a:solidFill>
            <a:schemeClr val="bg1"/>
          </a:solidFill>
        </p:spPr>
        <p:txBody>
          <a:bodyPr wrap="square" rtlCol="0">
            <a:spAutoFit/>
          </a:bodyPr>
          <a:lstStyle/>
          <a:p>
            <a:r>
              <a:rPr lang="en-GB" sz="1400" b="1" dirty="0">
                <a:solidFill>
                  <a:srgbClr val="002060"/>
                </a:solidFill>
                <a:latin typeface="Arial" panose="020B0604020202020204" pitchFamily="34" charset="0"/>
                <a:cs typeface="Arial" panose="020B0604020202020204" pitchFamily="34" charset="0"/>
              </a:rPr>
              <a:t>L</a:t>
            </a:r>
            <a:r>
              <a:rPr lang="en-GB" sz="1400" b="1" dirty="0" smtClean="0">
                <a:solidFill>
                  <a:srgbClr val="002060"/>
                </a:solidFill>
                <a:latin typeface="Arial" panose="020B0604020202020204" pitchFamily="34" charset="0"/>
                <a:cs typeface="Arial" panose="020B0604020202020204" pitchFamily="34" charset="0"/>
              </a:rPr>
              <a:t>-Methyl  </a:t>
            </a:r>
            <a:r>
              <a:rPr lang="en-GB" sz="1400" b="1" dirty="0" err="1" smtClean="0">
                <a:solidFill>
                  <a:srgbClr val="002060"/>
                </a:solidFill>
                <a:latin typeface="Arial" panose="020B0604020202020204" pitchFamily="34" charset="0"/>
                <a:cs typeface="Arial" panose="020B0604020202020204" pitchFamily="34" charset="0"/>
              </a:rPr>
              <a:t>malonyl</a:t>
            </a:r>
            <a:r>
              <a:rPr lang="en-GB" sz="1400" b="1" dirty="0" smtClean="0">
                <a:solidFill>
                  <a:srgbClr val="002060"/>
                </a:solidFill>
                <a:latin typeface="Arial" panose="020B0604020202020204" pitchFamily="34" charset="0"/>
                <a:cs typeface="Arial" panose="020B0604020202020204" pitchFamily="34" charset="0"/>
              </a:rPr>
              <a:t> CoA</a:t>
            </a:r>
            <a:endParaRPr lang="en-GB" sz="1400" b="1"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3830427" y="5257096"/>
            <a:ext cx="1666972" cy="307777"/>
          </a:xfrm>
          <a:prstGeom prst="rect">
            <a:avLst/>
          </a:prstGeom>
          <a:solidFill>
            <a:schemeClr val="bg1"/>
          </a:solidFill>
        </p:spPr>
        <p:txBody>
          <a:bodyPr wrap="square" rtlCol="0">
            <a:spAutoFit/>
          </a:bodyPr>
          <a:lstStyle/>
          <a:p>
            <a:r>
              <a:rPr lang="en-GB" sz="1400" b="1" dirty="0" err="1" smtClean="0">
                <a:solidFill>
                  <a:srgbClr val="002060"/>
                </a:solidFill>
                <a:latin typeface="Arial" panose="020B0604020202020204" pitchFamily="34" charset="0"/>
                <a:cs typeface="Arial" panose="020B0604020202020204" pitchFamily="34" charset="0"/>
              </a:rPr>
              <a:t>Succinyl</a:t>
            </a:r>
            <a:r>
              <a:rPr lang="en-GB" sz="1400" b="1" dirty="0" smtClean="0">
                <a:solidFill>
                  <a:srgbClr val="002060"/>
                </a:solidFill>
                <a:latin typeface="Arial" panose="020B0604020202020204" pitchFamily="34" charset="0"/>
                <a:cs typeface="Arial" panose="020B0604020202020204" pitchFamily="34" charset="0"/>
              </a:rPr>
              <a:t> CoA</a:t>
            </a:r>
            <a:endParaRPr lang="en-GB" sz="1400" b="1"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545180" y="4243629"/>
            <a:ext cx="1481581" cy="738664"/>
          </a:xfrm>
          <a:prstGeom prst="rect">
            <a:avLst/>
          </a:prstGeom>
          <a:solidFill>
            <a:schemeClr val="bg1"/>
          </a:solidFill>
        </p:spPr>
        <p:txBody>
          <a:bodyPr wrap="square" rtlCol="0">
            <a:spAutoFit/>
          </a:bodyPr>
          <a:lstStyle/>
          <a:p>
            <a:r>
              <a:rPr lang="en-GB" sz="1400" b="1" dirty="0" smtClean="0">
                <a:solidFill>
                  <a:srgbClr val="002060"/>
                </a:solidFill>
                <a:latin typeface="Arial" panose="020B0604020202020204" pitchFamily="34" charset="0"/>
                <a:cs typeface="Arial" panose="020B0604020202020204" pitchFamily="34" charset="0"/>
              </a:rPr>
              <a:t>Intermediates of the Krebs’ cycle</a:t>
            </a:r>
            <a:endParaRPr lang="en-GB" sz="1400" b="1"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5002075" y="4645267"/>
            <a:ext cx="1905786" cy="523220"/>
          </a:xfrm>
          <a:prstGeom prst="rect">
            <a:avLst/>
          </a:prstGeom>
          <a:solidFill>
            <a:schemeClr val="bg1"/>
          </a:solidFill>
        </p:spPr>
        <p:txBody>
          <a:bodyPr wrap="square" rtlCol="0">
            <a:spAutoFit/>
          </a:bodyPr>
          <a:lstStyle/>
          <a:p>
            <a:pPr algn="ctr"/>
            <a:r>
              <a:rPr lang="en-GB" sz="1400" b="1" dirty="0" smtClean="0">
                <a:solidFill>
                  <a:srgbClr val="002060"/>
                </a:solidFill>
                <a:latin typeface="Arial" panose="020B0604020202020204" pitchFamily="34" charset="0"/>
                <a:cs typeface="Arial" panose="020B0604020202020204" pitchFamily="34" charset="0"/>
              </a:rPr>
              <a:t>Adenosylcobalamin</a:t>
            </a:r>
          </a:p>
          <a:p>
            <a:pPr algn="ctr"/>
            <a:r>
              <a:rPr lang="en-GB" sz="1400" b="1" dirty="0" smtClean="0">
                <a:solidFill>
                  <a:srgbClr val="002060"/>
                </a:solidFill>
                <a:latin typeface="Arial" panose="020B0604020202020204" pitchFamily="34" charset="0"/>
                <a:cs typeface="Arial" panose="020B0604020202020204" pitchFamily="34" charset="0"/>
              </a:rPr>
              <a:t>(B12 coenzyme)</a:t>
            </a:r>
            <a:endParaRPr lang="en-GB" sz="1400" b="1" dirty="0">
              <a:solidFill>
                <a:srgbClr val="002060"/>
              </a:solidFill>
              <a:latin typeface="Arial" panose="020B0604020202020204" pitchFamily="34" charset="0"/>
              <a:cs typeface="Arial" panose="020B0604020202020204" pitchFamily="34" charset="0"/>
            </a:endParaRPr>
          </a:p>
        </p:txBody>
      </p:sp>
      <p:sp>
        <p:nvSpPr>
          <p:cNvPr id="13" name="TextBox 12"/>
          <p:cNvSpPr txBox="1"/>
          <p:nvPr/>
        </p:nvSpPr>
        <p:spPr>
          <a:xfrm>
            <a:off x="6680359" y="6021288"/>
            <a:ext cx="1905786" cy="307777"/>
          </a:xfrm>
          <a:prstGeom prst="rect">
            <a:avLst/>
          </a:prstGeom>
          <a:solidFill>
            <a:schemeClr val="bg1"/>
          </a:solidFill>
        </p:spPr>
        <p:txBody>
          <a:bodyPr wrap="square" rtlCol="0">
            <a:spAutoFit/>
          </a:bodyPr>
          <a:lstStyle/>
          <a:p>
            <a:pPr algn="ctr"/>
            <a:r>
              <a:rPr lang="en-GB" sz="1400" b="1" dirty="0" err="1" smtClean="0">
                <a:solidFill>
                  <a:srgbClr val="002060"/>
                </a:solidFill>
                <a:latin typeface="Arial" panose="020B0604020202020204" pitchFamily="34" charset="0"/>
                <a:cs typeface="Arial" panose="020B0604020202020204" pitchFamily="34" charset="0"/>
              </a:rPr>
              <a:t>Methylmalonic</a:t>
            </a:r>
            <a:r>
              <a:rPr lang="en-GB" sz="1400" b="1" dirty="0" smtClean="0">
                <a:solidFill>
                  <a:srgbClr val="002060"/>
                </a:solidFill>
                <a:latin typeface="Arial" panose="020B0604020202020204" pitchFamily="34" charset="0"/>
                <a:cs typeface="Arial" panose="020B0604020202020204" pitchFamily="34" charset="0"/>
              </a:rPr>
              <a:t> acid</a:t>
            </a:r>
          </a:p>
        </p:txBody>
      </p:sp>
      <p:cxnSp>
        <p:nvCxnSpPr>
          <p:cNvPr id="14" name="Straight Arrow Connector 13"/>
          <p:cNvCxnSpPr>
            <a:endCxn id="13" idx="0"/>
          </p:cNvCxnSpPr>
          <p:nvPr/>
        </p:nvCxnSpPr>
        <p:spPr>
          <a:xfrm>
            <a:off x="7633252" y="5619994"/>
            <a:ext cx="0" cy="40129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332751" y="5833669"/>
            <a:ext cx="2343705" cy="648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stretch>
            <a:fillRect/>
          </a:stretch>
        </p:blipFill>
        <p:spPr>
          <a:xfrm rot="10800000">
            <a:off x="677368" y="1527567"/>
            <a:ext cx="7789264" cy="3826431"/>
          </a:xfrm>
          <a:prstGeom prst="rect">
            <a:avLst/>
          </a:prstGeom>
        </p:spPr>
      </p:pic>
    </p:spTree>
    <p:extLst>
      <p:ext uri="{BB962C8B-B14F-4D97-AF65-F5344CB8AC3E}">
        <p14:creationId xmlns:p14="http://schemas.microsoft.com/office/powerpoint/2010/main" xmlns="" val="5507790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17659" y="508489"/>
            <a:ext cx="7928464" cy="5810250"/>
          </a:xfrm>
          <a:prstGeom prst="rect">
            <a:avLst/>
          </a:prstGeom>
        </p:spPr>
      </p:pic>
      <p:sp>
        <p:nvSpPr>
          <p:cNvPr id="4" name="Oval 3"/>
          <p:cNvSpPr/>
          <p:nvPr/>
        </p:nvSpPr>
        <p:spPr>
          <a:xfrm>
            <a:off x="2171701" y="1046284"/>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043237" y="3090448"/>
            <a:ext cx="3077308"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GUT Flora</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047948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2" y="738554"/>
            <a:ext cx="7526215" cy="5909310"/>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D</a:t>
            </a:r>
            <a:r>
              <a:rPr lang="en-GB" sz="3600" b="1" dirty="0" smtClean="0">
                <a:solidFill>
                  <a:srgbClr val="FFFF00"/>
                </a:solidFill>
                <a:latin typeface="Arial" panose="020B0604020202020204" pitchFamily="34" charset="0"/>
                <a:cs typeface="Arial" panose="020B0604020202020204" pitchFamily="34" charset="0"/>
              </a:rPr>
              <a:t>efinition </a:t>
            </a:r>
            <a:r>
              <a:rPr lang="en-GB" sz="3600" b="1" dirty="0">
                <a:solidFill>
                  <a:srgbClr val="FFFF00"/>
                </a:solidFill>
                <a:latin typeface="Arial" panose="020B0604020202020204" pitchFamily="34" charset="0"/>
                <a:cs typeface="Arial" panose="020B0604020202020204" pitchFamily="34" charset="0"/>
              </a:rPr>
              <a:t>of Probiotics is</a:t>
            </a:r>
            <a:r>
              <a:rPr lang="en-GB" sz="3600" b="1" dirty="0" smtClean="0">
                <a:solidFill>
                  <a:srgbClr val="FFFF00"/>
                </a:solidFill>
                <a:latin typeface="Arial" panose="020B0604020202020204" pitchFamily="34" charset="0"/>
                <a:cs typeface="Arial" panose="020B0604020202020204" pitchFamily="34" charset="0"/>
              </a:rPr>
              <a:t>:</a:t>
            </a:r>
          </a:p>
          <a:p>
            <a:r>
              <a:rPr lang="en-GB" sz="3600" b="1" dirty="0" smtClean="0">
                <a:solidFill>
                  <a:schemeClr val="bg1"/>
                </a:solidFill>
                <a:latin typeface="Arial" panose="020B0604020202020204" pitchFamily="34" charset="0"/>
                <a:cs typeface="Arial" panose="020B0604020202020204" pitchFamily="34" charset="0"/>
              </a:rPr>
              <a:t>“</a:t>
            </a:r>
            <a:r>
              <a:rPr lang="en-GB" sz="3600" b="1" dirty="0">
                <a:solidFill>
                  <a:schemeClr val="bg1"/>
                </a:solidFill>
                <a:latin typeface="Arial" panose="020B0604020202020204" pitchFamily="34" charset="0"/>
                <a:cs typeface="Arial" panose="020B0604020202020204" pitchFamily="34" charset="0"/>
              </a:rPr>
              <a:t>Live </a:t>
            </a:r>
            <a:r>
              <a:rPr lang="en-GB" sz="3600" b="1" dirty="0" err="1">
                <a:solidFill>
                  <a:schemeClr val="bg1"/>
                </a:solidFill>
                <a:latin typeface="Arial" panose="020B0604020202020204" pitchFamily="34" charset="0"/>
                <a:cs typeface="Arial" panose="020B0604020202020204" pitchFamily="34" charset="0"/>
              </a:rPr>
              <a:t>microoganisms</a:t>
            </a:r>
            <a:r>
              <a:rPr lang="en-GB" sz="3600" b="1" dirty="0">
                <a:solidFill>
                  <a:schemeClr val="bg1"/>
                </a:solidFill>
                <a:latin typeface="Arial" panose="020B0604020202020204" pitchFamily="34" charset="0"/>
                <a:cs typeface="Arial" panose="020B0604020202020204" pitchFamily="34" charset="0"/>
              </a:rPr>
              <a:t> that when administered in adequate amounts confer a health benefit on the </a:t>
            </a:r>
            <a:r>
              <a:rPr lang="en-GB" sz="3600" b="1" dirty="0" smtClean="0">
                <a:solidFill>
                  <a:schemeClr val="bg1"/>
                </a:solidFill>
                <a:latin typeface="Arial" panose="020B0604020202020204" pitchFamily="34" charset="0"/>
                <a:cs typeface="Arial" panose="020B0604020202020204" pitchFamily="34" charset="0"/>
              </a:rPr>
              <a:t>host”</a:t>
            </a:r>
            <a:endParaRPr lang="en-GB" sz="3600" b="1" baseline="30000" dirty="0">
              <a:solidFill>
                <a:schemeClr val="bg1"/>
              </a:solidFill>
              <a:latin typeface="Arial" panose="020B0604020202020204" pitchFamily="34" charset="0"/>
              <a:cs typeface="Arial" panose="020B0604020202020204" pitchFamily="34" charset="0"/>
            </a:endParaRPr>
          </a:p>
          <a:p>
            <a:r>
              <a:rPr lang="en-GB" sz="2400" b="1" dirty="0" smtClean="0">
                <a:solidFill>
                  <a:schemeClr val="bg1"/>
                </a:solidFill>
                <a:latin typeface="Arial" panose="020B0604020202020204" pitchFamily="34" charset="0"/>
                <a:cs typeface="Arial" panose="020B0604020202020204" pitchFamily="34" charset="0"/>
              </a:rPr>
              <a:t>Source</a:t>
            </a:r>
            <a:r>
              <a:rPr lang="en-GB" sz="2400" b="1" dirty="0">
                <a:solidFill>
                  <a:schemeClr val="bg1"/>
                </a:solidFill>
                <a:latin typeface="Arial" panose="020B0604020202020204" pitchFamily="34" charset="0"/>
                <a:cs typeface="Arial" panose="020B0604020202020204" pitchFamily="34" charset="0"/>
              </a:rPr>
              <a:t>: FAO/WHO (2001</a:t>
            </a:r>
            <a:r>
              <a:rPr lang="en-GB" sz="2400" b="1" dirty="0" smtClean="0">
                <a:solidFill>
                  <a:schemeClr val="bg1"/>
                </a:solidFill>
                <a:latin typeface="Arial" panose="020B0604020202020204" pitchFamily="34" charset="0"/>
                <a:cs typeface="Arial" panose="020B0604020202020204" pitchFamily="34" charset="0"/>
              </a:rPr>
              <a:t>)</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The term Probiotics is derived from the Greek pro (for) and bios (life) meaning “for life”</a:t>
            </a:r>
          </a:p>
          <a:p>
            <a:endParaRPr lang="en-GB" dirty="0"/>
          </a:p>
        </p:txBody>
      </p:sp>
    </p:spTree>
    <p:extLst>
      <p:ext uri="{BB962C8B-B14F-4D97-AF65-F5344CB8AC3E}">
        <p14:creationId xmlns:p14="http://schemas.microsoft.com/office/powerpoint/2010/main" xmlns="" val="25576069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815" y="738554"/>
            <a:ext cx="7499839"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The concept of probiotics evolved at the turn of the 20th century from a hypothesis fist proposed by Nobel Prize winning Russian scientist </a:t>
            </a:r>
            <a:r>
              <a:rPr lang="en-GB" sz="3600" b="1" dirty="0">
                <a:solidFill>
                  <a:srgbClr val="FFFF00"/>
                </a:solidFill>
                <a:latin typeface="Arial" panose="020B0604020202020204" pitchFamily="34" charset="0"/>
                <a:cs typeface="Arial" panose="020B0604020202020204" pitchFamily="34" charset="0"/>
              </a:rPr>
              <a:t>Eli Metchnikoff </a:t>
            </a:r>
            <a:r>
              <a:rPr lang="en-GB" sz="3600" b="1" dirty="0">
                <a:solidFill>
                  <a:schemeClr val="bg1"/>
                </a:solidFill>
                <a:latin typeface="Arial" panose="020B0604020202020204" pitchFamily="34" charset="0"/>
                <a:cs typeface="Arial" panose="020B0604020202020204" pitchFamily="34" charset="0"/>
              </a:rPr>
              <a:t>who suggested that the long, healthy live of Bulgarian peasants resulted from their consumption of fermented milk products. </a:t>
            </a:r>
          </a:p>
        </p:txBody>
      </p:sp>
    </p:spTree>
    <p:extLst>
      <p:ext uri="{BB962C8B-B14F-4D97-AF65-F5344CB8AC3E}">
        <p14:creationId xmlns:p14="http://schemas.microsoft.com/office/powerpoint/2010/main" xmlns="" val="738226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50630" y="529378"/>
            <a:ext cx="7939455" cy="5757122"/>
          </a:xfrm>
          <a:prstGeom prst="rect">
            <a:avLst/>
          </a:prstGeom>
        </p:spPr>
      </p:pic>
      <p:sp>
        <p:nvSpPr>
          <p:cNvPr id="4" name="TextBox 3"/>
          <p:cNvSpPr txBox="1"/>
          <p:nvPr/>
        </p:nvSpPr>
        <p:spPr>
          <a:xfrm>
            <a:off x="5547947" y="2074783"/>
            <a:ext cx="3147646" cy="2708434"/>
          </a:xfrm>
          <a:prstGeom prst="rect">
            <a:avLst/>
          </a:prstGeom>
          <a:noFill/>
        </p:spPr>
        <p:txBody>
          <a:bodyPr wrap="square" rtlCol="0">
            <a:spAutoFit/>
          </a:bodyPr>
          <a:lstStyle/>
          <a:p>
            <a:r>
              <a:rPr lang="en-GB" sz="3600" b="1" dirty="0" err="1">
                <a:solidFill>
                  <a:srgbClr val="FFFF00"/>
                </a:solidFill>
                <a:latin typeface="Arial" panose="020B0604020202020204" pitchFamily="34" charset="0"/>
                <a:cs typeface="Arial" panose="020B0604020202020204" pitchFamily="34" charset="0"/>
              </a:rPr>
              <a:t>Élie</a:t>
            </a:r>
            <a:r>
              <a:rPr lang="en-GB" sz="3600" b="1" dirty="0">
                <a:solidFill>
                  <a:srgbClr val="FFFF00"/>
                </a:solidFill>
                <a:latin typeface="Arial" panose="020B0604020202020204" pitchFamily="34" charset="0"/>
                <a:cs typeface="Arial" panose="020B0604020202020204" pitchFamily="34" charset="0"/>
              </a:rPr>
              <a:t> Metchnikoff </a:t>
            </a:r>
            <a:r>
              <a:rPr lang="en-GB" sz="3600" b="1" dirty="0" smtClean="0">
                <a:solidFill>
                  <a:srgbClr val="FFFF00"/>
                </a:solidFill>
                <a:latin typeface="Arial" panose="020B0604020202020204" pitchFamily="34" charset="0"/>
                <a:cs typeface="Arial" panose="020B0604020202020204" pitchFamily="34" charset="0"/>
              </a:rPr>
              <a:t>  </a:t>
            </a:r>
            <a:r>
              <a:rPr lang="en-GB" sz="2000" b="1" dirty="0" smtClean="0">
                <a:solidFill>
                  <a:schemeClr val="bg1"/>
                </a:solidFill>
                <a:latin typeface="Arial" panose="020B0604020202020204" pitchFamily="34" charset="0"/>
                <a:cs typeface="Arial" panose="020B0604020202020204" pitchFamily="34" charset="0"/>
              </a:rPr>
              <a:t>first </a:t>
            </a:r>
            <a:r>
              <a:rPr lang="en-GB" sz="2000" b="1" dirty="0">
                <a:solidFill>
                  <a:schemeClr val="bg1"/>
                </a:solidFill>
                <a:latin typeface="Arial" panose="020B0604020202020204" pitchFamily="34" charset="0"/>
                <a:cs typeface="Arial" panose="020B0604020202020204" pitchFamily="34" charset="0"/>
              </a:rPr>
              <a:t>suggested the possibility of colonizing the gut with beneficial flora in the early 20th </a:t>
            </a:r>
            <a:r>
              <a:rPr lang="en-GB" b="1" dirty="0" smtClean="0">
                <a:solidFill>
                  <a:schemeClr val="bg1"/>
                </a:solidFill>
                <a:latin typeface="Arial" panose="020B0604020202020204" pitchFamily="34" charset="0"/>
                <a:cs typeface="Arial" panose="020B0604020202020204" pitchFamily="34" charset="0"/>
              </a:rPr>
              <a:t>century.</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0316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7346" y="650631"/>
            <a:ext cx="7789984" cy="5693866"/>
          </a:xfrm>
          <a:prstGeom prst="rect">
            <a:avLst/>
          </a:prstGeom>
          <a:noFill/>
        </p:spPr>
        <p:txBody>
          <a:bodyPr wrap="square" rtlCol="0">
            <a:spAutoFit/>
          </a:bodyPr>
          <a:lstStyle/>
          <a:p>
            <a:r>
              <a:rPr lang="en-GB" sz="2600" b="1" dirty="0" smtClean="0">
                <a:solidFill>
                  <a:srgbClr val="FFFF00"/>
                </a:solidFill>
                <a:latin typeface="Arial" panose="020B0604020202020204" pitchFamily="34" charset="0"/>
                <a:cs typeface="Arial" panose="020B0604020202020204" pitchFamily="34" charset="0"/>
              </a:rPr>
              <a:t>Metchnikoff</a:t>
            </a:r>
            <a:r>
              <a:rPr lang="en-GB" sz="2600" b="1" dirty="0">
                <a:solidFill>
                  <a:srgbClr val="FFFF00"/>
                </a:solidFill>
                <a:latin typeface="Arial" panose="020B0604020202020204" pitchFamily="34" charset="0"/>
                <a:cs typeface="Arial" panose="020B0604020202020204" pitchFamily="34" charset="0"/>
              </a:rPr>
              <a:t>, </a:t>
            </a:r>
            <a:r>
              <a:rPr lang="en-GB" sz="2600" b="1" dirty="0">
                <a:solidFill>
                  <a:schemeClr val="bg1"/>
                </a:solidFill>
                <a:latin typeface="Arial" panose="020B0604020202020204" pitchFamily="34" charset="0"/>
                <a:cs typeface="Arial" panose="020B0604020202020204" pitchFamily="34" charset="0"/>
              </a:rPr>
              <a:t>at that time a professor at the Pasteur Institute in Paris, proposed the hypothesis that the aging process results from the </a:t>
            </a:r>
            <a:r>
              <a:rPr lang="en-GB" sz="2600" b="1" dirty="0" smtClean="0">
                <a:solidFill>
                  <a:schemeClr val="bg1"/>
                </a:solidFill>
                <a:latin typeface="Arial" panose="020B0604020202020204" pitchFamily="34" charset="0"/>
                <a:cs typeface="Arial" panose="020B0604020202020204" pitchFamily="34" charset="0"/>
              </a:rPr>
              <a:t>activity</a:t>
            </a:r>
          </a:p>
          <a:p>
            <a:r>
              <a:rPr lang="en-GB" sz="2600" b="1" dirty="0" smtClean="0">
                <a:solidFill>
                  <a:schemeClr val="bg1"/>
                </a:solidFill>
                <a:latin typeface="Arial" panose="020B0604020202020204" pitchFamily="34" charset="0"/>
                <a:cs typeface="Arial" panose="020B0604020202020204" pitchFamily="34" charset="0"/>
              </a:rPr>
              <a:t>of</a:t>
            </a:r>
            <a:r>
              <a:rPr lang="en-GB" sz="2600" b="1" dirty="0">
                <a:solidFill>
                  <a:schemeClr val="bg1"/>
                </a:solidFill>
                <a:latin typeface="Arial" panose="020B0604020202020204" pitchFamily="34" charset="0"/>
                <a:cs typeface="Arial" panose="020B0604020202020204" pitchFamily="34" charset="0"/>
              </a:rPr>
              <a:t> putrefactive (proteolytic) microbes producing toxic substances in the large bowel. Proteolytic bacteria such as clostridia, which are part of the normal gut flora, produce toxic substances including phenols, </a:t>
            </a:r>
            <a:r>
              <a:rPr lang="en-GB" sz="2600" b="1" dirty="0" err="1">
                <a:solidFill>
                  <a:schemeClr val="bg1"/>
                </a:solidFill>
                <a:latin typeface="Arial" panose="020B0604020202020204" pitchFamily="34" charset="0"/>
                <a:cs typeface="Arial" panose="020B0604020202020204" pitchFamily="34" charset="0"/>
              </a:rPr>
              <a:t>indols</a:t>
            </a:r>
            <a:r>
              <a:rPr lang="en-GB" sz="2600" b="1" dirty="0">
                <a:solidFill>
                  <a:schemeClr val="bg1"/>
                </a:solidFill>
                <a:latin typeface="Arial" panose="020B0604020202020204" pitchFamily="34" charset="0"/>
                <a:cs typeface="Arial" panose="020B0604020202020204" pitchFamily="34" charset="0"/>
              </a:rPr>
              <a:t>, and ammonia from the digestion of proteins. According to Metchnikoff, these compounds were responsible for what he called "intestinal autointoxication", which would cause the physical changes associated with old age.</a:t>
            </a:r>
          </a:p>
        </p:txBody>
      </p:sp>
    </p:spTree>
    <p:extLst>
      <p:ext uri="{BB962C8B-B14F-4D97-AF65-F5344CB8AC3E}">
        <p14:creationId xmlns:p14="http://schemas.microsoft.com/office/powerpoint/2010/main" xmlns="" val="26258182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50630" y="548121"/>
            <a:ext cx="7886230" cy="5755964"/>
          </a:xfrm>
          <a:prstGeom prst="rect">
            <a:avLst/>
          </a:prstGeom>
        </p:spPr>
      </p:pic>
      <p:sp>
        <p:nvSpPr>
          <p:cNvPr id="3" name="TextBox 2"/>
          <p:cNvSpPr txBox="1"/>
          <p:nvPr/>
        </p:nvSpPr>
        <p:spPr>
          <a:xfrm>
            <a:off x="1995854" y="465992"/>
            <a:ext cx="4967654" cy="461665"/>
          </a:xfrm>
          <a:prstGeom prst="rect">
            <a:avLst/>
          </a:prstGeom>
          <a:noFill/>
        </p:spPr>
        <p:txBody>
          <a:bodyPr wrap="square" rtlCol="0">
            <a:spAutoFit/>
          </a:bodyPr>
          <a:lstStyle/>
          <a:p>
            <a:pPr algn="ctr"/>
            <a:r>
              <a:rPr lang="en-GB" sz="2400" b="1" dirty="0" smtClean="0">
                <a:solidFill>
                  <a:srgbClr val="002060"/>
                </a:solidFill>
                <a:latin typeface="Arial" panose="020B0604020202020204" pitchFamily="34" charset="0"/>
                <a:cs typeface="Arial" panose="020B0604020202020204" pitchFamily="34" charset="0"/>
              </a:rPr>
              <a:t>Epigenetics GUT Kit</a:t>
            </a:r>
            <a:endParaRPr lang="en-GB"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32344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477" y="677008"/>
            <a:ext cx="7587761" cy="5755422"/>
          </a:xfrm>
          <a:prstGeom prst="rect">
            <a:avLst/>
          </a:prstGeom>
          <a:noFill/>
        </p:spPr>
        <p:txBody>
          <a:bodyPr wrap="square" rtlCol="0">
            <a:spAutoFit/>
          </a:bodyPr>
          <a:lstStyle/>
          <a:p>
            <a:r>
              <a:rPr lang="en-GB" sz="3000" b="1" dirty="0" smtClean="0">
                <a:solidFill>
                  <a:srgbClr val="FFFF00"/>
                </a:solidFill>
                <a:latin typeface="Arial" panose="020B0604020202020204" pitchFamily="34" charset="0"/>
                <a:cs typeface="Arial" panose="020B0604020202020204" pitchFamily="34" charset="0"/>
              </a:rPr>
              <a:t>Benefits include</a:t>
            </a:r>
          </a:p>
          <a:p>
            <a:r>
              <a:rPr lang="en-GB" sz="3000" b="1" dirty="0" smtClean="0">
                <a:solidFill>
                  <a:schemeClr val="bg1"/>
                </a:solidFill>
                <a:latin typeface="Arial" panose="020B0604020202020204" pitchFamily="34" charset="0"/>
                <a:cs typeface="Arial" panose="020B0604020202020204" pitchFamily="34" charset="0"/>
              </a:rPr>
              <a:t>Competition </a:t>
            </a:r>
            <a:r>
              <a:rPr lang="en-GB" sz="3000" b="1" dirty="0">
                <a:solidFill>
                  <a:schemeClr val="bg1"/>
                </a:solidFill>
                <a:latin typeface="Arial" panose="020B0604020202020204" pitchFamily="34" charset="0"/>
                <a:cs typeface="Arial" panose="020B0604020202020204" pitchFamily="34" charset="0"/>
              </a:rPr>
              <a:t>for binding sites to the intestinal wall</a:t>
            </a:r>
          </a:p>
          <a:p>
            <a:r>
              <a:rPr lang="en-GB" sz="3000" b="1" dirty="0">
                <a:solidFill>
                  <a:schemeClr val="bg1"/>
                </a:solidFill>
                <a:latin typeface="Arial" panose="020B0604020202020204" pitchFamily="34" charset="0"/>
                <a:cs typeface="Arial" panose="020B0604020202020204" pitchFamily="34" charset="0"/>
              </a:rPr>
              <a:t>Competition for essential nutrients</a:t>
            </a:r>
          </a:p>
          <a:p>
            <a:r>
              <a:rPr lang="en-GB" sz="3000" b="1" dirty="0">
                <a:solidFill>
                  <a:schemeClr val="bg1"/>
                </a:solidFill>
                <a:latin typeface="Arial" panose="020B0604020202020204" pitchFamily="34" charset="0"/>
                <a:cs typeface="Arial" panose="020B0604020202020204" pitchFamily="34" charset="0"/>
              </a:rPr>
              <a:t>Production of antimicrobial substances</a:t>
            </a:r>
          </a:p>
          <a:p>
            <a:r>
              <a:rPr lang="en-GB" sz="3000" b="1" dirty="0">
                <a:solidFill>
                  <a:schemeClr val="bg1"/>
                </a:solidFill>
                <a:latin typeface="Arial" panose="020B0604020202020204" pitchFamily="34" charset="0"/>
                <a:cs typeface="Arial" panose="020B0604020202020204" pitchFamily="34" charset="0"/>
              </a:rPr>
              <a:t>Stimulation of mucin production</a:t>
            </a:r>
          </a:p>
          <a:p>
            <a:r>
              <a:rPr lang="en-GB" sz="3000" b="1" dirty="0">
                <a:solidFill>
                  <a:schemeClr val="bg1"/>
                </a:solidFill>
                <a:latin typeface="Arial" panose="020B0604020202020204" pitchFamily="34" charset="0"/>
                <a:cs typeface="Arial" panose="020B0604020202020204" pitchFamily="34" charset="0"/>
              </a:rPr>
              <a:t>Stabilization of the intestinal barrier</a:t>
            </a:r>
          </a:p>
          <a:p>
            <a:r>
              <a:rPr lang="en-GB" sz="3000" b="1" dirty="0">
                <a:solidFill>
                  <a:schemeClr val="bg1"/>
                </a:solidFill>
                <a:latin typeface="Arial" panose="020B0604020202020204" pitchFamily="34" charset="0"/>
                <a:cs typeface="Arial" panose="020B0604020202020204" pitchFamily="34" charset="0"/>
              </a:rPr>
              <a:t>Improvement of gut transit</a:t>
            </a:r>
          </a:p>
          <a:p>
            <a:r>
              <a:rPr lang="en-GB" sz="3000" b="1" dirty="0">
                <a:solidFill>
                  <a:schemeClr val="bg1"/>
                </a:solidFill>
                <a:latin typeface="Arial" panose="020B0604020202020204" pitchFamily="34" charset="0"/>
                <a:cs typeface="Arial" panose="020B0604020202020204" pitchFamily="34" charset="0"/>
              </a:rPr>
              <a:t>Metabolism of nutrients to volatile fatty acids</a:t>
            </a:r>
          </a:p>
          <a:p>
            <a:r>
              <a:rPr lang="en-GB" sz="3000" b="1" dirty="0">
                <a:solidFill>
                  <a:schemeClr val="bg1"/>
                </a:solidFill>
                <a:latin typeface="Arial" panose="020B0604020202020204" pitchFamily="34" charset="0"/>
                <a:cs typeface="Arial" panose="020B0604020202020204" pitchFamily="34" charset="0"/>
              </a:rPr>
              <a:t>Immune modulation</a:t>
            </a:r>
          </a:p>
          <a:p>
            <a:r>
              <a:rPr lang="en-GB" sz="2000" b="1" dirty="0">
                <a:solidFill>
                  <a:schemeClr val="bg1"/>
                </a:solidFill>
                <a:latin typeface="Arial" panose="020B0604020202020204" pitchFamily="34" charset="0"/>
                <a:cs typeface="Arial" panose="020B0604020202020204" pitchFamily="34" charset="0"/>
              </a:rPr>
              <a:t>Source: CAST Issue Paper, Number 36, October 2007.</a:t>
            </a:r>
          </a:p>
          <a:p>
            <a:endParaRPr lang="en-GB" dirty="0"/>
          </a:p>
        </p:txBody>
      </p:sp>
    </p:spTree>
    <p:extLst>
      <p:ext uri="{BB962C8B-B14F-4D97-AF65-F5344CB8AC3E}">
        <p14:creationId xmlns:p14="http://schemas.microsoft.com/office/powerpoint/2010/main" xmlns="" val="5499251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920621"/>
            <a:ext cx="7438292" cy="5016758"/>
          </a:xfrm>
          <a:prstGeom prst="rect">
            <a:avLst/>
          </a:prstGeom>
          <a:noFill/>
        </p:spPr>
        <p:txBody>
          <a:bodyPr wrap="square" rtlCol="0">
            <a:spAutoFit/>
          </a:bodyPr>
          <a:lstStyle/>
          <a:p>
            <a:r>
              <a:rPr lang="en-GB" sz="3200" b="1" dirty="0" smtClean="0">
                <a:solidFill>
                  <a:srgbClr val="FFFF00"/>
                </a:solidFill>
                <a:latin typeface="Arial" panose="020B0604020202020204" pitchFamily="34" charset="0"/>
                <a:cs typeface="Arial" panose="020B0604020202020204" pitchFamily="34" charset="0"/>
              </a:rPr>
              <a:t>In detail</a:t>
            </a:r>
          </a:p>
          <a:p>
            <a:r>
              <a:rPr lang="en-GB" sz="3200" b="1" dirty="0" smtClean="0">
                <a:solidFill>
                  <a:schemeClr val="bg1"/>
                </a:solidFill>
                <a:latin typeface="Arial" panose="020B0604020202020204" pitchFamily="34" charset="0"/>
                <a:cs typeface="Arial" panose="020B0604020202020204" pitchFamily="34" charset="0"/>
              </a:rPr>
              <a:t>Aids Carbohydrate fermentation and absorption.</a:t>
            </a:r>
          </a:p>
          <a:p>
            <a:r>
              <a:rPr lang="en-GB" sz="3200" b="1" dirty="0" smtClean="0">
                <a:solidFill>
                  <a:schemeClr val="bg1"/>
                </a:solidFill>
                <a:latin typeface="Arial" panose="020B0604020202020204" pitchFamily="34" charset="0"/>
                <a:cs typeface="Arial" panose="020B0604020202020204" pitchFamily="34" charset="0"/>
              </a:rPr>
              <a:t>Production of short chain fatty acids.</a:t>
            </a:r>
          </a:p>
          <a:p>
            <a:r>
              <a:rPr lang="en-GB" sz="3200" b="1" dirty="0" smtClean="0">
                <a:solidFill>
                  <a:schemeClr val="bg1"/>
                </a:solidFill>
                <a:latin typeface="Arial" panose="020B0604020202020204" pitchFamily="34" charset="0"/>
                <a:cs typeface="Arial" panose="020B0604020202020204" pitchFamily="34" charset="0"/>
              </a:rPr>
              <a:t>Enhance the absorption and storage of lipids.</a:t>
            </a:r>
          </a:p>
          <a:p>
            <a:r>
              <a:rPr lang="en-GB" sz="3200" b="1" dirty="0" smtClean="0">
                <a:solidFill>
                  <a:schemeClr val="bg1"/>
                </a:solidFill>
                <a:latin typeface="Arial" panose="020B0604020202020204" pitchFamily="34" charset="0"/>
                <a:cs typeface="Arial" panose="020B0604020202020204" pitchFamily="34" charset="0"/>
              </a:rPr>
              <a:t>Synthesis of vitamins Biotin, Folic acid, Vitamin K2.</a:t>
            </a:r>
          </a:p>
          <a:p>
            <a:r>
              <a:rPr lang="en-GB" sz="3200" b="1" dirty="0">
                <a:solidFill>
                  <a:schemeClr val="bg1"/>
                </a:solidFill>
                <a:latin typeface="Arial" panose="020B0604020202020204" pitchFamily="34" charset="0"/>
                <a:cs typeface="Arial" panose="020B0604020202020204" pitchFamily="34" charset="0"/>
              </a:rPr>
              <a:t>A</a:t>
            </a:r>
            <a:r>
              <a:rPr lang="en-GB" sz="3200" b="1" dirty="0" smtClean="0">
                <a:solidFill>
                  <a:schemeClr val="bg1"/>
                </a:solidFill>
                <a:latin typeface="Arial" panose="020B0604020202020204" pitchFamily="34" charset="0"/>
                <a:cs typeface="Arial" panose="020B0604020202020204" pitchFamily="34" charset="0"/>
              </a:rPr>
              <a:t>bsorption </a:t>
            </a:r>
            <a:r>
              <a:rPr lang="en-GB" sz="3200" b="1" dirty="0">
                <a:solidFill>
                  <a:schemeClr val="bg1"/>
                </a:solidFill>
                <a:latin typeface="Arial" panose="020B0604020202020204" pitchFamily="34" charset="0"/>
                <a:cs typeface="Arial" panose="020B0604020202020204" pitchFamily="34" charset="0"/>
              </a:rPr>
              <a:t>of ions including magnesium, calcium and iron.</a:t>
            </a:r>
          </a:p>
        </p:txBody>
      </p:sp>
    </p:spTree>
    <p:extLst>
      <p:ext uri="{BB962C8B-B14F-4D97-AF65-F5344CB8AC3E}">
        <p14:creationId xmlns:p14="http://schemas.microsoft.com/office/powerpoint/2010/main" xmlns="" val="39283597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5870" y="504824"/>
            <a:ext cx="7926630" cy="5799261"/>
          </a:xfrm>
          <a:prstGeom prst="rect">
            <a:avLst/>
          </a:prstGeom>
        </p:spPr>
      </p:pic>
    </p:spTree>
    <p:extLst>
      <p:ext uri="{BB962C8B-B14F-4D97-AF65-F5344CB8AC3E}">
        <p14:creationId xmlns:p14="http://schemas.microsoft.com/office/powerpoint/2010/main" xmlns="" val="31279620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659423"/>
            <a:ext cx="7350369"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Increase </a:t>
            </a:r>
            <a:r>
              <a:rPr lang="en-GB" sz="3600" b="1" dirty="0">
                <a:solidFill>
                  <a:schemeClr val="bg1"/>
                </a:solidFill>
                <a:latin typeface="Arial" panose="020B0604020202020204" pitchFamily="34" charset="0"/>
                <a:cs typeface="Arial" panose="020B0604020202020204" pitchFamily="34" charset="0"/>
              </a:rPr>
              <a:t>the gut's absorption of </a:t>
            </a:r>
            <a:r>
              <a:rPr lang="en-GB" sz="3600" b="1" dirty="0" smtClean="0">
                <a:solidFill>
                  <a:schemeClr val="bg1"/>
                </a:solidFill>
                <a:latin typeface="Arial" panose="020B0604020202020204" pitchFamily="34" charset="0"/>
                <a:cs typeface="Arial" panose="020B0604020202020204" pitchFamily="34" charset="0"/>
              </a:rPr>
              <a:t>water.</a:t>
            </a:r>
          </a:p>
          <a:p>
            <a:r>
              <a:rPr lang="en-GB" sz="3600" b="1" dirty="0">
                <a:solidFill>
                  <a:schemeClr val="bg1"/>
                </a:solidFill>
                <a:latin typeface="Arial" panose="020B0604020202020204" pitchFamily="34" charset="0"/>
                <a:cs typeface="Arial" panose="020B0604020202020204" pitchFamily="34" charset="0"/>
              </a:rPr>
              <a:t>R</a:t>
            </a:r>
            <a:r>
              <a:rPr lang="en-GB" sz="3600" b="1" dirty="0" smtClean="0">
                <a:solidFill>
                  <a:schemeClr val="bg1"/>
                </a:solidFill>
                <a:latin typeface="Arial" panose="020B0604020202020204" pitchFamily="34" charset="0"/>
                <a:cs typeface="Arial" panose="020B0604020202020204" pitchFamily="34" charset="0"/>
              </a:rPr>
              <a:t>educe </a:t>
            </a:r>
            <a:r>
              <a:rPr lang="en-GB" sz="3600" b="1" dirty="0">
                <a:solidFill>
                  <a:schemeClr val="bg1"/>
                </a:solidFill>
                <a:latin typeface="Arial" panose="020B0604020202020204" pitchFamily="34" charset="0"/>
                <a:cs typeface="Arial" panose="020B0604020202020204" pitchFamily="34" charset="0"/>
              </a:rPr>
              <a:t>counts of damaging </a:t>
            </a:r>
            <a:r>
              <a:rPr lang="en-GB" sz="3600" b="1" dirty="0" smtClean="0">
                <a:solidFill>
                  <a:schemeClr val="bg1"/>
                </a:solidFill>
                <a:latin typeface="Arial" panose="020B0604020202020204" pitchFamily="34" charset="0"/>
                <a:cs typeface="Arial" panose="020B0604020202020204" pitchFamily="34" charset="0"/>
              </a:rPr>
              <a:t>bacteria.</a:t>
            </a:r>
          </a:p>
          <a:p>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ncrease </a:t>
            </a:r>
            <a:r>
              <a:rPr lang="en-GB" sz="3600" b="1" dirty="0">
                <a:solidFill>
                  <a:schemeClr val="bg1"/>
                </a:solidFill>
                <a:latin typeface="Arial" panose="020B0604020202020204" pitchFamily="34" charset="0"/>
                <a:cs typeface="Arial" panose="020B0604020202020204" pitchFamily="34" charset="0"/>
              </a:rPr>
              <a:t>growth of human gut </a:t>
            </a:r>
            <a:r>
              <a:rPr lang="en-GB" sz="3600" b="1" dirty="0" smtClean="0">
                <a:solidFill>
                  <a:schemeClr val="bg1"/>
                </a:solidFill>
                <a:latin typeface="Arial" panose="020B0604020202020204" pitchFamily="34" charset="0"/>
                <a:cs typeface="Arial" panose="020B0604020202020204" pitchFamily="34" charset="0"/>
              </a:rPr>
              <a:t>cells.</a:t>
            </a:r>
          </a:p>
          <a:p>
            <a:r>
              <a:rPr lang="en-GB" sz="3600" b="1" dirty="0">
                <a:solidFill>
                  <a:schemeClr val="bg1"/>
                </a:solidFill>
                <a:latin typeface="Arial" panose="020B0604020202020204" pitchFamily="34" charset="0"/>
                <a:cs typeface="Arial" panose="020B0604020202020204" pitchFamily="34" charset="0"/>
              </a:rPr>
              <a:t>S</a:t>
            </a:r>
            <a:r>
              <a:rPr lang="en-GB" sz="3600" b="1" dirty="0" smtClean="0">
                <a:solidFill>
                  <a:schemeClr val="bg1"/>
                </a:solidFill>
                <a:latin typeface="Arial" panose="020B0604020202020204" pitchFamily="34" charset="0"/>
                <a:cs typeface="Arial" panose="020B0604020202020204" pitchFamily="34" charset="0"/>
              </a:rPr>
              <a:t>timulate </a:t>
            </a:r>
            <a:r>
              <a:rPr lang="en-GB" sz="3600" b="1" dirty="0">
                <a:solidFill>
                  <a:schemeClr val="bg1"/>
                </a:solidFill>
                <a:latin typeface="Arial" panose="020B0604020202020204" pitchFamily="34" charset="0"/>
                <a:cs typeface="Arial" panose="020B0604020202020204" pitchFamily="34" charset="0"/>
              </a:rPr>
              <a:t>growth of indigenous bacteria</a:t>
            </a:r>
            <a:r>
              <a:rPr lang="en-GB" sz="3600" b="1" dirty="0" smtClean="0">
                <a:solidFill>
                  <a:schemeClr val="bg1"/>
                </a:solidFill>
                <a:latin typeface="Arial" panose="020B0604020202020204" pitchFamily="34" charset="0"/>
                <a:cs typeface="Arial" panose="020B0604020202020204" pitchFamily="34" charset="0"/>
              </a:rPr>
              <a:t>.</a:t>
            </a:r>
          </a:p>
          <a:p>
            <a:r>
              <a:rPr lang="en-GB" sz="3600" b="1" dirty="0">
                <a:solidFill>
                  <a:schemeClr val="bg1"/>
                </a:solidFill>
                <a:latin typeface="Arial" panose="020B0604020202020204" pitchFamily="34" charset="0"/>
                <a:cs typeface="Arial" panose="020B0604020202020204" pitchFamily="34" charset="0"/>
              </a:rPr>
              <a:t>C</a:t>
            </a:r>
            <a:r>
              <a:rPr lang="en-GB" sz="3600" b="1" dirty="0" smtClean="0">
                <a:solidFill>
                  <a:schemeClr val="bg1"/>
                </a:solidFill>
                <a:latin typeface="Arial" panose="020B0604020202020204" pitchFamily="34" charset="0"/>
                <a:cs typeface="Arial" panose="020B0604020202020204" pitchFamily="34" charset="0"/>
              </a:rPr>
              <a:t>ause</a:t>
            </a:r>
            <a:r>
              <a:rPr lang="en-GB" sz="3600" b="1" dirty="0">
                <a:solidFill>
                  <a:schemeClr val="bg1"/>
                </a:solidFill>
                <a:latin typeface="Arial" panose="020B0604020202020204" pitchFamily="34" charset="0"/>
                <a:cs typeface="Arial" panose="020B0604020202020204" pitchFamily="34" charset="0"/>
              </a:rPr>
              <a:t> lymphoid tissue near the gut to </a:t>
            </a:r>
            <a:r>
              <a:rPr lang="en-GB" sz="3600" b="1" dirty="0" smtClean="0">
                <a:solidFill>
                  <a:schemeClr val="bg1"/>
                </a:solidFill>
                <a:latin typeface="Arial" panose="020B0604020202020204" pitchFamily="34" charset="0"/>
                <a:cs typeface="Arial" panose="020B0604020202020204" pitchFamily="34" charset="0"/>
              </a:rPr>
              <a:t>grow.</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906263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659423"/>
            <a:ext cx="7350369" cy="6186309"/>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Change </a:t>
            </a:r>
            <a:r>
              <a:rPr lang="en-GB" sz="3600" b="1" dirty="0">
                <a:solidFill>
                  <a:schemeClr val="bg1"/>
                </a:solidFill>
                <a:latin typeface="Arial" panose="020B0604020202020204" pitchFamily="34" charset="0"/>
                <a:cs typeface="Arial" panose="020B0604020202020204" pitchFamily="34" charset="0"/>
              </a:rPr>
              <a:t>the expression of cell surface proteins such as sodium/glucose transporters</a:t>
            </a:r>
            <a:r>
              <a:rPr lang="en-GB" sz="3600" b="1" dirty="0" smtClean="0">
                <a:solidFill>
                  <a:schemeClr val="bg1"/>
                </a:solidFill>
                <a:latin typeface="Arial" panose="020B0604020202020204" pitchFamily="34" charset="0"/>
                <a:cs typeface="Arial" panose="020B0604020202020204" pitchFamily="34" charset="0"/>
              </a:rPr>
              <a:t>.</a:t>
            </a:r>
          </a:p>
          <a:p>
            <a:r>
              <a:rPr lang="en-GB" sz="3600" b="1" dirty="0">
                <a:solidFill>
                  <a:schemeClr val="bg1"/>
                </a:solidFill>
                <a:latin typeface="Arial" panose="020B0604020202020204" pitchFamily="34" charset="0"/>
                <a:cs typeface="Arial" panose="020B0604020202020204" pitchFamily="34" charset="0"/>
              </a:rPr>
              <a:t>P</a:t>
            </a:r>
            <a:r>
              <a:rPr lang="en-GB" sz="3600" b="1" dirty="0" smtClean="0">
                <a:solidFill>
                  <a:schemeClr val="bg1"/>
                </a:solidFill>
                <a:latin typeface="Arial" panose="020B0604020202020204" pitchFamily="34" charset="0"/>
                <a:cs typeface="Arial" panose="020B0604020202020204" pitchFamily="34" charset="0"/>
              </a:rPr>
              <a:t>revent </a:t>
            </a:r>
            <a:r>
              <a:rPr lang="en-GB" sz="3600" b="1" dirty="0">
                <a:solidFill>
                  <a:schemeClr val="bg1"/>
                </a:solidFill>
                <a:latin typeface="Arial" panose="020B0604020202020204" pitchFamily="34" charset="0"/>
                <a:cs typeface="Arial" panose="020B0604020202020204" pitchFamily="34" charset="0"/>
              </a:rPr>
              <a:t>injury to the gut mucosa from occurring</a:t>
            </a:r>
            <a:r>
              <a:rPr lang="en-GB" sz="3600" b="1" dirty="0" smtClean="0">
                <a:solidFill>
                  <a:schemeClr val="bg1"/>
                </a:solidFill>
                <a:latin typeface="Arial" panose="020B0604020202020204" pitchFamily="34" charset="0"/>
                <a:cs typeface="Arial" panose="020B0604020202020204" pitchFamily="34" charset="0"/>
              </a:rPr>
              <a:t>.</a:t>
            </a:r>
          </a:p>
          <a:p>
            <a:r>
              <a:rPr lang="en-GB" sz="3600" b="1" dirty="0">
                <a:solidFill>
                  <a:schemeClr val="bg1"/>
                </a:solidFill>
                <a:latin typeface="Arial" panose="020B0604020202020204" pitchFamily="34" charset="0"/>
                <a:cs typeface="Arial" panose="020B0604020202020204" pitchFamily="34" charset="0"/>
              </a:rPr>
              <a:t>Suppression of pathogenic microbial </a:t>
            </a:r>
            <a:r>
              <a:rPr lang="en-GB" sz="3600" b="1" dirty="0" smtClean="0">
                <a:solidFill>
                  <a:schemeClr val="bg1"/>
                </a:solidFill>
                <a:latin typeface="Arial" panose="020B0604020202020204" pitchFamily="34" charset="0"/>
                <a:cs typeface="Arial" panose="020B0604020202020204" pitchFamily="34" charset="0"/>
              </a:rPr>
              <a:t>growth.</a:t>
            </a:r>
          </a:p>
          <a:p>
            <a:r>
              <a:rPr lang="en-GB" sz="3600" b="1" dirty="0" smtClean="0">
                <a:solidFill>
                  <a:schemeClr val="bg1"/>
                </a:solidFill>
                <a:latin typeface="Arial" panose="020B0604020202020204" pitchFamily="34" charset="0"/>
                <a:cs typeface="Arial" panose="020B0604020202020204" pitchFamily="34" charset="0"/>
              </a:rPr>
              <a:t>Prevent allergies.</a:t>
            </a:r>
          </a:p>
          <a:p>
            <a:r>
              <a:rPr lang="en-GB" sz="3600" b="1" dirty="0" smtClean="0">
                <a:solidFill>
                  <a:schemeClr val="bg1"/>
                </a:solidFill>
                <a:latin typeface="Arial" panose="020B0604020202020204" pitchFamily="34" charset="0"/>
                <a:cs typeface="Arial" panose="020B0604020202020204" pitchFamily="34" charset="0"/>
              </a:rPr>
              <a:t>Prevent inflammatory bowel disease.</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574113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7155" y="1443239"/>
            <a:ext cx="3191608"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Maybe involve with weight loss / obesity.</a:t>
            </a:r>
          </a:p>
          <a:p>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Prevention of bowel cancer.</a:t>
            </a:r>
            <a:endParaRPr lang="en-GB" sz="36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stretch>
            <a:fillRect/>
          </a:stretch>
        </p:blipFill>
        <p:spPr>
          <a:xfrm>
            <a:off x="5073162" y="536330"/>
            <a:ext cx="3473543" cy="5784137"/>
          </a:xfrm>
          <a:prstGeom prst="rect">
            <a:avLst/>
          </a:prstGeom>
        </p:spPr>
      </p:pic>
    </p:spTree>
    <p:extLst>
      <p:ext uri="{BB962C8B-B14F-4D97-AF65-F5344CB8AC3E}">
        <p14:creationId xmlns:p14="http://schemas.microsoft.com/office/powerpoint/2010/main" xmlns="" val="30336817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2206" y="545123"/>
            <a:ext cx="2153748" cy="5723307"/>
          </a:xfrm>
          <a:prstGeom prst="rect">
            <a:avLst/>
          </a:prstGeom>
        </p:spPr>
      </p:pic>
      <p:sp>
        <p:nvSpPr>
          <p:cNvPr id="3" name="TextBox 2"/>
          <p:cNvSpPr txBox="1"/>
          <p:nvPr/>
        </p:nvSpPr>
        <p:spPr>
          <a:xfrm>
            <a:off x="3464169" y="1301262"/>
            <a:ext cx="4783016" cy="397031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The hierarchy </a:t>
            </a:r>
            <a:r>
              <a:rPr lang="en-GB" sz="3600" b="1" dirty="0" smtClean="0">
                <a:solidFill>
                  <a:schemeClr val="bg1"/>
                </a:solidFill>
                <a:latin typeface="Arial" panose="020B0604020202020204" pitchFamily="34" charset="0"/>
                <a:cs typeface="Arial" panose="020B0604020202020204" pitchFamily="34" charset="0"/>
              </a:rPr>
              <a:t>of biological </a:t>
            </a:r>
            <a:r>
              <a:rPr lang="en-GB" sz="3600" b="1" dirty="0">
                <a:solidFill>
                  <a:schemeClr val="bg1"/>
                </a:solidFill>
                <a:latin typeface="Arial" panose="020B0604020202020204" pitchFamily="34" charset="0"/>
                <a:cs typeface="Arial" panose="020B0604020202020204" pitchFamily="34" charset="0"/>
              </a:rPr>
              <a:t>classification's eight major taxonomic ranks. </a:t>
            </a:r>
            <a:r>
              <a:rPr lang="en-GB" sz="3600" b="1" dirty="0">
                <a:solidFill>
                  <a:srgbClr val="FFFF00"/>
                </a:solidFill>
                <a:latin typeface="Arial" panose="020B0604020202020204" pitchFamily="34" charset="0"/>
                <a:cs typeface="Arial" panose="020B0604020202020204" pitchFamily="34" charset="0"/>
              </a:rPr>
              <a:t>A kingdom</a:t>
            </a:r>
            <a:r>
              <a:rPr lang="en-GB" sz="3600" b="1" dirty="0">
                <a:solidFill>
                  <a:schemeClr val="bg1"/>
                </a:solidFill>
                <a:latin typeface="Arial" panose="020B0604020202020204" pitchFamily="34" charset="0"/>
                <a:cs typeface="Arial" panose="020B0604020202020204" pitchFamily="34" charset="0"/>
              </a:rPr>
              <a:t> contains one or more phyla. </a:t>
            </a:r>
          </a:p>
        </p:txBody>
      </p:sp>
    </p:spTree>
    <p:extLst>
      <p:ext uri="{BB962C8B-B14F-4D97-AF65-F5344CB8AC3E}">
        <p14:creationId xmlns:p14="http://schemas.microsoft.com/office/powerpoint/2010/main" xmlns="" val="24819177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641838"/>
            <a:ext cx="7517423"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Vast majority of microbial content of colon consists of Bacteria. They also make up to 60% of the dry mass of </a:t>
            </a:r>
            <a:r>
              <a:rPr lang="en-GB" sz="3600" b="1" dirty="0" smtClean="0">
                <a:solidFill>
                  <a:schemeClr val="bg1"/>
                </a:solidFill>
                <a:latin typeface="Arial" panose="020B0604020202020204" pitchFamily="34" charset="0"/>
                <a:cs typeface="Arial" panose="020B0604020202020204" pitchFamily="34" charset="0"/>
              </a:rPr>
              <a:t>faeces. Somewhere </a:t>
            </a:r>
            <a:r>
              <a:rPr lang="en-GB" sz="3600" b="1" dirty="0">
                <a:solidFill>
                  <a:schemeClr val="bg1"/>
                </a:solidFill>
                <a:latin typeface="Arial" panose="020B0604020202020204" pitchFamily="34" charset="0"/>
                <a:cs typeface="Arial" panose="020B0604020202020204" pitchFamily="34" charset="0"/>
              </a:rPr>
              <a:t>between </a:t>
            </a:r>
            <a:r>
              <a:rPr lang="en-GB" sz="3600" b="1" dirty="0" smtClean="0">
                <a:solidFill>
                  <a:srgbClr val="FFFF00"/>
                </a:solidFill>
                <a:latin typeface="Arial" panose="020B0604020202020204" pitchFamily="34" charset="0"/>
                <a:cs typeface="Arial" panose="020B0604020202020204" pitchFamily="34" charset="0"/>
              </a:rPr>
              <a:t>300</a:t>
            </a:r>
            <a:r>
              <a:rPr lang="en-GB" sz="3600" b="1" baseline="30000" dirty="0">
                <a:solidFill>
                  <a:srgbClr val="FFFF00"/>
                </a:solidFill>
                <a:latin typeface="Arial" panose="020B0604020202020204" pitchFamily="34" charset="0"/>
                <a:cs typeface="Arial" panose="020B0604020202020204" pitchFamily="34" charset="0"/>
              </a:rPr>
              <a:t> </a:t>
            </a:r>
            <a:r>
              <a:rPr lang="en-GB" sz="3600" b="1" dirty="0" smtClean="0">
                <a:solidFill>
                  <a:srgbClr val="FFFF00"/>
                </a:solidFill>
                <a:latin typeface="Arial" panose="020B0604020202020204" pitchFamily="34" charset="0"/>
                <a:cs typeface="Arial" panose="020B0604020202020204" pitchFamily="34" charset="0"/>
              </a:rPr>
              <a:t>and </a:t>
            </a:r>
            <a:r>
              <a:rPr lang="en-GB" sz="3600" b="1" dirty="0">
                <a:solidFill>
                  <a:srgbClr val="FFFF00"/>
                </a:solidFill>
                <a:latin typeface="Arial" panose="020B0604020202020204" pitchFamily="34" charset="0"/>
                <a:cs typeface="Arial" panose="020B0604020202020204" pitchFamily="34" charset="0"/>
              </a:rPr>
              <a:t>1000 </a:t>
            </a:r>
            <a:r>
              <a:rPr lang="en-GB" sz="3600" b="1" dirty="0">
                <a:solidFill>
                  <a:schemeClr val="bg1"/>
                </a:solidFill>
                <a:latin typeface="Arial" panose="020B0604020202020204" pitchFamily="34" charset="0"/>
                <a:cs typeface="Arial" panose="020B0604020202020204" pitchFamily="34" charset="0"/>
              </a:rPr>
              <a:t>different species live in the </a:t>
            </a:r>
            <a:r>
              <a:rPr lang="en-GB" sz="3600" b="1" dirty="0" smtClean="0">
                <a:solidFill>
                  <a:schemeClr val="bg1"/>
                </a:solidFill>
                <a:latin typeface="Arial" panose="020B0604020202020204" pitchFamily="34" charset="0"/>
                <a:cs typeface="Arial" panose="020B0604020202020204" pitchFamily="34" charset="0"/>
              </a:rPr>
              <a:t>gut, with </a:t>
            </a:r>
            <a:r>
              <a:rPr lang="en-GB" sz="3600" b="1" dirty="0">
                <a:solidFill>
                  <a:schemeClr val="bg1"/>
                </a:solidFill>
                <a:latin typeface="Arial" panose="020B0604020202020204" pitchFamily="34" charset="0"/>
                <a:cs typeface="Arial" panose="020B0604020202020204" pitchFamily="34" charset="0"/>
              </a:rPr>
              <a:t>most estimates at about </a:t>
            </a:r>
            <a:r>
              <a:rPr lang="en-GB" sz="3600" b="1" dirty="0" smtClean="0">
                <a:solidFill>
                  <a:schemeClr val="bg1"/>
                </a:solidFill>
                <a:latin typeface="Arial" panose="020B0604020202020204" pitchFamily="34" charset="0"/>
                <a:cs typeface="Arial" panose="020B0604020202020204" pitchFamily="34" charset="0"/>
              </a:rPr>
              <a:t>500.</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However</a:t>
            </a:r>
            <a:r>
              <a:rPr lang="en-GB" sz="3600" b="1" dirty="0">
                <a:solidFill>
                  <a:schemeClr val="bg1"/>
                </a:solidFill>
                <a:latin typeface="Arial" panose="020B0604020202020204" pitchFamily="34" charset="0"/>
                <a:cs typeface="Arial" panose="020B0604020202020204" pitchFamily="34" charset="0"/>
              </a:rPr>
              <a:t>, it is probable that 99% of the bacteria come from about </a:t>
            </a:r>
            <a:r>
              <a:rPr lang="en-GB" sz="3600" b="1" dirty="0" smtClean="0">
                <a:solidFill>
                  <a:schemeClr val="bg1"/>
                </a:solidFill>
                <a:latin typeface="Arial" panose="020B0604020202020204" pitchFamily="34" charset="0"/>
                <a:cs typeface="Arial" panose="020B0604020202020204" pitchFamily="34" charset="0"/>
              </a:rPr>
              <a:t>20-25 </a:t>
            </a:r>
            <a:r>
              <a:rPr lang="en-GB" sz="3600" b="1" dirty="0">
                <a:solidFill>
                  <a:schemeClr val="bg1"/>
                </a:solidFill>
                <a:latin typeface="Arial" panose="020B0604020202020204" pitchFamily="34" charset="0"/>
                <a:cs typeface="Arial" panose="020B0604020202020204" pitchFamily="34" charset="0"/>
              </a:rPr>
              <a:t>or </a:t>
            </a:r>
            <a:r>
              <a:rPr lang="en-GB" sz="3600" b="1" dirty="0" smtClean="0">
                <a:solidFill>
                  <a:schemeClr val="bg1"/>
                </a:solidFill>
                <a:latin typeface="Arial" panose="020B0604020202020204" pitchFamily="34" charset="0"/>
                <a:cs typeface="Arial" panose="020B0604020202020204" pitchFamily="34" charset="0"/>
              </a:rPr>
              <a:t>less </a:t>
            </a:r>
            <a:r>
              <a:rPr lang="en-GB" sz="3600" b="1" dirty="0">
                <a:solidFill>
                  <a:schemeClr val="bg1"/>
                </a:solidFill>
                <a:latin typeface="Arial" panose="020B0604020202020204" pitchFamily="34" charset="0"/>
                <a:cs typeface="Arial" panose="020B0604020202020204" pitchFamily="34" charset="0"/>
              </a:rPr>
              <a:t>species.</a:t>
            </a:r>
          </a:p>
        </p:txBody>
      </p:sp>
    </p:spTree>
    <p:extLst>
      <p:ext uri="{BB962C8B-B14F-4D97-AF65-F5344CB8AC3E}">
        <p14:creationId xmlns:p14="http://schemas.microsoft.com/office/powerpoint/2010/main" xmlns="" val="3760613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684" y="1266092"/>
            <a:ext cx="7508631"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Though people can survive </a:t>
            </a:r>
            <a:r>
              <a:rPr lang="en-GB" sz="3600" b="1" dirty="0">
                <a:solidFill>
                  <a:srgbClr val="FFFF00"/>
                </a:solidFill>
                <a:latin typeface="Arial" panose="020B0604020202020204" pitchFamily="34" charset="0"/>
                <a:cs typeface="Arial" panose="020B0604020202020204" pitchFamily="34" charset="0"/>
              </a:rPr>
              <a:t>without gut </a:t>
            </a:r>
            <a:r>
              <a:rPr lang="en-GB" sz="3600" b="1" dirty="0" smtClean="0">
                <a:solidFill>
                  <a:srgbClr val="FFFF00"/>
                </a:solidFill>
                <a:latin typeface="Arial" panose="020B0604020202020204" pitchFamily="34" charset="0"/>
                <a:cs typeface="Arial" panose="020B0604020202020204" pitchFamily="34" charset="0"/>
              </a:rPr>
              <a:t>flora</a:t>
            </a:r>
            <a:r>
              <a:rPr lang="en-GB" sz="3600" b="1" dirty="0" smtClean="0">
                <a:solidFill>
                  <a:schemeClr val="bg1"/>
                </a:solidFill>
                <a:latin typeface="Arial" panose="020B0604020202020204" pitchFamily="34" charset="0"/>
                <a:cs typeface="Arial" panose="020B0604020202020204" pitchFamily="34" charset="0"/>
              </a:rPr>
              <a:t>,</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the </a:t>
            </a:r>
            <a:r>
              <a:rPr lang="en-GB" sz="3600" b="1" dirty="0">
                <a:solidFill>
                  <a:schemeClr val="bg1"/>
                </a:solidFill>
                <a:latin typeface="Arial" panose="020B0604020202020204" pitchFamily="34" charset="0"/>
                <a:cs typeface="Arial" panose="020B0604020202020204" pitchFamily="34" charset="0"/>
              </a:rPr>
              <a:t>microorganisms perform a host of useful functions, such </a:t>
            </a:r>
            <a:r>
              <a:rPr lang="en-GB" sz="3600" b="1" dirty="0" smtClean="0">
                <a:solidFill>
                  <a:schemeClr val="bg1"/>
                </a:solidFill>
                <a:latin typeface="Arial" panose="020B0604020202020204" pitchFamily="34" charset="0"/>
                <a:cs typeface="Arial" panose="020B0604020202020204" pitchFamily="34" charset="0"/>
              </a:rPr>
              <a:t>as fermenting</a:t>
            </a:r>
            <a:r>
              <a:rPr lang="en-GB" sz="3600" b="1" dirty="0">
                <a:solidFill>
                  <a:schemeClr val="bg1"/>
                </a:solidFill>
                <a:latin typeface="Arial" panose="020B0604020202020204" pitchFamily="34" charset="0"/>
                <a:cs typeface="Arial" panose="020B0604020202020204" pitchFamily="34" charset="0"/>
              </a:rPr>
              <a:t> unused energy substrates, training the immune system, preventing growth of harmful, pathogenic </a:t>
            </a:r>
            <a:r>
              <a:rPr lang="en-GB" sz="3600" b="1" dirty="0" smtClean="0">
                <a:solidFill>
                  <a:schemeClr val="bg1"/>
                </a:solidFill>
                <a:latin typeface="Arial" panose="020B0604020202020204" pitchFamily="34" charset="0"/>
                <a:cs typeface="Arial" panose="020B0604020202020204" pitchFamily="34" charset="0"/>
              </a:rPr>
              <a:t>bacteria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729823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177" y="612844"/>
            <a:ext cx="7957038"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regulating </a:t>
            </a:r>
            <a:r>
              <a:rPr lang="en-GB" sz="3600" b="1" dirty="0">
                <a:solidFill>
                  <a:schemeClr val="bg1"/>
                </a:solidFill>
                <a:latin typeface="Arial" panose="020B0604020202020204" pitchFamily="34" charset="0"/>
                <a:cs typeface="Arial" panose="020B0604020202020204" pitchFamily="34" charset="0"/>
              </a:rPr>
              <a:t>the development of the gut, producing vitamins for the host, </a:t>
            </a:r>
            <a:r>
              <a:rPr lang="en-GB" sz="3600" b="1" dirty="0" smtClean="0">
                <a:solidFill>
                  <a:schemeClr val="bg1"/>
                </a:solidFill>
                <a:latin typeface="Arial" panose="020B0604020202020204" pitchFamily="34" charset="0"/>
                <a:cs typeface="Arial" panose="020B0604020202020204" pitchFamily="34" charset="0"/>
              </a:rPr>
              <a:t>such</a:t>
            </a:r>
          </a:p>
          <a:p>
            <a:r>
              <a:rPr lang="en-GB" sz="3600" b="1" dirty="0" smtClean="0">
                <a:solidFill>
                  <a:schemeClr val="bg1"/>
                </a:solidFill>
                <a:latin typeface="Arial" panose="020B0604020202020204" pitchFamily="34" charset="0"/>
                <a:cs typeface="Arial" panose="020B0604020202020204" pitchFamily="34" charset="0"/>
              </a:rPr>
              <a:t>as</a:t>
            </a:r>
            <a:r>
              <a:rPr lang="en-GB" sz="3600" b="1" dirty="0">
                <a:solidFill>
                  <a:schemeClr val="bg1"/>
                </a:solidFill>
                <a:latin typeface="Arial" panose="020B0604020202020204" pitchFamily="34" charset="0"/>
                <a:cs typeface="Arial" panose="020B0604020202020204" pitchFamily="34" charset="0"/>
              </a:rPr>
              <a:t> B</a:t>
            </a:r>
            <a:r>
              <a:rPr lang="en-GB" sz="3600" b="1" dirty="0" smtClean="0">
                <a:solidFill>
                  <a:schemeClr val="bg1"/>
                </a:solidFill>
                <a:latin typeface="Arial" panose="020B0604020202020204" pitchFamily="34" charset="0"/>
                <a:cs typeface="Arial" panose="020B0604020202020204" pitchFamily="34" charset="0"/>
              </a:rPr>
              <a:t>iotin</a:t>
            </a:r>
            <a:r>
              <a:rPr lang="en-GB" sz="3600" b="1" dirty="0">
                <a:solidFill>
                  <a:schemeClr val="bg1"/>
                </a:solidFill>
                <a:latin typeface="Arial" panose="020B0604020202020204" pitchFamily="34" charset="0"/>
                <a:cs typeface="Arial" panose="020B0604020202020204" pitchFamily="34" charset="0"/>
              </a:rPr>
              <a:t> and vitamin </a:t>
            </a:r>
            <a:r>
              <a:rPr lang="en-GB" sz="3600" b="1" dirty="0" smtClean="0">
                <a:solidFill>
                  <a:schemeClr val="bg1"/>
                </a:solidFill>
                <a:latin typeface="Arial" panose="020B0604020202020204" pitchFamily="34" charset="0"/>
                <a:cs typeface="Arial" panose="020B0604020202020204" pitchFamily="34" charset="0"/>
              </a:rPr>
              <a:t>K</a:t>
            </a:r>
            <a:r>
              <a:rPr lang="en-GB" sz="3600" b="1" dirty="0">
                <a:solidFill>
                  <a:schemeClr val="bg1"/>
                </a:solidFill>
                <a:latin typeface="Arial" panose="020B0604020202020204" pitchFamily="34" charset="0"/>
                <a:cs typeface="Arial" panose="020B0604020202020204" pitchFamily="34" charset="0"/>
              </a:rPr>
              <a:t>2 and producing hormones to direct the host to store fats</a:t>
            </a:r>
            <a:r>
              <a:rPr lang="en-GB" sz="3600" b="1" dirty="0" smtClean="0">
                <a:solidFill>
                  <a:schemeClr val="bg1"/>
                </a:solidFill>
                <a:latin typeface="Arial" panose="020B0604020202020204" pitchFamily="34" charset="0"/>
                <a:cs typeface="Arial" panose="020B0604020202020204" pitchFamily="34" charset="0"/>
              </a:rPr>
              <a:t>.</a:t>
            </a:r>
          </a:p>
          <a:p>
            <a:r>
              <a:rPr lang="en-GB" sz="3600" b="1" dirty="0">
                <a:solidFill>
                  <a:schemeClr val="bg1"/>
                </a:solidFill>
                <a:latin typeface="Arial" panose="020B0604020202020204" pitchFamily="34" charset="0"/>
                <a:cs typeface="Arial" panose="020B0604020202020204" pitchFamily="34" charset="0"/>
              </a:rPr>
              <a:t>In return, these microorganisms procure within the host a protected, nutrient-rich environment in which they can thrive. </a:t>
            </a:r>
          </a:p>
        </p:txBody>
      </p:sp>
    </p:spTree>
    <p:extLst>
      <p:ext uri="{BB962C8B-B14F-4D97-AF65-F5344CB8AC3E}">
        <p14:creationId xmlns:p14="http://schemas.microsoft.com/office/powerpoint/2010/main" xmlns="" val="4297665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946" y="1166842"/>
            <a:ext cx="7472729" cy="4524315"/>
          </a:xfrm>
          <a:prstGeom prst="rect">
            <a:avLst/>
          </a:prstGeom>
          <a:noFill/>
        </p:spPr>
        <p:txBody>
          <a:bodyPr wrap="square" rtlCol="0">
            <a:spAutoFit/>
          </a:bodyPr>
          <a:lstStyle/>
          <a:p>
            <a:pPr marL="742950" indent="-742950">
              <a:buAutoNum type="arabicPeriod"/>
            </a:pPr>
            <a:r>
              <a:rPr lang="en-GB" sz="3600" b="1" dirty="0" smtClean="0">
                <a:solidFill>
                  <a:srgbClr val="FFFF00"/>
                </a:solidFill>
                <a:latin typeface="Arial" panose="020B0604020202020204" pitchFamily="34" charset="0"/>
                <a:cs typeface="Arial" panose="020B0604020202020204" pitchFamily="34" charset="0"/>
              </a:rPr>
              <a:t>Scale of Health</a:t>
            </a:r>
          </a:p>
          <a:p>
            <a:r>
              <a:rPr lang="en-GB" sz="3600" b="1" dirty="0" smtClean="0">
                <a:solidFill>
                  <a:schemeClr val="bg1"/>
                </a:solidFill>
                <a:latin typeface="Arial" panose="020B0604020202020204" pitchFamily="34" charset="0"/>
                <a:cs typeface="Arial" panose="020B0604020202020204" pitchFamily="34" charset="0"/>
              </a:rPr>
              <a:t>“If 100 is the very best you have ever been in your health, and health being all encompassing i.e. Emotional, Biochemical and Structural, right now your Scale of Health currently calibrates at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812977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215" y="606669"/>
            <a:ext cx="8106508" cy="590931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Over 99% of the bacteria in the gut are </a:t>
            </a:r>
            <a:r>
              <a:rPr lang="en-GB" sz="3600" b="1" dirty="0" smtClean="0">
                <a:solidFill>
                  <a:srgbClr val="FFFF00"/>
                </a:solidFill>
                <a:latin typeface="Arial" panose="020B0604020202020204" pitchFamily="34" charset="0"/>
                <a:cs typeface="Arial" panose="020B0604020202020204" pitchFamily="34" charset="0"/>
              </a:rPr>
              <a:t>anaerobes,</a:t>
            </a:r>
            <a:r>
              <a:rPr lang="en-GB" sz="3600" b="1" dirty="0" smtClean="0">
                <a:solidFill>
                  <a:schemeClr val="bg1"/>
                </a:solidFill>
                <a:latin typeface="Arial" panose="020B0604020202020204" pitchFamily="34" charset="0"/>
                <a:cs typeface="Arial" panose="020B0604020202020204" pitchFamily="34" charset="0"/>
              </a:rPr>
              <a:t> but </a:t>
            </a:r>
            <a:r>
              <a:rPr lang="en-GB" sz="3600" b="1" dirty="0">
                <a:solidFill>
                  <a:schemeClr val="bg1"/>
                </a:solidFill>
                <a:latin typeface="Arial" panose="020B0604020202020204" pitchFamily="34" charset="0"/>
                <a:cs typeface="Arial" panose="020B0604020202020204" pitchFamily="34" charset="0"/>
              </a:rPr>
              <a:t>in the cecum, aerobic bacteria reach high </a:t>
            </a:r>
            <a:r>
              <a:rPr lang="en-GB" sz="3600" b="1" dirty="0" smtClean="0">
                <a:solidFill>
                  <a:schemeClr val="bg1"/>
                </a:solidFill>
                <a:latin typeface="Arial" panose="020B0604020202020204" pitchFamily="34" charset="0"/>
                <a:cs typeface="Arial" panose="020B0604020202020204" pitchFamily="34" charset="0"/>
              </a:rPr>
              <a:t>densities</a:t>
            </a:r>
            <a:r>
              <a:rPr lang="en-GB" sz="3600" b="1" dirty="0">
                <a:solidFill>
                  <a:schemeClr val="bg1"/>
                </a:solidFill>
                <a:latin typeface="Arial" panose="020B0604020202020204" pitchFamily="34" charset="0"/>
                <a:cs typeface="Arial" panose="020B0604020202020204" pitchFamily="34" charset="0"/>
              </a:rPr>
              <a:t>.</a:t>
            </a:r>
          </a:p>
          <a:p>
            <a:r>
              <a:rPr lang="en-GB" sz="3600" b="1" dirty="0">
                <a:solidFill>
                  <a:schemeClr val="bg1"/>
                </a:solidFill>
                <a:latin typeface="Arial" panose="020B0604020202020204" pitchFamily="34" charset="0"/>
                <a:cs typeface="Arial" panose="020B0604020202020204" pitchFamily="34" charset="0"/>
              </a:rPr>
              <a:t>The compositions of microbiota  </a:t>
            </a:r>
            <a:r>
              <a:rPr lang="en-GB" sz="3600" b="1" dirty="0" smtClean="0">
                <a:solidFill>
                  <a:schemeClr val="bg1"/>
                </a:solidFill>
                <a:latin typeface="Arial" panose="020B0604020202020204" pitchFamily="34" charset="0"/>
                <a:cs typeface="Arial" panose="020B0604020202020204" pitchFamily="34" charset="0"/>
              </a:rPr>
              <a:t>rely </a:t>
            </a:r>
            <a:r>
              <a:rPr lang="en-GB" sz="3600" b="1" dirty="0">
                <a:solidFill>
                  <a:schemeClr val="bg1"/>
                </a:solidFill>
                <a:latin typeface="Arial" panose="020B0604020202020204" pitchFamily="34" charset="0"/>
                <a:cs typeface="Arial" panose="020B0604020202020204" pitchFamily="34" charset="0"/>
              </a:rPr>
              <a:t>on several factors like host diet, colonization history, and immune </a:t>
            </a:r>
            <a:r>
              <a:rPr lang="en-GB" sz="3600" b="1" dirty="0" smtClean="0">
                <a:solidFill>
                  <a:schemeClr val="bg1"/>
                </a:solidFill>
                <a:latin typeface="Arial" panose="020B0604020202020204" pitchFamily="34" charset="0"/>
                <a:cs typeface="Arial" panose="020B0604020202020204" pitchFamily="34" charset="0"/>
              </a:rPr>
              <a:t>status.</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Some </a:t>
            </a:r>
            <a:r>
              <a:rPr lang="en-GB" sz="3600" b="1" dirty="0">
                <a:solidFill>
                  <a:schemeClr val="bg1"/>
                </a:solidFill>
                <a:latin typeface="Arial" panose="020B0604020202020204" pitchFamily="34" charset="0"/>
                <a:cs typeface="Arial" panose="020B0604020202020204" pitchFamily="34" charset="0"/>
              </a:rPr>
              <a:t>microbes are better suited to complement specific metabolic enzymes over others. </a:t>
            </a:r>
          </a:p>
          <a:p>
            <a:endParaRPr lang="en-GB" dirty="0"/>
          </a:p>
        </p:txBody>
      </p:sp>
    </p:spTree>
    <p:extLst>
      <p:ext uri="{BB962C8B-B14F-4D97-AF65-F5344CB8AC3E}">
        <p14:creationId xmlns:p14="http://schemas.microsoft.com/office/powerpoint/2010/main" xmlns="" val="2547204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438" y="1166842"/>
            <a:ext cx="7596554"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In 2009, scientists </a:t>
            </a:r>
            <a:r>
              <a:rPr lang="en-GB" sz="3600" b="1" dirty="0" smtClean="0">
                <a:solidFill>
                  <a:schemeClr val="bg1"/>
                </a:solidFill>
                <a:latin typeface="Arial" panose="020B0604020202020204" pitchFamily="34" charset="0"/>
                <a:cs typeface="Arial" panose="020B0604020202020204" pitchFamily="34" charset="0"/>
              </a:rPr>
              <a:t>from </a:t>
            </a:r>
            <a:r>
              <a:rPr lang="en-GB" sz="3600" b="1" dirty="0" smtClean="0">
                <a:solidFill>
                  <a:srgbClr val="FFFF00"/>
                </a:solidFill>
                <a:latin typeface="Arial" panose="020B0604020202020204" pitchFamily="34" charset="0"/>
                <a:cs typeface="Arial" panose="020B0604020202020204" pitchFamily="34" charset="0"/>
              </a:rPr>
              <a:t>INRA </a:t>
            </a:r>
            <a:r>
              <a:rPr lang="en-GB" sz="3600" b="1" dirty="0" smtClean="0">
                <a:solidFill>
                  <a:schemeClr val="bg1"/>
                </a:solidFill>
                <a:latin typeface="Arial" panose="020B0604020202020204" pitchFamily="34" charset="0"/>
                <a:cs typeface="Arial" panose="020B0604020202020204" pitchFamily="34" charset="0"/>
              </a:rPr>
              <a:t>(</a:t>
            </a:r>
            <a:r>
              <a:rPr lang="en-GB" sz="3600" b="1" dirty="0">
                <a:solidFill>
                  <a:schemeClr val="bg1"/>
                </a:solidFill>
              </a:rPr>
              <a:t>French National Institute for Agricultural </a:t>
            </a:r>
            <a:r>
              <a:rPr lang="en-GB" sz="3600" b="1" dirty="0" smtClean="0">
                <a:solidFill>
                  <a:schemeClr val="bg1"/>
                </a:solidFill>
              </a:rPr>
              <a:t>Research)</a:t>
            </a:r>
            <a:endParaRPr lang="en-GB" sz="3600" b="1" dirty="0">
              <a:solidFill>
                <a:schemeClr val="bg1"/>
              </a:solidFill>
            </a:endParaRPr>
          </a:p>
          <a:p>
            <a:r>
              <a:rPr lang="en-GB" sz="3600" b="1" dirty="0" smtClean="0">
                <a:solidFill>
                  <a:schemeClr val="bg1"/>
                </a:solidFill>
                <a:latin typeface="Arial" panose="020B0604020202020204" pitchFamily="34" charset="0"/>
                <a:cs typeface="Arial" panose="020B0604020202020204" pitchFamily="34" charset="0"/>
              </a:rPr>
              <a:t>highlighted </a:t>
            </a:r>
            <a:r>
              <a:rPr lang="en-GB" sz="3600" b="1" dirty="0">
                <a:solidFill>
                  <a:schemeClr val="bg1"/>
                </a:solidFill>
                <a:latin typeface="Arial" panose="020B0604020202020204" pitchFamily="34" charset="0"/>
                <a:cs typeface="Arial" panose="020B0604020202020204" pitchFamily="34" charset="0"/>
              </a:rPr>
              <a:t>the existence of a small number of </a:t>
            </a:r>
            <a:r>
              <a:rPr lang="en-GB" sz="3600" b="1" dirty="0" smtClean="0">
                <a:solidFill>
                  <a:schemeClr val="bg1"/>
                </a:solidFill>
                <a:latin typeface="Arial" panose="020B0604020202020204" pitchFamily="34" charset="0"/>
                <a:cs typeface="Arial" panose="020B0604020202020204" pitchFamily="34" charset="0"/>
              </a:rPr>
              <a:t>species (20-25) </a:t>
            </a:r>
            <a:r>
              <a:rPr lang="en-GB" sz="3600" b="1" dirty="0">
                <a:solidFill>
                  <a:schemeClr val="bg1"/>
                </a:solidFill>
                <a:latin typeface="Arial" panose="020B0604020202020204" pitchFamily="34" charset="0"/>
                <a:cs typeface="Arial" panose="020B0604020202020204" pitchFamily="34" charset="0"/>
              </a:rPr>
              <a:t>shared by all individuals constituting the human intestinal microbiota phylogenetic core</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530577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515" y="685800"/>
            <a:ext cx="7561385" cy="590931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Bacteria</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in the gut </a:t>
            </a:r>
            <a:r>
              <a:rPr lang="en-GB" sz="3600" b="1" dirty="0" err="1">
                <a:solidFill>
                  <a:schemeClr val="bg1"/>
                </a:solidFill>
                <a:latin typeface="Arial" panose="020B0604020202020204" pitchFamily="34" charset="0"/>
                <a:cs typeface="Arial" panose="020B0604020202020204" pitchFamily="34" charset="0"/>
              </a:rPr>
              <a:t>fulfill</a:t>
            </a:r>
            <a:r>
              <a:rPr lang="en-GB" sz="3600" b="1" dirty="0">
                <a:solidFill>
                  <a:schemeClr val="bg1"/>
                </a:solidFill>
                <a:latin typeface="Arial" panose="020B0604020202020204" pitchFamily="34" charset="0"/>
                <a:cs typeface="Arial" panose="020B0604020202020204" pitchFamily="34" charset="0"/>
              </a:rPr>
              <a:t> a host of useful functions for humans, including digestion of unutilized energy </a:t>
            </a:r>
            <a:r>
              <a:rPr lang="en-GB" sz="3600" b="1" dirty="0" smtClean="0">
                <a:solidFill>
                  <a:schemeClr val="bg1"/>
                </a:solidFill>
                <a:latin typeface="Arial" panose="020B0604020202020204" pitchFamily="34" charset="0"/>
                <a:cs typeface="Arial" panose="020B0604020202020204" pitchFamily="34" charset="0"/>
              </a:rPr>
              <a:t>substrates,</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stimulating </a:t>
            </a:r>
            <a:r>
              <a:rPr lang="en-GB" sz="3600" b="1" dirty="0">
                <a:solidFill>
                  <a:schemeClr val="bg1"/>
                </a:solidFill>
                <a:latin typeface="Arial" panose="020B0604020202020204" pitchFamily="34" charset="0"/>
                <a:cs typeface="Arial" panose="020B0604020202020204" pitchFamily="34" charset="0"/>
              </a:rPr>
              <a:t>cell growth, repressing the growth of harmful microorganisms, training the immune system to respond only to pathogens, and defending against some diseases.</a:t>
            </a:r>
          </a:p>
          <a:p>
            <a:endParaRPr lang="en-GB" dirty="0"/>
          </a:p>
        </p:txBody>
      </p:sp>
    </p:spTree>
    <p:extLst>
      <p:ext uri="{BB962C8B-B14F-4D97-AF65-F5344CB8AC3E}">
        <p14:creationId xmlns:p14="http://schemas.microsoft.com/office/powerpoint/2010/main" xmlns="" val="18845898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307" y="1652953"/>
            <a:ext cx="7561385" cy="3416320"/>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Beneficial flora </a:t>
            </a:r>
            <a:r>
              <a:rPr lang="en-GB" sz="3600" b="1" dirty="0">
                <a:solidFill>
                  <a:schemeClr val="bg1"/>
                </a:solidFill>
                <a:latin typeface="Arial" panose="020B0604020202020204" pitchFamily="34" charset="0"/>
                <a:cs typeface="Arial" panose="020B0604020202020204" pitchFamily="34" charset="0"/>
              </a:rPr>
              <a:t>increase the gut's absorption of water, reduce counts of damaging bacteria, increase growth of human gut </a:t>
            </a:r>
            <a:r>
              <a:rPr lang="en-GB" sz="3600" b="1" dirty="0" smtClean="0">
                <a:solidFill>
                  <a:schemeClr val="bg1"/>
                </a:solidFill>
                <a:latin typeface="Arial" panose="020B0604020202020204" pitchFamily="34" charset="0"/>
                <a:cs typeface="Arial" panose="020B0604020202020204" pitchFamily="34" charset="0"/>
              </a:rPr>
              <a:t>cells,</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and </a:t>
            </a:r>
            <a:r>
              <a:rPr lang="en-GB" sz="3600" b="1" dirty="0">
                <a:solidFill>
                  <a:schemeClr val="bg1"/>
                </a:solidFill>
                <a:latin typeface="Arial" panose="020B0604020202020204" pitchFamily="34" charset="0"/>
                <a:cs typeface="Arial" panose="020B0604020202020204" pitchFamily="34" charset="0"/>
              </a:rPr>
              <a:t>stimulate growth of indigenous </a:t>
            </a:r>
            <a:r>
              <a:rPr lang="en-GB" sz="3600" b="1" dirty="0" smtClean="0">
                <a:solidFill>
                  <a:schemeClr val="bg1"/>
                </a:solidFill>
                <a:latin typeface="Arial" panose="020B0604020202020204" pitchFamily="34" charset="0"/>
                <a:cs typeface="Arial" panose="020B0604020202020204" pitchFamily="34" charset="0"/>
              </a:rPr>
              <a:t>bacteria.</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950497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520511"/>
            <a:ext cx="7543800" cy="5816977"/>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The </a:t>
            </a:r>
            <a:r>
              <a:rPr lang="en-GB" sz="3600" b="1" dirty="0">
                <a:solidFill>
                  <a:srgbClr val="FFFF00"/>
                </a:solidFill>
                <a:latin typeface="Arial" panose="020B0604020202020204" pitchFamily="34" charset="0"/>
                <a:cs typeface="Arial" panose="020B0604020202020204" pitchFamily="34" charset="0"/>
              </a:rPr>
              <a:t>four dominant phyla</a:t>
            </a:r>
            <a:r>
              <a:rPr lang="en-GB" sz="3600" b="1" dirty="0">
                <a:solidFill>
                  <a:schemeClr val="bg1"/>
                </a:solidFill>
                <a:latin typeface="Arial" panose="020B0604020202020204" pitchFamily="34" charset="0"/>
                <a:cs typeface="Arial" panose="020B0604020202020204" pitchFamily="34" charset="0"/>
              </a:rPr>
              <a:t> in the human gut are </a:t>
            </a:r>
            <a:endParaRPr lang="en-GB" sz="3600" b="1" dirty="0" smtClean="0">
              <a:solidFill>
                <a:schemeClr val="bg1"/>
              </a:solidFill>
              <a:latin typeface="Arial" panose="020B0604020202020204" pitchFamily="34" charset="0"/>
              <a:cs typeface="Arial" panose="020B0604020202020204" pitchFamily="34" charset="0"/>
            </a:endParaRPr>
          </a:p>
          <a:p>
            <a:pPr marL="742950" indent="-742950">
              <a:buFont typeface="+mj-lt"/>
              <a:buAutoNum type="arabicPeriod"/>
            </a:pPr>
            <a:r>
              <a:rPr lang="en-GB" sz="3600" b="1" dirty="0" err="1" smtClean="0">
                <a:solidFill>
                  <a:schemeClr val="bg1"/>
                </a:solidFill>
                <a:latin typeface="Arial" panose="020B0604020202020204" pitchFamily="34" charset="0"/>
                <a:cs typeface="Arial" panose="020B0604020202020204" pitchFamily="34" charset="0"/>
              </a:rPr>
              <a:t>Firmicutes</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(majority)</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742950" indent="-742950">
              <a:buFont typeface="+mj-lt"/>
              <a:buAutoNum type="arabicPeriod"/>
            </a:pPr>
            <a:r>
              <a:rPr lang="en-GB" sz="3600" b="1" dirty="0" err="1" smtClean="0">
                <a:solidFill>
                  <a:schemeClr val="bg1"/>
                </a:solidFill>
                <a:latin typeface="Arial" panose="020B0604020202020204" pitchFamily="34" charset="0"/>
                <a:cs typeface="Arial" panose="020B0604020202020204" pitchFamily="34" charset="0"/>
              </a:rPr>
              <a:t>Bacteroidetes</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(30%)</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742950" indent="-742950">
              <a:buFont typeface="+mj-lt"/>
              <a:buAutoNum type="arabicPeriod"/>
            </a:pPr>
            <a:r>
              <a:rPr lang="en-GB" sz="3600" b="1" dirty="0" err="1" smtClean="0">
                <a:solidFill>
                  <a:schemeClr val="bg1"/>
                </a:solidFill>
                <a:latin typeface="Arial" panose="020B0604020202020204" pitchFamily="34" charset="0"/>
                <a:cs typeface="Arial" panose="020B0604020202020204" pitchFamily="34" charset="0"/>
              </a:rPr>
              <a:t>Actinobacteria</a:t>
            </a:r>
            <a:r>
              <a:rPr lang="en-GB" sz="3600" b="1" dirty="0">
                <a:solidFill>
                  <a:schemeClr val="bg1"/>
                </a:solidFill>
                <a:latin typeface="Arial" panose="020B0604020202020204" pitchFamily="34" charset="0"/>
                <a:cs typeface="Arial" panose="020B0604020202020204" pitchFamily="34" charset="0"/>
              </a:rPr>
              <a:t>, </a:t>
            </a:r>
          </a:p>
          <a:p>
            <a:pPr marL="742950" indent="-742950">
              <a:buFont typeface="+mj-lt"/>
              <a:buAutoNum type="arabicPeriod"/>
            </a:pPr>
            <a:r>
              <a:rPr lang="en-GB" sz="3600" b="1" dirty="0" err="1" smtClean="0">
                <a:solidFill>
                  <a:schemeClr val="bg1"/>
                </a:solidFill>
                <a:latin typeface="Arial" panose="020B0604020202020204" pitchFamily="34" charset="0"/>
                <a:cs typeface="Arial" panose="020B0604020202020204" pitchFamily="34" charset="0"/>
              </a:rPr>
              <a:t>Proteobacteria</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 Fungi</a:t>
            </a:r>
          </a:p>
          <a:p>
            <a:r>
              <a:rPr lang="en-GB" sz="3600" b="1" dirty="0" smtClean="0">
                <a:solidFill>
                  <a:schemeClr val="bg1"/>
                </a:solidFill>
                <a:latin typeface="Arial" panose="020B0604020202020204" pitchFamily="34" charset="0"/>
                <a:cs typeface="Arial" panose="020B0604020202020204" pitchFamily="34" charset="0"/>
              </a:rPr>
              <a:t>+ Protozoa and Helminths</a:t>
            </a:r>
          </a:p>
          <a:p>
            <a:r>
              <a:rPr lang="en-GB" sz="3600" b="1" dirty="0" smtClean="0">
                <a:solidFill>
                  <a:schemeClr val="bg1"/>
                </a:solidFill>
                <a:latin typeface="Arial" panose="020B0604020202020204" pitchFamily="34" charset="0"/>
                <a:cs typeface="Arial" panose="020B0604020202020204" pitchFamily="34" charset="0"/>
              </a:rPr>
              <a:t>+ Archaea </a:t>
            </a:r>
            <a:r>
              <a:rPr lang="en-GB" sz="2400" b="1" dirty="0" smtClean="0">
                <a:solidFill>
                  <a:schemeClr val="bg1"/>
                </a:solidFill>
                <a:latin typeface="Arial" panose="020B0604020202020204" pitchFamily="34" charset="0"/>
                <a:cs typeface="Arial" panose="020B0604020202020204" pitchFamily="34" charset="0"/>
              </a:rPr>
              <a:t>(which are </a:t>
            </a:r>
            <a:r>
              <a:rPr lang="en-GB" sz="2400" b="1" dirty="0">
                <a:solidFill>
                  <a:schemeClr val="bg1"/>
                </a:solidFill>
                <a:latin typeface="Arial" panose="020B0604020202020204" pitchFamily="34" charset="0"/>
                <a:cs typeface="Arial" panose="020B0604020202020204" pitchFamily="34" charset="0"/>
              </a:rPr>
              <a:t>involved in the removal of end products of bacterial fermentation such as hydrogen</a:t>
            </a:r>
            <a:r>
              <a:rPr lang="en-GB" sz="2400" b="1" dirty="0" smtClean="0">
                <a:solidFill>
                  <a:schemeClr val="bg1"/>
                </a:solidFill>
                <a:latin typeface="Arial" panose="020B0604020202020204" pitchFamily="34" charset="0"/>
                <a:cs typeface="Arial" panose="020B0604020202020204" pitchFamily="34" charset="0"/>
              </a:rPr>
              <a:t>.)</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343044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631" y="527538"/>
            <a:ext cx="7939454" cy="58205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40165" t="55222" r="4137" b="18127"/>
          <a:stretch/>
        </p:blipFill>
        <p:spPr>
          <a:xfrm rot="10800000">
            <a:off x="868259" y="783719"/>
            <a:ext cx="7721826" cy="5133503"/>
          </a:xfrm>
          <a:prstGeom prst="rect">
            <a:avLst/>
          </a:prstGeom>
        </p:spPr>
      </p:pic>
    </p:spTree>
    <p:extLst>
      <p:ext uri="{BB962C8B-B14F-4D97-AF65-F5344CB8AC3E}">
        <p14:creationId xmlns:p14="http://schemas.microsoft.com/office/powerpoint/2010/main" xmlns="" val="42302988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9" name="Text Box 5"/>
          <p:cNvSpPr txBox="1">
            <a:spLocks noChangeArrowheads="1"/>
          </p:cNvSpPr>
          <p:nvPr/>
        </p:nvSpPr>
        <p:spPr bwMode="auto">
          <a:xfrm>
            <a:off x="873858" y="1720840"/>
            <a:ext cx="7760188"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GB" altLang="en-US" sz="3600" b="1" dirty="0">
                <a:solidFill>
                  <a:srgbClr val="F6F000"/>
                </a:solidFill>
                <a:latin typeface="Arial" panose="020B0604020202020204" pitchFamily="34" charset="0"/>
              </a:rPr>
              <a:t>Bacteria</a:t>
            </a:r>
            <a:r>
              <a:rPr lang="en-GB" altLang="en-US" sz="3600" b="1" dirty="0">
                <a:solidFill>
                  <a:schemeClr val="bg1"/>
                </a:solidFill>
                <a:latin typeface="Arial" panose="020B0604020202020204" pitchFamily="34" charset="0"/>
              </a:rPr>
              <a:t> are classified according to whether they function as</a:t>
            </a:r>
          </a:p>
          <a:p>
            <a:pPr>
              <a:spcBef>
                <a:spcPct val="50000"/>
              </a:spcBef>
              <a:buFontTx/>
              <a:buAutoNum type="arabicPeriod"/>
            </a:pPr>
            <a:r>
              <a:rPr lang="en-GB" altLang="en-US" sz="3600" b="1" dirty="0">
                <a:solidFill>
                  <a:schemeClr val="bg1"/>
                </a:solidFill>
                <a:latin typeface="Arial" panose="020B0604020202020204" pitchFamily="34" charset="0"/>
              </a:rPr>
              <a:t> Aerobes (needing oxygen)</a:t>
            </a:r>
          </a:p>
          <a:p>
            <a:pPr>
              <a:spcBef>
                <a:spcPct val="50000"/>
              </a:spcBef>
              <a:buFontTx/>
              <a:buAutoNum type="arabicPeriod"/>
            </a:pPr>
            <a:r>
              <a:rPr lang="en-GB" altLang="en-US" sz="3600" b="1" dirty="0">
                <a:solidFill>
                  <a:schemeClr val="bg1"/>
                </a:solidFill>
                <a:latin typeface="Arial" panose="020B0604020202020204" pitchFamily="34" charset="0"/>
              </a:rPr>
              <a:t> Anaerobes (not requiring oxygen)</a:t>
            </a:r>
          </a:p>
        </p:txBody>
      </p:sp>
    </p:spTree>
    <p:extLst>
      <p:ext uri="{BB962C8B-B14F-4D97-AF65-F5344CB8AC3E}">
        <p14:creationId xmlns:p14="http://schemas.microsoft.com/office/powerpoint/2010/main" xmlns="" val="16475301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1006842" y="1231046"/>
            <a:ext cx="7319474"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GB" altLang="en-US" sz="3600" b="1" dirty="0">
                <a:solidFill>
                  <a:schemeClr val="bg1"/>
                </a:solidFill>
                <a:latin typeface="Arial" panose="020B0604020202020204" pitchFamily="34" charset="0"/>
              </a:rPr>
              <a:t>This classification is further</a:t>
            </a:r>
          </a:p>
          <a:p>
            <a:pPr>
              <a:spcBef>
                <a:spcPct val="50000"/>
              </a:spcBef>
            </a:pPr>
            <a:r>
              <a:rPr lang="en-GB" altLang="en-US" sz="3600" b="1" dirty="0">
                <a:solidFill>
                  <a:schemeClr val="bg1"/>
                </a:solidFill>
                <a:latin typeface="Arial" panose="020B0604020202020204" pitchFamily="34" charset="0"/>
              </a:rPr>
              <a:t>subdivided by the type of cell</a:t>
            </a:r>
          </a:p>
          <a:p>
            <a:pPr>
              <a:spcBef>
                <a:spcPct val="50000"/>
              </a:spcBef>
            </a:pPr>
            <a:r>
              <a:rPr lang="en-GB" altLang="en-US" sz="3600" b="1" dirty="0">
                <a:solidFill>
                  <a:schemeClr val="bg1"/>
                </a:solidFill>
                <a:latin typeface="Arial" panose="020B0604020202020204" pitchFamily="34" charset="0"/>
              </a:rPr>
              <a:t>wall the bacteria contains.</a:t>
            </a:r>
          </a:p>
          <a:p>
            <a:pPr>
              <a:spcBef>
                <a:spcPct val="50000"/>
              </a:spcBef>
              <a:buFontTx/>
              <a:buAutoNum type="arabicPeriod"/>
            </a:pPr>
            <a:r>
              <a:rPr lang="en-GB" altLang="en-US" sz="3600" b="1" dirty="0">
                <a:solidFill>
                  <a:srgbClr val="F6F000"/>
                </a:solidFill>
                <a:latin typeface="Arial" panose="020B0604020202020204" pitchFamily="34" charset="0"/>
              </a:rPr>
              <a:t> Gram positive or</a:t>
            </a:r>
          </a:p>
          <a:p>
            <a:pPr>
              <a:spcBef>
                <a:spcPct val="50000"/>
              </a:spcBef>
              <a:buFontTx/>
              <a:buAutoNum type="arabicPeriod"/>
            </a:pPr>
            <a:r>
              <a:rPr lang="en-GB" altLang="en-US" sz="3600" b="1" dirty="0">
                <a:solidFill>
                  <a:srgbClr val="F6F000"/>
                </a:solidFill>
                <a:latin typeface="Arial" panose="020B0604020202020204" pitchFamily="34" charset="0"/>
              </a:rPr>
              <a:t> Gram negative</a:t>
            </a:r>
          </a:p>
        </p:txBody>
      </p:sp>
    </p:spTree>
    <p:extLst>
      <p:ext uri="{BB962C8B-B14F-4D97-AF65-F5344CB8AC3E}">
        <p14:creationId xmlns:p14="http://schemas.microsoft.com/office/powerpoint/2010/main" xmlns="" val="17279948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Text Box 2"/>
          <p:cNvSpPr txBox="1">
            <a:spLocks noChangeArrowheads="1"/>
          </p:cNvSpPr>
          <p:nvPr/>
        </p:nvSpPr>
        <p:spPr bwMode="auto">
          <a:xfrm>
            <a:off x="935404" y="1582340"/>
            <a:ext cx="7487627" cy="3693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b="1" dirty="0">
                <a:solidFill>
                  <a:srgbClr val="F6F000"/>
                </a:solidFill>
                <a:latin typeface="Arial" panose="020B0604020202020204" pitchFamily="34" charset="0"/>
                <a:cs typeface="Arial" panose="020B0604020202020204" pitchFamily="34" charset="0"/>
              </a:rPr>
              <a:t>Gram positive cell walls</a:t>
            </a:r>
            <a:r>
              <a:rPr lang="en-GB" altLang="en-US" sz="3600" b="1" dirty="0">
                <a:solidFill>
                  <a:schemeClr val="bg1"/>
                </a:solidFill>
                <a:latin typeface="Arial" panose="020B0604020202020204" pitchFamily="34" charset="0"/>
                <a:cs typeface="Arial" panose="020B0604020202020204" pitchFamily="34" charset="0"/>
              </a:rPr>
              <a:t> contain 90% </a:t>
            </a:r>
            <a:r>
              <a:rPr lang="en-GB" altLang="en-US" sz="3600" b="1" dirty="0">
                <a:solidFill>
                  <a:srgbClr val="F6F000"/>
                </a:solidFill>
                <a:latin typeface="Arial" panose="020B0604020202020204" pitchFamily="34" charset="0"/>
                <a:cs typeface="Arial" panose="020B0604020202020204" pitchFamily="34" charset="0"/>
              </a:rPr>
              <a:t>peptidoglycan</a:t>
            </a:r>
            <a:r>
              <a:rPr lang="en-GB" altLang="en-US" sz="3600" b="1" dirty="0">
                <a:solidFill>
                  <a:schemeClr val="bg1"/>
                </a:solidFill>
                <a:latin typeface="Arial" panose="020B0604020202020204" pitchFamily="34" charset="0"/>
                <a:cs typeface="Arial" panose="020B0604020202020204" pitchFamily="34" charset="0"/>
              </a:rPr>
              <a:t> composed of N. Acetyl Glucosamine and           N. Acetyl </a:t>
            </a:r>
            <a:r>
              <a:rPr lang="en-GB" altLang="en-US" sz="3600" b="1" dirty="0" err="1">
                <a:solidFill>
                  <a:schemeClr val="bg1"/>
                </a:solidFill>
                <a:latin typeface="Arial" panose="020B0604020202020204" pitchFamily="34" charset="0"/>
                <a:cs typeface="Arial" panose="020B0604020202020204" pitchFamily="34" charset="0"/>
              </a:rPr>
              <a:t>Muraminic</a:t>
            </a:r>
            <a:r>
              <a:rPr lang="en-GB" altLang="en-US" sz="3600" b="1" dirty="0">
                <a:solidFill>
                  <a:schemeClr val="bg1"/>
                </a:solidFill>
                <a:latin typeface="Arial" panose="020B0604020202020204" pitchFamily="34" charset="0"/>
                <a:cs typeface="Arial" panose="020B0604020202020204" pitchFamily="34" charset="0"/>
              </a:rPr>
              <a:t> Acid.                   </a:t>
            </a:r>
          </a:p>
          <a:p>
            <a:pPr>
              <a:spcBef>
                <a:spcPct val="50000"/>
              </a:spcBef>
            </a:pPr>
            <a:r>
              <a:rPr lang="en-GB" altLang="en-US" sz="3600" b="1" dirty="0">
                <a:solidFill>
                  <a:schemeClr val="bg1"/>
                </a:solidFill>
                <a:latin typeface="Arial" panose="020B0604020202020204" pitchFamily="34" charset="0"/>
                <a:cs typeface="Arial" panose="020B0604020202020204" pitchFamily="34" charset="0"/>
              </a:rPr>
              <a:t>They are stained </a:t>
            </a:r>
            <a:r>
              <a:rPr lang="en-GB" altLang="en-US" sz="3600" b="1" dirty="0">
                <a:solidFill>
                  <a:srgbClr val="9933FF"/>
                </a:solidFill>
                <a:latin typeface="Arial" panose="020B0604020202020204" pitchFamily="34" charset="0"/>
                <a:cs typeface="Arial" panose="020B0604020202020204" pitchFamily="34" charset="0"/>
              </a:rPr>
              <a:t>blue-violet</a:t>
            </a:r>
            <a:r>
              <a:rPr lang="en-GB" altLang="en-US" sz="3600" b="1" dirty="0">
                <a:solidFill>
                  <a:schemeClr val="bg1"/>
                </a:solidFill>
                <a:latin typeface="Arial" panose="020B0604020202020204" pitchFamily="34" charset="0"/>
                <a:cs typeface="Arial" panose="020B0604020202020204" pitchFamily="34" charset="0"/>
              </a:rPr>
              <a:t> by a crystal violet stain.</a:t>
            </a:r>
          </a:p>
        </p:txBody>
      </p:sp>
    </p:spTree>
    <p:extLst>
      <p:ext uri="{BB962C8B-B14F-4D97-AF65-F5344CB8AC3E}">
        <p14:creationId xmlns:p14="http://schemas.microsoft.com/office/powerpoint/2010/main" xmlns="" val="346156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Text Box 2"/>
          <p:cNvSpPr txBox="1">
            <a:spLocks noChangeArrowheads="1"/>
          </p:cNvSpPr>
          <p:nvPr/>
        </p:nvSpPr>
        <p:spPr bwMode="auto">
          <a:xfrm>
            <a:off x="710712" y="492613"/>
            <a:ext cx="8037635"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b="1" dirty="0">
                <a:solidFill>
                  <a:srgbClr val="F6F000"/>
                </a:solidFill>
                <a:latin typeface="Arial" panose="020B0604020202020204" pitchFamily="34" charset="0"/>
                <a:cs typeface="Arial" panose="020B0604020202020204" pitchFamily="34" charset="0"/>
              </a:rPr>
              <a:t>Gram negative cell walls</a:t>
            </a:r>
            <a:r>
              <a:rPr lang="en-GB" altLang="en-US" sz="3600" b="1" dirty="0">
                <a:solidFill>
                  <a:schemeClr val="bg1"/>
                </a:solidFill>
                <a:latin typeface="Arial" panose="020B0604020202020204" pitchFamily="34" charset="0"/>
                <a:cs typeface="Arial" panose="020B0604020202020204" pitchFamily="34" charset="0"/>
              </a:rPr>
              <a:t> have two layers.</a:t>
            </a:r>
          </a:p>
          <a:p>
            <a:pPr>
              <a:spcBef>
                <a:spcPct val="50000"/>
              </a:spcBef>
            </a:pPr>
            <a:r>
              <a:rPr lang="en-GB" altLang="en-US" sz="3600" b="1" dirty="0">
                <a:solidFill>
                  <a:schemeClr val="bg1"/>
                </a:solidFill>
                <a:latin typeface="Arial" panose="020B0604020202020204" pitchFamily="34" charset="0"/>
                <a:cs typeface="Arial" panose="020B0604020202020204" pitchFamily="34" charset="0"/>
              </a:rPr>
              <a:t>1. A thinner inner membrane which is composed of  20% peptidoglycan.</a:t>
            </a:r>
          </a:p>
          <a:p>
            <a:pPr>
              <a:spcBef>
                <a:spcPct val="50000"/>
              </a:spcBef>
            </a:pPr>
            <a:r>
              <a:rPr lang="en-GB" altLang="en-US" sz="3600" b="1" dirty="0">
                <a:solidFill>
                  <a:schemeClr val="bg1"/>
                </a:solidFill>
                <a:latin typeface="Arial" panose="020B0604020202020204" pitchFamily="34" charset="0"/>
                <a:cs typeface="Arial" panose="020B0604020202020204" pitchFamily="34" charset="0"/>
              </a:rPr>
              <a:t>2. An outer</a:t>
            </a:r>
            <a:r>
              <a:rPr lang="en-GB" altLang="en-US" sz="3600" b="1" dirty="0">
                <a:solidFill>
                  <a:srgbClr val="F6F000"/>
                </a:solidFill>
                <a:latin typeface="Arial" panose="020B0604020202020204" pitchFamily="34" charset="0"/>
                <a:cs typeface="Arial" panose="020B0604020202020204" pitchFamily="34" charset="0"/>
              </a:rPr>
              <a:t> lipopolysaccharide (LPS)</a:t>
            </a:r>
            <a:r>
              <a:rPr lang="en-GB" altLang="en-US" sz="3600" b="1" dirty="0">
                <a:solidFill>
                  <a:schemeClr val="bg1"/>
                </a:solidFill>
                <a:latin typeface="Arial" panose="020B0604020202020204" pitchFamily="34" charset="0"/>
                <a:cs typeface="Arial" panose="020B0604020202020204" pitchFamily="34" charset="0"/>
              </a:rPr>
              <a:t> membrane which contains </a:t>
            </a:r>
            <a:r>
              <a:rPr lang="en-GB" altLang="en-US" sz="3600" b="1" dirty="0" smtClean="0">
                <a:solidFill>
                  <a:schemeClr val="bg1"/>
                </a:solidFill>
                <a:latin typeface="Arial" panose="020B0604020202020204" pitchFamily="34" charset="0"/>
                <a:cs typeface="Arial" panose="020B0604020202020204" pitchFamily="34" charset="0"/>
              </a:rPr>
              <a:t>toxic </a:t>
            </a:r>
            <a:r>
              <a:rPr lang="en-GB" altLang="en-US" sz="3600" b="1" dirty="0">
                <a:solidFill>
                  <a:schemeClr val="bg1"/>
                </a:solidFill>
                <a:latin typeface="Arial" panose="020B0604020202020204" pitchFamily="34" charset="0"/>
                <a:cs typeface="Arial" panose="020B0604020202020204" pitchFamily="34" charset="0"/>
              </a:rPr>
              <a:t>Lipid A which is responsible for their pathogenic effects.</a:t>
            </a:r>
          </a:p>
        </p:txBody>
      </p:sp>
    </p:spTree>
    <p:extLst>
      <p:ext uri="{BB962C8B-B14F-4D97-AF65-F5344CB8AC3E}">
        <p14:creationId xmlns:p14="http://schemas.microsoft.com/office/powerpoint/2010/main" xmlns="" val="9537907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815" y="1099393"/>
            <a:ext cx="7702062" cy="4524315"/>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 Epigenetic Scale of Health </a:t>
            </a:r>
          </a:p>
          <a:p>
            <a:r>
              <a:rPr lang="en-GB" sz="3600" b="1" dirty="0" smtClean="0">
                <a:solidFill>
                  <a:schemeClr val="bg1"/>
                </a:solidFill>
                <a:latin typeface="Arial" panose="020B0604020202020204" pitchFamily="34" charset="0"/>
                <a:cs typeface="Arial" panose="020B0604020202020204" pitchFamily="34" charset="0"/>
              </a:rPr>
              <a:t>“If 100 is the very best your health could possibly be, and health being all encompassing i.e. Emotional, Biochemical and Structural, right now your Epigenetic Scale of Health currently calibrates at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96598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2206" y="545123"/>
            <a:ext cx="2153748" cy="5723307"/>
          </a:xfrm>
          <a:prstGeom prst="rect">
            <a:avLst/>
          </a:prstGeom>
        </p:spPr>
      </p:pic>
      <p:sp>
        <p:nvSpPr>
          <p:cNvPr id="3" name="TextBox 2"/>
          <p:cNvSpPr txBox="1"/>
          <p:nvPr/>
        </p:nvSpPr>
        <p:spPr>
          <a:xfrm>
            <a:off x="3006969" y="1720840"/>
            <a:ext cx="6567337" cy="4401205"/>
          </a:xfrm>
          <a:prstGeom prst="rect">
            <a:avLst/>
          </a:prstGeom>
          <a:noFill/>
        </p:spPr>
        <p:txBody>
          <a:bodyPr wrap="square" rtlCol="0">
            <a:spAutoFit/>
          </a:bodyPr>
          <a:lstStyle/>
          <a:p>
            <a:r>
              <a:rPr lang="en-GB" sz="4000" b="1" dirty="0" smtClean="0">
                <a:solidFill>
                  <a:schemeClr val="bg1"/>
                </a:solidFill>
                <a:latin typeface="Arial" panose="020B0604020202020204" pitchFamily="34" charset="0"/>
                <a:cs typeface="Arial" panose="020B0604020202020204" pitchFamily="34" charset="0"/>
              </a:rPr>
              <a:t>Bacteria</a:t>
            </a:r>
          </a:p>
          <a:p>
            <a:r>
              <a:rPr lang="en-GB" sz="4000" b="1" dirty="0" err="1" smtClean="0">
                <a:solidFill>
                  <a:schemeClr val="bg1"/>
                </a:solidFill>
                <a:latin typeface="Arial" panose="020B0604020202020204" pitchFamily="34" charset="0"/>
                <a:cs typeface="Arial" panose="020B0604020202020204" pitchFamily="34" charset="0"/>
              </a:rPr>
              <a:t>Firmicutes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smtClean="0">
                <a:solidFill>
                  <a:schemeClr val="bg1"/>
                </a:solidFill>
                <a:latin typeface="Arial" panose="020B0604020202020204" pitchFamily="34" charset="0"/>
                <a:cs typeface="Arial" panose="020B0604020202020204" pitchFamily="34" charset="0"/>
              </a:rPr>
              <a:t>Bacilli, Clostridia</a:t>
            </a:r>
          </a:p>
          <a:p>
            <a:r>
              <a:rPr lang="en-GB" sz="4000" b="1" dirty="0" smtClean="0">
                <a:solidFill>
                  <a:schemeClr val="bg1"/>
                </a:solidFill>
                <a:latin typeface="Arial" panose="020B0604020202020204" pitchFamily="34" charset="0"/>
                <a:cs typeface="Arial" panose="020B0604020202020204" pitchFamily="34" charset="0"/>
              </a:rPr>
              <a:t>e.g.	</a:t>
            </a:r>
            <a:r>
              <a:rPr lang="en-GB" sz="4000" b="1" dirty="0" err="1" smtClean="0">
                <a:solidFill>
                  <a:schemeClr val="bg1"/>
                </a:solidFill>
                <a:latin typeface="Arial" panose="020B0604020202020204" pitchFamily="34" charset="0"/>
                <a:cs typeface="Arial" panose="020B0604020202020204" pitchFamily="34" charset="0"/>
              </a:rPr>
              <a:t>Bacillales</a:t>
            </a:r>
            <a:r>
              <a:rPr lang="en-GB" sz="4000" b="1" dirty="0" smtClean="0">
                <a:solidFill>
                  <a:schemeClr val="bg1"/>
                </a:solidFill>
                <a:latin typeface="Arial" panose="020B0604020202020204" pitchFamily="34" charset="0"/>
                <a:cs typeface="Arial" panose="020B0604020202020204" pitchFamily="34" charset="0"/>
              </a:rPr>
              <a:t>, 	</a:t>
            </a:r>
            <a:r>
              <a:rPr lang="en-GB" sz="4000" b="1" dirty="0" err="1" smtClean="0">
                <a:solidFill>
                  <a:schemeClr val="bg1"/>
                </a:solidFill>
                <a:latin typeface="Arial" panose="020B0604020202020204" pitchFamily="34" charset="0"/>
                <a:cs typeface="Arial" panose="020B0604020202020204" pitchFamily="34" charset="0"/>
              </a:rPr>
              <a:t>Lactobacillale</a:t>
            </a:r>
            <a:endParaRPr lang="en-GB" sz="4000" b="1" dirty="0">
              <a:solidFill>
                <a:schemeClr val="bg1"/>
              </a:solidFill>
              <a:latin typeface="Arial" panose="020B0604020202020204" pitchFamily="34" charset="0"/>
              <a:cs typeface="Arial" panose="020B0604020202020204" pitchFamily="34" charset="0"/>
            </a:endParaRPr>
          </a:p>
          <a:p>
            <a:r>
              <a:rPr lang="en-GB" sz="4000" b="1" dirty="0" smtClean="0">
                <a:solidFill>
                  <a:schemeClr val="bg1"/>
                </a:solidFill>
                <a:latin typeface="Arial" panose="020B0604020202020204" pitchFamily="34" charset="0"/>
                <a:cs typeface="Arial" panose="020B0604020202020204" pitchFamily="34" charset="0"/>
              </a:rPr>
              <a:t>e.g. B. Subtilis, </a:t>
            </a:r>
          </a:p>
          <a:p>
            <a:r>
              <a:rPr lang="en-GB" sz="4000" b="1" dirty="0">
                <a:solidFill>
                  <a:schemeClr val="bg1"/>
                </a:solidFill>
                <a:latin typeface="Arial" panose="020B0604020202020204" pitchFamily="34" charset="0"/>
                <a:cs typeface="Arial" panose="020B0604020202020204" pitchFamily="34" charset="0"/>
              </a:rPr>
              <a:t>	</a:t>
            </a:r>
            <a:r>
              <a:rPr lang="en-GB" sz="4000" b="1" dirty="0" smtClean="0">
                <a:solidFill>
                  <a:schemeClr val="bg1"/>
                </a:solidFill>
                <a:latin typeface="Arial" panose="020B0604020202020204" pitchFamily="34" charset="0"/>
                <a:cs typeface="Arial" panose="020B0604020202020204" pitchFamily="34" charset="0"/>
              </a:rPr>
              <a:t> L. </a:t>
            </a:r>
            <a:r>
              <a:rPr lang="en-GB" sz="4000" b="1" dirty="0" err="1" smtClean="0">
                <a:solidFill>
                  <a:schemeClr val="bg1"/>
                </a:solidFill>
                <a:latin typeface="Arial" panose="020B0604020202020204" pitchFamily="34" charset="0"/>
                <a:cs typeface="Arial" panose="020B0604020202020204" pitchFamily="34" charset="0"/>
              </a:rPr>
              <a:t>Acidophillus</a:t>
            </a:r>
            <a:endParaRPr lang="en-GB" sz="4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508131" y="650631"/>
            <a:ext cx="4141176" cy="64633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 </a:t>
            </a:r>
            <a:r>
              <a:rPr lang="en-GB" sz="3600" b="1" dirty="0" err="1" smtClean="0">
                <a:solidFill>
                  <a:srgbClr val="FFFF00"/>
                </a:solidFill>
                <a:latin typeface="Arial" panose="020B0604020202020204" pitchFamily="34" charset="0"/>
                <a:cs typeface="Arial" panose="020B0604020202020204" pitchFamily="34" charset="0"/>
              </a:rPr>
              <a:t>Fermicutes</a:t>
            </a:r>
            <a:r>
              <a:rPr lang="en-GB" sz="3600" b="1" dirty="0" smtClean="0">
                <a:solidFill>
                  <a:srgbClr val="FFFF00"/>
                </a:solidFill>
                <a:latin typeface="Arial" panose="020B0604020202020204" pitchFamily="34" charset="0"/>
                <a:cs typeface="Arial" panose="020B0604020202020204" pitchFamily="34" charset="0"/>
              </a:rPr>
              <a:t> G+</a:t>
            </a:r>
            <a:endParaRPr lang="en-GB" sz="3600" dirty="0"/>
          </a:p>
        </p:txBody>
      </p:sp>
    </p:spTree>
    <p:extLst>
      <p:ext uri="{BB962C8B-B14F-4D97-AF65-F5344CB8AC3E}">
        <p14:creationId xmlns:p14="http://schemas.microsoft.com/office/powerpoint/2010/main" xmlns="" val="3047895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6139" y="612844"/>
            <a:ext cx="7675684"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The </a:t>
            </a:r>
            <a:r>
              <a:rPr lang="en-GB" sz="3600" b="1" dirty="0" err="1" smtClean="0">
                <a:solidFill>
                  <a:srgbClr val="FFFF00"/>
                </a:solidFill>
                <a:latin typeface="Arial" panose="020B0604020202020204" pitchFamily="34" charset="0"/>
                <a:cs typeface="Arial" panose="020B0604020202020204" pitchFamily="34" charset="0"/>
              </a:rPr>
              <a:t>Firmicutes</a:t>
            </a:r>
            <a:r>
              <a:rPr lang="en-GB" sz="3600" b="1" dirty="0">
                <a:solidFill>
                  <a:srgbClr val="FFFF00"/>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are </a:t>
            </a:r>
            <a:r>
              <a:rPr lang="en-GB" sz="3600" b="1" dirty="0">
                <a:solidFill>
                  <a:schemeClr val="bg1"/>
                </a:solidFill>
                <a:latin typeface="Arial" panose="020B0604020202020204" pitchFamily="34" charset="0"/>
                <a:cs typeface="Arial" panose="020B0604020202020204" pitchFamily="34" charset="0"/>
              </a:rPr>
              <a:t>a phylum </a:t>
            </a:r>
            <a:r>
              <a:rPr lang="en-GB" sz="3600" b="1" dirty="0" smtClean="0">
                <a:solidFill>
                  <a:schemeClr val="bg1"/>
                </a:solidFill>
                <a:latin typeface="Arial" panose="020B0604020202020204" pitchFamily="34" charset="0"/>
                <a:cs typeface="Arial" panose="020B0604020202020204" pitchFamily="34" charset="0"/>
              </a:rPr>
              <a:t>of bacteria</a:t>
            </a:r>
            <a:r>
              <a:rPr lang="en-GB" sz="3600" b="1" dirty="0">
                <a:solidFill>
                  <a:schemeClr val="bg1"/>
                </a:solidFill>
                <a:latin typeface="Arial" panose="020B0604020202020204" pitchFamily="34" charset="0"/>
                <a:cs typeface="Arial" panose="020B0604020202020204" pitchFamily="34" charset="0"/>
              </a:rPr>
              <a:t>, most of which have </a:t>
            </a:r>
            <a:r>
              <a:rPr lang="en-GB" sz="3600" b="1" u="sng" dirty="0">
                <a:solidFill>
                  <a:schemeClr val="bg1"/>
                </a:solidFill>
                <a:latin typeface="Arial" panose="020B0604020202020204" pitchFamily="34" charset="0"/>
                <a:cs typeface="Arial" panose="020B0604020202020204" pitchFamily="34" charset="0"/>
              </a:rPr>
              <a:t>Gram-positive cell </a:t>
            </a:r>
            <a:r>
              <a:rPr lang="en-GB" sz="3600" b="1" dirty="0">
                <a:solidFill>
                  <a:schemeClr val="bg1"/>
                </a:solidFill>
                <a:latin typeface="Arial" panose="020B0604020202020204" pitchFamily="34" charset="0"/>
                <a:cs typeface="Arial" panose="020B0604020202020204" pitchFamily="34" charset="0"/>
              </a:rPr>
              <a:t>wall structure. </a:t>
            </a:r>
            <a:r>
              <a:rPr lang="en-GB" sz="3600" b="1" dirty="0" smtClean="0">
                <a:solidFill>
                  <a:schemeClr val="bg1"/>
                </a:solidFill>
                <a:latin typeface="Arial" panose="020B0604020202020204" pitchFamily="34" charset="0"/>
                <a:cs typeface="Arial" panose="020B0604020202020204" pitchFamily="34" charset="0"/>
              </a:rPr>
              <a:t>They make </a:t>
            </a:r>
            <a:r>
              <a:rPr lang="en-GB" sz="3600" b="1" dirty="0">
                <a:solidFill>
                  <a:schemeClr val="bg1"/>
                </a:solidFill>
                <a:latin typeface="Arial" panose="020B0604020202020204" pitchFamily="34" charset="0"/>
                <a:cs typeface="Arial" panose="020B0604020202020204" pitchFamily="34" charset="0"/>
              </a:rPr>
              <a:t>up the largest portion of </a:t>
            </a:r>
            <a:r>
              <a:rPr lang="en-GB" sz="3600" b="1" dirty="0" smtClean="0">
                <a:solidFill>
                  <a:schemeClr val="bg1"/>
                </a:solidFill>
                <a:latin typeface="Arial" panose="020B0604020202020204" pitchFamily="34" charset="0"/>
                <a:cs typeface="Arial" panose="020B0604020202020204" pitchFamily="34" charset="0"/>
              </a:rPr>
              <a:t>the human </a:t>
            </a:r>
            <a:r>
              <a:rPr lang="en-GB" sz="3600" b="1" dirty="0">
                <a:solidFill>
                  <a:schemeClr val="bg1"/>
                </a:solidFill>
                <a:latin typeface="Arial" panose="020B0604020202020204" pitchFamily="34" charset="0"/>
                <a:cs typeface="Arial" panose="020B0604020202020204" pitchFamily="34" charset="0"/>
              </a:rPr>
              <a:t>gut microbiome</a:t>
            </a:r>
            <a:r>
              <a:rPr lang="en-GB" sz="3600" b="1" dirty="0" smtClean="0">
                <a:solidFill>
                  <a:schemeClr val="bg1"/>
                </a:solidFill>
                <a:latin typeface="Arial" panose="020B0604020202020204" pitchFamily="34" charset="0"/>
                <a:cs typeface="Arial" panose="020B0604020202020204" pitchFamily="34" charset="0"/>
              </a:rPr>
              <a:t>.</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The </a:t>
            </a:r>
            <a:r>
              <a:rPr lang="en-GB" sz="3600" b="1" dirty="0">
                <a:solidFill>
                  <a:schemeClr val="bg1"/>
                </a:solidFill>
                <a:latin typeface="Arial" panose="020B0604020202020204" pitchFamily="34" charset="0"/>
                <a:cs typeface="Arial" panose="020B0604020202020204" pitchFamily="34" charset="0"/>
              </a:rPr>
              <a:t>division </a:t>
            </a:r>
            <a:r>
              <a:rPr lang="en-GB" sz="3600" b="1" i="1" dirty="0" err="1">
                <a:solidFill>
                  <a:srgbClr val="FFFF00"/>
                </a:solidFill>
                <a:latin typeface="Arial" panose="020B0604020202020204" pitchFamily="34" charset="0"/>
                <a:cs typeface="Arial" panose="020B0604020202020204" pitchFamily="34" charset="0"/>
              </a:rPr>
              <a:t>Firmicutes</a:t>
            </a:r>
            <a:r>
              <a:rPr lang="en-GB" sz="3600" b="1" dirty="0">
                <a:solidFill>
                  <a:schemeClr val="bg1"/>
                </a:solidFill>
                <a:latin typeface="Arial" panose="020B0604020202020204" pitchFamily="34" charset="0"/>
                <a:cs typeface="Arial" panose="020B0604020202020204" pitchFamily="34" charset="0"/>
              </a:rPr>
              <a:t> as part of the gut flora has been shown to be involved in energy resorption and </a:t>
            </a:r>
            <a:r>
              <a:rPr lang="en-GB" sz="3600" b="1" dirty="0" smtClean="0">
                <a:solidFill>
                  <a:schemeClr val="bg1"/>
                </a:solidFill>
                <a:latin typeface="Arial" panose="020B0604020202020204" pitchFamily="34" charset="0"/>
                <a:cs typeface="Arial" panose="020B0604020202020204" pitchFamily="34" charset="0"/>
              </a:rPr>
              <a:t>obesity.</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11994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2" y="694592"/>
            <a:ext cx="7693270"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Gut flora has been shown to differ between lean and obese humans. There is an indication that gut flora in </a:t>
            </a:r>
            <a:r>
              <a:rPr lang="en-GB" sz="3600" b="1" dirty="0">
                <a:solidFill>
                  <a:srgbClr val="FFFF00"/>
                </a:solidFill>
                <a:latin typeface="Arial" panose="020B0604020202020204" pitchFamily="34" charset="0"/>
                <a:cs typeface="Arial" panose="020B0604020202020204" pitchFamily="34" charset="0"/>
              </a:rPr>
              <a:t>obese and lean </a:t>
            </a:r>
            <a:r>
              <a:rPr lang="en-GB" sz="3600" b="1" dirty="0">
                <a:solidFill>
                  <a:schemeClr val="bg1"/>
                </a:solidFill>
                <a:latin typeface="Arial" panose="020B0604020202020204" pitchFamily="34" charset="0"/>
                <a:cs typeface="Arial" panose="020B0604020202020204" pitchFamily="34" charset="0"/>
              </a:rPr>
              <a:t>individuals can affect the metabolic potential. This apparent alteration of the metabolic potential is believed to confer a greater capacity to harvest energy contributing to obesity. </a:t>
            </a:r>
          </a:p>
        </p:txBody>
      </p:sp>
    </p:spTree>
    <p:extLst>
      <p:ext uri="{BB962C8B-B14F-4D97-AF65-F5344CB8AC3E}">
        <p14:creationId xmlns:p14="http://schemas.microsoft.com/office/powerpoint/2010/main" xmlns="" val="27862012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8362" y="738554"/>
            <a:ext cx="7385538" cy="6186309"/>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They are made up of</a:t>
            </a:r>
          </a:p>
          <a:p>
            <a:r>
              <a:rPr lang="en-GB" sz="3600" b="1" dirty="0" smtClean="0">
                <a:solidFill>
                  <a:schemeClr val="bg1"/>
                </a:solidFill>
                <a:latin typeface="Arial" panose="020B0604020202020204" pitchFamily="34" charset="0"/>
                <a:cs typeface="Arial" panose="020B0604020202020204" pitchFamily="34" charset="0"/>
              </a:rPr>
              <a:t>Bacilli such as </a:t>
            </a:r>
          </a:p>
          <a:p>
            <a:r>
              <a:rPr lang="en-GB" sz="3600" b="1" dirty="0" smtClean="0">
                <a:solidFill>
                  <a:schemeClr val="bg1"/>
                </a:solidFill>
                <a:latin typeface="Arial" panose="020B0604020202020204" pitchFamily="34" charset="0"/>
                <a:cs typeface="Arial" panose="020B0604020202020204" pitchFamily="34" charset="0"/>
              </a:rPr>
              <a:t>	Bacillus e.g. B. Subtilis*</a:t>
            </a:r>
          </a:p>
          <a:p>
            <a:r>
              <a:rPr lang="en-GB" sz="3600" b="1" dirty="0" smtClean="0">
                <a:solidFill>
                  <a:schemeClr val="bg1"/>
                </a:solidFill>
                <a:latin typeface="Arial" panose="020B0604020202020204" pitchFamily="34" charset="0"/>
                <a:cs typeface="Arial" panose="020B0604020202020204" pitchFamily="34" charset="0"/>
              </a:rPr>
              <a:t>	Listeria</a:t>
            </a:r>
          </a:p>
          <a:p>
            <a:r>
              <a:rPr lang="en-GB" sz="3600" b="1" dirty="0" smtClean="0">
                <a:solidFill>
                  <a:schemeClr val="bg1"/>
                </a:solidFill>
                <a:latin typeface="Arial" panose="020B0604020202020204" pitchFamily="34" charset="0"/>
                <a:cs typeface="Arial" panose="020B0604020202020204" pitchFamily="34" charset="0"/>
              </a:rPr>
              <a:t>	Staphylococcus</a:t>
            </a:r>
          </a:p>
          <a:p>
            <a:r>
              <a:rPr lang="en-GB" sz="3600" b="1" dirty="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Lactobacillales</a:t>
            </a:r>
            <a:r>
              <a:rPr lang="en-GB" sz="3600" b="1" dirty="0" smtClean="0">
                <a:solidFill>
                  <a:schemeClr val="bg1"/>
                </a:solidFill>
                <a:latin typeface="Arial" panose="020B0604020202020204" pitchFamily="34" charset="0"/>
                <a:cs typeface="Arial" panose="020B0604020202020204" pitchFamily="34" charset="0"/>
              </a:rPr>
              <a:t> e.g. 						</a:t>
            </a:r>
            <a:r>
              <a:rPr lang="en-GB" sz="3600" b="1" i="1" dirty="0" smtClean="0">
                <a:solidFill>
                  <a:schemeClr val="bg1"/>
                </a:solidFill>
                <a:latin typeface="Arial" panose="020B0604020202020204" pitchFamily="34" charset="0"/>
                <a:cs typeface="Arial" panose="020B0604020202020204" pitchFamily="34" charset="0"/>
              </a:rPr>
              <a:t>Lactobacillus*</a:t>
            </a:r>
          </a:p>
          <a:p>
            <a:r>
              <a:rPr lang="en-GB" sz="3600" b="1" dirty="0" smtClean="0">
                <a:solidFill>
                  <a:schemeClr val="bg1"/>
                </a:solidFill>
                <a:latin typeface="Arial" panose="020B0604020202020204" pitchFamily="34" charset="0"/>
                <a:cs typeface="Arial" panose="020B0604020202020204" pitchFamily="34" charset="0"/>
              </a:rPr>
              <a:t>Clostridia e.g. 	Clostridium</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Heliobacterium</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407574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308" y="747346"/>
            <a:ext cx="7614138"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An </a:t>
            </a:r>
            <a:r>
              <a:rPr lang="en-GB" sz="3600" b="1" dirty="0" err="1">
                <a:solidFill>
                  <a:srgbClr val="FFFF00"/>
                </a:solidFill>
                <a:latin typeface="Arial" panose="020B0604020202020204" pitchFamily="34" charset="0"/>
                <a:cs typeface="Arial" panose="020B0604020202020204" pitchFamily="34" charset="0"/>
              </a:rPr>
              <a:t>enterotype</a:t>
            </a:r>
            <a:r>
              <a:rPr lang="en-GB" sz="3600" b="1" dirty="0">
                <a:solidFill>
                  <a:schemeClr val="bg1"/>
                </a:solidFill>
                <a:latin typeface="Arial" panose="020B0604020202020204" pitchFamily="34" charset="0"/>
                <a:cs typeface="Arial" panose="020B0604020202020204" pitchFamily="34" charset="0"/>
              </a:rPr>
              <a:t> is a classification of living organisms based on its bacteriological ecosystem in the human gut </a:t>
            </a:r>
            <a:r>
              <a:rPr lang="en-GB" sz="3600" b="1" dirty="0" smtClean="0">
                <a:solidFill>
                  <a:schemeClr val="bg1"/>
                </a:solidFill>
                <a:latin typeface="Arial" panose="020B0604020202020204" pitchFamily="34" charset="0"/>
                <a:cs typeface="Arial" panose="020B0604020202020204" pitchFamily="34" charset="0"/>
              </a:rPr>
              <a:t>microbiome.</a:t>
            </a:r>
          </a:p>
          <a:p>
            <a:r>
              <a:rPr lang="en-GB" sz="3600" b="1" dirty="0" smtClean="0">
                <a:solidFill>
                  <a:schemeClr val="bg1"/>
                </a:solidFill>
                <a:latin typeface="Arial" panose="020B0604020202020204" pitchFamily="34" charset="0"/>
                <a:cs typeface="Arial" panose="020B0604020202020204" pitchFamily="34" charset="0"/>
              </a:rPr>
              <a:t>Gut </a:t>
            </a:r>
            <a:r>
              <a:rPr lang="en-GB" sz="3600" b="1" dirty="0">
                <a:solidFill>
                  <a:schemeClr val="bg1"/>
                </a:solidFill>
                <a:latin typeface="Arial" panose="020B0604020202020204" pitchFamily="34" charset="0"/>
                <a:cs typeface="Arial" panose="020B0604020202020204" pitchFamily="34" charset="0"/>
              </a:rPr>
              <a:t>microflora is mainly composed of three </a:t>
            </a:r>
            <a:r>
              <a:rPr lang="en-GB" sz="3600" b="1" dirty="0" err="1">
                <a:solidFill>
                  <a:schemeClr val="bg1"/>
                </a:solidFill>
                <a:latin typeface="Arial" panose="020B0604020202020204" pitchFamily="34" charset="0"/>
                <a:cs typeface="Arial" panose="020B0604020202020204" pitchFamily="34" charset="0"/>
              </a:rPr>
              <a:t>enterotypes</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i="1" dirty="0" err="1" smtClean="0">
                <a:solidFill>
                  <a:schemeClr val="bg1"/>
                </a:solidFill>
                <a:latin typeface="Arial" panose="020B0604020202020204" pitchFamily="34" charset="0"/>
                <a:cs typeface="Arial" panose="020B0604020202020204" pitchFamily="34" charset="0"/>
              </a:rPr>
              <a:t>Prevotella</a:t>
            </a:r>
            <a:r>
              <a:rPr lang="en-GB" sz="3600" b="1" i="1" dirty="0" smtClean="0">
                <a:solidFill>
                  <a:schemeClr val="bg1"/>
                </a:solidFill>
                <a:latin typeface="Arial" panose="020B0604020202020204" pitchFamily="34" charset="0"/>
                <a:cs typeface="Arial" panose="020B0604020202020204" pitchFamily="34" charset="0"/>
              </a:rPr>
              <a:t> – with plant diet</a:t>
            </a:r>
            <a:endParaRPr lang="en-GB" sz="3600" b="1" dirty="0">
              <a:solidFill>
                <a:schemeClr val="bg1"/>
              </a:solidFill>
              <a:latin typeface="Arial" panose="020B0604020202020204" pitchFamily="34" charset="0"/>
              <a:cs typeface="Arial" panose="020B0604020202020204" pitchFamily="34" charset="0"/>
            </a:endParaRPr>
          </a:p>
          <a:p>
            <a:r>
              <a:rPr lang="en-GB" sz="3600" b="1" i="1" dirty="0" err="1" smtClean="0">
                <a:solidFill>
                  <a:schemeClr val="bg1"/>
                </a:solidFill>
                <a:latin typeface="Arial" panose="020B0604020202020204" pitchFamily="34" charset="0"/>
                <a:cs typeface="Arial" panose="020B0604020202020204" pitchFamily="34" charset="0"/>
              </a:rPr>
              <a:t>Bacteroides</a:t>
            </a:r>
            <a:r>
              <a:rPr lang="en-GB" sz="3600" b="1" i="1" dirty="0" smtClean="0">
                <a:solidFill>
                  <a:schemeClr val="bg1"/>
                </a:solidFill>
                <a:latin typeface="Arial" panose="020B0604020202020204" pitchFamily="34" charset="0"/>
                <a:cs typeface="Arial" panose="020B0604020202020204" pitchFamily="34" charset="0"/>
              </a:rPr>
              <a:t>- with protein / fat</a:t>
            </a:r>
          </a:p>
          <a:p>
            <a:r>
              <a:rPr lang="en-GB" sz="3600" b="1" i="1" dirty="0" err="1" smtClean="0">
                <a:solidFill>
                  <a:schemeClr val="bg1"/>
                </a:solidFill>
                <a:latin typeface="Arial" panose="020B0604020202020204" pitchFamily="34" charset="0"/>
                <a:cs typeface="Arial" panose="020B0604020202020204" pitchFamily="34" charset="0"/>
              </a:rPr>
              <a:t>Ruminococcus</a:t>
            </a:r>
            <a:r>
              <a:rPr lang="en-GB" sz="3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289142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042" y="1565031"/>
            <a:ext cx="7411915" cy="341632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Research suggests that the relationship between gut flora and humans is not merely commensal (a non-harmful coexistence), but rather </a:t>
            </a:r>
            <a:r>
              <a:rPr lang="en-GB" sz="3600" b="1" dirty="0" smtClean="0">
                <a:solidFill>
                  <a:schemeClr val="bg1"/>
                </a:solidFill>
                <a:latin typeface="Arial" panose="020B0604020202020204" pitchFamily="34" charset="0"/>
                <a:cs typeface="Arial" panose="020B0604020202020204" pitchFamily="34" charset="0"/>
              </a:rPr>
              <a:t>a </a:t>
            </a:r>
            <a:r>
              <a:rPr lang="en-GB" sz="3600" b="1" dirty="0" smtClean="0">
                <a:solidFill>
                  <a:srgbClr val="FFFF00"/>
                </a:solidFill>
                <a:latin typeface="Arial" panose="020B0604020202020204" pitchFamily="34" charset="0"/>
                <a:cs typeface="Arial" panose="020B0604020202020204" pitchFamily="34" charset="0"/>
              </a:rPr>
              <a:t>mutualistic</a:t>
            </a:r>
            <a:r>
              <a:rPr lang="en-GB" sz="3600" b="1" dirty="0">
                <a:solidFill>
                  <a:srgbClr val="FFFF00"/>
                </a:solidFill>
                <a:latin typeface="Arial" panose="020B0604020202020204" pitchFamily="34" charset="0"/>
                <a:cs typeface="Arial" panose="020B0604020202020204" pitchFamily="34" charset="0"/>
              </a:rPr>
              <a:t> relationship</a:t>
            </a:r>
            <a:r>
              <a:rPr lang="en-GB" sz="3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30228065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2206" y="545123"/>
            <a:ext cx="2153748" cy="5723307"/>
          </a:xfrm>
          <a:prstGeom prst="rect">
            <a:avLst/>
          </a:prstGeom>
        </p:spPr>
      </p:pic>
      <p:sp>
        <p:nvSpPr>
          <p:cNvPr id="3" name="TextBox 2"/>
          <p:cNvSpPr txBox="1"/>
          <p:nvPr/>
        </p:nvSpPr>
        <p:spPr>
          <a:xfrm>
            <a:off x="3006970" y="1720840"/>
            <a:ext cx="4783016" cy="3785652"/>
          </a:xfrm>
          <a:prstGeom prst="rect">
            <a:avLst/>
          </a:prstGeom>
          <a:noFill/>
        </p:spPr>
        <p:txBody>
          <a:bodyPr wrap="square" rtlCol="0">
            <a:spAutoFit/>
          </a:bodyPr>
          <a:lstStyle/>
          <a:p>
            <a:r>
              <a:rPr lang="en-GB" sz="4000" b="1" dirty="0" smtClean="0">
                <a:solidFill>
                  <a:schemeClr val="bg1"/>
                </a:solidFill>
                <a:latin typeface="Arial" panose="020B0604020202020204" pitchFamily="34" charset="0"/>
                <a:cs typeface="Arial" panose="020B0604020202020204" pitchFamily="34" charset="0"/>
              </a:rPr>
              <a:t>Bacteria</a:t>
            </a:r>
          </a:p>
          <a:p>
            <a:r>
              <a:rPr lang="en-GB" sz="4000" b="1" dirty="0" err="1" smtClean="0">
                <a:solidFill>
                  <a:schemeClr val="bg1"/>
                </a:solidFill>
                <a:latin typeface="Arial" panose="020B0604020202020204" pitchFamily="34" charset="0"/>
                <a:cs typeface="Arial" panose="020B0604020202020204" pitchFamily="34" charset="0"/>
              </a:rPr>
              <a:t>Bacteroidetes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Bacteroidetes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Bacteroidales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a:solidFill>
                  <a:schemeClr val="bg1"/>
                </a:solidFill>
                <a:latin typeface="Arial" panose="020B0604020202020204" pitchFamily="34" charset="0"/>
                <a:cs typeface="Arial" panose="020B0604020202020204" pitchFamily="34" charset="0"/>
              </a:rPr>
              <a:t>B</a:t>
            </a:r>
            <a:r>
              <a:rPr lang="en-GB" sz="4000" b="1" dirty="0" err="1" smtClean="0">
                <a:solidFill>
                  <a:schemeClr val="bg1"/>
                </a:solidFill>
                <a:latin typeface="Arial" panose="020B0604020202020204" pitchFamily="34" charset="0"/>
                <a:cs typeface="Arial" panose="020B0604020202020204" pitchFamily="34" charset="0"/>
              </a:rPr>
              <a:t>acteroidaceae</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Bacteroides</a:t>
            </a:r>
            <a:endParaRPr lang="en-GB" sz="4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508132" y="694593"/>
            <a:ext cx="4114798" cy="64633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 </a:t>
            </a:r>
            <a:r>
              <a:rPr lang="en-GB" sz="3600" b="1" dirty="0" err="1" smtClean="0">
                <a:solidFill>
                  <a:srgbClr val="FFFF00"/>
                </a:solidFill>
                <a:latin typeface="Arial" panose="020B0604020202020204" pitchFamily="34" charset="0"/>
                <a:cs typeface="Arial" panose="020B0604020202020204" pitchFamily="34" charset="0"/>
              </a:rPr>
              <a:t>Bacteroides</a:t>
            </a:r>
            <a:r>
              <a:rPr lang="en-GB" sz="3600" b="1" dirty="0" smtClean="0">
                <a:solidFill>
                  <a:srgbClr val="FFFF00"/>
                </a:solidFill>
                <a:latin typeface="Arial" panose="020B0604020202020204" pitchFamily="34" charset="0"/>
                <a:cs typeface="Arial" panose="020B0604020202020204" pitchFamily="34" charset="0"/>
              </a:rPr>
              <a:t> G-</a:t>
            </a:r>
            <a:endParaRPr lang="en-GB" sz="3600" dirty="0"/>
          </a:p>
        </p:txBody>
      </p:sp>
    </p:spTree>
    <p:extLst>
      <p:ext uri="{BB962C8B-B14F-4D97-AF65-F5344CB8AC3E}">
        <p14:creationId xmlns:p14="http://schemas.microsoft.com/office/powerpoint/2010/main" xmlns="" val="1601059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815" y="889843"/>
            <a:ext cx="7508631" cy="5078313"/>
          </a:xfrm>
          <a:prstGeom prst="rect">
            <a:avLst/>
          </a:prstGeom>
          <a:noFill/>
        </p:spPr>
        <p:txBody>
          <a:bodyPr wrap="square" rtlCol="0">
            <a:spAutoFit/>
          </a:bodyPr>
          <a:lstStyle/>
          <a:p>
            <a:r>
              <a:rPr lang="en-GB" sz="3600" b="1" i="1" dirty="0" err="1">
                <a:solidFill>
                  <a:srgbClr val="FFFF00"/>
                </a:solidFill>
                <a:latin typeface="Arial" panose="020B0604020202020204" pitchFamily="34" charset="0"/>
                <a:cs typeface="Arial" panose="020B0604020202020204" pitchFamily="34" charset="0"/>
              </a:rPr>
              <a:t>Bacteroides</a:t>
            </a:r>
            <a:r>
              <a:rPr lang="en-GB" sz="3600" b="1" dirty="0">
                <a:solidFill>
                  <a:schemeClr val="bg1"/>
                </a:solidFill>
                <a:latin typeface="Arial" panose="020B0604020202020204" pitchFamily="34" charset="0"/>
                <a:cs typeface="Arial" panose="020B0604020202020204" pitchFamily="34" charset="0"/>
              </a:rPr>
              <a:t> is a genus of </a:t>
            </a:r>
            <a:r>
              <a:rPr lang="en-GB" sz="3600" b="1" u="sng" dirty="0">
                <a:solidFill>
                  <a:schemeClr val="bg1"/>
                </a:solidFill>
                <a:latin typeface="Arial" panose="020B0604020202020204" pitchFamily="34" charset="0"/>
                <a:cs typeface="Arial" panose="020B0604020202020204" pitchFamily="34" charset="0"/>
              </a:rPr>
              <a:t>Gram-negative</a:t>
            </a:r>
            <a:r>
              <a:rPr lang="en-GB" sz="3600" b="1" dirty="0">
                <a:solidFill>
                  <a:schemeClr val="bg1"/>
                </a:solidFill>
                <a:latin typeface="Arial" panose="020B0604020202020204" pitchFamily="34" charset="0"/>
                <a:cs typeface="Arial" panose="020B0604020202020204" pitchFamily="34" charset="0"/>
              </a:rPr>
              <a:t>, obligate anaerobic </a:t>
            </a:r>
            <a:r>
              <a:rPr lang="en-GB" sz="3600" b="1" dirty="0" smtClean="0">
                <a:solidFill>
                  <a:schemeClr val="bg1"/>
                </a:solidFill>
                <a:latin typeface="Arial" panose="020B0604020202020204" pitchFamily="34" charset="0"/>
                <a:cs typeface="Arial" panose="020B0604020202020204" pitchFamily="34" charset="0"/>
              </a:rPr>
              <a:t>bacteria </a:t>
            </a:r>
            <a:r>
              <a:rPr lang="en-GB" sz="3600" b="1" dirty="0">
                <a:solidFill>
                  <a:schemeClr val="bg1"/>
                </a:solidFill>
                <a:latin typeface="Arial" panose="020B0604020202020204" pitchFamily="34" charset="0"/>
                <a:cs typeface="Arial" panose="020B0604020202020204" pitchFamily="34" charset="0"/>
              </a:rPr>
              <a:t>making up a</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substantial portion of the </a:t>
            </a:r>
            <a:r>
              <a:rPr lang="en-GB" sz="3600" b="1" dirty="0" smtClean="0">
                <a:solidFill>
                  <a:schemeClr val="bg1"/>
                </a:solidFill>
                <a:latin typeface="Arial" panose="020B0604020202020204" pitchFamily="34" charset="0"/>
                <a:cs typeface="Arial" panose="020B0604020202020204" pitchFamily="34" charset="0"/>
              </a:rPr>
              <a:t>mammalian gastrointestinal </a:t>
            </a:r>
            <a:r>
              <a:rPr lang="en-GB" sz="3600" b="1" dirty="0">
                <a:solidFill>
                  <a:schemeClr val="bg1"/>
                </a:solidFill>
                <a:latin typeface="Arial" panose="020B0604020202020204" pitchFamily="34" charset="0"/>
                <a:cs typeface="Arial" panose="020B0604020202020204" pitchFamily="34" charset="0"/>
              </a:rPr>
              <a:t>flora</a:t>
            </a:r>
            <a:r>
              <a:rPr lang="en-GB" sz="3600" b="1" dirty="0" smtClean="0">
                <a:solidFill>
                  <a:schemeClr val="bg1"/>
                </a:solidFill>
                <a:latin typeface="Arial" panose="020B0604020202020204" pitchFamily="34" charset="0"/>
                <a:cs typeface="Arial" panose="020B0604020202020204" pitchFamily="34" charset="0"/>
              </a:rPr>
              <a:t>,</a:t>
            </a:r>
            <a:r>
              <a:rPr lang="en-GB" sz="3600" b="1" dirty="0">
                <a:solidFill>
                  <a:schemeClr val="bg1"/>
                </a:solidFill>
                <a:latin typeface="Arial" panose="020B0604020202020204" pitchFamily="34" charset="0"/>
                <a:cs typeface="Arial" panose="020B0604020202020204" pitchFamily="34" charset="0"/>
              </a:rPr>
              <a:t> where they play a fundamental role in processing of complex molecules to simpler ones in the host intestine.</a:t>
            </a:r>
          </a:p>
        </p:txBody>
      </p:sp>
    </p:spTree>
    <p:extLst>
      <p:ext uri="{BB962C8B-B14F-4D97-AF65-F5344CB8AC3E}">
        <p14:creationId xmlns:p14="http://schemas.microsoft.com/office/powerpoint/2010/main" xmlns="" val="26744529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1890346"/>
            <a:ext cx="7543800" cy="2862322"/>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They can use simple sugars when available; however, </a:t>
            </a:r>
            <a:r>
              <a:rPr lang="en-GB" sz="3600" b="1" dirty="0" smtClean="0">
                <a:solidFill>
                  <a:schemeClr val="bg1"/>
                </a:solidFill>
                <a:latin typeface="Arial" panose="020B0604020202020204" pitchFamily="34" charset="0"/>
                <a:cs typeface="Arial" panose="020B0604020202020204" pitchFamily="34" charset="0"/>
              </a:rPr>
              <a:t>their </a:t>
            </a:r>
            <a:r>
              <a:rPr lang="en-GB" sz="3600" b="1" dirty="0">
                <a:solidFill>
                  <a:schemeClr val="bg1"/>
                </a:solidFill>
                <a:latin typeface="Arial" panose="020B0604020202020204" pitchFamily="34" charset="0"/>
                <a:cs typeface="Arial" panose="020B0604020202020204" pitchFamily="34" charset="0"/>
              </a:rPr>
              <a:t>main sources of </a:t>
            </a:r>
            <a:r>
              <a:rPr lang="en-GB" sz="3600" b="1" dirty="0" smtClean="0">
                <a:solidFill>
                  <a:schemeClr val="bg1"/>
                </a:solidFill>
                <a:latin typeface="Arial" panose="020B0604020202020204" pitchFamily="34" charset="0"/>
                <a:cs typeface="Arial" panose="020B0604020202020204" pitchFamily="34" charset="0"/>
              </a:rPr>
              <a:t>energy </a:t>
            </a:r>
            <a:r>
              <a:rPr lang="en-GB" sz="3600" b="1" dirty="0">
                <a:solidFill>
                  <a:schemeClr val="bg1"/>
                </a:solidFill>
                <a:latin typeface="Arial" panose="020B0604020202020204" pitchFamily="34" charset="0"/>
                <a:cs typeface="Arial" panose="020B0604020202020204" pitchFamily="34" charset="0"/>
              </a:rPr>
              <a:t>in the gut are complex host-derived and </a:t>
            </a:r>
            <a:r>
              <a:rPr lang="en-GB" sz="3600" b="1" dirty="0" smtClean="0">
                <a:solidFill>
                  <a:schemeClr val="bg1"/>
                </a:solidFill>
                <a:latin typeface="Arial" panose="020B0604020202020204" pitchFamily="34" charset="0"/>
                <a:cs typeface="Arial" panose="020B0604020202020204" pitchFamily="34" charset="0"/>
              </a:rPr>
              <a:t>plant </a:t>
            </a:r>
            <a:r>
              <a:rPr lang="en-GB" sz="3600" b="1" dirty="0" err="1" smtClean="0">
                <a:solidFill>
                  <a:srgbClr val="FFFF00"/>
                </a:solidFill>
                <a:latin typeface="Arial" panose="020B0604020202020204" pitchFamily="34" charset="0"/>
                <a:cs typeface="Arial" panose="020B0604020202020204" pitchFamily="34" charset="0"/>
              </a:rPr>
              <a:t>glycans</a:t>
            </a:r>
            <a:r>
              <a:rPr lang="en-GB" sz="3600" b="1" dirty="0" smtClean="0">
                <a:solidFill>
                  <a:schemeClr val="bg1"/>
                </a:solidFill>
                <a:latin typeface="Arial" panose="020B0604020202020204" pitchFamily="34" charset="0"/>
                <a:cs typeface="Arial" panose="020B0604020202020204" pitchFamily="34" charset="0"/>
              </a:rPr>
              <a:t>.</a:t>
            </a:r>
            <a:r>
              <a:rPr lang="en-GB" sz="36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38454008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889843"/>
            <a:ext cx="7543800"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Studies </a:t>
            </a:r>
            <a:r>
              <a:rPr lang="en-GB" sz="3600" b="1" dirty="0">
                <a:solidFill>
                  <a:schemeClr val="bg1"/>
                </a:solidFill>
                <a:latin typeface="Arial" panose="020B0604020202020204" pitchFamily="34" charset="0"/>
                <a:cs typeface="Arial" panose="020B0604020202020204" pitchFamily="34" charset="0"/>
              </a:rPr>
              <a:t>indicate that long-term diet is strongly associated with the gut microbiome composition - those who eat plenty of protein and animal fats have predominantly </a:t>
            </a:r>
            <a:r>
              <a:rPr lang="en-GB" sz="3600" b="1" i="1" dirty="0" err="1" smtClean="0">
                <a:solidFill>
                  <a:srgbClr val="FFFF00"/>
                </a:solidFill>
                <a:latin typeface="Arial" panose="020B0604020202020204" pitchFamily="34" charset="0"/>
                <a:cs typeface="Arial" panose="020B0604020202020204" pitchFamily="34" charset="0"/>
              </a:rPr>
              <a:t>Bacteroides</a:t>
            </a:r>
            <a:r>
              <a:rPr lang="en-GB" sz="3600" b="1" i="1" dirty="0" smtClean="0">
                <a:solidFill>
                  <a:srgbClr val="FFFF00"/>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bacteria</a:t>
            </a:r>
            <a:r>
              <a:rPr lang="en-GB" sz="3600" b="1" dirty="0">
                <a:solidFill>
                  <a:schemeClr val="bg1"/>
                </a:solidFill>
                <a:latin typeface="Arial" panose="020B0604020202020204" pitchFamily="34" charset="0"/>
                <a:cs typeface="Arial" panose="020B0604020202020204" pitchFamily="34" charset="0"/>
              </a:rPr>
              <a:t>, while for those who consume more carbohydrates the </a:t>
            </a:r>
            <a:r>
              <a:rPr lang="en-GB" sz="3600" b="1" i="1" dirty="0" err="1">
                <a:solidFill>
                  <a:srgbClr val="FFFF00"/>
                </a:solidFill>
                <a:latin typeface="Arial" panose="020B0604020202020204" pitchFamily="34" charset="0"/>
                <a:cs typeface="Arial" panose="020B0604020202020204" pitchFamily="34" charset="0"/>
              </a:rPr>
              <a:t>Prevotella</a:t>
            </a:r>
            <a:r>
              <a:rPr lang="en-GB" sz="3600" b="1" dirty="0">
                <a:solidFill>
                  <a:schemeClr val="bg1"/>
                </a:solidFill>
                <a:latin typeface="Arial" panose="020B0604020202020204" pitchFamily="34" charset="0"/>
                <a:cs typeface="Arial" panose="020B0604020202020204" pitchFamily="34" charset="0"/>
              </a:rPr>
              <a:t> species dominate</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006254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075" y="1811215"/>
            <a:ext cx="7323993" cy="2862322"/>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Scale of Vitality</a:t>
            </a:r>
          </a:p>
          <a:p>
            <a:r>
              <a:rPr lang="en-GB" sz="3600" b="1" dirty="0" smtClean="0">
                <a:solidFill>
                  <a:schemeClr val="bg1"/>
                </a:solidFill>
                <a:latin typeface="Arial" panose="020B0604020202020204" pitchFamily="34" charset="0"/>
                <a:cs typeface="Arial" panose="020B0604020202020204" pitchFamily="34" charset="0"/>
              </a:rPr>
              <a:t>“On a Scale of 1-100 your Vitality as defined as your capacity to generate energy, right now calibrates at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20682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srcRect r="21576"/>
          <a:stretch/>
        </p:blipFill>
        <p:spPr>
          <a:xfrm>
            <a:off x="668582" y="544390"/>
            <a:ext cx="3208826" cy="5750902"/>
          </a:xfrm>
          <a:prstGeom prst="rect">
            <a:avLst/>
          </a:prstGeom>
        </p:spPr>
      </p:pic>
      <p:sp>
        <p:nvSpPr>
          <p:cNvPr id="7" name="TextBox 6"/>
          <p:cNvSpPr txBox="1"/>
          <p:nvPr/>
        </p:nvSpPr>
        <p:spPr>
          <a:xfrm>
            <a:off x="3956539" y="880684"/>
            <a:ext cx="4712676" cy="5078313"/>
          </a:xfrm>
          <a:prstGeom prst="rect">
            <a:avLst/>
          </a:prstGeom>
          <a:noFill/>
        </p:spPr>
        <p:txBody>
          <a:bodyPr wrap="square" rtlCol="0">
            <a:spAutoFit/>
          </a:bodyPr>
          <a:lstStyle/>
          <a:p>
            <a:r>
              <a:rPr lang="en-GB" sz="3600" b="1" i="1" dirty="0" err="1">
                <a:solidFill>
                  <a:srgbClr val="FFFF00"/>
                </a:solidFill>
                <a:latin typeface="Arial" panose="020B0604020202020204" pitchFamily="34" charset="0"/>
                <a:cs typeface="Arial" panose="020B0604020202020204" pitchFamily="34" charset="0"/>
              </a:rPr>
              <a:t>Bacteroides</a:t>
            </a:r>
            <a:r>
              <a:rPr lang="en-GB" sz="3600" b="1" dirty="0">
                <a:solidFill>
                  <a:schemeClr val="bg1"/>
                </a:solidFill>
                <a:latin typeface="Arial" panose="020B0604020202020204" pitchFamily="34" charset="0"/>
                <a:cs typeface="Arial" panose="020B0604020202020204" pitchFamily="34" charset="0"/>
              </a:rPr>
              <a:t> species </a:t>
            </a:r>
            <a:r>
              <a:rPr lang="en-GB" sz="3600" b="1" dirty="0" smtClean="0">
                <a:solidFill>
                  <a:schemeClr val="bg1"/>
                </a:solidFill>
                <a:latin typeface="Arial" panose="020B0604020202020204" pitchFamily="34" charset="0"/>
                <a:cs typeface="Arial" panose="020B0604020202020204" pitchFamily="34" charset="0"/>
              </a:rPr>
              <a:t>may benefit </a:t>
            </a:r>
            <a:r>
              <a:rPr lang="en-GB" sz="3600" b="1" dirty="0">
                <a:solidFill>
                  <a:schemeClr val="bg1"/>
                </a:solidFill>
                <a:latin typeface="Arial" panose="020B0604020202020204" pitchFamily="34" charset="0"/>
                <a:cs typeface="Arial" panose="020B0604020202020204" pitchFamily="34" charset="0"/>
              </a:rPr>
              <a:t>their host by excluding potential pathogens from colonizing the gut. Some species (</a:t>
            </a:r>
            <a:r>
              <a:rPr lang="en-GB" sz="3600" b="1" i="1" dirty="0">
                <a:solidFill>
                  <a:schemeClr val="bg1"/>
                </a:solidFill>
                <a:latin typeface="Arial" panose="020B0604020202020204" pitchFamily="34" charset="0"/>
                <a:cs typeface="Arial" panose="020B0604020202020204" pitchFamily="34" charset="0"/>
              </a:rPr>
              <a:t>B. </a:t>
            </a:r>
            <a:r>
              <a:rPr lang="en-GB" sz="3600" b="1" i="1" dirty="0" err="1" smtClean="0">
                <a:solidFill>
                  <a:schemeClr val="bg1"/>
                </a:solidFill>
                <a:latin typeface="Arial" panose="020B0604020202020204" pitchFamily="34" charset="0"/>
                <a:cs typeface="Arial" panose="020B0604020202020204" pitchFamily="34" charset="0"/>
              </a:rPr>
              <a:t>fragilis</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e.g.) </a:t>
            </a:r>
            <a:r>
              <a:rPr lang="en-GB" sz="3600" b="1" dirty="0">
                <a:solidFill>
                  <a:schemeClr val="bg1"/>
                </a:solidFill>
                <a:latin typeface="Arial" panose="020B0604020202020204" pitchFamily="34" charset="0"/>
                <a:cs typeface="Arial" panose="020B0604020202020204" pitchFamily="34" charset="0"/>
              </a:rPr>
              <a:t>are opportunistic human </a:t>
            </a:r>
            <a:r>
              <a:rPr lang="en-GB" sz="3600" b="1" dirty="0" smtClean="0">
                <a:solidFill>
                  <a:schemeClr val="bg1"/>
                </a:solidFill>
                <a:latin typeface="Arial" panose="020B0604020202020204" pitchFamily="34" charset="0"/>
                <a:cs typeface="Arial" panose="020B0604020202020204" pitchFamily="34" charset="0"/>
              </a:rPr>
              <a:t>pathogens</a:t>
            </a:r>
            <a:r>
              <a:rPr lang="en-GB" sz="3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041363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2206" y="545123"/>
            <a:ext cx="2153748" cy="5723307"/>
          </a:xfrm>
          <a:prstGeom prst="rect">
            <a:avLst/>
          </a:prstGeom>
        </p:spPr>
      </p:pic>
      <p:sp>
        <p:nvSpPr>
          <p:cNvPr id="3" name="TextBox 2"/>
          <p:cNvSpPr txBox="1"/>
          <p:nvPr/>
        </p:nvSpPr>
        <p:spPr>
          <a:xfrm>
            <a:off x="3006970" y="1720840"/>
            <a:ext cx="4783016" cy="3785652"/>
          </a:xfrm>
          <a:prstGeom prst="rect">
            <a:avLst/>
          </a:prstGeom>
          <a:noFill/>
        </p:spPr>
        <p:txBody>
          <a:bodyPr wrap="square" rtlCol="0">
            <a:spAutoFit/>
          </a:bodyPr>
          <a:lstStyle/>
          <a:p>
            <a:r>
              <a:rPr lang="en-GB" sz="4000" b="1" dirty="0" smtClean="0">
                <a:solidFill>
                  <a:schemeClr val="bg1"/>
                </a:solidFill>
                <a:latin typeface="Arial" panose="020B0604020202020204" pitchFamily="34" charset="0"/>
                <a:cs typeface="Arial" panose="020B0604020202020204" pitchFamily="34" charset="0"/>
              </a:rPr>
              <a:t>Bacteria</a:t>
            </a:r>
          </a:p>
          <a:p>
            <a:r>
              <a:rPr lang="en-GB" sz="4000" b="1" dirty="0" err="1" smtClean="0">
                <a:solidFill>
                  <a:schemeClr val="bg1"/>
                </a:solidFill>
                <a:latin typeface="Arial" panose="020B0604020202020204" pitchFamily="34" charset="0"/>
                <a:cs typeface="Arial" panose="020B0604020202020204" pitchFamily="34" charset="0"/>
              </a:rPr>
              <a:t>Bacteroidetes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Bacteroidetes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Bacteroidales</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Prevotelaceae</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a:solidFill>
                  <a:schemeClr val="bg1"/>
                </a:solidFill>
                <a:latin typeface="Arial" panose="020B0604020202020204" pitchFamily="34" charset="0"/>
                <a:cs typeface="Arial" panose="020B0604020202020204" pitchFamily="34" charset="0"/>
              </a:rPr>
              <a:t>P</a:t>
            </a:r>
            <a:r>
              <a:rPr lang="en-GB" sz="4000" b="1" dirty="0" err="1" smtClean="0">
                <a:solidFill>
                  <a:schemeClr val="bg1"/>
                </a:solidFill>
                <a:latin typeface="Arial" panose="020B0604020202020204" pitchFamily="34" charset="0"/>
                <a:cs typeface="Arial" panose="020B0604020202020204" pitchFamily="34" charset="0"/>
              </a:rPr>
              <a:t>revotella</a:t>
            </a:r>
            <a:endParaRPr lang="en-GB" sz="4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176346" y="712178"/>
            <a:ext cx="3429002" cy="646331"/>
          </a:xfrm>
          <a:prstGeom prst="rect">
            <a:avLst/>
          </a:prstGeom>
          <a:noFill/>
        </p:spPr>
        <p:txBody>
          <a:bodyPr wrap="square" rtlCol="0">
            <a:spAutoFit/>
          </a:bodyPr>
          <a:lstStyle/>
          <a:p>
            <a:r>
              <a:rPr lang="en-GB" sz="3600" b="1" dirty="0" err="1" smtClean="0">
                <a:solidFill>
                  <a:srgbClr val="FFFF00"/>
                </a:solidFill>
                <a:latin typeface="Arial" panose="020B0604020202020204" pitchFamily="34" charset="0"/>
                <a:cs typeface="Arial" panose="020B0604020202020204" pitchFamily="34" charset="0"/>
              </a:rPr>
              <a:t>Prevotella</a:t>
            </a:r>
            <a:r>
              <a:rPr lang="en-GB" sz="3600" b="1" dirty="0" smtClean="0">
                <a:solidFill>
                  <a:srgbClr val="FFFF00"/>
                </a:solidFill>
                <a:latin typeface="Arial" panose="020B0604020202020204" pitchFamily="34" charset="0"/>
                <a:cs typeface="Arial" panose="020B0604020202020204" pitchFamily="34" charset="0"/>
              </a:rPr>
              <a:t> G-</a:t>
            </a:r>
            <a:endParaRPr lang="en-GB" sz="3600" dirty="0"/>
          </a:p>
        </p:txBody>
      </p:sp>
    </p:spTree>
    <p:extLst>
      <p:ext uri="{BB962C8B-B14F-4D97-AF65-F5344CB8AC3E}">
        <p14:creationId xmlns:p14="http://schemas.microsoft.com/office/powerpoint/2010/main" xmlns="" val="33256552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099" y="606669"/>
            <a:ext cx="8897816" cy="5909310"/>
          </a:xfrm>
          <a:prstGeom prst="rect">
            <a:avLst/>
          </a:prstGeom>
          <a:noFill/>
        </p:spPr>
        <p:txBody>
          <a:bodyPr wrap="square" rtlCol="0">
            <a:spAutoFit/>
          </a:bodyPr>
          <a:lstStyle/>
          <a:p>
            <a:r>
              <a:rPr lang="en-GB" sz="3600" b="1" i="1" dirty="0" err="1">
                <a:solidFill>
                  <a:srgbClr val="FFFF00"/>
                </a:solidFill>
                <a:latin typeface="Arial" panose="020B0604020202020204" pitchFamily="34" charset="0"/>
                <a:cs typeface="Arial" panose="020B0604020202020204" pitchFamily="34" charset="0"/>
              </a:rPr>
              <a:t>Prevotella</a:t>
            </a:r>
            <a:r>
              <a:rPr lang="en-GB" sz="3600" b="1" dirty="0">
                <a:solidFill>
                  <a:schemeClr val="bg1"/>
                </a:solidFill>
                <a:latin typeface="Arial" panose="020B0604020202020204" pitchFamily="34" charset="0"/>
                <a:cs typeface="Arial" panose="020B0604020202020204" pitchFamily="34" charset="0"/>
              </a:rPr>
              <a:t> is a genus of </a:t>
            </a:r>
            <a:endParaRPr lang="en-GB" sz="3600" b="1" dirty="0" smtClean="0">
              <a:solidFill>
                <a:schemeClr val="bg1"/>
              </a:solidFill>
              <a:latin typeface="Arial" panose="020B0604020202020204" pitchFamily="34" charset="0"/>
              <a:cs typeface="Arial" panose="020B0604020202020204" pitchFamily="34" charset="0"/>
            </a:endParaRPr>
          </a:p>
          <a:p>
            <a:r>
              <a:rPr lang="en-GB" sz="3600" b="1" u="sng" dirty="0" smtClean="0">
                <a:solidFill>
                  <a:schemeClr val="bg1"/>
                </a:solidFill>
                <a:latin typeface="Arial" panose="020B0604020202020204" pitchFamily="34" charset="0"/>
                <a:cs typeface="Arial" panose="020B0604020202020204" pitchFamily="34" charset="0"/>
              </a:rPr>
              <a:t>Gram-negative</a:t>
            </a:r>
            <a:r>
              <a:rPr lang="en-GB" sz="3600" b="1" dirty="0" smtClean="0">
                <a:solidFill>
                  <a:schemeClr val="bg1"/>
                </a:solidFill>
                <a:latin typeface="Arial" panose="020B0604020202020204" pitchFamily="34" charset="0"/>
                <a:cs typeface="Arial" panose="020B0604020202020204" pitchFamily="34" charset="0"/>
              </a:rPr>
              <a:t> bacteria.</a:t>
            </a:r>
          </a:p>
          <a:p>
            <a:r>
              <a:rPr lang="en-GB" sz="3600" b="1" i="1" dirty="0" err="1" smtClean="0">
                <a:solidFill>
                  <a:schemeClr val="bg1"/>
                </a:solidFill>
                <a:latin typeface="Arial" panose="020B0604020202020204" pitchFamily="34" charset="0"/>
                <a:cs typeface="Arial" panose="020B0604020202020204" pitchFamily="34" charset="0"/>
              </a:rPr>
              <a:t>Bacteroides</a:t>
            </a:r>
            <a:r>
              <a:rPr lang="en-GB" sz="3600" b="1" i="1" dirty="0" smtClean="0">
                <a:solidFill>
                  <a:schemeClr val="bg1"/>
                </a:solidFill>
                <a:latin typeface="Arial" panose="020B0604020202020204" pitchFamily="34" charset="0"/>
                <a:cs typeface="Arial" panose="020B0604020202020204" pitchFamily="34" charset="0"/>
              </a:rPr>
              <a:t> </a:t>
            </a:r>
            <a:r>
              <a:rPr lang="en-GB" sz="3600" b="1" i="1" dirty="0" err="1" smtClean="0">
                <a:solidFill>
                  <a:schemeClr val="bg1"/>
                </a:solidFill>
                <a:latin typeface="Arial" panose="020B0604020202020204" pitchFamily="34" charset="0"/>
                <a:cs typeface="Arial" panose="020B0604020202020204" pitchFamily="34" charset="0"/>
              </a:rPr>
              <a:t>melaninogenicus</a:t>
            </a:r>
            <a:r>
              <a:rPr lang="en-GB" sz="3600" b="1" dirty="0" smtClean="0">
                <a:solidFill>
                  <a:schemeClr val="bg1"/>
                </a:solidFill>
                <a:latin typeface="Arial" panose="020B0604020202020204" pitchFamily="34" charset="0"/>
                <a:cs typeface="Arial" panose="020B0604020202020204" pitchFamily="34" charset="0"/>
              </a:rPr>
              <a:t> has </a:t>
            </a:r>
          </a:p>
          <a:p>
            <a:r>
              <a:rPr lang="en-GB" sz="3600" b="1" dirty="0" smtClean="0">
                <a:solidFill>
                  <a:schemeClr val="bg1"/>
                </a:solidFill>
                <a:latin typeface="Arial" panose="020B0604020202020204" pitchFamily="34" charset="0"/>
                <a:cs typeface="Arial" panose="020B0604020202020204" pitchFamily="34" charset="0"/>
              </a:rPr>
              <a:t>been reclassified and split into </a:t>
            </a:r>
            <a:r>
              <a:rPr lang="en-GB" sz="3600" b="1" i="1" dirty="0" err="1" smtClean="0">
                <a:solidFill>
                  <a:schemeClr val="bg1"/>
                </a:solidFill>
                <a:latin typeface="Arial" panose="020B0604020202020204" pitchFamily="34" charset="0"/>
                <a:cs typeface="Arial" panose="020B0604020202020204" pitchFamily="34" charset="0"/>
              </a:rPr>
              <a:t>Prevotella</a:t>
            </a:r>
            <a:r>
              <a:rPr lang="en-GB" sz="3600" b="1" i="1" dirty="0" smtClean="0">
                <a:solidFill>
                  <a:schemeClr val="bg1"/>
                </a:solidFill>
                <a:latin typeface="Arial" panose="020B0604020202020204" pitchFamily="34" charset="0"/>
                <a:cs typeface="Arial" panose="020B0604020202020204" pitchFamily="34" charset="0"/>
              </a:rPr>
              <a:t> </a:t>
            </a:r>
            <a:r>
              <a:rPr lang="en-GB" sz="3600" b="1" i="1" dirty="0" err="1" smtClean="0">
                <a:solidFill>
                  <a:schemeClr val="bg1"/>
                </a:solidFill>
                <a:latin typeface="Arial" panose="020B0604020202020204" pitchFamily="34" charset="0"/>
                <a:cs typeface="Arial" panose="020B0604020202020204" pitchFamily="34" charset="0"/>
              </a:rPr>
              <a:t>melaninogenica</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and </a:t>
            </a:r>
            <a:r>
              <a:rPr lang="en-GB" sz="3600" b="1" i="1" dirty="0" err="1" smtClean="0">
                <a:solidFill>
                  <a:schemeClr val="bg1"/>
                </a:solidFill>
                <a:latin typeface="Arial" panose="020B0604020202020204" pitchFamily="34" charset="0"/>
                <a:cs typeface="Arial" panose="020B0604020202020204" pitchFamily="34" charset="0"/>
              </a:rPr>
              <a:t>Prevotella</a:t>
            </a:r>
            <a:r>
              <a:rPr lang="en-GB" sz="3600" b="1" i="1" dirty="0" smtClean="0">
                <a:solidFill>
                  <a:schemeClr val="bg1"/>
                </a:solidFill>
                <a:latin typeface="Arial" panose="020B0604020202020204" pitchFamily="34" charset="0"/>
                <a:cs typeface="Arial" panose="020B0604020202020204" pitchFamily="34" charset="0"/>
              </a:rPr>
              <a:t> intermedia</a:t>
            </a:r>
            <a:r>
              <a:rPr lang="en-GB" sz="3600" b="1" dirty="0">
                <a:solidFill>
                  <a:schemeClr val="bg1"/>
                </a:solidFill>
                <a:latin typeface="Arial" panose="020B0604020202020204" pitchFamily="34" charset="0"/>
                <a:cs typeface="Arial" panose="020B0604020202020204" pitchFamily="34" charset="0"/>
              </a:rPr>
              <a:t>.</a:t>
            </a:r>
          </a:p>
          <a:p>
            <a:r>
              <a:rPr lang="en-GB" sz="3600" b="1" i="1" dirty="0" err="1">
                <a:solidFill>
                  <a:schemeClr val="bg1"/>
                </a:solidFill>
                <a:latin typeface="Arial" panose="020B0604020202020204" pitchFamily="34" charset="0"/>
                <a:cs typeface="Arial" panose="020B0604020202020204" pitchFamily="34" charset="0"/>
              </a:rPr>
              <a:t>Prevotella</a:t>
            </a:r>
            <a:r>
              <a:rPr lang="en-GB" sz="3600" b="1" dirty="0">
                <a:solidFill>
                  <a:schemeClr val="bg1"/>
                </a:solidFill>
                <a:latin typeface="Arial" panose="020B0604020202020204" pitchFamily="34" charset="0"/>
                <a:cs typeface="Arial" panose="020B0604020202020204" pitchFamily="34" charset="0"/>
              </a:rPr>
              <a:t> spp. are members of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the </a:t>
            </a:r>
            <a:r>
              <a:rPr lang="en-GB" sz="3600" b="1" dirty="0">
                <a:solidFill>
                  <a:schemeClr val="bg1"/>
                </a:solidFill>
                <a:latin typeface="Arial" panose="020B0604020202020204" pitchFamily="34" charset="0"/>
                <a:cs typeface="Arial" panose="020B0604020202020204" pitchFamily="34" charset="0"/>
              </a:rPr>
              <a:t>oral and vaginal flora, and are recovered from anaerobic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infections.</a:t>
            </a:r>
            <a:endParaRPr lang="en-GB" sz="3600" b="1" dirty="0">
              <a:solidFill>
                <a:schemeClr val="bg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xmlns="" val="41389422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2206" y="545123"/>
            <a:ext cx="2153748" cy="5723307"/>
          </a:xfrm>
          <a:prstGeom prst="rect">
            <a:avLst/>
          </a:prstGeom>
        </p:spPr>
      </p:pic>
      <p:sp>
        <p:nvSpPr>
          <p:cNvPr id="3" name="TextBox 2"/>
          <p:cNvSpPr txBox="1"/>
          <p:nvPr/>
        </p:nvSpPr>
        <p:spPr>
          <a:xfrm>
            <a:off x="3006969" y="1720840"/>
            <a:ext cx="5996353" cy="4401205"/>
          </a:xfrm>
          <a:prstGeom prst="rect">
            <a:avLst/>
          </a:prstGeom>
          <a:noFill/>
        </p:spPr>
        <p:txBody>
          <a:bodyPr wrap="square" rtlCol="0">
            <a:spAutoFit/>
          </a:bodyPr>
          <a:lstStyle/>
          <a:p>
            <a:r>
              <a:rPr lang="en-GB" sz="4000" b="1" dirty="0" smtClean="0">
                <a:solidFill>
                  <a:schemeClr val="bg1"/>
                </a:solidFill>
                <a:latin typeface="Arial" panose="020B0604020202020204" pitchFamily="34" charset="0"/>
                <a:cs typeface="Arial" panose="020B0604020202020204" pitchFamily="34" charset="0"/>
              </a:rPr>
              <a:t>Bacteria</a:t>
            </a:r>
          </a:p>
          <a:p>
            <a:r>
              <a:rPr lang="en-GB" sz="4000" b="1" dirty="0" err="1" smtClean="0">
                <a:solidFill>
                  <a:schemeClr val="bg1"/>
                </a:solidFill>
                <a:latin typeface="Arial" panose="020B0604020202020204" pitchFamily="34" charset="0"/>
                <a:cs typeface="Arial" panose="020B0604020202020204" pitchFamily="34" charset="0"/>
              </a:rPr>
              <a:t>Actinobacteria</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Actinobacteria</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Bifidobacteriales</a:t>
            </a:r>
            <a:endParaRPr lang="en-GB" sz="4000" b="1" dirty="0" smtClean="0">
              <a:solidFill>
                <a:schemeClr val="bg1"/>
              </a:solidFill>
              <a:latin typeface="Arial" panose="020B0604020202020204" pitchFamily="34" charset="0"/>
              <a:cs typeface="Arial" panose="020B0604020202020204" pitchFamily="34" charset="0"/>
            </a:endParaRPr>
          </a:p>
          <a:p>
            <a:endParaRPr lang="en-GB" sz="4000" b="1" dirty="0">
              <a:solidFill>
                <a:schemeClr val="bg1"/>
              </a:solidFill>
              <a:latin typeface="Arial" panose="020B0604020202020204" pitchFamily="34" charset="0"/>
              <a:cs typeface="Arial" panose="020B0604020202020204" pitchFamily="34" charset="0"/>
            </a:endParaRPr>
          </a:p>
          <a:p>
            <a:r>
              <a:rPr lang="en-GB" sz="4000" b="1" dirty="0" smtClean="0">
                <a:solidFill>
                  <a:schemeClr val="bg1"/>
                </a:solidFill>
                <a:latin typeface="Arial" panose="020B0604020202020204" pitchFamily="34" charset="0"/>
                <a:cs typeface="Arial" panose="020B0604020202020204" pitchFamily="34" charset="0"/>
              </a:rPr>
              <a:t>e.g.	Bifidobacterium 	</a:t>
            </a:r>
            <a:r>
              <a:rPr lang="en-GB" sz="4000" b="1" dirty="0" err="1" smtClean="0">
                <a:solidFill>
                  <a:schemeClr val="bg1"/>
                </a:solidFill>
                <a:latin typeface="Arial" panose="020B0604020202020204" pitchFamily="34" charset="0"/>
                <a:cs typeface="Arial" panose="020B0604020202020204" pitchFamily="34" charset="0"/>
              </a:rPr>
              <a:t>bifidus</a:t>
            </a:r>
            <a:endParaRPr lang="en-GB" sz="4000" b="1" dirty="0" smtClean="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323492" y="677009"/>
            <a:ext cx="4747847" cy="64633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3. </a:t>
            </a:r>
            <a:r>
              <a:rPr lang="en-GB" sz="3600" b="1" dirty="0" err="1" smtClean="0">
                <a:solidFill>
                  <a:srgbClr val="FFFF00"/>
                </a:solidFill>
                <a:latin typeface="Arial" panose="020B0604020202020204" pitchFamily="34" charset="0"/>
                <a:cs typeface="Arial" panose="020B0604020202020204" pitchFamily="34" charset="0"/>
              </a:rPr>
              <a:t>Actinobacteria</a:t>
            </a:r>
            <a:r>
              <a:rPr lang="en-GB" sz="3600" b="1" dirty="0" smtClean="0">
                <a:solidFill>
                  <a:srgbClr val="FFFF00"/>
                </a:solidFill>
                <a:latin typeface="Arial" panose="020B0604020202020204" pitchFamily="34" charset="0"/>
                <a:cs typeface="Arial" panose="020B0604020202020204" pitchFamily="34" charset="0"/>
              </a:rPr>
              <a:t> G+</a:t>
            </a:r>
            <a:endParaRPr lang="en-GB" sz="3600" dirty="0">
              <a:solidFill>
                <a:srgbClr val="FFFF00"/>
              </a:solidFill>
            </a:endParaRPr>
          </a:p>
        </p:txBody>
      </p:sp>
    </p:spTree>
    <p:extLst>
      <p:ext uri="{BB962C8B-B14F-4D97-AF65-F5344CB8AC3E}">
        <p14:creationId xmlns:p14="http://schemas.microsoft.com/office/powerpoint/2010/main" xmlns="" val="3040689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2206" y="545123"/>
            <a:ext cx="2153748" cy="5723307"/>
          </a:xfrm>
          <a:prstGeom prst="rect">
            <a:avLst/>
          </a:prstGeom>
        </p:spPr>
      </p:pic>
      <p:sp>
        <p:nvSpPr>
          <p:cNvPr id="3" name="TextBox 2"/>
          <p:cNvSpPr txBox="1"/>
          <p:nvPr/>
        </p:nvSpPr>
        <p:spPr>
          <a:xfrm>
            <a:off x="3006969" y="1720840"/>
            <a:ext cx="5996353" cy="4401205"/>
          </a:xfrm>
          <a:prstGeom prst="rect">
            <a:avLst/>
          </a:prstGeom>
          <a:noFill/>
        </p:spPr>
        <p:txBody>
          <a:bodyPr wrap="square" rtlCol="0">
            <a:spAutoFit/>
          </a:bodyPr>
          <a:lstStyle/>
          <a:p>
            <a:r>
              <a:rPr lang="en-GB" sz="4000" b="1" dirty="0" smtClean="0">
                <a:solidFill>
                  <a:schemeClr val="bg1"/>
                </a:solidFill>
                <a:latin typeface="Arial" panose="020B0604020202020204" pitchFamily="34" charset="0"/>
                <a:cs typeface="Arial" panose="020B0604020202020204" pitchFamily="34" charset="0"/>
              </a:rPr>
              <a:t>Bacteria</a:t>
            </a:r>
          </a:p>
          <a:p>
            <a:r>
              <a:rPr lang="en-GB" sz="4000" b="1" dirty="0" err="1">
                <a:solidFill>
                  <a:schemeClr val="bg1"/>
                </a:solidFill>
                <a:latin typeface="Arial" panose="020B0604020202020204" pitchFamily="34" charset="0"/>
                <a:cs typeface="Arial" panose="020B0604020202020204" pitchFamily="34" charset="0"/>
              </a:rPr>
              <a:t>Proteobacteria</a:t>
            </a:r>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err="1" smtClean="0">
                <a:solidFill>
                  <a:schemeClr val="bg1"/>
                </a:solidFill>
                <a:latin typeface="Arial" panose="020B0604020202020204" pitchFamily="34" charset="0"/>
                <a:cs typeface="Arial" panose="020B0604020202020204" pitchFamily="34" charset="0"/>
              </a:rPr>
              <a:t>Gammaproteobacteria</a:t>
            </a:r>
            <a:endParaRPr lang="en-GB" sz="4000" b="1" dirty="0" smtClean="0">
              <a:solidFill>
                <a:schemeClr val="bg1"/>
              </a:solidFill>
              <a:latin typeface="Arial" panose="020B0604020202020204" pitchFamily="34" charset="0"/>
              <a:cs typeface="Arial" panose="020B0604020202020204" pitchFamily="34" charset="0"/>
            </a:endParaRPr>
          </a:p>
          <a:p>
            <a:endParaRPr lang="en-GB" sz="4000" b="1" dirty="0" smtClean="0">
              <a:solidFill>
                <a:schemeClr val="bg1"/>
              </a:solidFill>
              <a:latin typeface="Arial" panose="020B0604020202020204" pitchFamily="34" charset="0"/>
              <a:cs typeface="Arial" panose="020B0604020202020204" pitchFamily="34" charset="0"/>
            </a:endParaRPr>
          </a:p>
          <a:p>
            <a:endParaRPr lang="en-GB" sz="4000" b="1" dirty="0" smtClean="0">
              <a:solidFill>
                <a:schemeClr val="bg1"/>
              </a:solidFill>
              <a:latin typeface="Arial" panose="020B0604020202020204" pitchFamily="34" charset="0"/>
              <a:cs typeface="Arial" panose="020B0604020202020204" pitchFamily="34" charset="0"/>
            </a:endParaRPr>
          </a:p>
          <a:p>
            <a:r>
              <a:rPr lang="en-GB" sz="4000" b="1" dirty="0" smtClean="0">
                <a:solidFill>
                  <a:schemeClr val="bg1"/>
                </a:solidFill>
                <a:latin typeface="Arial" panose="020B0604020202020204" pitchFamily="34" charset="0"/>
                <a:cs typeface="Arial" panose="020B0604020202020204" pitchFamily="34" charset="0"/>
              </a:rPr>
              <a:t>e.g.</a:t>
            </a:r>
            <a:r>
              <a:rPr lang="it-IT" sz="4000" b="1" dirty="0" smtClean="0">
                <a:solidFill>
                  <a:schemeClr val="bg1"/>
                </a:solidFill>
                <a:latin typeface="Arial" panose="020B0604020202020204" pitchFamily="34" charset="0"/>
                <a:cs typeface="Arial" panose="020B0604020202020204" pitchFamily="34" charset="0"/>
              </a:rPr>
              <a:t>Escherichia</a:t>
            </a:r>
            <a:r>
              <a:rPr lang="it-IT" sz="4000" b="1" dirty="0">
                <a:solidFill>
                  <a:schemeClr val="bg1"/>
                </a:solidFill>
                <a:latin typeface="Arial" panose="020B0604020202020204" pitchFamily="34" charset="0"/>
                <a:cs typeface="Arial" panose="020B0604020202020204" pitchFamily="34" charset="0"/>
              </a:rPr>
              <a:t>, </a:t>
            </a:r>
            <a:r>
              <a:rPr lang="it-IT" sz="4000" b="1" dirty="0" smtClean="0">
                <a:solidFill>
                  <a:schemeClr val="bg1"/>
                </a:solidFill>
                <a:latin typeface="Arial" panose="020B0604020202020204" pitchFamily="34" charset="0"/>
                <a:cs typeface="Arial" panose="020B0604020202020204" pitchFamily="34" charset="0"/>
              </a:rPr>
              <a:t>           Salmonella</a:t>
            </a:r>
            <a:r>
              <a:rPr lang="it-IT" sz="4000" dirty="0"/>
              <a:t> </a:t>
            </a:r>
            <a:endParaRPr lang="en-GB" sz="4000" b="1" dirty="0" smtClean="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385038" y="677009"/>
            <a:ext cx="4686301" cy="64633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4. </a:t>
            </a:r>
            <a:r>
              <a:rPr lang="en-GB" sz="3600" b="1" dirty="0" err="1" smtClean="0">
                <a:solidFill>
                  <a:srgbClr val="FFFF00"/>
                </a:solidFill>
                <a:latin typeface="Arial" panose="020B0604020202020204" pitchFamily="34" charset="0"/>
                <a:cs typeface="Arial" panose="020B0604020202020204" pitchFamily="34" charset="0"/>
              </a:rPr>
              <a:t>Proteobacteria</a:t>
            </a:r>
            <a:r>
              <a:rPr lang="en-GB" sz="3600" b="1" dirty="0" smtClean="0">
                <a:solidFill>
                  <a:srgbClr val="FFFF00"/>
                </a:solidFill>
                <a:latin typeface="Arial" panose="020B0604020202020204" pitchFamily="34" charset="0"/>
                <a:cs typeface="Arial" panose="020B0604020202020204" pitchFamily="34" charset="0"/>
              </a:rPr>
              <a:t> G-</a:t>
            </a:r>
            <a:endParaRPr lang="en-GB" sz="3600" dirty="0">
              <a:solidFill>
                <a:srgbClr val="FFFF00"/>
              </a:solidFill>
            </a:endParaRPr>
          </a:p>
        </p:txBody>
      </p:sp>
    </p:spTree>
    <p:extLst>
      <p:ext uri="{BB962C8B-B14F-4D97-AF65-F5344CB8AC3E}">
        <p14:creationId xmlns:p14="http://schemas.microsoft.com/office/powerpoint/2010/main" xmlns="" val="1203710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1342" y="584871"/>
            <a:ext cx="7861316" cy="5688257"/>
          </a:xfrm>
          <a:prstGeom prst="rect">
            <a:avLst/>
          </a:prstGeom>
        </p:spPr>
      </p:pic>
      <p:sp>
        <p:nvSpPr>
          <p:cNvPr id="4" name="Oval 3"/>
          <p:cNvSpPr/>
          <p:nvPr/>
        </p:nvSpPr>
        <p:spPr>
          <a:xfrm>
            <a:off x="2171701" y="1046284"/>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043237" y="3090448"/>
            <a:ext cx="3077308"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Probiotics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217814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59423" y="557078"/>
            <a:ext cx="7891306" cy="5729422"/>
          </a:xfrm>
          <a:prstGeom prst="rect">
            <a:avLst/>
          </a:prstGeom>
        </p:spPr>
      </p:pic>
    </p:spTree>
    <p:extLst>
      <p:ext uri="{BB962C8B-B14F-4D97-AF65-F5344CB8AC3E}">
        <p14:creationId xmlns:p14="http://schemas.microsoft.com/office/powerpoint/2010/main" xmlns="" val="1088183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591405" y="545490"/>
            <a:ext cx="8236071"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3600" b="1" dirty="0">
                <a:solidFill>
                  <a:schemeClr val="bg1"/>
                </a:solidFill>
                <a:latin typeface="Arial" panose="020B0604020202020204" pitchFamily="34" charset="0"/>
                <a:cs typeface="Arial" panose="020B0604020202020204" pitchFamily="34" charset="0"/>
              </a:rPr>
              <a:t>"Among the innumerable living inhabitants of the human gastro-intestinal tract, there are both resident microorganisms as well as transient or visiting microorganisms.</a:t>
            </a:r>
            <a:br>
              <a:rPr lang="en-US" altLang="en-US" sz="3600" b="1" dirty="0">
                <a:solidFill>
                  <a:schemeClr val="bg1"/>
                </a:solidFill>
                <a:latin typeface="Arial" panose="020B0604020202020204" pitchFamily="34" charset="0"/>
                <a:cs typeface="Arial" panose="020B0604020202020204" pitchFamily="34" charset="0"/>
              </a:rPr>
            </a:br>
            <a:r>
              <a:rPr lang="en-US" altLang="en-US" sz="3600" b="1" dirty="0">
                <a:solidFill>
                  <a:schemeClr val="bg1"/>
                </a:solidFill>
                <a:latin typeface="Arial" panose="020B0604020202020204" pitchFamily="34" charset="0"/>
                <a:cs typeface="Arial" panose="020B0604020202020204" pitchFamily="34" charset="0"/>
              </a:rPr>
              <a:t>Both play a direct and vital role in maintaining superior health and well-being: and both may very well have an important impact on the life span of every individual".</a:t>
            </a:r>
          </a:p>
        </p:txBody>
      </p:sp>
    </p:spTree>
    <p:extLst>
      <p:ext uri="{BB962C8B-B14F-4D97-AF65-F5344CB8AC3E}">
        <p14:creationId xmlns:p14="http://schemas.microsoft.com/office/powerpoint/2010/main" xmlns="" val="1122352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a:spLocks noChangeArrowheads="1"/>
          </p:cNvSpPr>
          <p:nvPr/>
        </p:nvSpPr>
        <p:spPr bwMode="auto">
          <a:xfrm>
            <a:off x="735318" y="1720840"/>
            <a:ext cx="7673364"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b="1" dirty="0">
                <a:solidFill>
                  <a:schemeClr val="bg1"/>
                </a:solidFill>
                <a:latin typeface="Arial" panose="020B0604020202020204" pitchFamily="34" charset="0"/>
                <a:cs typeface="Arial" panose="020B0604020202020204" pitchFamily="34" charset="0"/>
              </a:rPr>
              <a:t>Taking an </a:t>
            </a:r>
            <a:r>
              <a:rPr lang="en-GB" altLang="en-US" sz="3600" b="1" dirty="0">
                <a:solidFill>
                  <a:srgbClr val="FFFF00"/>
                </a:solidFill>
                <a:latin typeface="Arial" panose="020B0604020202020204" pitchFamily="34" charset="0"/>
                <a:cs typeface="Arial" panose="020B0604020202020204" pitchFamily="34" charset="0"/>
              </a:rPr>
              <a:t>antibiotic </a:t>
            </a:r>
            <a:r>
              <a:rPr lang="en-GB" altLang="en-US" sz="3600" b="1" dirty="0">
                <a:solidFill>
                  <a:schemeClr val="bg1"/>
                </a:solidFill>
                <a:latin typeface="Arial" panose="020B0604020202020204" pitchFamily="34" charset="0"/>
                <a:cs typeface="Arial" panose="020B0604020202020204" pitchFamily="34" charset="0"/>
              </a:rPr>
              <a:t>is not without risk. Killing pathogens in the colon can be a hazardous venture. Antibiotics that annihilate our colonic friendly bacteria can get us into big trouble fast.</a:t>
            </a:r>
          </a:p>
        </p:txBody>
      </p:sp>
    </p:spTree>
    <p:extLst>
      <p:ext uri="{BB962C8B-B14F-4D97-AF65-F5344CB8AC3E}">
        <p14:creationId xmlns:p14="http://schemas.microsoft.com/office/powerpoint/2010/main" xmlns="" val="7731766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847481" y="1800836"/>
            <a:ext cx="7707435"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b="1" dirty="0">
                <a:solidFill>
                  <a:schemeClr val="bg1"/>
                </a:solidFill>
                <a:latin typeface="Arial" panose="020B0604020202020204" pitchFamily="34" charset="0"/>
                <a:cs typeface="Arial" panose="020B0604020202020204" pitchFamily="34" charset="0"/>
              </a:rPr>
              <a:t>Low levels of friendly bacteria will inhibit the conversion of </a:t>
            </a:r>
            <a:r>
              <a:rPr lang="en-GB" altLang="en-US" sz="3600" b="1" dirty="0" err="1">
                <a:solidFill>
                  <a:srgbClr val="FFFF00"/>
                </a:solidFill>
                <a:latin typeface="Arial" panose="020B0604020202020204" pitchFamily="34" charset="0"/>
                <a:cs typeface="Arial" panose="020B0604020202020204" pitchFamily="34" charset="0"/>
              </a:rPr>
              <a:t>lignans</a:t>
            </a:r>
            <a:r>
              <a:rPr lang="en-GB" altLang="en-US" sz="3600" b="1" dirty="0">
                <a:solidFill>
                  <a:srgbClr val="FFFF00"/>
                </a:solidFill>
                <a:latin typeface="Arial" panose="020B0604020202020204" pitchFamily="34" charset="0"/>
                <a:cs typeface="Arial" panose="020B0604020202020204" pitchFamily="34" charset="0"/>
              </a:rPr>
              <a:t> to </a:t>
            </a:r>
            <a:r>
              <a:rPr lang="en-GB" altLang="en-US" sz="3600" b="1" dirty="0" err="1">
                <a:solidFill>
                  <a:srgbClr val="FFFF00"/>
                </a:solidFill>
                <a:latin typeface="Arial" panose="020B0604020202020204" pitchFamily="34" charset="0"/>
                <a:cs typeface="Arial" panose="020B0604020202020204" pitchFamily="34" charset="0"/>
              </a:rPr>
              <a:t>enterodiol</a:t>
            </a:r>
            <a:r>
              <a:rPr lang="en-GB" altLang="en-US" sz="3600" b="1" dirty="0">
                <a:solidFill>
                  <a:srgbClr val="FFFF00"/>
                </a:solidFill>
                <a:latin typeface="Arial" panose="020B0604020202020204" pitchFamily="34" charset="0"/>
                <a:cs typeface="Arial" panose="020B0604020202020204" pitchFamily="34" charset="0"/>
              </a:rPr>
              <a:t> and </a:t>
            </a:r>
            <a:r>
              <a:rPr lang="en-GB" altLang="en-US" sz="3600" b="1" dirty="0" err="1">
                <a:solidFill>
                  <a:srgbClr val="FFFF00"/>
                </a:solidFill>
                <a:latin typeface="Arial" panose="020B0604020202020204" pitchFamily="34" charset="0"/>
                <a:cs typeface="Arial" panose="020B0604020202020204" pitchFamily="34" charset="0"/>
              </a:rPr>
              <a:t>enterolactone</a:t>
            </a:r>
            <a:r>
              <a:rPr lang="en-GB" altLang="en-US" sz="3600" b="1" dirty="0">
                <a:solidFill>
                  <a:schemeClr val="bg1"/>
                </a:solidFill>
                <a:latin typeface="Arial" panose="020B0604020202020204" pitchFamily="34" charset="0"/>
                <a:cs typeface="Arial" panose="020B0604020202020204" pitchFamily="34" charset="0"/>
              </a:rPr>
              <a:t> which has been shown to inhibit mammary carcinogenesis.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942064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663453" y="523509"/>
            <a:ext cx="7921724" cy="5806953"/>
          </a:xfrm>
          <a:prstGeom prst="rect">
            <a:avLst/>
          </a:prstGeom>
        </p:spPr>
      </p:pic>
      <p:sp>
        <p:nvSpPr>
          <p:cNvPr id="3" name="Oval 2"/>
          <p:cNvSpPr/>
          <p:nvPr/>
        </p:nvSpPr>
        <p:spPr>
          <a:xfrm>
            <a:off x="2206869" y="1459564"/>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545373" y="2785147"/>
            <a:ext cx="4404946" cy="2862322"/>
          </a:xfrm>
          <a:prstGeom prst="rect">
            <a:avLst/>
          </a:prstGeom>
          <a:noFill/>
        </p:spPr>
        <p:txBody>
          <a:bodyPr wrap="square" rtlCol="0">
            <a:spAutoFit/>
          </a:bodyPr>
          <a:lstStyle/>
          <a:p>
            <a:pPr algn="ctr"/>
            <a:r>
              <a:rPr lang="en-GB" sz="4800" b="1" dirty="0" smtClean="0">
                <a:solidFill>
                  <a:schemeClr val="bg1"/>
                </a:solidFill>
                <a:latin typeface="Arial" panose="020B0604020202020204" pitchFamily="34" charset="0"/>
                <a:cs typeface="Arial" panose="020B0604020202020204" pitchFamily="34" charset="0"/>
              </a:rPr>
              <a:t>The Biome begins in the Mouth</a:t>
            </a:r>
            <a:endParaRPr lang="en-GB" sz="4800" b="1" dirty="0">
              <a:solidFill>
                <a:schemeClr val="bg1"/>
              </a:solidFill>
              <a:latin typeface="Arial" panose="020B0604020202020204" pitchFamily="34" charset="0"/>
              <a:cs typeface="Arial" panose="020B0604020202020204" pitchFamily="34" charset="0"/>
            </a:endParaRPr>
          </a:p>
          <a:p>
            <a:pPr algn="ctr"/>
            <a:endParaRPr lang="en-GB"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897588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1342" y="584871"/>
            <a:ext cx="7861316" cy="5688257"/>
          </a:xfrm>
          <a:prstGeom prst="rect">
            <a:avLst/>
          </a:prstGeom>
        </p:spPr>
      </p:pic>
      <p:sp>
        <p:nvSpPr>
          <p:cNvPr id="2" name="TextBox 1"/>
          <p:cNvSpPr txBox="1"/>
          <p:nvPr/>
        </p:nvSpPr>
        <p:spPr>
          <a:xfrm>
            <a:off x="5354517" y="1182748"/>
            <a:ext cx="3148142" cy="4278094"/>
          </a:xfrm>
          <a:prstGeom prst="rect">
            <a:avLst/>
          </a:prstGeom>
          <a:solidFill>
            <a:srgbClr val="002060">
              <a:alpha val="50196"/>
            </a:srgbClr>
          </a:solid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Improve the biome and increase resistance to neuro-degenerative diseases.</a:t>
            </a:r>
          </a:p>
          <a:p>
            <a:r>
              <a:rPr lang="en-GB" sz="2000" b="1" i="1" u="sng" dirty="0">
                <a:solidFill>
                  <a:schemeClr val="bg1"/>
                </a:solidFill>
                <a:latin typeface="Arial" panose="020B0604020202020204" pitchFamily="34" charset="0"/>
                <a:cs typeface="Arial" panose="020B0604020202020204" pitchFamily="34" charset="0"/>
              </a:rPr>
              <a:t>David </a:t>
            </a:r>
            <a:r>
              <a:rPr lang="en-GB" sz="2000" b="1" i="1" u="sng" dirty="0" err="1">
                <a:solidFill>
                  <a:schemeClr val="bg1"/>
                </a:solidFill>
                <a:latin typeface="Arial" panose="020B0604020202020204" pitchFamily="34" charset="0"/>
                <a:cs typeface="Arial" panose="020B0604020202020204" pitchFamily="34" charset="0"/>
              </a:rPr>
              <a:t>Perlmutter</a:t>
            </a:r>
            <a:r>
              <a:rPr lang="en-GB" sz="2000" b="1" i="1" u="sng" dirty="0">
                <a:solidFill>
                  <a:schemeClr val="bg1"/>
                </a:solidFill>
                <a:latin typeface="Arial" panose="020B0604020202020204" pitchFamily="34" charset="0"/>
                <a:cs typeface="Arial" panose="020B0604020202020204" pitchFamily="34" charset="0"/>
              </a:rPr>
              <a:t>, </a:t>
            </a:r>
            <a:r>
              <a:rPr lang="en-GB" sz="2000" b="1" i="1" u="sng" dirty="0" smtClean="0">
                <a:solidFill>
                  <a:schemeClr val="bg1"/>
                </a:solidFill>
                <a:latin typeface="Arial" panose="020B0604020202020204" pitchFamily="34" charset="0"/>
                <a:cs typeface="Arial" panose="020B0604020202020204" pitchFamily="34" charset="0"/>
              </a:rPr>
              <a:t>M.D</a:t>
            </a:r>
            <a:endParaRPr lang="en-GB" sz="20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768092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743" y="671691"/>
            <a:ext cx="7843530" cy="6186309"/>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Microbiome disturbance is due to the food we eat. </a:t>
            </a:r>
          </a:p>
          <a:p>
            <a:r>
              <a:rPr lang="en-GB" sz="3600" b="1" dirty="0" smtClean="0">
                <a:solidFill>
                  <a:srgbClr val="FFFF00"/>
                </a:solidFill>
                <a:latin typeface="Arial" panose="020B0604020202020204" pitchFamily="34" charset="0"/>
                <a:cs typeface="Arial" panose="020B0604020202020204" pitchFamily="34" charset="0"/>
              </a:rPr>
              <a:t>Gut organisms contain 100x the genetic material in our bodies. </a:t>
            </a:r>
            <a:r>
              <a:rPr lang="en-GB" sz="3600" b="1" dirty="0" smtClean="0">
                <a:solidFill>
                  <a:schemeClr val="bg1"/>
                </a:solidFill>
                <a:latin typeface="Arial" panose="020B0604020202020204" pitchFamily="34" charset="0"/>
                <a:cs typeface="Arial" panose="020B0604020202020204" pitchFamily="34" charset="0"/>
              </a:rPr>
              <a:t>It is a DNA store. It influences the brain. </a:t>
            </a:r>
          </a:p>
          <a:p>
            <a:r>
              <a:rPr lang="en-GB" sz="3600" b="1" dirty="0" smtClean="0">
                <a:solidFill>
                  <a:schemeClr val="bg1"/>
                </a:solidFill>
                <a:latin typeface="Arial" panose="020B0604020202020204" pitchFamily="34" charset="0"/>
                <a:cs typeface="Arial" panose="020B0604020202020204" pitchFamily="34" charset="0"/>
              </a:rPr>
              <a:t>Antibiotics and over hygiene effects the biome and increases the risk of Alzheimer’s.</a:t>
            </a:r>
          </a:p>
          <a:p>
            <a:r>
              <a:rPr lang="en-GB" sz="2400" b="1" i="1" u="sng" dirty="0">
                <a:solidFill>
                  <a:schemeClr val="bg1"/>
                </a:solidFill>
                <a:latin typeface="Arial" panose="020B0604020202020204" pitchFamily="34" charset="0"/>
                <a:cs typeface="Arial" panose="020B0604020202020204" pitchFamily="34" charset="0"/>
              </a:rPr>
              <a:t>David </a:t>
            </a:r>
            <a:r>
              <a:rPr lang="en-GB" sz="2400" b="1" i="1" u="sng" dirty="0" err="1">
                <a:solidFill>
                  <a:schemeClr val="bg1"/>
                </a:solidFill>
                <a:latin typeface="Arial" panose="020B0604020202020204" pitchFamily="34" charset="0"/>
                <a:cs typeface="Arial" panose="020B0604020202020204" pitchFamily="34" charset="0"/>
              </a:rPr>
              <a:t>Perlmutter</a:t>
            </a:r>
            <a:r>
              <a:rPr lang="en-GB" sz="2400" b="1" i="1" u="sng" dirty="0">
                <a:solidFill>
                  <a:schemeClr val="bg1"/>
                </a:solidFill>
                <a:latin typeface="Arial" panose="020B0604020202020204" pitchFamily="34" charset="0"/>
                <a:cs typeface="Arial" panose="020B0604020202020204" pitchFamily="34" charset="0"/>
              </a:rPr>
              <a:t>, M.D</a:t>
            </a:r>
            <a:endParaRPr lang="en-GB" sz="2400" b="1" i="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21427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235" y="608490"/>
            <a:ext cx="7843530"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People with the greatest diversity of the biome have the </a:t>
            </a:r>
            <a:r>
              <a:rPr lang="en-GB" sz="3600" b="1" dirty="0" smtClean="0">
                <a:solidFill>
                  <a:srgbClr val="FFFF00"/>
                </a:solidFill>
                <a:latin typeface="Arial" panose="020B0604020202020204" pitchFamily="34" charset="0"/>
                <a:cs typeface="Arial" panose="020B0604020202020204" pitchFamily="34" charset="0"/>
              </a:rPr>
              <a:t>lowest incidence of Alzheimer’s. </a:t>
            </a:r>
          </a:p>
          <a:p>
            <a:r>
              <a:rPr lang="en-GB" sz="3600" b="1" dirty="0" smtClean="0">
                <a:solidFill>
                  <a:schemeClr val="bg1"/>
                </a:solidFill>
                <a:latin typeface="Arial" panose="020B0604020202020204" pitchFamily="34" charset="0"/>
                <a:cs typeface="Arial" panose="020B0604020202020204" pitchFamily="34" charset="0"/>
              </a:rPr>
              <a:t>Diversity increases gut integrity.</a:t>
            </a:r>
          </a:p>
          <a:p>
            <a:r>
              <a:rPr lang="en-GB" sz="3600" b="1" dirty="0" smtClean="0">
                <a:solidFill>
                  <a:schemeClr val="bg1"/>
                </a:solidFill>
                <a:latin typeface="Arial" panose="020B0604020202020204" pitchFamily="34" charset="0"/>
                <a:cs typeface="Arial" panose="020B0604020202020204" pitchFamily="34" charset="0"/>
              </a:rPr>
              <a:t>Gram negative bacteria (Clostridium – </a:t>
            </a:r>
            <a:r>
              <a:rPr lang="en-GB" sz="3600" b="1" dirty="0" err="1" smtClean="0">
                <a:solidFill>
                  <a:schemeClr val="bg1"/>
                </a:solidFill>
                <a:latin typeface="Arial" panose="020B0604020202020204" pitchFamily="34" charset="0"/>
                <a:cs typeface="Arial" panose="020B0604020202020204" pitchFamily="34" charset="0"/>
              </a:rPr>
              <a:t>C.Difficile</a:t>
            </a:r>
            <a:r>
              <a:rPr lang="en-GB" sz="3600" b="1" dirty="0" smtClean="0">
                <a:solidFill>
                  <a:schemeClr val="bg1"/>
                </a:solidFill>
                <a:latin typeface="Arial" panose="020B0604020202020204" pitchFamily="34" charset="0"/>
                <a:cs typeface="Arial" panose="020B0604020202020204" pitchFamily="34" charset="0"/>
              </a:rPr>
              <a:t>) increase Lipopolysaccharide (LPS) which creates inflammation and permeability especially in autism, Parkinson’s and Alzheimer’s.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498960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0720" y="1628398"/>
            <a:ext cx="7544196" cy="3416320"/>
          </a:xfrm>
          <a:prstGeom prst="rect">
            <a:avLst/>
          </a:prstGeom>
          <a:noFill/>
        </p:spPr>
        <p:txBody>
          <a:bodyPr wrap="square" rtlCol="0">
            <a:spAutoFit/>
          </a:bodyPr>
          <a:lstStyle/>
          <a:p>
            <a:r>
              <a:rPr lang="en-GB" sz="3600" b="1" dirty="0" err="1" smtClean="0">
                <a:solidFill>
                  <a:srgbClr val="FFFF00"/>
                </a:solidFill>
                <a:latin typeface="Arial" panose="020B0604020202020204" pitchFamily="34" charset="0"/>
                <a:cs typeface="Arial" panose="020B0604020202020204" pitchFamily="34" charset="0"/>
              </a:rPr>
              <a:t>Proprionic</a:t>
            </a:r>
            <a:r>
              <a:rPr lang="en-GB" sz="3600" b="1" dirty="0" smtClean="0">
                <a:solidFill>
                  <a:srgbClr val="FFFF00"/>
                </a:solidFill>
                <a:latin typeface="Arial" panose="020B0604020202020204" pitchFamily="34" charset="0"/>
                <a:cs typeface="Arial" panose="020B0604020202020204" pitchFamily="34" charset="0"/>
              </a:rPr>
              <a:t> acid (C3) </a:t>
            </a:r>
            <a:r>
              <a:rPr lang="en-GB" sz="3600" b="1" dirty="0" smtClean="0">
                <a:solidFill>
                  <a:schemeClr val="bg1"/>
                </a:solidFill>
                <a:latin typeface="Arial" panose="020B0604020202020204" pitchFamily="34" charset="0"/>
                <a:cs typeface="Arial" panose="020B0604020202020204" pitchFamily="34" charset="0"/>
              </a:rPr>
              <a:t>is a metabolic poison. It increases Omega 6 to Omega 3 ratios, alters neurotransmitters, influences glutamate influx into the mitochondria.</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372738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75938" y="606669"/>
            <a:ext cx="7592124" cy="3393830"/>
          </a:xfrm>
          <a:prstGeom prst="rect">
            <a:avLst/>
          </a:prstGeom>
        </p:spPr>
      </p:pic>
      <p:sp>
        <p:nvSpPr>
          <p:cNvPr id="3" name="TextBox 2"/>
          <p:cNvSpPr txBox="1"/>
          <p:nvPr/>
        </p:nvSpPr>
        <p:spPr>
          <a:xfrm>
            <a:off x="1046285" y="4501662"/>
            <a:ext cx="6260123" cy="1077218"/>
          </a:xfrm>
          <a:prstGeom prst="rect">
            <a:avLst/>
          </a:prstGeom>
          <a:noFill/>
        </p:spPr>
        <p:txBody>
          <a:bodyPr wrap="square" rtlCol="0">
            <a:spAutoFit/>
          </a:bodyPr>
          <a:lstStyle/>
          <a:p>
            <a:r>
              <a:rPr lang="en-GB" sz="3600" b="1" dirty="0" smtClean="0">
                <a:solidFill>
                  <a:schemeClr val="bg1"/>
                </a:solidFill>
              </a:rPr>
              <a:t>Textbook of Natural Medicine – </a:t>
            </a:r>
            <a:r>
              <a:rPr lang="en-GB" sz="2800" b="1" dirty="0" smtClean="0">
                <a:solidFill>
                  <a:schemeClr val="bg1"/>
                </a:solidFill>
              </a:rPr>
              <a:t>Joseph </a:t>
            </a:r>
            <a:r>
              <a:rPr lang="en-GB" sz="2800" b="1" dirty="0" err="1" smtClean="0">
                <a:solidFill>
                  <a:schemeClr val="bg1"/>
                </a:solidFill>
              </a:rPr>
              <a:t>Pizzorno</a:t>
            </a:r>
            <a:endParaRPr lang="en-GB" sz="2800" b="1" dirty="0">
              <a:solidFill>
                <a:schemeClr val="bg1"/>
              </a:solidFill>
            </a:endParaRPr>
          </a:p>
        </p:txBody>
      </p:sp>
    </p:spTree>
    <p:extLst>
      <p:ext uri="{BB962C8B-B14F-4D97-AF65-F5344CB8AC3E}">
        <p14:creationId xmlns:p14="http://schemas.microsoft.com/office/powerpoint/2010/main" xmlns="" val="33276962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4018" y="504258"/>
            <a:ext cx="4615962"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Zinc deficiency</a:t>
            </a:r>
            <a:endParaRPr lang="en-GB" sz="36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2264019" y="1751116"/>
            <a:ext cx="4615962"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Lipase deficiency</a:t>
            </a:r>
            <a:endParaRPr lang="en-GB" sz="36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264019" y="2906051"/>
            <a:ext cx="4615962" cy="1200329"/>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Undigested fatty acids in colon</a:t>
            </a:r>
            <a:endParaRPr lang="en-GB" sz="36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46992" y="4542581"/>
            <a:ext cx="7649308" cy="1754326"/>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Conversion of undigested fatty acids to odd numbered in colon by gram-</a:t>
            </a:r>
            <a:r>
              <a:rPr lang="en-GB" sz="3600" b="1" dirty="0" err="1" smtClean="0">
                <a:solidFill>
                  <a:schemeClr val="bg1"/>
                </a:solidFill>
                <a:latin typeface="Arial" panose="020B0604020202020204" pitchFamily="34" charset="0"/>
                <a:cs typeface="Arial" panose="020B0604020202020204" pitchFamily="34" charset="0"/>
              </a:rPr>
              <a:t>ve</a:t>
            </a:r>
            <a:r>
              <a:rPr lang="en-GB" sz="3600" b="1" dirty="0" smtClean="0">
                <a:solidFill>
                  <a:schemeClr val="bg1"/>
                </a:solidFill>
                <a:latin typeface="Arial" panose="020B0604020202020204" pitchFamily="34" charset="0"/>
                <a:cs typeface="Arial" panose="020B0604020202020204" pitchFamily="34" charset="0"/>
              </a:rPr>
              <a:t> bacteria</a:t>
            </a:r>
            <a:endParaRPr lang="en-GB" sz="3600" b="1" dirty="0">
              <a:solidFill>
                <a:schemeClr val="bg1"/>
              </a:solidFill>
              <a:latin typeface="Arial" panose="020B0604020202020204" pitchFamily="34" charset="0"/>
              <a:cs typeface="Arial" panose="020B0604020202020204" pitchFamily="34" charset="0"/>
            </a:endParaRPr>
          </a:p>
        </p:txBody>
      </p:sp>
      <p:sp>
        <p:nvSpPr>
          <p:cNvPr id="6" name="Down Arrow 5"/>
          <p:cNvSpPr/>
          <p:nvPr/>
        </p:nvSpPr>
        <p:spPr>
          <a:xfrm>
            <a:off x="4281853" y="1095678"/>
            <a:ext cx="580293" cy="73191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4281852" y="2300947"/>
            <a:ext cx="580293" cy="73191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4281851" y="3972723"/>
            <a:ext cx="580293" cy="73191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5767171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2687" y="723905"/>
            <a:ext cx="3859823" cy="5909310"/>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1. Lactobacillus Acidophilus*</a:t>
            </a:r>
          </a:p>
          <a:p>
            <a:r>
              <a:rPr lang="en-GB" b="1" dirty="0" smtClean="0">
                <a:solidFill>
                  <a:schemeClr val="bg1"/>
                </a:solidFill>
                <a:latin typeface="Arial" panose="020B0604020202020204" pitchFamily="34" charset="0"/>
                <a:cs typeface="Arial" panose="020B0604020202020204" pitchFamily="34" charset="0"/>
              </a:rPr>
              <a:t>2. Lactobacillus Brevis</a:t>
            </a:r>
          </a:p>
          <a:p>
            <a:r>
              <a:rPr lang="en-GB" b="1" dirty="0" smtClean="0">
                <a:solidFill>
                  <a:schemeClr val="bg1"/>
                </a:solidFill>
                <a:latin typeface="Arial" panose="020B0604020202020204" pitchFamily="34" charset="0"/>
                <a:cs typeface="Arial" panose="020B0604020202020204" pitchFamily="34" charset="0"/>
              </a:rPr>
              <a:t>3. Lactobacillus </a:t>
            </a:r>
            <a:r>
              <a:rPr lang="en-GB" b="1" dirty="0" err="1" smtClean="0">
                <a:solidFill>
                  <a:schemeClr val="bg1"/>
                </a:solidFill>
                <a:latin typeface="Arial" panose="020B0604020202020204" pitchFamily="34" charset="0"/>
                <a:cs typeface="Arial" panose="020B0604020202020204" pitchFamily="34" charset="0"/>
              </a:rPr>
              <a:t>Buchneri</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4. Lactobacillus </a:t>
            </a:r>
            <a:r>
              <a:rPr lang="en-GB" b="1" dirty="0" err="1" smtClean="0">
                <a:solidFill>
                  <a:schemeClr val="bg1"/>
                </a:solidFill>
                <a:latin typeface="Arial" panose="020B0604020202020204" pitchFamily="34" charset="0"/>
                <a:cs typeface="Arial" panose="020B0604020202020204" pitchFamily="34" charset="0"/>
              </a:rPr>
              <a:t>Bulgaricus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5. Lactobacillus </a:t>
            </a:r>
            <a:r>
              <a:rPr lang="en-GB" b="1" dirty="0" err="1" smtClean="0">
                <a:solidFill>
                  <a:schemeClr val="bg1"/>
                </a:solidFill>
                <a:latin typeface="Arial" panose="020B0604020202020204" pitchFamily="34" charset="0"/>
                <a:cs typeface="Arial" panose="020B0604020202020204" pitchFamily="34" charset="0"/>
              </a:rPr>
              <a:t>Casei</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6. Lactobacillus </a:t>
            </a:r>
            <a:r>
              <a:rPr lang="en-GB" b="1" dirty="0" err="1" smtClean="0">
                <a:solidFill>
                  <a:schemeClr val="bg1"/>
                </a:solidFill>
                <a:latin typeface="Arial" panose="020B0604020202020204" pitchFamily="34" charset="0"/>
                <a:cs typeface="Arial" panose="020B0604020202020204" pitchFamily="34" charset="0"/>
              </a:rPr>
              <a:t>Crispatus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7. Lactobacillus </a:t>
            </a:r>
            <a:r>
              <a:rPr lang="en-GB" b="1" dirty="0" err="1" smtClean="0">
                <a:solidFill>
                  <a:schemeClr val="bg1"/>
                </a:solidFill>
                <a:latin typeface="Arial" panose="020B0604020202020204" pitchFamily="34" charset="0"/>
                <a:cs typeface="Arial" panose="020B0604020202020204" pitchFamily="34" charset="0"/>
              </a:rPr>
              <a:t>Delbrueckii</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a:t>
            </a:r>
            <a:r>
              <a:rPr lang="en-GB" b="1" dirty="0" err="1" smtClean="0">
                <a:solidFill>
                  <a:schemeClr val="bg1"/>
                </a:solidFill>
                <a:latin typeface="Arial" panose="020B0604020202020204" pitchFamily="34" charset="0"/>
                <a:cs typeface="Arial" panose="020B0604020202020204" pitchFamily="34" charset="0"/>
              </a:rPr>
              <a:t>Bulgarigus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8. Lactobacillus </a:t>
            </a:r>
            <a:r>
              <a:rPr lang="en-GB" b="1" dirty="0" err="1" smtClean="0">
                <a:solidFill>
                  <a:schemeClr val="bg1"/>
                </a:solidFill>
                <a:latin typeface="Arial" panose="020B0604020202020204" pitchFamily="34" charset="0"/>
                <a:cs typeface="Arial" panose="020B0604020202020204" pitchFamily="34" charset="0"/>
              </a:rPr>
              <a:t>Fermentum</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9. Lactobacillus </a:t>
            </a:r>
            <a:r>
              <a:rPr lang="en-GB" b="1" dirty="0" err="1" smtClean="0">
                <a:solidFill>
                  <a:schemeClr val="bg1"/>
                </a:solidFill>
                <a:latin typeface="Arial" panose="020B0604020202020204" pitchFamily="34" charset="0"/>
                <a:cs typeface="Arial" panose="020B0604020202020204" pitchFamily="34" charset="0"/>
              </a:rPr>
              <a:t>Gasserie</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10. Lactobacillus </a:t>
            </a:r>
            <a:r>
              <a:rPr lang="en-GB" b="1" dirty="0" err="1" smtClean="0">
                <a:solidFill>
                  <a:schemeClr val="bg1"/>
                </a:solidFill>
                <a:latin typeface="Arial" panose="020B0604020202020204" pitchFamily="34" charset="0"/>
                <a:cs typeface="Arial" panose="020B0604020202020204" pitchFamily="34" charset="0"/>
              </a:rPr>
              <a:t>Helveticus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11. </a:t>
            </a:r>
            <a:r>
              <a:rPr lang="en-GB" b="1" dirty="0" err="1" smtClean="0">
                <a:solidFill>
                  <a:schemeClr val="bg1"/>
                </a:solidFill>
                <a:latin typeface="Arial" panose="020B0604020202020204" pitchFamily="34" charset="0"/>
                <a:cs typeface="Arial" panose="020B0604020202020204" pitchFamily="34" charset="0"/>
              </a:rPr>
              <a:t>Lactococcus</a:t>
            </a:r>
            <a:r>
              <a:rPr lang="en-GB" b="1" dirty="0" smtClean="0">
                <a:solidFill>
                  <a:schemeClr val="bg1"/>
                </a:solidFill>
                <a:latin typeface="Arial" panose="020B0604020202020204" pitchFamily="34" charset="0"/>
                <a:cs typeface="Arial" panose="020B0604020202020204" pitchFamily="34" charset="0"/>
              </a:rPr>
              <a:t> </a:t>
            </a:r>
            <a:r>
              <a:rPr lang="en-GB" b="1" dirty="0" err="1" smtClean="0">
                <a:solidFill>
                  <a:schemeClr val="bg1"/>
                </a:solidFill>
                <a:latin typeface="Arial" panose="020B0604020202020204" pitchFamily="34" charset="0"/>
                <a:cs typeface="Arial" panose="020B0604020202020204" pitchFamily="34" charset="0"/>
              </a:rPr>
              <a:t>Lactis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12. Lactobacillus </a:t>
            </a:r>
            <a:r>
              <a:rPr lang="en-GB" b="1" dirty="0" err="1" smtClean="0">
                <a:solidFill>
                  <a:schemeClr val="bg1"/>
                </a:solidFill>
                <a:latin typeface="Arial" panose="020B0604020202020204" pitchFamily="34" charset="0"/>
                <a:cs typeface="Arial" panose="020B0604020202020204" pitchFamily="34" charset="0"/>
              </a:rPr>
              <a:t>Paracasei</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13. Lactobacillus </a:t>
            </a:r>
            <a:r>
              <a:rPr lang="en-GB" b="1" dirty="0" err="1" smtClean="0">
                <a:solidFill>
                  <a:schemeClr val="bg1"/>
                </a:solidFill>
                <a:latin typeface="Arial" panose="020B0604020202020204" pitchFamily="34" charset="0"/>
                <a:cs typeface="Arial" panose="020B0604020202020204" pitchFamily="34" charset="0"/>
              </a:rPr>
              <a:t>Pentosus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14. Lactobacillus </a:t>
            </a:r>
            <a:r>
              <a:rPr lang="en-GB" b="1" dirty="0" err="1" smtClean="0">
                <a:solidFill>
                  <a:schemeClr val="bg1"/>
                </a:solidFill>
                <a:latin typeface="Arial" panose="020B0604020202020204" pitchFamily="34" charset="0"/>
                <a:cs typeface="Arial" panose="020B0604020202020204" pitchFamily="34" charset="0"/>
              </a:rPr>
              <a:t>Plantarium</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15. Lactobacillus </a:t>
            </a:r>
            <a:r>
              <a:rPr lang="en-GB" b="1" dirty="0" err="1" smtClean="0">
                <a:solidFill>
                  <a:schemeClr val="bg1"/>
                </a:solidFill>
                <a:latin typeface="Arial" panose="020B0604020202020204" pitchFamily="34" charset="0"/>
                <a:cs typeface="Arial" panose="020B0604020202020204" pitchFamily="34" charset="0"/>
              </a:rPr>
              <a:t>Reuteri</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16. Lactobacillus </a:t>
            </a:r>
            <a:r>
              <a:rPr lang="en-GB" b="1" dirty="0" err="1" smtClean="0">
                <a:solidFill>
                  <a:schemeClr val="bg1"/>
                </a:solidFill>
                <a:latin typeface="Arial" panose="020B0604020202020204" pitchFamily="34" charset="0"/>
                <a:cs typeface="Arial" panose="020B0604020202020204" pitchFamily="34" charset="0"/>
              </a:rPr>
              <a:t>Rhamnosus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17. Lactobacillus </a:t>
            </a:r>
            <a:r>
              <a:rPr lang="en-GB" b="1" dirty="0" err="1" smtClean="0">
                <a:solidFill>
                  <a:schemeClr val="bg1"/>
                </a:solidFill>
                <a:latin typeface="Arial" panose="020B0604020202020204" pitchFamily="34" charset="0"/>
                <a:cs typeface="Arial" panose="020B0604020202020204" pitchFamily="34" charset="0"/>
              </a:rPr>
              <a:t>Salivarius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18. Streptococcus </a:t>
            </a:r>
            <a:r>
              <a:rPr lang="en-GB" b="1" dirty="0" err="1" smtClean="0">
                <a:solidFill>
                  <a:schemeClr val="bg1"/>
                </a:solidFill>
                <a:latin typeface="Arial" panose="020B0604020202020204" pitchFamily="34" charset="0"/>
                <a:cs typeface="Arial" panose="020B0604020202020204" pitchFamily="34" charset="0"/>
              </a:rPr>
              <a:t>Thermophilus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19. Enterococcus </a:t>
            </a:r>
            <a:r>
              <a:rPr lang="en-GB" b="1" dirty="0" err="1" smtClean="0">
                <a:solidFill>
                  <a:schemeClr val="bg1"/>
                </a:solidFill>
                <a:latin typeface="Arial" panose="020B0604020202020204" pitchFamily="34" charset="0"/>
                <a:cs typeface="Arial" panose="020B0604020202020204" pitchFamily="34" charset="0"/>
              </a:rPr>
              <a:t>Feacium</a:t>
            </a:r>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459162" y="723905"/>
            <a:ext cx="4129459" cy="5786199"/>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20. Bifidobacterium </a:t>
            </a:r>
            <a:r>
              <a:rPr lang="en-GB" b="1" dirty="0" err="1" smtClean="0">
                <a:solidFill>
                  <a:schemeClr val="bg1"/>
                </a:solidFill>
                <a:latin typeface="Arial" panose="020B0604020202020204" pitchFamily="34" charset="0"/>
                <a:cs typeface="Arial" panose="020B0604020202020204" pitchFamily="34" charset="0"/>
              </a:rPr>
              <a:t>Adolescentis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21. Bifidobacterium </a:t>
            </a:r>
            <a:r>
              <a:rPr lang="en-GB" b="1" dirty="0" err="1" smtClean="0">
                <a:solidFill>
                  <a:schemeClr val="bg1"/>
                </a:solidFill>
                <a:latin typeface="Arial" panose="020B0604020202020204" pitchFamily="34" charset="0"/>
                <a:cs typeface="Arial" panose="020B0604020202020204" pitchFamily="34" charset="0"/>
              </a:rPr>
              <a:t>Animalis</a:t>
            </a:r>
            <a:r>
              <a:rPr lang="en-GB" b="1" dirty="0" smtClean="0">
                <a:solidFill>
                  <a:schemeClr val="bg1"/>
                </a:solidFill>
                <a:latin typeface="Arial" panose="020B0604020202020204" pitchFamily="34" charset="0"/>
                <a:cs typeface="Arial" panose="020B0604020202020204" pitchFamily="34" charset="0"/>
              </a:rPr>
              <a:t> </a:t>
            </a:r>
            <a:r>
              <a:rPr lang="en-GB" b="1" dirty="0" err="1" smtClean="0">
                <a:solidFill>
                  <a:schemeClr val="bg1"/>
                </a:solidFill>
                <a:latin typeface="Arial" panose="020B0604020202020204" pitchFamily="34" charset="0"/>
                <a:cs typeface="Arial" panose="020B0604020202020204" pitchFamily="34" charset="0"/>
              </a:rPr>
              <a:t>Lactis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22. Bifidobacterium </a:t>
            </a:r>
            <a:r>
              <a:rPr lang="en-GB" b="1" dirty="0" err="1" smtClean="0">
                <a:solidFill>
                  <a:schemeClr val="bg1"/>
                </a:solidFill>
                <a:latin typeface="Arial" panose="020B0604020202020204" pitchFamily="34" charset="0"/>
                <a:cs typeface="Arial" panose="020B0604020202020204" pitchFamily="34" charset="0"/>
              </a:rPr>
              <a:t>Bifidum</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23. Bifidobacterium Brevis</a:t>
            </a:r>
          </a:p>
          <a:p>
            <a:r>
              <a:rPr lang="en-GB" b="1" dirty="0" smtClean="0">
                <a:solidFill>
                  <a:schemeClr val="bg1"/>
                </a:solidFill>
                <a:latin typeface="Arial" panose="020B0604020202020204" pitchFamily="34" charset="0"/>
                <a:cs typeface="Arial" panose="020B0604020202020204" pitchFamily="34" charset="0"/>
              </a:rPr>
              <a:t>24. Bifidobacterium </a:t>
            </a:r>
            <a:r>
              <a:rPr lang="en-GB" b="1" dirty="0" err="1" smtClean="0">
                <a:solidFill>
                  <a:schemeClr val="bg1"/>
                </a:solidFill>
                <a:latin typeface="Arial" panose="020B0604020202020204" pitchFamily="34" charset="0"/>
                <a:cs typeface="Arial" panose="020B0604020202020204" pitchFamily="34" charset="0"/>
              </a:rPr>
              <a:t>Catenulatum</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25. Bifidobacterium </a:t>
            </a:r>
            <a:r>
              <a:rPr lang="en-GB" b="1" dirty="0" err="1" smtClean="0">
                <a:solidFill>
                  <a:schemeClr val="bg1"/>
                </a:solidFill>
                <a:latin typeface="Arial" panose="020B0604020202020204" pitchFamily="34" charset="0"/>
                <a:cs typeface="Arial" panose="020B0604020202020204" pitchFamily="34" charset="0"/>
              </a:rPr>
              <a:t>Infantis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26. Bifidobacterium </a:t>
            </a:r>
            <a:r>
              <a:rPr lang="en-GB" b="1" dirty="0" err="1" smtClean="0">
                <a:solidFill>
                  <a:schemeClr val="bg1"/>
                </a:solidFill>
                <a:latin typeface="Arial" panose="020B0604020202020204" pitchFamily="34" charset="0"/>
                <a:cs typeface="Arial" panose="020B0604020202020204" pitchFamily="34" charset="0"/>
              </a:rPr>
              <a:t>Lactis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27. Bifidobacterium </a:t>
            </a:r>
            <a:r>
              <a:rPr lang="en-GB" b="1" dirty="0" err="1" smtClean="0">
                <a:solidFill>
                  <a:schemeClr val="bg1"/>
                </a:solidFill>
                <a:latin typeface="Arial" panose="020B0604020202020204" pitchFamily="34" charset="0"/>
                <a:cs typeface="Arial" panose="020B0604020202020204" pitchFamily="34" charset="0"/>
              </a:rPr>
              <a:t>Longum</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28. Bacillus Subtilis*</a:t>
            </a:r>
          </a:p>
          <a:p>
            <a:r>
              <a:rPr lang="en-GB" b="1" dirty="0" smtClean="0">
                <a:solidFill>
                  <a:schemeClr val="bg1"/>
                </a:solidFill>
                <a:latin typeface="Arial" panose="020B0604020202020204" pitchFamily="34" charset="0"/>
                <a:cs typeface="Arial" panose="020B0604020202020204" pitchFamily="34" charset="0"/>
              </a:rPr>
              <a:t>29. B. </a:t>
            </a:r>
            <a:r>
              <a:rPr lang="en-GB" b="1" dirty="0" err="1" smtClean="0">
                <a:solidFill>
                  <a:schemeClr val="bg1"/>
                </a:solidFill>
                <a:latin typeface="Arial" panose="020B0604020202020204" pitchFamily="34" charset="0"/>
                <a:cs typeface="Arial" panose="020B0604020202020204" pitchFamily="34" charset="0"/>
              </a:rPr>
              <a:t>Coagulans</a:t>
            </a:r>
            <a:r>
              <a:rPr lang="en-GB" b="1" dirty="0" smtClean="0">
                <a:solidFill>
                  <a:schemeClr val="bg1"/>
                </a:solidFill>
                <a:latin typeface="Arial" panose="020B0604020202020204" pitchFamily="34" charset="0"/>
                <a:cs typeface="Arial" panose="020B0604020202020204" pitchFamily="34" charset="0"/>
              </a:rPr>
              <a:t> (</a:t>
            </a:r>
            <a:r>
              <a:rPr lang="en-GB" b="1" dirty="0" err="1" smtClean="0">
                <a:solidFill>
                  <a:schemeClr val="bg1"/>
                </a:solidFill>
                <a:latin typeface="Arial" panose="020B0604020202020204" pitchFamily="34" charset="0"/>
                <a:cs typeface="Arial" panose="020B0604020202020204" pitchFamily="34" charset="0"/>
              </a:rPr>
              <a:t>Sporogenes</a:t>
            </a:r>
            <a:r>
              <a:rPr lang="en-GB" b="1" dirty="0" smtClean="0">
                <a:solidFill>
                  <a:schemeClr val="bg1"/>
                </a:solidFill>
                <a:latin typeface="Arial" panose="020B0604020202020204" pitchFamily="34" charset="0"/>
                <a:cs typeface="Arial" panose="020B0604020202020204" pitchFamily="34" charset="0"/>
              </a:rPr>
              <a:t>)</a:t>
            </a:r>
          </a:p>
          <a:p>
            <a:r>
              <a:rPr lang="en-GB" sz="2000" b="1" dirty="0" smtClean="0">
                <a:solidFill>
                  <a:schemeClr val="bg1"/>
                </a:solidFill>
              </a:rPr>
              <a:t>30. Saccharomyces </a:t>
            </a:r>
            <a:r>
              <a:rPr lang="en-GB" sz="2000" b="1" dirty="0" err="1" smtClean="0">
                <a:solidFill>
                  <a:schemeClr val="bg1"/>
                </a:solidFill>
              </a:rPr>
              <a:t>Boulardii</a:t>
            </a:r>
            <a:endParaRPr lang="en-GB" sz="2000" b="1" dirty="0" smtClean="0">
              <a:solidFill>
                <a:schemeClr val="bg1"/>
              </a:solidFill>
            </a:endParaRPr>
          </a:p>
          <a:p>
            <a:endParaRPr lang="en-GB" sz="2000" b="1" dirty="0" smtClean="0">
              <a:solidFill>
                <a:schemeClr val="bg1"/>
              </a:solidFill>
            </a:endParaRPr>
          </a:p>
          <a:p>
            <a:r>
              <a:rPr lang="en-GB" b="1" dirty="0" smtClean="0">
                <a:solidFill>
                  <a:schemeClr val="bg1"/>
                </a:solidFill>
                <a:latin typeface="Arial" panose="020B0604020202020204" pitchFamily="34" charset="0"/>
                <a:cs typeface="Arial" panose="020B0604020202020204" pitchFamily="34" charset="0"/>
              </a:rPr>
              <a:t>Bacillus </a:t>
            </a:r>
            <a:r>
              <a:rPr lang="en-GB" b="1" dirty="0" err="1">
                <a:solidFill>
                  <a:schemeClr val="bg1"/>
                </a:solidFill>
                <a:latin typeface="Arial" panose="020B0604020202020204" pitchFamily="34" charset="0"/>
                <a:cs typeface="Arial" panose="020B0604020202020204" pitchFamily="34" charset="0"/>
              </a:rPr>
              <a:t>clausii</a:t>
            </a:r>
            <a:r>
              <a:rPr lang="en-GB" b="1" dirty="0">
                <a:solidFill>
                  <a:schemeClr val="bg1"/>
                </a:solidFill>
                <a:latin typeface="Arial" panose="020B0604020202020204" pitchFamily="34" charset="0"/>
                <a:cs typeface="Arial" panose="020B0604020202020204" pitchFamily="34" charset="0"/>
              </a:rPr>
              <a:t> </a:t>
            </a:r>
          </a:p>
          <a:p>
            <a:r>
              <a:rPr lang="en-GB" b="1" dirty="0">
                <a:solidFill>
                  <a:schemeClr val="bg1"/>
                </a:solidFill>
                <a:latin typeface="Arial" panose="020B0604020202020204" pitchFamily="34" charset="0"/>
                <a:cs typeface="Arial" panose="020B0604020202020204" pitchFamily="34" charset="0"/>
              </a:rPr>
              <a:t>Bacillus </a:t>
            </a:r>
            <a:r>
              <a:rPr lang="en-GB" b="1" dirty="0" err="1">
                <a:solidFill>
                  <a:schemeClr val="bg1"/>
                </a:solidFill>
                <a:latin typeface="Arial" panose="020B0604020202020204" pitchFamily="34" charset="0"/>
                <a:cs typeface="Arial" panose="020B0604020202020204" pitchFamily="34" charset="0"/>
              </a:rPr>
              <a:t>indicus</a:t>
            </a: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Bacillus </a:t>
            </a:r>
            <a:r>
              <a:rPr lang="en-GB" b="1" dirty="0" err="1" smtClean="0">
                <a:solidFill>
                  <a:schemeClr val="bg1"/>
                </a:solidFill>
                <a:latin typeface="Arial" panose="020B0604020202020204" pitchFamily="34" charset="0"/>
                <a:cs typeface="Arial" panose="020B0604020202020204" pitchFamily="34" charset="0"/>
              </a:rPr>
              <a:t>licheniformis</a:t>
            </a:r>
            <a:endParaRPr lang="en-GB" b="1" dirty="0" smtClean="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r>
              <a:rPr lang="en-GB" sz="2000" b="1" dirty="0" smtClean="0">
                <a:solidFill>
                  <a:schemeClr val="bg1"/>
                </a:solidFill>
                <a:latin typeface="Arial" panose="020B0604020202020204" pitchFamily="34" charset="0"/>
                <a:cs typeface="Arial" panose="020B0604020202020204" pitchFamily="34" charset="0"/>
              </a:rPr>
              <a:t>*SMART 12 which with added Vitamin C repair and regenerate the GUT</a:t>
            </a:r>
          </a:p>
          <a:p>
            <a:endParaRPr lang="en-GB"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515579" y="5222631"/>
            <a:ext cx="4016623" cy="101111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0697706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788" y="504097"/>
            <a:ext cx="3859823" cy="3970318"/>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1. Lactobacillus Acidophilus*</a:t>
            </a:r>
          </a:p>
          <a:p>
            <a:r>
              <a:rPr lang="en-GB" b="1" dirty="0" smtClean="0">
                <a:solidFill>
                  <a:schemeClr val="bg1"/>
                </a:solidFill>
                <a:latin typeface="Arial" panose="020B0604020202020204" pitchFamily="34" charset="0"/>
                <a:cs typeface="Arial" panose="020B0604020202020204" pitchFamily="34" charset="0"/>
              </a:rPr>
              <a:t>2. Lactobacillus Brevis</a:t>
            </a:r>
          </a:p>
          <a:p>
            <a:r>
              <a:rPr lang="en-GB" b="1" dirty="0">
                <a:solidFill>
                  <a:schemeClr val="bg1"/>
                </a:solidFill>
                <a:latin typeface="Arial" panose="020B0604020202020204" pitchFamily="34" charset="0"/>
                <a:cs typeface="Arial" panose="020B0604020202020204" pitchFamily="34" charset="0"/>
              </a:rPr>
              <a:t>3</a:t>
            </a:r>
            <a:r>
              <a:rPr lang="en-GB" b="1" dirty="0" smtClean="0">
                <a:solidFill>
                  <a:schemeClr val="bg1"/>
                </a:solidFill>
                <a:latin typeface="Arial" panose="020B0604020202020204" pitchFamily="34" charset="0"/>
                <a:cs typeface="Arial" panose="020B0604020202020204" pitchFamily="34" charset="0"/>
              </a:rPr>
              <a:t>. Lactobacillus </a:t>
            </a:r>
            <a:r>
              <a:rPr lang="en-GB" b="1" dirty="0" err="1" smtClean="0">
                <a:solidFill>
                  <a:schemeClr val="bg1"/>
                </a:solidFill>
                <a:latin typeface="Arial" panose="020B0604020202020204" pitchFamily="34" charset="0"/>
                <a:cs typeface="Arial" panose="020B0604020202020204" pitchFamily="34" charset="0"/>
              </a:rPr>
              <a:t>Bulgaricus</a:t>
            </a:r>
            <a:endParaRPr lang="en-GB" b="1" dirty="0" smtClean="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4</a:t>
            </a:r>
            <a:r>
              <a:rPr lang="en-GB" b="1" dirty="0" smtClean="0">
                <a:solidFill>
                  <a:schemeClr val="bg1"/>
                </a:solidFill>
                <a:latin typeface="Arial" panose="020B0604020202020204" pitchFamily="34" charset="0"/>
                <a:cs typeface="Arial" panose="020B0604020202020204" pitchFamily="34" charset="0"/>
              </a:rPr>
              <a:t>. Lactobacillus </a:t>
            </a:r>
            <a:r>
              <a:rPr lang="en-GB" b="1" dirty="0" err="1" smtClean="0">
                <a:solidFill>
                  <a:schemeClr val="bg1"/>
                </a:solidFill>
                <a:latin typeface="Arial" panose="020B0604020202020204" pitchFamily="34" charset="0"/>
                <a:cs typeface="Arial" panose="020B0604020202020204" pitchFamily="34" charset="0"/>
              </a:rPr>
              <a:t>Casei</a:t>
            </a:r>
            <a:r>
              <a:rPr lang="en-GB" b="1" dirty="0" smtClean="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5</a:t>
            </a:r>
            <a:r>
              <a:rPr lang="en-GB" b="1" dirty="0" smtClean="0">
                <a:solidFill>
                  <a:schemeClr val="bg1"/>
                </a:solidFill>
                <a:latin typeface="Arial" panose="020B0604020202020204" pitchFamily="34" charset="0"/>
                <a:cs typeface="Arial" panose="020B0604020202020204" pitchFamily="34" charset="0"/>
              </a:rPr>
              <a:t>. Lactobacillus </a:t>
            </a:r>
            <a:r>
              <a:rPr lang="en-GB" b="1" dirty="0" err="1" smtClean="0">
                <a:solidFill>
                  <a:schemeClr val="bg1"/>
                </a:solidFill>
                <a:latin typeface="Arial" panose="020B0604020202020204" pitchFamily="34" charset="0"/>
                <a:cs typeface="Arial" panose="020B0604020202020204" pitchFamily="34" charset="0"/>
              </a:rPr>
              <a:t>Gasserie</a:t>
            </a:r>
            <a:endParaRPr lang="en-GB" b="1" dirty="0" smtClean="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6</a:t>
            </a:r>
            <a:r>
              <a:rPr lang="en-GB" b="1" dirty="0" smtClean="0">
                <a:solidFill>
                  <a:schemeClr val="bg1"/>
                </a:solidFill>
                <a:latin typeface="Arial" panose="020B0604020202020204" pitchFamily="34" charset="0"/>
                <a:cs typeface="Arial" panose="020B0604020202020204" pitchFamily="34" charset="0"/>
              </a:rPr>
              <a:t>. </a:t>
            </a:r>
            <a:r>
              <a:rPr lang="en-GB" b="1" dirty="0" err="1" smtClean="0">
                <a:solidFill>
                  <a:schemeClr val="bg1"/>
                </a:solidFill>
                <a:latin typeface="Arial" panose="020B0604020202020204" pitchFamily="34" charset="0"/>
                <a:cs typeface="Arial" panose="020B0604020202020204" pitchFamily="34" charset="0"/>
              </a:rPr>
              <a:t>Lactococcus</a:t>
            </a:r>
            <a:r>
              <a:rPr lang="en-GB" b="1" dirty="0" smtClean="0">
                <a:solidFill>
                  <a:schemeClr val="bg1"/>
                </a:solidFill>
                <a:latin typeface="Arial" panose="020B0604020202020204" pitchFamily="34" charset="0"/>
                <a:cs typeface="Arial" panose="020B0604020202020204" pitchFamily="34" charset="0"/>
              </a:rPr>
              <a:t> </a:t>
            </a:r>
            <a:r>
              <a:rPr lang="en-GB" b="1" dirty="0" err="1" smtClean="0">
                <a:solidFill>
                  <a:schemeClr val="bg1"/>
                </a:solidFill>
                <a:latin typeface="Arial" panose="020B0604020202020204" pitchFamily="34" charset="0"/>
                <a:cs typeface="Arial" panose="020B0604020202020204" pitchFamily="34" charset="0"/>
              </a:rPr>
              <a:t>Lactis</a:t>
            </a:r>
            <a:endParaRPr lang="en-GB" b="1" dirty="0" smtClean="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7</a:t>
            </a:r>
            <a:r>
              <a:rPr lang="en-GB" b="1" dirty="0" smtClean="0">
                <a:solidFill>
                  <a:schemeClr val="bg1"/>
                </a:solidFill>
                <a:latin typeface="Arial" panose="020B0604020202020204" pitchFamily="34" charset="0"/>
                <a:cs typeface="Arial" panose="020B0604020202020204" pitchFamily="34" charset="0"/>
              </a:rPr>
              <a:t>. Lactobacillus </a:t>
            </a:r>
            <a:r>
              <a:rPr lang="en-GB" b="1" dirty="0" err="1" smtClean="0">
                <a:solidFill>
                  <a:schemeClr val="bg1"/>
                </a:solidFill>
                <a:latin typeface="Arial" panose="020B0604020202020204" pitchFamily="34" charset="0"/>
                <a:cs typeface="Arial" panose="020B0604020202020204" pitchFamily="34" charset="0"/>
              </a:rPr>
              <a:t>Paracasei</a:t>
            </a:r>
            <a:r>
              <a:rPr lang="en-GB" b="1" dirty="0" smtClean="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8</a:t>
            </a:r>
            <a:r>
              <a:rPr lang="en-GB" b="1" dirty="0" smtClean="0">
                <a:solidFill>
                  <a:schemeClr val="bg1"/>
                </a:solidFill>
                <a:latin typeface="Arial" panose="020B0604020202020204" pitchFamily="34" charset="0"/>
                <a:cs typeface="Arial" panose="020B0604020202020204" pitchFamily="34" charset="0"/>
              </a:rPr>
              <a:t>. Lactobacillus </a:t>
            </a:r>
            <a:r>
              <a:rPr lang="en-GB" b="1" dirty="0" err="1" smtClean="0">
                <a:solidFill>
                  <a:schemeClr val="bg1"/>
                </a:solidFill>
                <a:latin typeface="Arial" panose="020B0604020202020204" pitchFamily="34" charset="0"/>
                <a:cs typeface="Arial" panose="020B0604020202020204" pitchFamily="34" charset="0"/>
              </a:rPr>
              <a:t>Pentosus</a:t>
            </a:r>
            <a:r>
              <a:rPr lang="en-GB" b="1" dirty="0" smtClean="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9</a:t>
            </a:r>
            <a:r>
              <a:rPr lang="en-GB" b="1" dirty="0" smtClean="0">
                <a:solidFill>
                  <a:schemeClr val="bg1"/>
                </a:solidFill>
                <a:latin typeface="Arial" panose="020B0604020202020204" pitchFamily="34" charset="0"/>
                <a:cs typeface="Arial" panose="020B0604020202020204" pitchFamily="34" charset="0"/>
              </a:rPr>
              <a:t>. Lactobacillus </a:t>
            </a:r>
            <a:r>
              <a:rPr lang="en-GB" b="1" dirty="0" err="1" smtClean="0">
                <a:solidFill>
                  <a:schemeClr val="bg1"/>
                </a:solidFill>
                <a:latin typeface="Arial" panose="020B0604020202020204" pitchFamily="34" charset="0"/>
                <a:cs typeface="Arial" panose="020B0604020202020204" pitchFamily="34" charset="0"/>
              </a:rPr>
              <a:t>Plantarium</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10. Lactobacillus </a:t>
            </a:r>
            <a:r>
              <a:rPr lang="en-GB" b="1" dirty="0" err="1" smtClean="0">
                <a:solidFill>
                  <a:schemeClr val="bg1"/>
                </a:solidFill>
                <a:latin typeface="Arial" panose="020B0604020202020204" pitchFamily="34" charset="0"/>
                <a:cs typeface="Arial" panose="020B0604020202020204" pitchFamily="34" charset="0"/>
              </a:rPr>
              <a:t>Reuteri</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11. Lactobacillus </a:t>
            </a:r>
            <a:r>
              <a:rPr lang="en-GB" b="1" dirty="0" err="1" smtClean="0">
                <a:solidFill>
                  <a:schemeClr val="bg1"/>
                </a:solidFill>
                <a:latin typeface="Arial" panose="020B0604020202020204" pitchFamily="34" charset="0"/>
                <a:cs typeface="Arial" panose="020B0604020202020204" pitchFamily="34" charset="0"/>
              </a:rPr>
              <a:t>Rhamnosus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12. Lactobacillus </a:t>
            </a:r>
            <a:r>
              <a:rPr lang="en-GB" b="1" dirty="0" err="1" smtClean="0">
                <a:solidFill>
                  <a:schemeClr val="bg1"/>
                </a:solidFill>
                <a:latin typeface="Arial" panose="020B0604020202020204" pitchFamily="34" charset="0"/>
                <a:cs typeface="Arial" panose="020B0604020202020204" pitchFamily="34" charset="0"/>
              </a:rPr>
              <a:t>Salivarius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13. Streptococcus </a:t>
            </a:r>
            <a:r>
              <a:rPr lang="en-GB" b="1" dirty="0" err="1" smtClean="0">
                <a:solidFill>
                  <a:schemeClr val="bg1"/>
                </a:solidFill>
                <a:latin typeface="Arial" panose="020B0604020202020204" pitchFamily="34" charset="0"/>
                <a:cs typeface="Arial" panose="020B0604020202020204" pitchFamily="34" charset="0"/>
              </a:rPr>
              <a:t>Thermophilus</a:t>
            </a:r>
            <a:r>
              <a:rPr lang="en-GB" b="1" dirty="0" smtClean="0">
                <a:solidFill>
                  <a:schemeClr val="bg1"/>
                </a:solidFill>
                <a:latin typeface="Arial" panose="020B0604020202020204" pitchFamily="34" charset="0"/>
                <a:cs typeface="Arial" panose="020B0604020202020204" pitchFamily="34" charset="0"/>
              </a:rPr>
              <a:t>*</a:t>
            </a:r>
          </a:p>
          <a:p>
            <a:endParaRPr lang="en-GB"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685788" y="4066007"/>
            <a:ext cx="4129459" cy="2923877"/>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14. Bifidobacterium </a:t>
            </a:r>
            <a:r>
              <a:rPr lang="en-GB" b="1" dirty="0" err="1" smtClean="0">
                <a:solidFill>
                  <a:schemeClr val="bg1"/>
                </a:solidFill>
                <a:latin typeface="Arial" panose="020B0604020202020204" pitchFamily="34" charset="0"/>
                <a:cs typeface="Arial" panose="020B0604020202020204" pitchFamily="34" charset="0"/>
              </a:rPr>
              <a:t>Animalis</a:t>
            </a:r>
            <a:r>
              <a:rPr lang="en-GB" b="1" dirty="0" smtClean="0">
                <a:solidFill>
                  <a:schemeClr val="bg1"/>
                </a:solidFill>
                <a:latin typeface="Arial" panose="020B0604020202020204" pitchFamily="34" charset="0"/>
                <a:cs typeface="Arial" panose="020B0604020202020204" pitchFamily="34" charset="0"/>
              </a:rPr>
              <a:t> </a:t>
            </a:r>
            <a:r>
              <a:rPr lang="en-GB" b="1" dirty="0" err="1" smtClean="0">
                <a:solidFill>
                  <a:schemeClr val="bg1"/>
                </a:solidFill>
                <a:latin typeface="Arial" panose="020B0604020202020204" pitchFamily="34" charset="0"/>
                <a:cs typeface="Arial" panose="020B0604020202020204" pitchFamily="34" charset="0"/>
              </a:rPr>
              <a:t>Lactis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15. Bifidobacterium </a:t>
            </a:r>
            <a:r>
              <a:rPr lang="en-GB" b="1" dirty="0" err="1" smtClean="0">
                <a:solidFill>
                  <a:schemeClr val="bg1"/>
                </a:solidFill>
                <a:latin typeface="Arial" panose="020B0604020202020204" pitchFamily="34" charset="0"/>
                <a:cs typeface="Arial" panose="020B0604020202020204" pitchFamily="34" charset="0"/>
              </a:rPr>
              <a:t>Bifidum</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16. Bifidobacterium Brevis</a:t>
            </a:r>
          </a:p>
          <a:p>
            <a:r>
              <a:rPr lang="en-GB" b="1" dirty="0" smtClean="0">
                <a:solidFill>
                  <a:schemeClr val="bg1"/>
                </a:solidFill>
                <a:latin typeface="Arial" panose="020B0604020202020204" pitchFamily="34" charset="0"/>
                <a:cs typeface="Arial" panose="020B0604020202020204" pitchFamily="34" charset="0"/>
              </a:rPr>
              <a:t>17. Bifidobacterium </a:t>
            </a:r>
            <a:r>
              <a:rPr lang="en-GB" b="1" dirty="0" err="1" smtClean="0">
                <a:solidFill>
                  <a:schemeClr val="bg1"/>
                </a:solidFill>
                <a:latin typeface="Arial" panose="020B0604020202020204" pitchFamily="34" charset="0"/>
                <a:cs typeface="Arial" panose="020B0604020202020204" pitchFamily="34" charset="0"/>
              </a:rPr>
              <a:t>Infantis</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18. Bifidobacterium </a:t>
            </a:r>
            <a:r>
              <a:rPr lang="en-GB" b="1" dirty="0" err="1" smtClean="0">
                <a:solidFill>
                  <a:schemeClr val="bg1"/>
                </a:solidFill>
                <a:latin typeface="Arial" panose="020B0604020202020204" pitchFamily="34" charset="0"/>
                <a:cs typeface="Arial" panose="020B0604020202020204" pitchFamily="34" charset="0"/>
              </a:rPr>
              <a:t>Lactis</a:t>
            </a:r>
            <a:endParaRPr lang="en-GB" b="1" dirty="0" smtClean="0">
              <a:solidFill>
                <a:schemeClr val="bg1"/>
              </a:solidFill>
              <a:latin typeface="Arial" panose="020B0604020202020204" pitchFamily="34" charset="0"/>
              <a:cs typeface="Arial" panose="020B0604020202020204" pitchFamily="34" charset="0"/>
            </a:endParaRPr>
          </a:p>
          <a:p>
            <a:r>
              <a:rPr lang="en-GB" b="1" dirty="0" smtClean="0">
                <a:solidFill>
                  <a:schemeClr val="bg1"/>
                </a:solidFill>
                <a:latin typeface="Arial" panose="020B0604020202020204" pitchFamily="34" charset="0"/>
                <a:cs typeface="Arial" panose="020B0604020202020204" pitchFamily="34" charset="0"/>
              </a:rPr>
              <a:t>19. Bifidobacterium </a:t>
            </a:r>
            <a:r>
              <a:rPr lang="en-GB" b="1" dirty="0" err="1" smtClean="0">
                <a:solidFill>
                  <a:schemeClr val="bg1"/>
                </a:solidFill>
                <a:latin typeface="Arial" panose="020B0604020202020204" pitchFamily="34" charset="0"/>
                <a:cs typeface="Arial" panose="020B0604020202020204" pitchFamily="34" charset="0"/>
              </a:rPr>
              <a:t>Longum</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20. Bacillus Subtilis*</a:t>
            </a:r>
          </a:p>
          <a:p>
            <a:r>
              <a:rPr lang="en-GB" sz="2000" b="1" dirty="0" smtClean="0">
                <a:solidFill>
                  <a:schemeClr val="bg1"/>
                </a:solidFill>
              </a:rPr>
              <a:t>21. Saccharomyces </a:t>
            </a:r>
            <a:r>
              <a:rPr lang="en-GB" sz="2000" b="1" dirty="0" err="1" smtClean="0">
                <a:solidFill>
                  <a:schemeClr val="bg1"/>
                </a:solidFill>
              </a:rPr>
              <a:t>Boulardii</a:t>
            </a:r>
            <a:endParaRPr lang="en-GB" sz="2000" b="1" dirty="0" smtClean="0">
              <a:solidFill>
                <a:schemeClr val="bg1"/>
              </a:solidFill>
            </a:endParaRPr>
          </a:p>
          <a:p>
            <a:endParaRPr lang="en-GB" sz="2000" b="1" dirty="0" smtClean="0">
              <a:solidFill>
                <a:schemeClr val="bg1"/>
              </a:solidFill>
            </a:endParaRPr>
          </a:p>
          <a:p>
            <a:endParaRPr lang="en-GB"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5404336" y="2489256"/>
            <a:ext cx="3036280" cy="1754326"/>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Epigenetics</a:t>
            </a:r>
          </a:p>
          <a:p>
            <a:r>
              <a:rPr lang="en-GB" sz="3600" b="1" dirty="0" smtClean="0">
                <a:solidFill>
                  <a:srgbClr val="FFFF00"/>
                </a:solidFill>
                <a:latin typeface="Arial" panose="020B0604020202020204" pitchFamily="34" charset="0"/>
                <a:cs typeface="Arial" panose="020B0604020202020204" pitchFamily="34" charset="0"/>
              </a:rPr>
              <a:t>Probiotic Products</a:t>
            </a:r>
            <a:endParaRPr lang="en-GB"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697260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177" y="1814151"/>
            <a:ext cx="7710854" cy="5632311"/>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1</a:t>
            </a:r>
            <a:r>
              <a:rPr lang="en-GB" sz="2400" b="1" dirty="0" smtClean="0">
                <a:solidFill>
                  <a:schemeClr val="bg1"/>
                </a:solidFill>
                <a:latin typeface="Arial" panose="020B0604020202020204" pitchFamily="34" charset="0"/>
                <a:cs typeface="Arial" panose="020B0604020202020204" pitchFamily="34" charset="0"/>
              </a:rPr>
              <a:t>. Lactobacillus Acidophilus*</a:t>
            </a:r>
          </a:p>
          <a:p>
            <a:r>
              <a:rPr lang="en-GB" sz="2400" b="1" dirty="0" smtClean="0">
                <a:solidFill>
                  <a:schemeClr val="bg1"/>
                </a:solidFill>
                <a:latin typeface="Arial" panose="020B0604020202020204" pitchFamily="34" charset="0"/>
                <a:cs typeface="Arial" panose="020B0604020202020204" pitchFamily="34" charset="0"/>
              </a:rPr>
              <a:t>2. Lactobacillus </a:t>
            </a:r>
            <a:r>
              <a:rPr lang="en-GB" sz="2400" b="1" dirty="0" err="1" smtClean="0">
                <a:solidFill>
                  <a:schemeClr val="bg1"/>
                </a:solidFill>
                <a:latin typeface="Arial" panose="020B0604020202020204" pitchFamily="34" charset="0"/>
                <a:cs typeface="Arial" panose="020B0604020202020204" pitchFamily="34" charset="0"/>
              </a:rPr>
              <a:t>Casei</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3. Lactobacillus </a:t>
            </a:r>
            <a:r>
              <a:rPr lang="en-GB" sz="2400" b="1" dirty="0" err="1" smtClean="0">
                <a:solidFill>
                  <a:schemeClr val="bg1"/>
                </a:solidFill>
                <a:latin typeface="Arial" panose="020B0604020202020204" pitchFamily="34" charset="0"/>
                <a:cs typeface="Arial" panose="020B0604020202020204" pitchFamily="34" charset="0"/>
              </a:rPr>
              <a:t>Paracasei</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4. Lactobacillus </a:t>
            </a:r>
            <a:r>
              <a:rPr lang="en-GB" sz="2400" b="1" dirty="0" err="1" smtClean="0">
                <a:solidFill>
                  <a:schemeClr val="bg1"/>
                </a:solidFill>
                <a:latin typeface="Arial" panose="020B0604020202020204" pitchFamily="34" charset="0"/>
                <a:cs typeface="Arial" panose="020B0604020202020204" pitchFamily="34" charset="0"/>
              </a:rPr>
              <a:t>Pentosus</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a:solidFill>
                  <a:schemeClr val="bg1"/>
                </a:solidFill>
                <a:latin typeface="Arial" panose="020B0604020202020204" pitchFamily="34" charset="0"/>
                <a:cs typeface="Arial" panose="020B0604020202020204" pitchFamily="34" charset="0"/>
              </a:rPr>
              <a:t>5</a:t>
            </a:r>
            <a:r>
              <a:rPr lang="en-GB" sz="2400" b="1" dirty="0" smtClean="0">
                <a:solidFill>
                  <a:schemeClr val="bg1"/>
                </a:solidFill>
                <a:latin typeface="Arial" panose="020B0604020202020204" pitchFamily="34" charset="0"/>
                <a:cs typeface="Arial" panose="020B0604020202020204" pitchFamily="34" charset="0"/>
              </a:rPr>
              <a:t>. Lactobacillus </a:t>
            </a:r>
            <a:r>
              <a:rPr lang="en-GB" sz="2400" b="1" dirty="0" err="1" smtClean="0">
                <a:solidFill>
                  <a:schemeClr val="bg1"/>
                </a:solidFill>
                <a:latin typeface="Arial" panose="020B0604020202020204" pitchFamily="34" charset="0"/>
                <a:cs typeface="Arial" panose="020B0604020202020204" pitchFamily="34" charset="0"/>
              </a:rPr>
              <a:t>Plantarium</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6. Lactobacillus </a:t>
            </a:r>
            <a:r>
              <a:rPr lang="en-GB" sz="2400" b="1" dirty="0" err="1" smtClean="0">
                <a:solidFill>
                  <a:schemeClr val="bg1"/>
                </a:solidFill>
                <a:latin typeface="Arial" panose="020B0604020202020204" pitchFamily="34" charset="0"/>
                <a:cs typeface="Arial" panose="020B0604020202020204" pitchFamily="34" charset="0"/>
              </a:rPr>
              <a:t>Rhamnosus</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7. Lactobacillus </a:t>
            </a:r>
            <a:r>
              <a:rPr lang="en-GB" sz="2400" b="1" dirty="0" err="1" smtClean="0">
                <a:solidFill>
                  <a:schemeClr val="bg1"/>
                </a:solidFill>
                <a:latin typeface="Arial" panose="020B0604020202020204" pitchFamily="34" charset="0"/>
                <a:cs typeface="Arial" panose="020B0604020202020204" pitchFamily="34" charset="0"/>
              </a:rPr>
              <a:t>Salivarius</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8. Streptococcus </a:t>
            </a:r>
            <a:r>
              <a:rPr lang="en-GB" sz="2400" b="1" dirty="0" err="1" smtClean="0">
                <a:solidFill>
                  <a:schemeClr val="bg1"/>
                </a:solidFill>
                <a:latin typeface="Arial" panose="020B0604020202020204" pitchFamily="34" charset="0"/>
                <a:cs typeface="Arial" panose="020B0604020202020204" pitchFamily="34" charset="0"/>
              </a:rPr>
              <a:t>Thermophilus</a:t>
            </a:r>
            <a:r>
              <a:rPr lang="en-GB" sz="2400" b="1" dirty="0" smtClean="0">
                <a:solidFill>
                  <a:schemeClr val="bg1"/>
                </a:solidFill>
                <a:latin typeface="Arial" panose="020B0604020202020204" pitchFamily="34" charset="0"/>
                <a:cs typeface="Arial" panose="020B0604020202020204" pitchFamily="34" charset="0"/>
              </a:rPr>
              <a:t>*</a:t>
            </a:r>
          </a:p>
          <a:p>
            <a:r>
              <a:rPr lang="en-GB" sz="2400" b="1" dirty="0">
                <a:solidFill>
                  <a:schemeClr val="bg1"/>
                </a:solidFill>
                <a:latin typeface="Arial" panose="020B0604020202020204" pitchFamily="34" charset="0"/>
                <a:cs typeface="Arial" panose="020B0604020202020204" pitchFamily="34" charset="0"/>
              </a:rPr>
              <a:t>9</a:t>
            </a:r>
            <a:r>
              <a:rPr lang="en-GB" sz="2400" b="1" dirty="0" smtClean="0">
                <a:solidFill>
                  <a:schemeClr val="bg1"/>
                </a:solidFill>
                <a:latin typeface="Arial" panose="020B0604020202020204" pitchFamily="34" charset="0"/>
                <a:cs typeface="Arial" panose="020B0604020202020204" pitchFamily="34" charset="0"/>
              </a:rPr>
              <a:t>. </a:t>
            </a:r>
            <a:r>
              <a:rPr lang="en-GB" sz="2400" b="1" dirty="0">
                <a:solidFill>
                  <a:schemeClr val="bg1"/>
                </a:solidFill>
                <a:latin typeface="Arial" panose="020B0604020202020204" pitchFamily="34" charset="0"/>
                <a:cs typeface="Arial" panose="020B0604020202020204" pitchFamily="34" charset="0"/>
              </a:rPr>
              <a:t>Bifidobacterium </a:t>
            </a:r>
            <a:r>
              <a:rPr lang="en-GB" sz="2400" b="1" dirty="0" err="1">
                <a:solidFill>
                  <a:schemeClr val="bg1"/>
                </a:solidFill>
                <a:latin typeface="Arial" panose="020B0604020202020204" pitchFamily="34" charset="0"/>
                <a:cs typeface="Arial" panose="020B0604020202020204" pitchFamily="34" charset="0"/>
              </a:rPr>
              <a:t>Bifidum</a:t>
            </a:r>
            <a:r>
              <a:rPr lang="en-GB" sz="2400" b="1" dirty="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10. </a:t>
            </a:r>
            <a:r>
              <a:rPr lang="en-GB" sz="2400" b="1" dirty="0">
                <a:solidFill>
                  <a:schemeClr val="bg1"/>
                </a:solidFill>
                <a:latin typeface="Arial" panose="020B0604020202020204" pitchFamily="34" charset="0"/>
                <a:cs typeface="Arial" panose="020B0604020202020204" pitchFamily="34" charset="0"/>
              </a:rPr>
              <a:t>Bifidobacterium </a:t>
            </a:r>
            <a:r>
              <a:rPr lang="en-GB" sz="2400" b="1" dirty="0" err="1">
                <a:solidFill>
                  <a:schemeClr val="bg1"/>
                </a:solidFill>
                <a:latin typeface="Arial" panose="020B0604020202020204" pitchFamily="34" charset="0"/>
                <a:cs typeface="Arial" panose="020B0604020202020204" pitchFamily="34" charset="0"/>
              </a:rPr>
              <a:t>Infantis</a:t>
            </a:r>
            <a:r>
              <a:rPr lang="en-GB" sz="2400" b="1" dirty="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11. </a:t>
            </a:r>
            <a:r>
              <a:rPr lang="en-GB" sz="2400" b="1" dirty="0">
                <a:solidFill>
                  <a:schemeClr val="bg1"/>
                </a:solidFill>
                <a:latin typeface="Arial" panose="020B0604020202020204" pitchFamily="34" charset="0"/>
                <a:cs typeface="Arial" panose="020B0604020202020204" pitchFamily="34" charset="0"/>
              </a:rPr>
              <a:t>Bifidobacterium </a:t>
            </a:r>
            <a:r>
              <a:rPr lang="en-GB" sz="2400" b="1" dirty="0" err="1">
                <a:solidFill>
                  <a:schemeClr val="bg1"/>
                </a:solidFill>
                <a:latin typeface="Arial" panose="020B0604020202020204" pitchFamily="34" charset="0"/>
                <a:cs typeface="Arial" panose="020B0604020202020204" pitchFamily="34" charset="0"/>
              </a:rPr>
              <a:t>Longum</a:t>
            </a:r>
            <a:r>
              <a:rPr lang="en-GB" sz="2400" b="1" dirty="0">
                <a:solidFill>
                  <a:schemeClr val="bg1"/>
                </a:solidFill>
                <a:latin typeface="Arial" panose="020B0604020202020204" pitchFamily="34" charset="0"/>
                <a:cs typeface="Arial" panose="020B0604020202020204" pitchFamily="34" charset="0"/>
              </a:rPr>
              <a:t>*</a:t>
            </a:r>
          </a:p>
          <a:p>
            <a:r>
              <a:rPr lang="en-GB" sz="2400" b="1" dirty="0" smtClean="0">
                <a:solidFill>
                  <a:schemeClr val="bg1"/>
                </a:solidFill>
                <a:latin typeface="Arial" panose="020B0604020202020204" pitchFamily="34" charset="0"/>
                <a:cs typeface="Arial" panose="020B0604020202020204" pitchFamily="34" charset="0"/>
              </a:rPr>
              <a:t>12. </a:t>
            </a:r>
            <a:r>
              <a:rPr lang="en-GB" sz="2400" b="1" dirty="0">
                <a:solidFill>
                  <a:schemeClr val="bg1"/>
                </a:solidFill>
                <a:latin typeface="Arial" panose="020B0604020202020204" pitchFamily="34" charset="0"/>
                <a:cs typeface="Arial" panose="020B0604020202020204" pitchFamily="34" charset="0"/>
              </a:rPr>
              <a:t>Bacillus Subtilis*</a:t>
            </a:r>
          </a:p>
          <a:p>
            <a:endParaRPr lang="en-GB" b="1"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12177" y="649010"/>
            <a:ext cx="7886700" cy="1077218"/>
          </a:xfrm>
          <a:prstGeom prst="rect">
            <a:avLst/>
          </a:prstGeom>
          <a:noFill/>
        </p:spPr>
        <p:txBody>
          <a:bodyPr wrap="square" rtlCol="0">
            <a:spAutoFit/>
          </a:bodyPr>
          <a:lstStyle/>
          <a:p>
            <a:r>
              <a:rPr lang="en-GB" sz="3200" b="1" dirty="0" smtClean="0">
                <a:solidFill>
                  <a:srgbClr val="FFFF00"/>
                </a:solidFill>
                <a:latin typeface="Arial" panose="020B0604020202020204" pitchFamily="34" charset="0"/>
                <a:cs typeface="Arial" panose="020B0604020202020204" pitchFamily="34" charset="0"/>
              </a:rPr>
              <a:t>SUPER </a:t>
            </a:r>
            <a:r>
              <a:rPr lang="en-GB" sz="3200" b="1" dirty="0">
                <a:solidFill>
                  <a:srgbClr val="FFFF00"/>
                </a:solidFill>
                <a:latin typeface="Arial" panose="020B0604020202020204" pitchFamily="34" charset="0"/>
                <a:cs typeface="Arial" panose="020B0604020202020204" pitchFamily="34" charset="0"/>
              </a:rPr>
              <a:t>12 which with </a:t>
            </a:r>
            <a:r>
              <a:rPr lang="en-GB" sz="3200" b="1" dirty="0" smtClean="0">
                <a:solidFill>
                  <a:srgbClr val="FFFF00"/>
                </a:solidFill>
                <a:latin typeface="Arial" panose="020B0604020202020204" pitchFamily="34" charset="0"/>
                <a:cs typeface="Arial" panose="020B0604020202020204" pitchFamily="34" charset="0"/>
              </a:rPr>
              <a:t>added Vitamin </a:t>
            </a:r>
            <a:r>
              <a:rPr lang="en-GB" sz="3200" b="1" dirty="0">
                <a:solidFill>
                  <a:srgbClr val="FFFF00"/>
                </a:solidFill>
                <a:latin typeface="Arial" panose="020B0604020202020204" pitchFamily="34" charset="0"/>
                <a:cs typeface="Arial" panose="020B0604020202020204" pitchFamily="34" charset="0"/>
              </a:rPr>
              <a:t>C </a:t>
            </a:r>
            <a:r>
              <a:rPr lang="en-GB" sz="3200" b="1" dirty="0" smtClean="0">
                <a:solidFill>
                  <a:srgbClr val="FFFF00"/>
                </a:solidFill>
                <a:latin typeface="Arial" panose="020B0604020202020204" pitchFamily="34" charset="0"/>
                <a:cs typeface="Arial" panose="020B0604020202020204" pitchFamily="34" charset="0"/>
              </a:rPr>
              <a:t>Repair </a:t>
            </a:r>
            <a:r>
              <a:rPr lang="en-GB" sz="3200" b="1" dirty="0">
                <a:solidFill>
                  <a:srgbClr val="FFFF00"/>
                </a:solidFill>
                <a:latin typeface="Arial" panose="020B0604020202020204" pitchFamily="34" charset="0"/>
                <a:cs typeface="Arial" panose="020B0604020202020204" pitchFamily="34" charset="0"/>
              </a:rPr>
              <a:t>and </a:t>
            </a:r>
            <a:r>
              <a:rPr lang="en-GB" sz="3200" b="1" dirty="0" smtClean="0">
                <a:solidFill>
                  <a:srgbClr val="FFFF00"/>
                </a:solidFill>
                <a:latin typeface="Arial" panose="020B0604020202020204" pitchFamily="34" charset="0"/>
                <a:cs typeface="Arial" panose="020B0604020202020204" pitchFamily="34" charset="0"/>
              </a:rPr>
              <a:t>Regenerate </a:t>
            </a:r>
            <a:r>
              <a:rPr lang="en-GB" sz="3200" b="1" dirty="0">
                <a:solidFill>
                  <a:srgbClr val="FFFF00"/>
                </a:solidFill>
                <a:latin typeface="Arial" panose="020B0604020202020204" pitchFamily="34" charset="0"/>
                <a:cs typeface="Arial" panose="020B0604020202020204" pitchFamily="34" charset="0"/>
              </a:rPr>
              <a:t>the GUT</a:t>
            </a:r>
          </a:p>
        </p:txBody>
      </p:sp>
    </p:spTree>
    <p:extLst>
      <p:ext uri="{BB962C8B-B14F-4D97-AF65-F5344CB8AC3E}">
        <p14:creationId xmlns:p14="http://schemas.microsoft.com/office/powerpoint/2010/main" xmlns="" val="25151164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76" y="511841"/>
            <a:ext cx="8229600" cy="1143000"/>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1. Lactobacillus Acidophilus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3568" y="2092678"/>
            <a:ext cx="8229600" cy="4525963"/>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Balances good and bad bacteria</a:t>
            </a:r>
          </a:p>
          <a:p>
            <a:r>
              <a:rPr lang="en-GB" sz="3600" b="1" dirty="0" smtClean="0">
                <a:solidFill>
                  <a:schemeClr val="bg1"/>
                </a:solidFill>
                <a:latin typeface="Arial" panose="020B0604020202020204" pitchFamily="34" charset="0"/>
                <a:cs typeface="Arial" panose="020B0604020202020204" pitchFamily="34" charset="0"/>
              </a:rPr>
              <a:t>Curbs growth of Candida </a:t>
            </a:r>
            <a:r>
              <a:rPr lang="en-GB" sz="3600" b="1" dirty="0" err="1">
                <a:solidFill>
                  <a:schemeClr val="bg1"/>
                </a:solidFill>
                <a:latin typeface="Arial" panose="020B0604020202020204" pitchFamily="34" charset="0"/>
                <a:cs typeface="Arial" panose="020B0604020202020204" pitchFamily="34" charset="0"/>
              </a:rPr>
              <a:t>A</a:t>
            </a:r>
            <a:r>
              <a:rPr lang="en-GB" sz="3600" b="1" dirty="0" err="1" smtClean="0">
                <a:solidFill>
                  <a:schemeClr val="bg1"/>
                </a:solidFill>
                <a:latin typeface="Arial" panose="020B0604020202020204" pitchFamily="34" charset="0"/>
                <a:cs typeface="Arial" panose="020B0604020202020204" pitchFamily="34" charset="0"/>
              </a:rPr>
              <a:t>lbicans</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Produces amylase</a:t>
            </a:r>
          </a:p>
          <a:p>
            <a:r>
              <a:rPr lang="en-GB" sz="3600" b="1" dirty="0" smtClean="0">
                <a:solidFill>
                  <a:schemeClr val="bg1"/>
                </a:solidFill>
                <a:latin typeface="Arial" panose="020B0604020202020204" pitchFamily="34" charset="0"/>
                <a:cs typeface="Arial" panose="020B0604020202020204" pitchFamily="34" charset="0"/>
              </a:rPr>
              <a:t>Produces lactase to digest milk</a:t>
            </a:r>
          </a:p>
          <a:p>
            <a:r>
              <a:rPr lang="en-GB" sz="3600" b="1" dirty="0" smtClean="0">
                <a:solidFill>
                  <a:schemeClr val="bg1"/>
                </a:solidFill>
                <a:latin typeface="Arial" panose="020B0604020202020204" pitchFamily="34" charset="0"/>
                <a:cs typeface="Arial" panose="020B0604020202020204" pitchFamily="34" charset="0"/>
              </a:rPr>
              <a:t>Produces Vitamin K1 for blood coagulation</a:t>
            </a: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36443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692696"/>
            <a:ext cx="8532440"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Teeth</a:t>
            </a:r>
          </a:p>
          <a:p>
            <a:r>
              <a:rPr lang="en-GB" sz="3600" b="1" dirty="0" smtClean="0">
                <a:solidFill>
                  <a:schemeClr val="bg1"/>
                </a:solidFill>
                <a:latin typeface="Arial" panose="020B0604020202020204" pitchFamily="34" charset="0"/>
                <a:cs typeface="Arial" panose="020B0604020202020204" pitchFamily="34" charset="0"/>
              </a:rPr>
              <a:t>Cavities – 		  Calcium fluoride</a:t>
            </a:r>
          </a:p>
          <a:p>
            <a:r>
              <a:rPr lang="en-GB" sz="3600" b="1" dirty="0" smtClean="0">
                <a:solidFill>
                  <a:schemeClr val="bg1"/>
                </a:solidFill>
                <a:latin typeface="Arial" panose="020B0604020202020204" pitchFamily="34" charset="0"/>
                <a:cs typeface="Arial" panose="020B0604020202020204" pitchFamily="34" charset="0"/>
              </a:rPr>
              <a:t>Wobbly teeth – 	  Vitamin C, 							  Manganese</a:t>
            </a:r>
          </a:p>
          <a:p>
            <a:r>
              <a:rPr lang="en-GB" sz="3600" b="1" dirty="0" smtClean="0">
                <a:solidFill>
                  <a:schemeClr val="bg1"/>
                </a:solidFill>
                <a:latin typeface="Arial" panose="020B0604020202020204" pitchFamily="34" charset="0"/>
                <a:cs typeface="Arial" panose="020B0604020202020204" pitchFamily="34" charset="0"/>
              </a:rPr>
              <a:t>Receding gums – Folates</a:t>
            </a:r>
          </a:p>
          <a:p>
            <a:r>
              <a:rPr lang="en-GB" sz="3600" b="1" dirty="0" smtClean="0">
                <a:solidFill>
                  <a:schemeClr val="bg1"/>
                </a:solidFill>
                <a:latin typeface="Arial" panose="020B0604020202020204" pitchFamily="34" charset="0"/>
                <a:cs typeface="Arial" panose="020B0604020202020204" pitchFamily="34" charset="0"/>
              </a:rPr>
              <a:t>				  Silica</a:t>
            </a:r>
          </a:p>
          <a:p>
            <a:r>
              <a:rPr lang="en-GB" sz="3600" b="1" dirty="0" smtClean="0">
                <a:solidFill>
                  <a:schemeClr val="bg1"/>
                </a:solidFill>
                <a:latin typeface="Arial" panose="020B0604020202020204" pitchFamily="34" charset="0"/>
                <a:cs typeface="Arial" panose="020B0604020202020204" pitchFamily="34" charset="0"/>
              </a:rPr>
              <a:t>Bleeding gums –  Pyridoxal-5-						  phosphate, 						  Bioflavonoids</a:t>
            </a:r>
          </a:p>
          <a:p>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Rutin</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0495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97" y="417881"/>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Acidophilus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2027848"/>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In Small Intestine it produces beneficial substances against pathogenic microbes – </a:t>
            </a:r>
            <a:r>
              <a:rPr lang="en-GB" sz="3600" b="1" dirty="0" err="1" smtClean="0">
                <a:solidFill>
                  <a:schemeClr val="bg1"/>
                </a:solidFill>
                <a:latin typeface="Arial" panose="020B0604020202020204" pitchFamily="34" charset="0"/>
                <a:cs typeface="Arial" panose="020B0604020202020204" pitchFamily="34" charset="0"/>
              </a:rPr>
              <a:t>acidolphilin</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acidolin</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bacteriocin</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lactocidin</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Helps maintain cholesterol levels</a:t>
            </a: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711479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553" y="536330"/>
            <a:ext cx="7789985"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 Lactobacillus </a:t>
            </a:r>
            <a:r>
              <a:rPr lang="en-GB" sz="3600" b="1" dirty="0">
                <a:solidFill>
                  <a:srgbClr val="FFFF00"/>
                </a:solidFill>
                <a:latin typeface="Arial" panose="020B0604020202020204" pitchFamily="34" charset="0"/>
                <a:cs typeface="Arial" panose="020B0604020202020204" pitchFamily="34" charset="0"/>
              </a:rPr>
              <a:t>brevis</a:t>
            </a:r>
            <a:r>
              <a:rPr lang="en-GB" sz="3600" b="1" dirty="0">
                <a:solidFill>
                  <a:schemeClr val="bg1"/>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can be found in many different environments: fermented </a:t>
            </a:r>
            <a:r>
              <a:rPr lang="en-GB" sz="3600" b="1" dirty="0" smtClean="0">
                <a:solidFill>
                  <a:schemeClr val="bg1"/>
                </a:solidFill>
                <a:latin typeface="Arial" panose="020B0604020202020204" pitchFamily="34" charset="0"/>
                <a:cs typeface="Arial" panose="020B0604020202020204" pitchFamily="34" charset="0"/>
              </a:rPr>
              <a:t>foods  </a:t>
            </a:r>
            <a:r>
              <a:rPr lang="en-GB" sz="3600" b="1" dirty="0">
                <a:solidFill>
                  <a:schemeClr val="bg1"/>
                </a:solidFill>
                <a:latin typeface="Arial" panose="020B0604020202020204" pitchFamily="34" charset="0"/>
                <a:cs typeface="Arial" panose="020B0604020202020204" pitchFamily="34" charset="0"/>
              </a:rPr>
              <a:t>such as </a:t>
            </a:r>
            <a:r>
              <a:rPr lang="en-GB" sz="3600" b="1" dirty="0" smtClean="0">
                <a:solidFill>
                  <a:schemeClr val="bg1"/>
                </a:solidFill>
                <a:latin typeface="Arial" panose="020B0604020202020204" pitchFamily="34" charset="0"/>
                <a:cs typeface="Arial" panose="020B0604020202020204" pitchFamily="34" charset="0"/>
              </a:rPr>
              <a:t>sauerkraut</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and</a:t>
            </a:r>
            <a:r>
              <a:rPr lang="en-GB" sz="3600" b="1" dirty="0">
                <a:solidFill>
                  <a:schemeClr val="bg1"/>
                </a:solidFill>
                <a:latin typeface="Arial" panose="020B0604020202020204" pitchFamily="34" charset="0"/>
                <a:cs typeface="Arial" panose="020B0604020202020204" pitchFamily="34" charset="0"/>
              </a:rPr>
              <a:t> pickles.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Ingestion </a:t>
            </a:r>
            <a:r>
              <a:rPr lang="en-GB" sz="3600" b="1" dirty="0">
                <a:solidFill>
                  <a:schemeClr val="bg1"/>
                </a:solidFill>
                <a:latin typeface="Arial" panose="020B0604020202020204" pitchFamily="34" charset="0"/>
                <a:cs typeface="Arial" panose="020B0604020202020204" pitchFamily="34" charset="0"/>
              </a:rPr>
              <a:t>has been shown to improve human immune </a:t>
            </a:r>
            <a:r>
              <a:rPr lang="en-GB" sz="3600" b="1" dirty="0" smtClean="0">
                <a:solidFill>
                  <a:schemeClr val="bg1"/>
                </a:solidFill>
                <a:latin typeface="Arial" panose="020B0604020202020204" pitchFamily="34" charset="0"/>
                <a:cs typeface="Arial" panose="020B0604020202020204" pitchFamily="34" charset="0"/>
              </a:rPr>
              <a:t>function. </a:t>
            </a:r>
            <a:endParaRPr lang="en-GB" sz="3600" b="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Found in human</a:t>
            </a:r>
            <a:r>
              <a:rPr lang="en-GB" sz="3600" b="1" dirty="0">
                <a:solidFill>
                  <a:schemeClr val="bg1"/>
                </a:solidFill>
                <a:latin typeface="Arial" panose="020B0604020202020204" pitchFamily="34" charset="0"/>
                <a:cs typeface="Arial" panose="020B0604020202020204" pitchFamily="34" charset="0"/>
              </a:rPr>
              <a:t> intestines</a:t>
            </a:r>
            <a:r>
              <a:rPr lang="en-GB" sz="3600" b="1" dirty="0" smtClean="0">
                <a:solidFill>
                  <a:schemeClr val="bg1"/>
                </a:solidFill>
                <a:latin typeface="Arial" panose="020B0604020202020204" pitchFamily="34" charset="0"/>
                <a:cs typeface="Arial" panose="020B0604020202020204" pitchFamily="34" charset="0"/>
              </a:rPr>
              <a:t>, vagina</a:t>
            </a:r>
            <a:r>
              <a:rPr lang="en-GB" sz="3600" b="1" dirty="0">
                <a:solidFill>
                  <a:schemeClr val="bg1"/>
                </a:solidFill>
                <a:latin typeface="Arial" panose="020B0604020202020204" pitchFamily="34" charset="0"/>
                <a:cs typeface="Arial" panose="020B0604020202020204" pitchFamily="34" charset="0"/>
              </a:rPr>
              <a:t> and </a:t>
            </a:r>
            <a:r>
              <a:rPr lang="en-GB" sz="3600" b="1" dirty="0" smtClean="0">
                <a:solidFill>
                  <a:schemeClr val="bg1"/>
                </a:solidFill>
                <a:latin typeface="Arial" panose="020B0604020202020204" pitchFamily="34" charset="0"/>
                <a:cs typeface="Arial" panose="020B0604020202020204" pitchFamily="34" charset="0"/>
              </a:rPr>
              <a:t>faeces</a:t>
            </a:r>
            <a:r>
              <a:rPr lang="en-GB" sz="3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31170502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2" y="738553"/>
            <a:ext cx="7596555"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3. Lactobacillus </a:t>
            </a:r>
            <a:r>
              <a:rPr lang="en-GB" sz="3600" b="1" dirty="0" err="1">
                <a:solidFill>
                  <a:srgbClr val="FFFF00"/>
                </a:solidFill>
                <a:latin typeface="Arial" panose="020B0604020202020204" pitchFamily="34" charset="0"/>
                <a:cs typeface="Arial" panose="020B0604020202020204" pitchFamily="34" charset="0"/>
              </a:rPr>
              <a:t>B</a:t>
            </a:r>
            <a:r>
              <a:rPr lang="en-GB" sz="3600" b="1" dirty="0" err="1" smtClean="0">
                <a:solidFill>
                  <a:srgbClr val="FFFF00"/>
                </a:solidFill>
                <a:latin typeface="Arial" panose="020B0604020202020204" pitchFamily="34" charset="0"/>
                <a:cs typeface="Arial" panose="020B0604020202020204" pitchFamily="34" charset="0"/>
              </a:rPr>
              <a:t>uchneri</a:t>
            </a:r>
            <a:r>
              <a:rPr lang="en-GB" sz="3600" b="1" dirty="0">
                <a:solidFill>
                  <a:schemeClr val="bg1"/>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Produces</a:t>
            </a:r>
            <a:r>
              <a:rPr lang="en-GB" sz="3600" b="1" dirty="0">
                <a:solidFill>
                  <a:schemeClr val="bg1"/>
                </a:solidFill>
                <a:latin typeface="Arial" panose="020B0604020202020204" pitchFamily="34" charset="0"/>
                <a:cs typeface="Arial" panose="020B0604020202020204" pitchFamily="34" charset="0"/>
              </a:rPr>
              <a:t> lactic acid and acetic </a:t>
            </a:r>
            <a:r>
              <a:rPr lang="en-GB" sz="3600" b="1" dirty="0" smtClean="0">
                <a:solidFill>
                  <a:schemeClr val="bg1"/>
                </a:solidFill>
                <a:latin typeface="Arial" panose="020B0604020202020204" pitchFamily="34" charset="0"/>
                <a:cs typeface="Arial" panose="020B0604020202020204" pitchFamily="34" charset="0"/>
              </a:rPr>
              <a:t>acid</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during</a:t>
            </a:r>
            <a:r>
              <a:rPr lang="en-GB" sz="3600" b="1" dirty="0">
                <a:solidFill>
                  <a:schemeClr val="bg1"/>
                </a:solidFill>
                <a:latin typeface="Arial" panose="020B0604020202020204" pitchFamily="34" charset="0"/>
                <a:cs typeface="Arial" panose="020B0604020202020204" pitchFamily="34" charset="0"/>
              </a:rPr>
              <a:t> fermentation. </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used as a bacterial inoculant to improve the aerobic stability of silage. These bacteria are inoculated and used for preventing heating and spoilage after exposure to air.</a:t>
            </a:r>
          </a:p>
        </p:txBody>
      </p:sp>
    </p:spTree>
    <p:extLst>
      <p:ext uri="{BB962C8B-B14F-4D97-AF65-F5344CB8AC3E}">
        <p14:creationId xmlns:p14="http://schemas.microsoft.com/office/powerpoint/2010/main" xmlns="" val="29921694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34"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4. Lactobacillus </a:t>
            </a:r>
            <a:r>
              <a:rPr lang="en-GB" sz="3600" b="1" dirty="0" err="1" smtClean="0">
                <a:solidFill>
                  <a:srgbClr val="FFFF00"/>
                </a:solidFill>
                <a:latin typeface="Arial" panose="020B0604020202020204" pitchFamily="34" charset="0"/>
                <a:cs typeface="Arial" panose="020B0604020202020204" pitchFamily="34" charset="0"/>
              </a:rPr>
              <a:t>Bulgaricus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74834" y="2036640"/>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Improves a leaky gut</a:t>
            </a:r>
          </a:p>
          <a:p>
            <a:r>
              <a:rPr lang="en-GB" sz="3600" b="1" dirty="0" smtClean="0">
                <a:solidFill>
                  <a:schemeClr val="bg1"/>
                </a:solidFill>
                <a:latin typeface="Arial" panose="020B0604020202020204" pitchFamily="34" charset="0"/>
                <a:cs typeface="Arial" panose="020B0604020202020204" pitchFamily="34" charset="0"/>
              </a:rPr>
              <a:t>Helps with </a:t>
            </a:r>
            <a:r>
              <a:rPr lang="en-GB" sz="3600" b="1" dirty="0" err="1" smtClean="0">
                <a:solidFill>
                  <a:schemeClr val="bg1"/>
                </a:solidFill>
                <a:latin typeface="Arial" panose="020B0604020202020204" pitchFamily="34" charset="0"/>
                <a:cs typeface="Arial" panose="020B0604020202020204" pitchFamily="34" charset="0"/>
              </a:rPr>
              <a:t>diarrhea</a:t>
            </a:r>
            <a:r>
              <a:rPr lang="en-GB" sz="3600" b="1" dirty="0" smtClean="0">
                <a:solidFill>
                  <a:schemeClr val="bg1"/>
                </a:solidFill>
                <a:latin typeface="Arial" panose="020B0604020202020204" pitchFamily="34" charset="0"/>
                <a:cs typeface="Arial" panose="020B0604020202020204" pitchFamily="34" charset="0"/>
              </a:rPr>
              <a:t> and nausea</a:t>
            </a:r>
          </a:p>
          <a:p>
            <a:r>
              <a:rPr lang="en-GB" sz="3600" b="1" dirty="0" smtClean="0">
                <a:solidFill>
                  <a:schemeClr val="bg1"/>
                </a:solidFill>
                <a:latin typeface="Arial" panose="020B0604020202020204" pitchFamily="34" charset="0"/>
                <a:cs typeface="Arial" panose="020B0604020202020204" pitchFamily="34" charset="0"/>
              </a:rPr>
              <a:t>Improves dairy digestion</a:t>
            </a:r>
          </a:p>
          <a:p>
            <a:r>
              <a:rPr lang="en-GB" sz="3600" b="1" dirty="0" smtClean="0">
                <a:solidFill>
                  <a:schemeClr val="bg1"/>
                </a:solidFill>
                <a:latin typeface="Arial" panose="020B0604020202020204" pitchFamily="34" charset="0"/>
                <a:cs typeface="Arial" panose="020B0604020202020204" pitchFamily="34" charset="0"/>
              </a:rPr>
              <a:t>Fights dyspepsia</a:t>
            </a:r>
          </a:p>
          <a:p>
            <a:r>
              <a:rPr lang="en-GB" sz="3600" b="1" dirty="0" smtClean="0">
                <a:solidFill>
                  <a:schemeClr val="bg1"/>
                </a:solidFill>
                <a:latin typeface="Arial" panose="020B0604020202020204" pitchFamily="34" charset="0"/>
                <a:cs typeface="Arial" panose="020B0604020202020204" pitchFamily="34" charset="0"/>
              </a:rPr>
              <a:t>Lowers triglycerides, LDL levels, total cholesterol</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634264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665" y="373918"/>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Bulgaricus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25365" y="2370748"/>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Improves immunity and fights viruses</a:t>
            </a:r>
          </a:p>
          <a:p>
            <a:r>
              <a:rPr lang="en-GB" sz="3600" b="1" dirty="0" smtClean="0">
                <a:solidFill>
                  <a:schemeClr val="bg1"/>
                </a:solidFill>
                <a:latin typeface="Arial" panose="020B0604020202020204" pitchFamily="34" charset="0"/>
                <a:cs typeface="Arial" panose="020B0604020202020204" pitchFamily="34" charset="0"/>
              </a:rPr>
              <a:t>Helps manage HIV symptoms</a:t>
            </a:r>
          </a:p>
          <a:p>
            <a:r>
              <a:rPr lang="en-GB" sz="3600" b="1" dirty="0" smtClean="0">
                <a:solidFill>
                  <a:schemeClr val="bg1"/>
                </a:solidFill>
                <a:latin typeface="Arial" panose="020B0604020202020204" pitchFamily="34" charset="0"/>
                <a:cs typeface="Arial" panose="020B0604020202020204" pitchFamily="34" charset="0"/>
              </a:rPr>
              <a:t>Decreases tooth decay</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065787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373918"/>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5. Lactobacillus </a:t>
            </a:r>
            <a:r>
              <a:rPr lang="en-GB" sz="3600" b="1" dirty="0" err="1" smtClean="0">
                <a:solidFill>
                  <a:srgbClr val="FFFF00"/>
                </a:solidFill>
                <a:latin typeface="Arial" panose="020B0604020202020204" pitchFamily="34" charset="0"/>
                <a:cs typeface="Arial" panose="020B0604020202020204" pitchFamily="34" charset="0"/>
              </a:rPr>
              <a:t>Casei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57250" y="2098187"/>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Digestive System</a:t>
            </a:r>
          </a:p>
          <a:p>
            <a:r>
              <a:rPr lang="en-GB" sz="3600" b="1" dirty="0" smtClean="0">
                <a:solidFill>
                  <a:schemeClr val="bg1"/>
                </a:solidFill>
                <a:latin typeface="Arial" panose="020B0604020202020204" pitchFamily="34" charset="0"/>
                <a:cs typeface="Arial" panose="020B0604020202020204" pitchFamily="34" charset="0"/>
              </a:rPr>
              <a:t>Helps intestinal permeability</a:t>
            </a:r>
          </a:p>
          <a:p>
            <a:r>
              <a:rPr lang="en-GB" sz="3600" b="1" dirty="0" smtClean="0">
                <a:solidFill>
                  <a:schemeClr val="bg1"/>
                </a:solidFill>
                <a:latin typeface="Arial" panose="020B0604020202020204" pitchFamily="34" charset="0"/>
                <a:cs typeface="Arial" panose="020B0604020202020204" pitchFamily="34" charset="0"/>
              </a:rPr>
              <a:t>Inhibits growth  H. Pylori</a:t>
            </a:r>
          </a:p>
          <a:p>
            <a:r>
              <a:rPr lang="en-GB" sz="3600" b="1" dirty="0" smtClean="0">
                <a:solidFill>
                  <a:schemeClr val="bg1"/>
                </a:solidFill>
                <a:latin typeface="Arial" panose="020B0604020202020204" pitchFamily="34" charset="0"/>
                <a:cs typeface="Arial" panose="020B0604020202020204" pitchFamily="34" charset="0"/>
              </a:rPr>
              <a:t>Helps fight </a:t>
            </a:r>
            <a:r>
              <a:rPr lang="en-GB" sz="3600" b="1" dirty="0" err="1" smtClean="0">
                <a:solidFill>
                  <a:schemeClr val="bg1"/>
                </a:solidFill>
                <a:latin typeface="Arial" panose="020B0604020202020204" pitchFamily="34" charset="0"/>
                <a:cs typeface="Arial" panose="020B0604020202020204" pitchFamily="34" charset="0"/>
              </a:rPr>
              <a:t>C.difficile</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Helps with </a:t>
            </a:r>
            <a:r>
              <a:rPr lang="en-GB" sz="3600" b="1" dirty="0" err="1" smtClean="0">
                <a:solidFill>
                  <a:schemeClr val="bg1"/>
                </a:solidFill>
                <a:latin typeface="Arial" panose="020B0604020202020204" pitchFamily="34" charset="0"/>
                <a:cs typeface="Arial" panose="020B0604020202020204" pitchFamily="34" charset="0"/>
              </a:rPr>
              <a:t>diarrhea</a:t>
            </a:r>
            <a:r>
              <a:rPr lang="en-GB" sz="3600" b="1" dirty="0" smtClean="0">
                <a:solidFill>
                  <a:schemeClr val="bg1"/>
                </a:solidFill>
                <a:latin typeface="Arial" panose="020B0604020202020204" pitchFamily="34" charset="0"/>
                <a:cs typeface="Arial" panose="020B0604020202020204" pitchFamily="34" charset="0"/>
              </a:rPr>
              <a:t> caused by antibiotics</a:t>
            </a: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870207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419"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Casei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Complements growth of L. Acidophilus</a:t>
            </a:r>
          </a:p>
          <a:p>
            <a:r>
              <a:rPr lang="en-GB" sz="3600" b="1" dirty="0" smtClean="0">
                <a:solidFill>
                  <a:schemeClr val="bg1"/>
                </a:solidFill>
                <a:latin typeface="Arial" panose="020B0604020202020204" pitchFamily="34" charset="0"/>
                <a:cs typeface="Arial" panose="020B0604020202020204" pitchFamily="34" charset="0"/>
              </a:rPr>
              <a:t>Wide coverage against pathogenic organisms that translocate from GI tract. Notably helps against pancreatic necrosis</a:t>
            </a:r>
          </a:p>
          <a:p>
            <a:r>
              <a:rPr lang="en-GB" sz="3600" b="1" dirty="0" smtClean="0">
                <a:solidFill>
                  <a:schemeClr val="bg1"/>
                </a:solidFill>
                <a:latin typeface="Arial" panose="020B0604020202020204" pitchFamily="34" charset="0"/>
                <a:cs typeface="Arial" panose="020B0604020202020204" pitchFamily="34" charset="0"/>
              </a:rPr>
              <a:t>Produces lactic acid which lowers the pH in digestive system and </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083259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35" y="382710"/>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Casei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1742" y="2186110"/>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Impedes growth of harmful bacteria</a:t>
            </a:r>
          </a:p>
          <a:p>
            <a:r>
              <a:rPr lang="en-GB" sz="3600" b="1" dirty="0" smtClean="0">
                <a:solidFill>
                  <a:schemeClr val="bg1"/>
                </a:solidFill>
                <a:latin typeface="Arial" panose="020B0604020202020204" pitchFamily="34" charset="0"/>
                <a:cs typeface="Arial" panose="020B0604020202020204" pitchFamily="34" charset="0"/>
              </a:rPr>
              <a:t>Reduces lactose intolerance</a:t>
            </a:r>
          </a:p>
          <a:p>
            <a:r>
              <a:rPr lang="en-GB" sz="3600" b="1" dirty="0" smtClean="0">
                <a:solidFill>
                  <a:schemeClr val="bg1"/>
                </a:solidFill>
                <a:latin typeface="Arial" panose="020B0604020202020204" pitchFamily="34" charset="0"/>
                <a:cs typeface="Arial" panose="020B0604020202020204" pitchFamily="34" charset="0"/>
              </a:rPr>
              <a:t>Anti-inflammatory for the gut</a:t>
            </a:r>
          </a:p>
          <a:p>
            <a:r>
              <a:rPr lang="en-GB" sz="3600" b="1" dirty="0" smtClean="0">
                <a:solidFill>
                  <a:schemeClr val="bg1"/>
                </a:solidFill>
                <a:latin typeface="Arial" panose="020B0604020202020204" pitchFamily="34" charset="0"/>
                <a:cs typeface="Arial" panose="020B0604020202020204" pitchFamily="34" charset="0"/>
              </a:rPr>
              <a:t>Helps with digestion and absorption of food and nutrients</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503992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042" y="417880"/>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Casei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86912" y="2405917"/>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Immune System</a:t>
            </a:r>
          </a:p>
          <a:p>
            <a:r>
              <a:rPr lang="en-GB" sz="3600" b="1" dirty="0" smtClean="0">
                <a:solidFill>
                  <a:schemeClr val="bg1"/>
                </a:solidFill>
                <a:latin typeface="Arial" panose="020B0604020202020204" pitchFamily="34" charset="0"/>
                <a:cs typeface="Arial" panose="020B0604020202020204" pitchFamily="34" charset="0"/>
              </a:rPr>
              <a:t>Modulates the immune system</a:t>
            </a:r>
          </a:p>
          <a:p>
            <a:r>
              <a:rPr lang="en-GB" sz="3600" b="1" dirty="0" smtClean="0">
                <a:solidFill>
                  <a:schemeClr val="bg1"/>
                </a:solidFill>
                <a:latin typeface="Arial" panose="020B0604020202020204" pitchFamily="34" charset="0"/>
                <a:cs typeface="Arial" panose="020B0604020202020204" pitchFamily="34" charset="0"/>
              </a:rPr>
              <a:t>Protects against microorganisms</a:t>
            </a:r>
          </a:p>
          <a:p>
            <a:r>
              <a:rPr lang="en-GB" sz="3600" b="1" dirty="0" smtClean="0">
                <a:solidFill>
                  <a:schemeClr val="bg1"/>
                </a:solidFill>
                <a:latin typeface="Arial" panose="020B0604020202020204" pitchFamily="34" charset="0"/>
                <a:cs typeface="Arial" panose="020B0604020202020204" pitchFamily="34" charset="0"/>
              </a:rPr>
              <a:t>Counteracts the pro-inflammatory effects of E. Coli</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570693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630" y="542516"/>
            <a:ext cx="7983416"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6. Lactobacillus </a:t>
            </a:r>
            <a:r>
              <a:rPr lang="en-GB" sz="3600" b="1" dirty="0" err="1" smtClean="0">
                <a:solidFill>
                  <a:srgbClr val="FFFF00"/>
                </a:solidFill>
                <a:latin typeface="Arial" panose="020B0604020202020204" pitchFamily="34" charset="0"/>
                <a:cs typeface="Arial" panose="020B0604020202020204" pitchFamily="34" charset="0"/>
              </a:rPr>
              <a:t>crispatus</a:t>
            </a:r>
            <a:endParaRPr lang="en-GB" sz="3600" b="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s </a:t>
            </a:r>
            <a:r>
              <a:rPr lang="en-GB" sz="3600" b="1" dirty="0">
                <a:solidFill>
                  <a:schemeClr val="bg1"/>
                </a:solidFill>
                <a:latin typeface="Arial" panose="020B0604020202020204" pitchFamily="34" charset="0"/>
                <a:cs typeface="Arial" panose="020B0604020202020204" pitchFamily="34" charset="0"/>
              </a:rPr>
              <a:t>a hydrogen </a:t>
            </a:r>
            <a:r>
              <a:rPr lang="en-GB" sz="3600" b="1" dirty="0" smtClean="0">
                <a:solidFill>
                  <a:schemeClr val="bg1"/>
                </a:solidFill>
                <a:latin typeface="Arial" panose="020B0604020202020204" pitchFamily="34" charset="0"/>
                <a:cs typeface="Arial" panose="020B0604020202020204" pitchFamily="34" charset="0"/>
              </a:rPr>
              <a:t>peroxide</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producing species </a:t>
            </a:r>
            <a:r>
              <a:rPr lang="en-GB" sz="3600" b="1" dirty="0">
                <a:solidFill>
                  <a:schemeClr val="bg1"/>
                </a:solidFill>
                <a:latin typeface="Arial" panose="020B0604020202020204" pitchFamily="34" charset="0"/>
                <a:cs typeface="Arial" panose="020B0604020202020204" pitchFamily="34" charset="0"/>
              </a:rPr>
              <a:t>located in both the vagina, through vaginal discharge, and the </a:t>
            </a:r>
            <a:r>
              <a:rPr lang="en-GB" sz="3600" b="1" dirty="0" smtClean="0">
                <a:solidFill>
                  <a:schemeClr val="bg1"/>
                </a:solidFill>
                <a:latin typeface="Arial" panose="020B0604020202020204" pitchFamily="34" charset="0"/>
                <a:cs typeface="Arial" panose="020B0604020202020204" pitchFamily="34" charset="0"/>
              </a:rPr>
              <a:t>gastrointestinal tract. </a:t>
            </a:r>
          </a:p>
          <a:p>
            <a:pPr marL="571500" indent="-571500">
              <a:buFont typeface="Arial" panose="020B0604020202020204" pitchFamily="34" charset="0"/>
              <a:buChar char="•"/>
            </a:pPr>
            <a:r>
              <a:rPr lang="en-GB" sz="3600" b="1" dirty="0">
                <a:solidFill>
                  <a:schemeClr val="bg1"/>
                </a:solidFill>
                <a:latin typeface="Arial" panose="020B0604020202020204" pitchFamily="34" charset="0"/>
                <a:cs typeface="Arial" panose="020B0604020202020204" pitchFamily="34" charset="0"/>
              </a:rPr>
              <a:t>C</a:t>
            </a:r>
            <a:r>
              <a:rPr lang="en-GB" sz="3600" b="1" dirty="0" smtClean="0">
                <a:solidFill>
                  <a:schemeClr val="bg1"/>
                </a:solidFill>
                <a:latin typeface="Arial" panose="020B0604020202020204" pitchFamily="34" charset="0"/>
                <a:cs typeface="Arial" panose="020B0604020202020204" pitchFamily="34" charset="0"/>
              </a:rPr>
              <a:t>an </a:t>
            </a:r>
            <a:r>
              <a:rPr lang="en-GB" sz="3600" b="1" dirty="0">
                <a:solidFill>
                  <a:schemeClr val="bg1"/>
                </a:solidFill>
                <a:latin typeface="Arial" panose="020B0604020202020204" pitchFamily="34" charset="0"/>
                <a:cs typeface="Arial" panose="020B0604020202020204" pitchFamily="34" charset="0"/>
              </a:rPr>
              <a:t>be </a:t>
            </a:r>
            <a:r>
              <a:rPr lang="en-GB" sz="3600" b="1" dirty="0" smtClean="0">
                <a:solidFill>
                  <a:schemeClr val="bg1"/>
                </a:solidFill>
                <a:latin typeface="Arial" panose="020B0604020202020204" pitchFamily="34" charset="0"/>
                <a:cs typeface="Arial" panose="020B0604020202020204" pitchFamily="34" charset="0"/>
              </a:rPr>
              <a:t>used by</a:t>
            </a:r>
            <a:r>
              <a:rPr lang="en-GB" sz="3600" b="1" dirty="0">
                <a:solidFill>
                  <a:schemeClr val="bg1"/>
                </a:solidFill>
                <a:latin typeface="Arial" panose="020B0604020202020204" pitchFamily="34" charset="0"/>
                <a:cs typeface="Arial" panose="020B0604020202020204" pitchFamily="34" charset="0"/>
              </a:rPr>
              <a:t> premenopausal and </a:t>
            </a:r>
            <a:r>
              <a:rPr lang="en-GB" sz="3600" b="1" dirty="0" smtClean="0">
                <a:solidFill>
                  <a:schemeClr val="bg1"/>
                </a:solidFill>
                <a:latin typeface="Arial" panose="020B0604020202020204" pitchFamily="34" charset="0"/>
                <a:cs typeface="Arial" panose="020B0604020202020204" pitchFamily="34" charset="0"/>
              </a:rPr>
              <a:t>post-menopausal</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women with</a:t>
            </a:r>
            <a:r>
              <a:rPr lang="en-GB" sz="3600" b="1" baseline="30000" dirty="0" smtClean="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recurrent</a:t>
            </a:r>
            <a:r>
              <a:rPr lang="en-GB" sz="3600" b="1" dirty="0">
                <a:solidFill>
                  <a:schemeClr val="bg1"/>
                </a:solidFill>
                <a:latin typeface="Arial" panose="020B0604020202020204" pitchFamily="34" charset="0"/>
                <a:cs typeface="Arial" panose="020B0604020202020204" pitchFamily="34" charset="0"/>
              </a:rPr>
              <a:t> urinary tract infections. </a:t>
            </a:r>
          </a:p>
        </p:txBody>
      </p:sp>
    </p:spTree>
    <p:extLst>
      <p:ext uri="{BB962C8B-B14F-4D97-AF65-F5344CB8AC3E}">
        <p14:creationId xmlns:p14="http://schemas.microsoft.com/office/powerpoint/2010/main" xmlns="" val="18339887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168" y="587188"/>
            <a:ext cx="7591664"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Plaque -			Probiotics</a:t>
            </a:r>
          </a:p>
          <a:p>
            <a:r>
              <a:rPr lang="en-GB" sz="3600" b="1" dirty="0" smtClean="0">
                <a:solidFill>
                  <a:schemeClr val="bg1"/>
                </a:solidFill>
                <a:latin typeface="Arial" panose="020B0604020202020204" pitchFamily="34" charset="0"/>
                <a:cs typeface="Arial" panose="020B0604020202020204" pitchFamily="34" charset="0"/>
              </a:rPr>
              <a:t>Bad breath</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Probiotics</a:t>
            </a:r>
          </a:p>
          <a:p>
            <a:r>
              <a:rPr lang="en-GB" sz="3600" b="1" dirty="0" smtClean="0">
                <a:solidFill>
                  <a:schemeClr val="bg1"/>
                </a:solidFill>
                <a:latin typeface="Arial" panose="020B0604020202020204" pitchFamily="34" charset="0"/>
                <a:cs typeface="Arial" panose="020B0604020202020204" pitchFamily="34" charset="0"/>
              </a:rPr>
              <a:t>Gingivitis - 		</a:t>
            </a:r>
            <a:r>
              <a:rPr lang="en-GB" sz="3600" b="1" dirty="0" err="1" smtClean="0">
                <a:solidFill>
                  <a:schemeClr val="bg1"/>
                </a:solidFill>
                <a:latin typeface="Arial" panose="020B0604020202020204" pitchFamily="34" charset="0"/>
                <a:cs typeface="Arial" panose="020B0604020202020204" pitchFamily="34" charset="0"/>
              </a:rPr>
              <a:t>Vit</a:t>
            </a:r>
            <a:r>
              <a:rPr lang="en-GB" sz="3600" b="1" dirty="0" smtClean="0">
                <a:solidFill>
                  <a:schemeClr val="bg1"/>
                </a:solidFill>
                <a:latin typeface="Arial" panose="020B0604020202020204" pitchFamily="34" charset="0"/>
                <a:cs typeface="Arial" panose="020B0604020202020204" pitchFamily="34" charset="0"/>
              </a:rPr>
              <a:t> C, </a:t>
            </a:r>
            <a:r>
              <a:rPr lang="en-GB" sz="3600" b="1" dirty="0" err="1" smtClean="0">
                <a:solidFill>
                  <a:schemeClr val="bg1"/>
                </a:solidFill>
                <a:latin typeface="Arial" panose="020B0604020202020204" pitchFamily="34" charset="0"/>
                <a:cs typeface="Arial" panose="020B0604020202020204" pitchFamily="34" charset="0"/>
              </a:rPr>
              <a:t>Rutin</a:t>
            </a:r>
            <a:r>
              <a:rPr lang="en-GB" sz="3600" b="1" dirty="0" smtClean="0">
                <a:solidFill>
                  <a:schemeClr val="bg1"/>
                </a:solidFill>
                <a:latin typeface="Arial" panose="020B0604020202020204" pitchFamily="34" charset="0"/>
                <a:cs typeface="Arial" panose="020B0604020202020204" pitchFamily="34" charset="0"/>
              </a:rPr>
              <a:t>,                        	                      B Complex</a:t>
            </a:r>
          </a:p>
          <a:p>
            <a:r>
              <a:rPr lang="en-GB" sz="3600" b="1" dirty="0" smtClean="0">
                <a:solidFill>
                  <a:schemeClr val="bg1"/>
                </a:solidFill>
                <a:latin typeface="Arial" panose="020B0604020202020204" pitchFamily="34" charset="0"/>
                <a:cs typeface="Arial" panose="020B0604020202020204" pitchFamily="34" charset="0"/>
              </a:rPr>
              <a:t>Tartar - 			Magnesium, Oils</a:t>
            </a:r>
          </a:p>
          <a:p>
            <a:r>
              <a:rPr lang="en-GB" sz="3600" b="1" dirty="0" smtClean="0">
                <a:solidFill>
                  <a:schemeClr val="bg1"/>
                </a:solidFill>
                <a:latin typeface="Arial" panose="020B0604020202020204" pitchFamily="34" charset="0"/>
                <a:cs typeface="Arial" panose="020B0604020202020204" pitchFamily="34" charset="0"/>
              </a:rPr>
              <a:t>Mouth ulcers - 	P-5-P</a:t>
            </a:r>
          </a:p>
          <a:p>
            <a:r>
              <a:rPr lang="en-GB" sz="3600" b="1" dirty="0" smtClean="0">
                <a:solidFill>
                  <a:schemeClr val="bg1"/>
                </a:solidFill>
                <a:latin typeface="Arial" panose="020B0604020202020204" pitchFamily="34" charset="0"/>
                <a:cs typeface="Arial" panose="020B0604020202020204" pitchFamily="34" charset="0"/>
              </a:rPr>
              <a:t>Amalgam extraction -</a:t>
            </a:r>
          </a:p>
          <a:p>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Selenium, 						Chlorella, 						Spirulina</a:t>
            </a:r>
          </a:p>
        </p:txBody>
      </p:sp>
    </p:spTree>
    <p:extLst>
      <p:ext uri="{BB962C8B-B14F-4D97-AF65-F5344CB8AC3E}">
        <p14:creationId xmlns:p14="http://schemas.microsoft.com/office/powerpoint/2010/main" xmlns="" val="8417850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269" y="1433146"/>
            <a:ext cx="7200900" cy="2308324"/>
          </a:xfrm>
          <a:prstGeom prst="rect">
            <a:avLst/>
          </a:prstGeom>
          <a:noFill/>
        </p:spPr>
        <p:txBody>
          <a:bodyPr wrap="square" rtlCol="0">
            <a:spAutoFit/>
          </a:bodyPr>
          <a:lstStyle/>
          <a:p>
            <a:r>
              <a:rPr lang="en-GB" sz="3600" b="1" i="1" dirty="0" smtClean="0">
                <a:solidFill>
                  <a:srgbClr val="FFFF00"/>
                </a:solidFill>
                <a:latin typeface="Arial" panose="020B0604020202020204" pitchFamily="34" charset="0"/>
                <a:cs typeface="Arial" panose="020B0604020202020204" pitchFamily="34" charset="0"/>
              </a:rPr>
              <a:t>7. </a:t>
            </a:r>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a:solidFill>
                  <a:srgbClr val="FFFF00"/>
                </a:solidFill>
                <a:latin typeface="Arial" panose="020B0604020202020204" pitchFamily="34" charset="0"/>
                <a:cs typeface="Arial" panose="020B0604020202020204" pitchFamily="34" charset="0"/>
              </a:rPr>
              <a:t>D</a:t>
            </a:r>
            <a:r>
              <a:rPr lang="en-GB" sz="3600" b="1" dirty="0" err="1" smtClean="0">
                <a:solidFill>
                  <a:srgbClr val="FFFF00"/>
                </a:solidFill>
                <a:latin typeface="Arial" panose="020B0604020202020204" pitchFamily="34" charset="0"/>
                <a:cs typeface="Arial" panose="020B0604020202020204" pitchFamily="34" charset="0"/>
              </a:rPr>
              <a:t>elbrueckii</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is </a:t>
            </a:r>
            <a:r>
              <a:rPr lang="en-GB" sz="3600" b="1" dirty="0">
                <a:solidFill>
                  <a:schemeClr val="bg1"/>
                </a:solidFill>
                <a:latin typeface="Arial" panose="020B0604020202020204" pitchFamily="34" charset="0"/>
                <a:cs typeface="Arial" panose="020B0604020202020204" pitchFamily="34" charset="0"/>
              </a:rPr>
              <a:t>part of the microbiota of the lower reproductive tract of </a:t>
            </a:r>
            <a:r>
              <a:rPr lang="en-GB" sz="3600" b="1" dirty="0" smtClean="0">
                <a:solidFill>
                  <a:schemeClr val="bg1"/>
                </a:solidFill>
                <a:latin typeface="Arial" panose="020B0604020202020204" pitchFamily="34" charset="0"/>
                <a:cs typeface="Arial" panose="020B0604020202020204" pitchFamily="34" charset="0"/>
              </a:rPr>
              <a:t>women.</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985470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704" y="1037492"/>
            <a:ext cx="7552592" cy="4524315"/>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8. Lactobacillus </a:t>
            </a:r>
            <a:r>
              <a:rPr lang="en-GB" sz="3600" b="1" dirty="0" err="1">
                <a:solidFill>
                  <a:srgbClr val="FFFF00"/>
                </a:solidFill>
                <a:latin typeface="Arial" panose="020B0604020202020204" pitchFamily="34" charset="0"/>
                <a:cs typeface="Arial" panose="020B0604020202020204" pitchFamily="34" charset="0"/>
              </a:rPr>
              <a:t>fermentum</a:t>
            </a:r>
            <a:r>
              <a:rPr lang="en-GB" sz="3600" b="1" dirty="0">
                <a:solidFill>
                  <a:schemeClr val="bg1"/>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s </a:t>
            </a:r>
            <a:r>
              <a:rPr lang="en-GB" sz="3600" b="1" dirty="0">
                <a:solidFill>
                  <a:schemeClr val="bg1"/>
                </a:solidFill>
                <a:latin typeface="Arial" panose="020B0604020202020204" pitchFamily="34" charset="0"/>
                <a:cs typeface="Arial" panose="020B0604020202020204" pitchFamily="34" charset="0"/>
              </a:rPr>
              <a:t>associated with active dental caries </a:t>
            </a:r>
            <a:r>
              <a:rPr lang="en-GB" sz="3600" b="1" dirty="0" smtClean="0">
                <a:solidFill>
                  <a:schemeClr val="bg1"/>
                </a:solidFill>
                <a:latin typeface="Arial" panose="020B0604020202020204" pitchFamily="34" charset="0"/>
                <a:cs typeface="Arial" panose="020B0604020202020204" pitchFamily="34" charset="0"/>
              </a:rPr>
              <a:t>lesions. </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also commonly found in fermenting animal and plant </a:t>
            </a:r>
            <a:r>
              <a:rPr lang="en-GB" sz="3600" b="1" dirty="0" smtClean="0">
                <a:solidFill>
                  <a:schemeClr val="bg1"/>
                </a:solidFill>
                <a:latin typeface="Arial" panose="020B0604020202020204" pitchFamily="34" charset="0"/>
                <a:cs typeface="Arial" panose="020B0604020202020204" pitchFamily="34" charset="0"/>
              </a:rPr>
              <a:t>material.</a:t>
            </a:r>
            <a:endParaRPr lang="en-GB" sz="3600" b="1" baseline="30000"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has been found in </a:t>
            </a:r>
            <a:r>
              <a:rPr lang="en-GB" sz="3600" b="1" dirty="0" smtClean="0">
                <a:solidFill>
                  <a:schemeClr val="bg1"/>
                </a:solidFill>
                <a:latin typeface="Arial" panose="020B0604020202020204" pitchFamily="34" charset="0"/>
                <a:cs typeface="Arial" panose="020B0604020202020204" pitchFamily="34" charset="0"/>
              </a:rPr>
              <a:t>sourdough.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74773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230" y="1443841"/>
            <a:ext cx="7552592" cy="3970318"/>
          </a:xfrm>
          <a:prstGeom prst="rect">
            <a:avLst/>
          </a:prstGeom>
          <a:noFill/>
        </p:spPr>
        <p:txBody>
          <a:bodyPr wrap="square" rtlCol="0">
            <a:spAutoFit/>
          </a:bodyPr>
          <a:lstStyle/>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At </a:t>
            </a:r>
            <a:r>
              <a:rPr lang="en-GB" sz="3600" b="1" dirty="0">
                <a:solidFill>
                  <a:schemeClr val="bg1"/>
                </a:solidFill>
                <a:latin typeface="Arial" panose="020B0604020202020204" pitchFamily="34" charset="0"/>
                <a:cs typeface="Arial" panose="020B0604020202020204" pitchFamily="34" charset="0"/>
              </a:rPr>
              <a:t>least one strain has been applied to treat urogenital infections in </a:t>
            </a:r>
            <a:r>
              <a:rPr lang="en-GB" sz="3600" b="1" dirty="0" smtClean="0">
                <a:solidFill>
                  <a:schemeClr val="bg1"/>
                </a:solidFill>
                <a:latin typeface="Arial" panose="020B0604020202020204" pitchFamily="34" charset="0"/>
                <a:cs typeface="Arial" panose="020B0604020202020204" pitchFamily="34" charset="0"/>
              </a:rPr>
              <a:t>women.</a:t>
            </a:r>
            <a:r>
              <a:rPr lang="en-GB" sz="3600" b="1" baseline="30000" dirty="0">
                <a:solidFill>
                  <a:schemeClr val="bg1"/>
                </a:solidFill>
                <a:latin typeface="Arial" panose="020B0604020202020204" pitchFamily="34" charset="0"/>
                <a:cs typeface="Arial" panose="020B0604020202020204" pitchFamily="34" charset="0"/>
              </a:rPr>
              <a:t> </a:t>
            </a:r>
            <a:endParaRPr lang="en-GB" sz="3600" b="1" baseline="30000"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Some </a:t>
            </a:r>
            <a:r>
              <a:rPr lang="en-GB" sz="3600" b="1" dirty="0">
                <a:solidFill>
                  <a:schemeClr val="bg1"/>
                </a:solidFill>
                <a:latin typeface="Arial" panose="020B0604020202020204" pitchFamily="34" charset="0"/>
                <a:cs typeface="Arial" panose="020B0604020202020204" pitchFamily="34" charset="0"/>
              </a:rPr>
              <a:t>strains of </a:t>
            </a:r>
            <a:r>
              <a:rPr lang="en-GB" sz="3600" b="1" dirty="0" smtClean="0">
                <a:solidFill>
                  <a:schemeClr val="bg1"/>
                </a:solidFill>
                <a:latin typeface="Arial" panose="020B0604020202020204" pitchFamily="34" charset="0"/>
                <a:cs typeface="Arial" panose="020B0604020202020204" pitchFamily="34" charset="0"/>
              </a:rPr>
              <a:t>Lactobacilli </a:t>
            </a:r>
            <a:r>
              <a:rPr lang="en-GB" sz="3600" b="1" dirty="0" err="1" smtClean="0">
                <a:solidFill>
                  <a:schemeClr val="bg1"/>
                </a:solidFill>
                <a:latin typeface="Arial" panose="020B0604020202020204" pitchFamily="34" charset="0"/>
                <a:cs typeface="Arial" panose="020B0604020202020204" pitchFamily="34" charset="0"/>
              </a:rPr>
              <a:t>Fermentum</a:t>
            </a:r>
            <a:r>
              <a:rPr lang="en-GB" sz="3600" b="1" dirty="0" smtClean="0">
                <a:solidFill>
                  <a:schemeClr val="bg1"/>
                </a:solidFill>
                <a:latin typeface="Arial" panose="020B0604020202020204" pitchFamily="34" charset="0"/>
                <a:cs typeface="Arial" panose="020B0604020202020204" pitchFamily="34" charset="0"/>
              </a:rPr>
              <a:t> have </a:t>
            </a:r>
            <a:r>
              <a:rPr lang="en-GB" sz="3600" b="1" dirty="0">
                <a:solidFill>
                  <a:schemeClr val="bg1"/>
                </a:solidFill>
                <a:latin typeface="Arial" panose="020B0604020202020204" pitchFamily="34" charset="0"/>
                <a:cs typeface="Arial" panose="020B0604020202020204" pitchFamily="34" charset="0"/>
              </a:rPr>
              <a:t>since been reclassified as </a:t>
            </a:r>
            <a:r>
              <a:rPr lang="en-GB" sz="3600" b="1" i="1" dirty="0">
                <a:solidFill>
                  <a:schemeClr val="bg1"/>
                </a:solidFill>
                <a:latin typeface="Arial" panose="020B0604020202020204" pitchFamily="34" charset="0"/>
                <a:cs typeface="Arial" panose="020B0604020202020204" pitchFamily="34" charset="0"/>
              </a:rPr>
              <a:t>Lactobacillus </a:t>
            </a:r>
            <a:r>
              <a:rPr lang="en-GB" sz="3600" b="1" i="1" dirty="0" err="1" smtClean="0">
                <a:solidFill>
                  <a:schemeClr val="bg1"/>
                </a:solidFill>
                <a:latin typeface="Arial" panose="020B0604020202020204" pitchFamily="34" charset="0"/>
                <a:cs typeface="Arial" panose="020B0604020202020204" pitchFamily="34" charset="0"/>
              </a:rPr>
              <a:t>reuteri</a:t>
            </a:r>
            <a:r>
              <a:rPr lang="en-GB" sz="3600" b="1" dirty="0" smtClean="0">
                <a:solidFill>
                  <a:schemeClr val="bg1"/>
                </a:solidFill>
                <a:latin typeface="Arial" panose="020B0604020202020204" pitchFamily="34" charset="0"/>
                <a:cs typeface="Arial" panose="020B0604020202020204" pitchFamily="34" charset="0"/>
              </a:rPr>
              <a:t>.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265688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1213339"/>
            <a:ext cx="7438292" cy="313932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9. Lactobacillus </a:t>
            </a:r>
            <a:r>
              <a:rPr lang="en-GB" sz="3600" b="1" dirty="0" err="1">
                <a:solidFill>
                  <a:srgbClr val="FFFF00"/>
                </a:solidFill>
                <a:latin typeface="Arial" panose="020B0604020202020204" pitchFamily="34" charset="0"/>
                <a:cs typeface="Arial" panose="020B0604020202020204" pitchFamily="34" charset="0"/>
              </a:rPr>
              <a:t>gasseri</a:t>
            </a:r>
            <a:r>
              <a:rPr lang="en-GB" sz="3600" b="1" dirty="0">
                <a:solidFill>
                  <a:schemeClr val="bg1"/>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Is </a:t>
            </a:r>
            <a:r>
              <a:rPr lang="en-GB" sz="3600" b="1" dirty="0">
                <a:solidFill>
                  <a:schemeClr val="bg1"/>
                </a:solidFill>
                <a:latin typeface="Arial" panose="020B0604020202020204" pitchFamily="34" charset="0"/>
                <a:cs typeface="Arial" panose="020B0604020202020204" pitchFamily="34" charset="0"/>
              </a:rPr>
              <a:t>part of the vaginal </a:t>
            </a:r>
            <a:r>
              <a:rPr lang="en-GB" sz="3600" b="1" dirty="0" smtClean="0">
                <a:solidFill>
                  <a:schemeClr val="bg1"/>
                </a:solidFill>
                <a:latin typeface="Arial" panose="020B0604020202020204" pitchFamily="34" charset="0"/>
                <a:cs typeface="Arial" panose="020B0604020202020204" pitchFamily="34" charset="0"/>
              </a:rPr>
              <a:t>flora.</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Its </a:t>
            </a:r>
            <a:r>
              <a:rPr lang="en-GB" sz="3600" b="1" dirty="0">
                <a:solidFill>
                  <a:schemeClr val="bg1"/>
                </a:solidFill>
                <a:latin typeface="Arial" panose="020B0604020202020204" pitchFamily="34" charset="0"/>
                <a:cs typeface="Arial" panose="020B0604020202020204" pitchFamily="34" charset="0"/>
              </a:rPr>
              <a:t>genome has been sequenced</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a:solidFill>
                  <a:schemeClr val="bg1"/>
                </a:solidFill>
                <a:latin typeface="Arial" panose="020B0604020202020204" pitchFamily="34" charset="0"/>
                <a:cs typeface="Arial" panose="020B0604020202020204" pitchFamily="34" charset="0"/>
              </a:rPr>
              <a:t>L. </a:t>
            </a:r>
            <a:r>
              <a:rPr lang="en-GB" sz="3600" b="1" dirty="0" err="1">
                <a:solidFill>
                  <a:schemeClr val="bg1"/>
                </a:solidFill>
                <a:latin typeface="Arial" panose="020B0604020202020204" pitchFamily="34" charset="0"/>
                <a:cs typeface="Arial" panose="020B0604020202020204" pitchFamily="34" charset="0"/>
              </a:rPr>
              <a:t>gasseri</a:t>
            </a:r>
            <a:r>
              <a:rPr lang="en-GB" sz="3600" b="1" dirty="0">
                <a:solidFill>
                  <a:schemeClr val="bg1"/>
                </a:solidFill>
                <a:latin typeface="Arial" panose="020B0604020202020204" pitchFamily="34" charset="0"/>
                <a:cs typeface="Arial" panose="020B0604020202020204" pitchFamily="34" charset="0"/>
              </a:rPr>
              <a:t> produces </a:t>
            </a:r>
            <a:r>
              <a:rPr lang="en-GB" sz="3600" b="1" dirty="0" err="1">
                <a:solidFill>
                  <a:schemeClr val="bg1"/>
                </a:solidFill>
                <a:latin typeface="Arial" panose="020B0604020202020204" pitchFamily="34" charset="0"/>
                <a:cs typeface="Arial" panose="020B0604020202020204" pitchFamily="34" charset="0"/>
              </a:rPr>
              <a:t>gassericin</a:t>
            </a:r>
            <a:r>
              <a:rPr lang="en-GB" sz="3600" b="1" dirty="0">
                <a:solidFill>
                  <a:schemeClr val="bg1"/>
                </a:solidFill>
                <a:latin typeface="Arial" panose="020B0604020202020204" pitchFamily="34" charset="0"/>
                <a:cs typeface="Arial" panose="020B0604020202020204" pitchFamily="34" charset="0"/>
              </a:rPr>
              <a:t> A, a </a:t>
            </a:r>
            <a:r>
              <a:rPr lang="en-GB" sz="3600" b="1" dirty="0" err="1" smtClean="0">
                <a:solidFill>
                  <a:schemeClr val="bg1"/>
                </a:solidFill>
                <a:latin typeface="Arial" panose="020B0604020202020204" pitchFamily="34" charset="0"/>
                <a:cs typeface="Arial" panose="020B0604020202020204" pitchFamily="34" charset="0"/>
              </a:rPr>
              <a:t>bacteriocin</a:t>
            </a:r>
            <a:r>
              <a:rPr lang="en-GB" sz="3600" b="1" dirty="0">
                <a:solidFill>
                  <a:schemeClr val="bg1"/>
                </a:solidFill>
                <a:latin typeface="Arial" panose="020B0604020202020204" pitchFamily="34" charset="0"/>
                <a:cs typeface="Arial" panose="020B0604020202020204" pitchFamily="34" charset="0"/>
              </a:rPr>
              <a:t>.</a:t>
            </a:r>
          </a:p>
          <a:p>
            <a:endParaRPr lang="en-GB" dirty="0"/>
          </a:p>
        </p:txBody>
      </p:sp>
    </p:spTree>
    <p:extLst>
      <p:ext uri="{BB962C8B-B14F-4D97-AF65-F5344CB8AC3E}">
        <p14:creationId xmlns:p14="http://schemas.microsoft.com/office/powerpoint/2010/main" xmlns="" val="14818678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099" y="747346"/>
            <a:ext cx="7869117"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10. Lactobacillus </a:t>
            </a:r>
            <a:r>
              <a:rPr lang="en-GB" sz="3600" b="1" dirty="0" err="1">
                <a:solidFill>
                  <a:srgbClr val="FFFF00"/>
                </a:solidFill>
                <a:latin typeface="Arial" panose="020B0604020202020204" pitchFamily="34" charset="0"/>
                <a:cs typeface="Arial" panose="020B0604020202020204" pitchFamily="34" charset="0"/>
              </a:rPr>
              <a:t>H</a:t>
            </a:r>
            <a:r>
              <a:rPr lang="en-GB" sz="3600" b="1" dirty="0" err="1" smtClean="0">
                <a:solidFill>
                  <a:srgbClr val="FFFF00"/>
                </a:solidFill>
                <a:latin typeface="Arial" panose="020B0604020202020204" pitchFamily="34" charset="0"/>
                <a:cs typeface="Arial" panose="020B0604020202020204" pitchFamily="34" charset="0"/>
              </a:rPr>
              <a:t>elveticus</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Is </a:t>
            </a:r>
            <a:r>
              <a:rPr lang="en-GB" sz="3600" b="1" dirty="0">
                <a:solidFill>
                  <a:schemeClr val="bg1"/>
                </a:solidFill>
                <a:latin typeface="Arial" panose="020B0604020202020204" pitchFamily="34" charset="0"/>
                <a:cs typeface="Arial" panose="020B0604020202020204" pitchFamily="34" charset="0"/>
              </a:rPr>
              <a:t>most commonly used in the production of American Swiss cheese and </a:t>
            </a:r>
            <a:r>
              <a:rPr lang="en-GB" sz="3600" b="1" dirty="0" err="1">
                <a:solidFill>
                  <a:schemeClr val="bg1"/>
                </a:solidFill>
                <a:latin typeface="Arial" panose="020B0604020202020204" pitchFamily="34" charset="0"/>
                <a:cs typeface="Arial" panose="020B0604020202020204" pitchFamily="34" charset="0"/>
              </a:rPr>
              <a:t>Emmental</a:t>
            </a:r>
            <a:r>
              <a:rPr lang="en-GB" sz="3600" b="1" dirty="0">
                <a:solidFill>
                  <a:schemeClr val="bg1"/>
                </a:solidFill>
                <a:latin typeface="Arial" panose="020B0604020202020204" pitchFamily="34" charset="0"/>
                <a:cs typeface="Arial" panose="020B0604020202020204" pitchFamily="34" charset="0"/>
              </a:rPr>
              <a:t> cheese, but is also sometimes used in making other styles of cheese, such as Cheddar, Parmesan, </a:t>
            </a:r>
            <a:r>
              <a:rPr lang="en-GB" sz="3600" b="1" dirty="0" err="1" smtClean="0">
                <a:solidFill>
                  <a:schemeClr val="bg1"/>
                </a:solidFill>
                <a:latin typeface="Arial" panose="020B0604020202020204" pitchFamily="34" charset="0"/>
                <a:cs typeface="Arial" panose="020B0604020202020204" pitchFamily="34" charset="0"/>
              </a:rPr>
              <a:t>Romano,</a:t>
            </a:r>
            <a:r>
              <a:rPr lang="en-GB" sz="3600" b="1" dirty="0" err="1">
                <a:solidFill>
                  <a:schemeClr val="bg1"/>
                </a:solidFill>
                <a:latin typeface="Arial" panose="020B0604020202020204" pitchFamily="34" charset="0"/>
                <a:cs typeface="Arial" panose="020B0604020202020204" pitchFamily="34" charset="0"/>
              </a:rPr>
              <a:t>P</a:t>
            </a:r>
            <a:r>
              <a:rPr lang="en-GB" sz="3600" b="1" dirty="0" err="1" smtClean="0">
                <a:solidFill>
                  <a:schemeClr val="bg1"/>
                </a:solidFill>
                <a:latin typeface="Arial" panose="020B0604020202020204" pitchFamily="34" charset="0"/>
                <a:cs typeface="Arial" panose="020B0604020202020204" pitchFamily="34" charset="0"/>
              </a:rPr>
              <a:t>rovolone</a:t>
            </a:r>
            <a:r>
              <a:rPr lang="en-GB" sz="3600" b="1" dirty="0">
                <a:solidFill>
                  <a:schemeClr val="bg1"/>
                </a:solidFill>
                <a:latin typeface="Arial" panose="020B0604020202020204" pitchFamily="34" charset="0"/>
                <a:cs typeface="Arial" panose="020B0604020202020204" pitchFamily="34" charset="0"/>
              </a:rPr>
              <a:t>, and </a:t>
            </a:r>
            <a:r>
              <a:rPr lang="en-GB" sz="3600" b="1" dirty="0" smtClean="0">
                <a:solidFill>
                  <a:schemeClr val="bg1"/>
                </a:solidFill>
                <a:latin typeface="Arial" panose="020B0604020202020204" pitchFamily="34" charset="0"/>
                <a:cs typeface="Arial" panose="020B0604020202020204" pitchFamily="34" charset="0"/>
              </a:rPr>
              <a:t>Mozzarella</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553997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921" y="1310054"/>
            <a:ext cx="7592158" cy="3970318"/>
          </a:xfrm>
          <a:prstGeom prst="rect">
            <a:avLst/>
          </a:prstGeom>
          <a:noFill/>
        </p:spPr>
        <p:txBody>
          <a:bodyPr wrap="square" rtlCol="0">
            <a:spAutoFit/>
          </a:bodyPr>
          <a:lstStyle/>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Ingestion </a:t>
            </a:r>
            <a:r>
              <a:rPr lang="en-GB" sz="3600" b="1" dirty="0">
                <a:solidFill>
                  <a:schemeClr val="bg1"/>
                </a:solidFill>
                <a:latin typeface="Arial" panose="020B0604020202020204" pitchFamily="34" charset="0"/>
                <a:cs typeface="Arial" panose="020B0604020202020204" pitchFamily="34" charset="0"/>
              </a:rPr>
              <a:t>of powdered milk fermented with </a:t>
            </a:r>
            <a:r>
              <a:rPr lang="en-GB" sz="3600" b="1" i="1" dirty="0">
                <a:solidFill>
                  <a:schemeClr val="bg1"/>
                </a:solidFill>
                <a:latin typeface="Arial" panose="020B0604020202020204" pitchFamily="34" charset="0"/>
                <a:cs typeface="Arial" panose="020B0604020202020204" pitchFamily="34" charset="0"/>
              </a:rPr>
              <a:t>L. </a:t>
            </a:r>
            <a:r>
              <a:rPr lang="en-GB" sz="3600" b="1" i="1" dirty="0" err="1">
                <a:solidFill>
                  <a:schemeClr val="bg1"/>
                </a:solidFill>
                <a:latin typeface="Arial" panose="020B0604020202020204" pitchFamily="34" charset="0"/>
                <a:cs typeface="Arial" panose="020B0604020202020204" pitchFamily="34" charset="0"/>
              </a:rPr>
              <a:t>helveticus</a:t>
            </a:r>
            <a:r>
              <a:rPr lang="en-GB" sz="3600" b="1" dirty="0">
                <a:solidFill>
                  <a:schemeClr val="bg1"/>
                </a:solidFill>
                <a:latin typeface="Arial" panose="020B0604020202020204" pitchFamily="34" charset="0"/>
                <a:cs typeface="Arial" panose="020B0604020202020204" pitchFamily="34" charset="0"/>
              </a:rPr>
              <a:t> was shown to decrease blood pressure due to the presence of manufactured tripeptides that have ACE inhibitor </a:t>
            </a:r>
            <a:r>
              <a:rPr lang="en-GB" sz="3600" b="1" dirty="0" smtClean="0">
                <a:solidFill>
                  <a:schemeClr val="bg1"/>
                </a:solidFill>
                <a:latin typeface="Arial" panose="020B0604020202020204" pitchFamily="34" charset="0"/>
                <a:cs typeface="Arial" panose="020B0604020202020204" pitchFamily="34" charset="0"/>
              </a:rPr>
              <a:t>activity.</a:t>
            </a:r>
            <a:r>
              <a:rPr lang="en-GB" sz="3600" b="1" baseline="30000" dirty="0">
                <a:solidFill>
                  <a:schemeClr val="bg1"/>
                </a:solidFill>
                <a:latin typeface="Arial" panose="020B0604020202020204" pitchFamily="34" charset="0"/>
                <a:cs typeface="Arial" panose="020B0604020202020204" pitchFamily="34" charset="0"/>
              </a:rPr>
              <a:t> </a:t>
            </a:r>
            <a:endParaRPr lang="en-GB" sz="3600" dirty="0"/>
          </a:p>
        </p:txBody>
      </p:sp>
    </p:spTree>
    <p:extLst>
      <p:ext uri="{BB962C8B-B14F-4D97-AF65-F5344CB8AC3E}">
        <p14:creationId xmlns:p14="http://schemas.microsoft.com/office/powerpoint/2010/main" xmlns="" val="862957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023" y="870438"/>
            <a:ext cx="7367954"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11. </a:t>
            </a:r>
            <a:r>
              <a:rPr lang="en-GB" sz="3600" b="1" dirty="0" err="1" smtClean="0">
                <a:solidFill>
                  <a:srgbClr val="FFFF00"/>
                </a:solidFill>
                <a:latin typeface="Arial" panose="020B0604020202020204" pitchFamily="34" charset="0"/>
                <a:cs typeface="Arial" panose="020B0604020202020204" pitchFamily="34" charset="0"/>
              </a:rPr>
              <a:t>Lactococcus</a:t>
            </a:r>
            <a:r>
              <a:rPr lang="en-GB" sz="3600" b="1" dirty="0" smtClean="0">
                <a:solidFill>
                  <a:srgbClr val="FFFF00"/>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Used </a:t>
            </a:r>
            <a:r>
              <a:rPr lang="en-GB" sz="3600" b="1" dirty="0">
                <a:solidFill>
                  <a:schemeClr val="bg1"/>
                </a:solidFill>
                <a:latin typeface="Arial" panose="020B0604020202020204" pitchFamily="34" charset="0"/>
                <a:cs typeface="Arial" panose="020B0604020202020204" pitchFamily="34" charset="0"/>
              </a:rPr>
              <a:t>extensively in the production </a:t>
            </a:r>
            <a:r>
              <a:rPr lang="en-GB" sz="3600" b="1" dirty="0" smtClean="0">
                <a:solidFill>
                  <a:schemeClr val="bg1"/>
                </a:solidFill>
                <a:latin typeface="Arial" panose="020B0604020202020204" pitchFamily="34" charset="0"/>
                <a:cs typeface="Arial" panose="020B0604020202020204" pitchFamily="34" charset="0"/>
              </a:rPr>
              <a:t>of buttermilk</a:t>
            </a:r>
            <a:r>
              <a:rPr lang="en-GB" sz="3600" b="1" dirty="0">
                <a:solidFill>
                  <a:schemeClr val="bg1"/>
                </a:solidFill>
                <a:latin typeface="Arial" panose="020B0604020202020204" pitchFamily="34" charset="0"/>
                <a:cs typeface="Arial" panose="020B0604020202020204" pitchFamily="34" charset="0"/>
              </a:rPr>
              <a:t> and </a:t>
            </a:r>
            <a:r>
              <a:rPr lang="en-GB" sz="3600" b="1" dirty="0" smtClean="0">
                <a:solidFill>
                  <a:schemeClr val="bg1"/>
                </a:solidFill>
                <a:latin typeface="Arial" panose="020B0604020202020204" pitchFamily="34" charset="0"/>
                <a:cs typeface="Arial" panose="020B0604020202020204" pitchFamily="34" charset="0"/>
              </a:rPr>
              <a:t>cheese, but </a:t>
            </a:r>
            <a:r>
              <a:rPr lang="en-GB" sz="3600" b="1" dirty="0">
                <a:solidFill>
                  <a:schemeClr val="bg1"/>
                </a:solidFill>
                <a:latin typeface="Arial" panose="020B0604020202020204" pitchFamily="34" charset="0"/>
                <a:cs typeface="Arial" panose="020B0604020202020204" pitchFamily="34" charset="0"/>
              </a:rPr>
              <a:t>has also become famous as the first genetically modified organism to be used alive for the treatment of human </a:t>
            </a:r>
            <a:r>
              <a:rPr lang="en-GB" sz="3600" b="1" dirty="0" smtClean="0">
                <a:solidFill>
                  <a:schemeClr val="bg1"/>
                </a:solidFill>
                <a:latin typeface="Arial" panose="020B0604020202020204" pitchFamily="34" charset="0"/>
                <a:cs typeface="Arial" panose="020B0604020202020204" pitchFamily="34" charset="0"/>
              </a:rPr>
              <a:t>disease.</a:t>
            </a:r>
            <a:r>
              <a:rPr lang="en-GB" sz="3600" b="1" baseline="30000" dirty="0">
                <a:solidFill>
                  <a:schemeClr val="bg1"/>
                </a:solidFill>
                <a:latin typeface="Arial" panose="020B0604020202020204" pitchFamily="34" charset="0"/>
                <a:cs typeface="Arial" panose="020B0604020202020204" pitchFamily="34" charset="0"/>
              </a:rPr>
              <a:t> </a:t>
            </a:r>
            <a:endParaRPr lang="en-GB" sz="3600" b="1" baseline="30000"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57893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042" y="889843"/>
            <a:ext cx="7411915"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11. </a:t>
            </a:r>
            <a:r>
              <a:rPr lang="en-GB" sz="3600" b="1" dirty="0" err="1" smtClean="0">
                <a:solidFill>
                  <a:srgbClr val="FFFF00"/>
                </a:solidFill>
                <a:latin typeface="Arial" panose="020B0604020202020204" pitchFamily="34" charset="0"/>
                <a:cs typeface="Arial" panose="020B0604020202020204" pitchFamily="34" charset="0"/>
              </a:rPr>
              <a:t>Lactococcus</a:t>
            </a:r>
            <a:r>
              <a:rPr lang="en-GB" sz="3600" b="1" dirty="0" smtClean="0">
                <a:solidFill>
                  <a:srgbClr val="FFFF00"/>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i="1" dirty="0" smtClean="0">
                <a:solidFill>
                  <a:schemeClr val="bg1"/>
                </a:solidFill>
                <a:latin typeface="Arial" panose="020B0604020202020204" pitchFamily="34" charset="0"/>
                <a:cs typeface="Arial" panose="020B0604020202020204" pitchFamily="34" charset="0"/>
              </a:rPr>
              <a:t>L</a:t>
            </a:r>
            <a:r>
              <a:rPr lang="en-GB" sz="3600" b="1" i="1" dirty="0">
                <a:solidFill>
                  <a:schemeClr val="bg1"/>
                </a:solidFill>
                <a:latin typeface="Arial" panose="020B0604020202020204" pitchFamily="34" charset="0"/>
                <a:cs typeface="Arial" panose="020B0604020202020204" pitchFamily="34" charset="0"/>
              </a:rPr>
              <a:t>. </a:t>
            </a:r>
            <a:r>
              <a:rPr lang="en-GB" sz="3600" b="1" i="1" dirty="0" err="1">
                <a:solidFill>
                  <a:schemeClr val="bg1"/>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is used in the early stages for the production of many cheeses, including Brie</a:t>
            </a:r>
            <a:r>
              <a:rPr lang="en-GB" sz="3600" b="1" dirty="0" smtClean="0">
                <a:solidFill>
                  <a:schemeClr val="bg1"/>
                </a:solidFill>
                <a:latin typeface="Arial" panose="020B0604020202020204" pitchFamily="34" charset="0"/>
                <a:cs typeface="Arial" panose="020B0604020202020204" pitchFamily="34" charset="0"/>
              </a:rPr>
              <a:t>, Camembert</a:t>
            </a:r>
            <a:r>
              <a:rPr lang="en-GB" sz="3600" b="1" dirty="0">
                <a:solidFill>
                  <a:schemeClr val="bg1"/>
                </a:solidFill>
                <a:latin typeface="Arial" panose="020B0604020202020204" pitchFamily="34" charset="0"/>
                <a:cs typeface="Arial" panose="020B0604020202020204" pitchFamily="34" charset="0"/>
              </a:rPr>
              <a:t>, Cheddar, Colby, </a:t>
            </a:r>
            <a:r>
              <a:rPr lang="en-GB" sz="3600" b="1" dirty="0" err="1">
                <a:solidFill>
                  <a:schemeClr val="bg1"/>
                </a:solidFill>
                <a:latin typeface="Arial" panose="020B0604020202020204" pitchFamily="34" charset="0"/>
                <a:cs typeface="Arial" panose="020B0604020202020204" pitchFamily="34" charset="0"/>
              </a:rPr>
              <a:t>Gruyère</a:t>
            </a:r>
            <a:r>
              <a:rPr lang="en-GB" sz="3600" b="1" dirty="0">
                <a:solidFill>
                  <a:schemeClr val="bg1"/>
                </a:solidFill>
                <a:latin typeface="Arial" panose="020B0604020202020204" pitchFamily="34" charset="0"/>
                <a:cs typeface="Arial" panose="020B0604020202020204" pitchFamily="34" charset="0"/>
              </a:rPr>
              <a:t>, Parmesan, and </a:t>
            </a:r>
            <a:r>
              <a:rPr lang="en-GB" sz="3600" b="1" dirty="0" smtClean="0">
                <a:solidFill>
                  <a:schemeClr val="bg1"/>
                </a:solidFill>
                <a:latin typeface="Arial" panose="020B0604020202020204" pitchFamily="34" charset="0"/>
                <a:cs typeface="Arial" panose="020B0604020202020204" pitchFamily="34" charset="0"/>
              </a:rPr>
              <a:t>Roquefort. </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Makes Vitamin B12 in ruminants.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37019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365" y="773723"/>
            <a:ext cx="7693269"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12</a:t>
            </a:r>
            <a:r>
              <a:rPr lang="en-GB" sz="3600" b="1" i="1" dirty="0" smtClean="0">
                <a:solidFill>
                  <a:srgbClr val="FFFF00"/>
                </a:solidFill>
                <a:latin typeface="Arial" panose="020B0604020202020204" pitchFamily="34" charset="0"/>
                <a:cs typeface="Arial" panose="020B0604020202020204" pitchFamily="34" charset="0"/>
              </a:rPr>
              <a:t>. </a:t>
            </a:r>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a:solidFill>
                  <a:srgbClr val="FFFF00"/>
                </a:solidFill>
                <a:latin typeface="Arial" panose="020B0604020202020204" pitchFamily="34" charset="0"/>
                <a:cs typeface="Arial" panose="020B0604020202020204" pitchFamily="34" charset="0"/>
              </a:rPr>
              <a:t>paracasei</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Used </a:t>
            </a:r>
            <a:r>
              <a:rPr lang="en-GB" sz="3600" b="1" dirty="0">
                <a:solidFill>
                  <a:schemeClr val="bg1"/>
                </a:solidFill>
                <a:latin typeface="Arial" panose="020B0604020202020204" pitchFamily="34" charset="0"/>
                <a:cs typeface="Arial" panose="020B0604020202020204" pitchFamily="34" charset="0"/>
              </a:rPr>
              <a:t>in dairy product </a:t>
            </a:r>
            <a:r>
              <a:rPr lang="en-GB" sz="3600" b="1" dirty="0" smtClean="0">
                <a:solidFill>
                  <a:schemeClr val="bg1"/>
                </a:solidFill>
                <a:latin typeface="Arial" panose="020B0604020202020204" pitchFamily="34" charset="0"/>
                <a:cs typeface="Arial" panose="020B0604020202020204" pitchFamily="34" charset="0"/>
              </a:rPr>
              <a:t>fermentation</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and</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probiotic.</a:t>
            </a:r>
            <a:r>
              <a:rPr lang="en-GB" sz="3600" b="1" dirty="0">
                <a:solidFill>
                  <a:schemeClr val="bg1"/>
                </a:solidFill>
                <a:latin typeface="Arial" panose="020B0604020202020204" pitchFamily="34" charset="0"/>
                <a:cs typeface="Arial" panose="020B0604020202020204" pitchFamily="34" charset="0"/>
              </a:rPr>
              <a:t> </a:t>
            </a:r>
            <a:endParaRPr lang="en-GB" sz="3600" b="1" i="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commonly found in many human habitats such </a:t>
            </a:r>
            <a:r>
              <a:rPr lang="en-GB" sz="3600" b="1" dirty="0" smtClean="0">
                <a:solidFill>
                  <a:schemeClr val="bg1"/>
                </a:solidFill>
                <a:latin typeface="Arial" panose="020B0604020202020204" pitchFamily="34" charset="0"/>
                <a:cs typeface="Arial" panose="020B0604020202020204" pitchFamily="34" charset="0"/>
              </a:rPr>
              <a:t>as intestinal </a:t>
            </a:r>
            <a:r>
              <a:rPr lang="en-GB" sz="3600" b="1" dirty="0">
                <a:solidFill>
                  <a:schemeClr val="bg1"/>
                </a:solidFill>
                <a:latin typeface="Arial" panose="020B0604020202020204" pitchFamily="34" charset="0"/>
                <a:cs typeface="Arial" panose="020B0604020202020204" pitchFamily="34" charset="0"/>
              </a:rPr>
              <a:t>tracts and mouths as well as sewages, silages, and </a:t>
            </a:r>
            <a:r>
              <a:rPr lang="en-GB" sz="3600" b="1" dirty="0" smtClean="0">
                <a:solidFill>
                  <a:schemeClr val="bg1"/>
                </a:solidFill>
                <a:latin typeface="Arial" panose="020B0604020202020204" pitchFamily="34" charset="0"/>
                <a:cs typeface="Arial" panose="020B0604020202020204" pitchFamily="34" charset="0"/>
              </a:rPr>
              <a:t>dairy </a:t>
            </a:r>
            <a:r>
              <a:rPr lang="en-GB" sz="3600" b="1" dirty="0">
                <a:solidFill>
                  <a:schemeClr val="bg1"/>
                </a:solidFill>
                <a:latin typeface="Arial" panose="020B0604020202020204" pitchFamily="34" charset="0"/>
                <a:cs typeface="Arial" panose="020B0604020202020204" pitchFamily="34" charset="0"/>
              </a:rPr>
              <a:t>products.</a:t>
            </a:r>
          </a:p>
        </p:txBody>
      </p:sp>
    </p:spTree>
    <p:extLst>
      <p:ext uri="{BB962C8B-B14F-4D97-AF65-F5344CB8AC3E}">
        <p14:creationId xmlns:p14="http://schemas.microsoft.com/office/powerpoint/2010/main" xmlns="" val="26209399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234" y="1008498"/>
            <a:ext cx="7851532" cy="4524315"/>
          </a:xfrm>
          <a:prstGeom prst="rect">
            <a:avLst/>
          </a:prstGeom>
          <a:noFill/>
        </p:spPr>
        <p:txBody>
          <a:bodyPr wrap="square" rtlCol="0">
            <a:spAutoFit/>
          </a:bodyPr>
          <a:lstStyle/>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was found </a:t>
            </a:r>
            <a:r>
              <a:rPr lang="en-GB" sz="3600" b="1" dirty="0">
                <a:solidFill>
                  <a:schemeClr val="bg1"/>
                </a:solidFill>
                <a:latin typeface="Arial" panose="020B0604020202020204" pitchFamily="34" charset="0"/>
                <a:cs typeface="Arial" panose="020B0604020202020204" pitchFamily="34" charset="0"/>
              </a:rPr>
              <a:t>to exhibit strong opposition against </a:t>
            </a:r>
            <a:r>
              <a:rPr lang="en-GB" sz="3600" b="1" i="1" dirty="0">
                <a:solidFill>
                  <a:schemeClr val="bg1"/>
                </a:solidFill>
                <a:latin typeface="Arial" panose="020B0604020202020204" pitchFamily="34" charset="0"/>
                <a:cs typeface="Arial" panose="020B0604020202020204" pitchFamily="34" charset="0"/>
              </a:rPr>
              <a:t>Salmonella </a:t>
            </a:r>
            <a:r>
              <a:rPr lang="en-GB" sz="3600" b="1" i="1" dirty="0" err="1">
                <a:solidFill>
                  <a:schemeClr val="bg1"/>
                </a:solidFill>
                <a:latin typeface="Arial" panose="020B0604020202020204" pitchFamily="34" charset="0"/>
                <a:cs typeface="Arial" panose="020B0604020202020204" pitchFamily="34" charset="0"/>
              </a:rPr>
              <a:t>enterica</a:t>
            </a:r>
            <a:r>
              <a:rPr lang="en-GB" sz="3600" b="1" dirty="0">
                <a:solidFill>
                  <a:schemeClr val="bg1"/>
                </a:solidFill>
                <a:latin typeface="Arial" panose="020B0604020202020204" pitchFamily="34" charset="0"/>
                <a:cs typeface="Arial" panose="020B0604020202020204" pitchFamily="34" charset="0"/>
              </a:rPr>
              <a:t> and </a:t>
            </a:r>
            <a:r>
              <a:rPr lang="en-GB" sz="3600" b="1" i="1" dirty="0" err="1">
                <a:solidFill>
                  <a:schemeClr val="bg1"/>
                </a:solidFill>
                <a:latin typeface="Arial" panose="020B0604020202020204" pitchFamily="34" charset="0"/>
                <a:cs typeface="Arial" panose="020B0604020202020204" pitchFamily="34" charset="0"/>
              </a:rPr>
              <a:t>Heliobacter</a:t>
            </a:r>
            <a:r>
              <a:rPr lang="en-GB" sz="3600" b="1" i="1" dirty="0">
                <a:solidFill>
                  <a:schemeClr val="bg1"/>
                </a:solidFill>
                <a:latin typeface="Arial" panose="020B0604020202020204" pitchFamily="34" charset="0"/>
                <a:cs typeface="Arial" panose="020B0604020202020204" pitchFamily="34" charset="0"/>
              </a:rPr>
              <a:t> </a:t>
            </a:r>
            <a:r>
              <a:rPr lang="en-GB" sz="3600" b="1" i="1" dirty="0" smtClean="0">
                <a:solidFill>
                  <a:schemeClr val="bg1"/>
                </a:solidFill>
                <a:latin typeface="Arial" panose="020B0604020202020204" pitchFamily="34" charset="0"/>
                <a:cs typeface="Arial" panose="020B0604020202020204" pitchFamily="34" charset="0"/>
              </a:rPr>
              <a:t>pylori</a:t>
            </a:r>
            <a:r>
              <a:rPr lang="en-GB" sz="3600" b="1" dirty="0" smtClean="0">
                <a:solidFill>
                  <a:schemeClr val="bg1"/>
                </a:solidFill>
                <a:latin typeface="Arial" panose="020B0604020202020204" pitchFamily="34" charset="0"/>
                <a:cs typeface="Arial" panose="020B0604020202020204" pitchFamily="34" charset="0"/>
              </a:rPr>
              <a:t>.</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 was also </a:t>
            </a:r>
            <a:r>
              <a:rPr lang="en-GB" sz="3600" b="1" dirty="0">
                <a:solidFill>
                  <a:schemeClr val="bg1"/>
                </a:solidFill>
                <a:latin typeface="Arial" panose="020B0604020202020204" pitchFamily="34" charset="0"/>
                <a:cs typeface="Arial" panose="020B0604020202020204" pitchFamily="34" charset="0"/>
              </a:rPr>
              <a:t>found to break down </a:t>
            </a:r>
            <a:r>
              <a:rPr lang="en-GB" sz="3600" b="1" dirty="0" err="1">
                <a:solidFill>
                  <a:schemeClr val="bg1"/>
                </a:solidFill>
                <a:latin typeface="Arial" panose="020B0604020202020204" pitchFamily="34" charset="0"/>
                <a:cs typeface="Arial" panose="020B0604020202020204" pitchFamily="34" charset="0"/>
              </a:rPr>
              <a:t>oligofructose</a:t>
            </a:r>
            <a:r>
              <a:rPr lang="en-GB" sz="3600" b="1" dirty="0">
                <a:solidFill>
                  <a:schemeClr val="bg1"/>
                </a:solidFill>
                <a:latin typeface="Arial" panose="020B0604020202020204" pitchFamily="34" charset="0"/>
                <a:cs typeface="Arial" panose="020B0604020202020204" pitchFamily="34" charset="0"/>
              </a:rPr>
              <a:t> and inulin, while also growing rapidly on both and producing lactic acid as the end product</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363716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023" y="520511"/>
            <a:ext cx="7367954" cy="5816977"/>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Dental amalgams are</a:t>
            </a:r>
          </a:p>
          <a:p>
            <a:r>
              <a:rPr lang="en-GB" sz="3600" b="1" dirty="0" smtClean="0">
                <a:solidFill>
                  <a:schemeClr val="bg1"/>
                </a:solidFill>
                <a:latin typeface="Arial" panose="020B0604020202020204" pitchFamily="34" charset="0"/>
                <a:cs typeface="Arial" panose="020B0604020202020204" pitchFamily="34" charset="0"/>
              </a:rPr>
              <a:t>Mercury 50%</a:t>
            </a:r>
          </a:p>
          <a:p>
            <a:r>
              <a:rPr lang="en-GB" sz="3600" b="1" dirty="0" smtClean="0">
                <a:solidFill>
                  <a:schemeClr val="bg1"/>
                </a:solidFill>
                <a:latin typeface="Arial" panose="020B0604020202020204" pitchFamily="34" charset="0"/>
                <a:cs typeface="Arial" panose="020B0604020202020204" pitchFamily="34" charset="0"/>
              </a:rPr>
              <a:t>Silver 22-32%</a:t>
            </a:r>
          </a:p>
          <a:p>
            <a:r>
              <a:rPr lang="en-GB" sz="3600" b="1" dirty="0" smtClean="0">
                <a:solidFill>
                  <a:schemeClr val="bg1"/>
                </a:solidFill>
                <a:latin typeface="Arial" panose="020B0604020202020204" pitchFamily="34" charset="0"/>
                <a:cs typeface="Arial" panose="020B0604020202020204" pitchFamily="34" charset="0"/>
              </a:rPr>
              <a:t>Tin -14%</a:t>
            </a:r>
          </a:p>
          <a:p>
            <a:r>
              <a:rPr lang="en-GB" sz="3600" b="1" dirty="0" smtClean="0">
                <a:solidFill>
                  <a:schemeClr val="bg1"/>
                </a:solidFill>
                <a:latin typeface="Arial" panose="020B0604020202020204" pitchFamily="34" charset="0"/>
                <a:cs typeface="Arial" panose="020B0604020202020204" pitchFamily="34" charset="0"/>
              </a:rPr>
              <a:t>Copper -8%</a:t>
            </a:r>
          </a:p>
          <a:p>
            <a:r>
              <a:rPr lang="en-GB" sz="3600" b="1" dirty="0" smtClean="0">
                <a:solidFill>
                  <a:schemeClr val="bg1"/>
                </a:solidFill>
                <a:latin typeface="Arial" panose="020B0604020202020204" pitchFamily="34" charset="0"/>
                <a:cs typeface="Arial" panose="020B0604020202020204" pitchFamily="34" charset="0"/>
              </a:rPr>
              <a:t>Zinc -2%</a:t>
            </a:r>
          </a:p>
          <a:p>
            <a:r>
              <a:rPr lang="en-GB" sz="3600" b="1" dirty="0" smtClean="0">
                <a:solidFill>
                  <a:schemeClr val="bg1"/>
                </a:solidFill>
                <a:latin typeface="Arial" panose="020B0604020202020204" pitchFamily="34" charset="0"/>
                <a:cs typeface="Arial" panose="020B0604020202020204" pitchFamily="34" charset="0"/>
              </a:rPr>
              <a:t>Indium – 4%</a:t>
            </a:r>
          </a:p>
          <a:p>
            <a:r>
              <a:rPr lang="en-GB" sz="3600" b="1" dirty="0" smtClean="0">
                <a:solidFill>
                  <a:schemeClr val="bg1"/>
                </a:solidFill>
                <a:latin typeface="Arial" panose="020B0604020202020204" pitchFamily="34" charset="0"/>
                <a:cs typeface="Arial" panose="020B0604020202020204" pitchFamily="34" charset="0"/>
              </a:rPr>
              <a:t>Palladium - 0.5%</a:t>
            </a:r>
          </a:p>
          <a:p>
            <a:endParaRPr lang="en-GB" sz="3600" dirty="0"/>
          </a:p>
          <a:p>
            <a:r>
              <a:rPr lang="en-GB" sz="1600" b="1" dirty="0" smtClean="0">
                <a:solidFill>
                  <a:schemeClr val="bg1"/>
                </a:solidFill>
                <a:latin typeface="Arial" panose="020B0604020202020204" pitchFamily="34" charset="0"/>
                <a:cs typeface="Arial" panose="020B0604020202020204" pitchFamily="34" charset="0"/>
              </a:rPr>
              <a:t>The </a:t>
            </a:r>
            <a:r>
              <a:rPr lang="en-GB" sz="1600" b="1" dirty="0">
                <a:solidFill>
                  <a:schemeClr val="bg1"/>
                </a:solidFill>
                <a:latin typeface="Arial" panose="020B0604020202020204" pitchFamily="34" charset="0"/>
                <a:cs typeface="Arial" panose="020B0604020202020204" pitchFamily="34" charset="0"/>
              </a:rPr>
              <a:t>reason for lower mercury emission is that amalgam prepared with indium rapidly forms indium oxide and tin oxide films which reduce mercury release. Palladium reduces tarnish and corrosion.</a:t>
            </a:r>
            <a:endParaRPr lang="en-GB" sz="1600" b="1" dirty="0" smtClean="0">
              <a:solidFill>
                <a:schemeClr val="bg1"/>
              </a:solidFill>
              <a:latin typeface="Arial" panose="020B0604020202020204" pitchFamily="34" charset="0"/>
              <a:cs typeface="Arial" panose="020B0604020202020204" pitchFamily="34" charset="0"/>
            </a:endParaRPr>
          </a:p>
        </p:txBody>
      </p:sp>
      <p:pic>
        <p:nvPicPr>
          <p:cNvPr id="1026" name="Picture 2" descr="https://upload.wikimedia.org/wikipedia/commons/thumb/1/14/Filling.jpg/220px-Fill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0662" y="1305232"/>
            <a:ext cx="4097781" cy="3073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62380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96"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14. Lactobacillus </a:t>
            </a:r>
            <a:r>
              <a:rPr lang="en-GB" sz="3600" b="1" dirty="0" err="1" smtClean="0">
                <a:solidFill>
                  <a:srgbClr val="FFFF00"/>
                </a:solidFill>
                <a:latin typeface="Arial" panose="020B0604020202020204" pitchFamily="34" charset="0"/>
                <a:cs typeface="Arial" panose="020B0604020202020204" pitchFamily="34" charset="0"/>
              </a:rPr>
              <a:t>Plantarum</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34158" y="2212487"/>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Controls inflammation in the gut</a:t>
            </a:r>
          </a:p>
          <a:p>
            <a:r>
              <a:rPr lang="en-GB" sz="3600" b="1" dirty="0" smtClean="0">
                <a:solidFill>
                  <a:schemeClr val="bg1"/>
                </a:solidFill>
                <a:latin typeface="Arial" panose="020B0604020202020204" pitchFamily="34" charset="0"/>
                <a:cs typeface="Arial" panose="020B0604020202020204" pitchFamily="34" charset="0"/>
              </a:rPr>
              <a:t>Fights pathogenic microbes</a:t>
            </a:r>
          </a:p>
          <a:p>
            <a:r>
              <a:rPr lang="en-GB" sz="3600" b="1" dirty="0" smtClean="0">
                <a:solidFill>
                  <a:schemeClr val="bg1"/>
                </a:solidFill>
                <a:latin typeface="Arial" panose="020B0604020202020204" pitchFamily="34" charset="0"/>
                <a:cs typeface="Arial" panose="020B0604020202020204" pitchFamily="34" charset="0"/>
              </a:rPr>
              <a:t>Fortifies the gut lining so helps reduce gut permeability</a:t>
            </a:r>
          </a:p>
          <a:p>
            <a:r>
              <a:rPr lang="en-GB" sz="3600" b="1" dirty="0" smtClean="0">
                <a:solidFill>
                  <a:schemeClr val="bg1"/>
                </a:solidFill>
                <a:latin typeface="Arial" panose="020B0604020202020204" pitchFamily="34" charset="0"/>
                <a:cs typeface="Arial" panose="020B0604020202020204" pitchFamily="34" charset="0"/>
              </a:rPr>
              <a:t>Quickly digests proteins so prevents food allergies</a:t>
            </a: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039831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704"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Plantarum</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Absorbs and maintains levels of important nutrients – omega 3 fatty acids, vitamins and anti-oxidants</a:t>
            </a:r>
          </a:p>
          <a:p>
            <a:r>
              <a:rPr lang="en-GB" sz="3600" b="1" dirty="0" smtClean="0">
                <a:solidFill>
                  <a:schemeClr val="bg1"/>
                </a:solidFill>
                <a:latin typeface="Arial" panose="020B0604020202020204" pitchFamily="34" charset="0"/>
                <a:cs typeface="Arial" panose="020B0604020202020204" pitchFamily="34" charset="0"/>
              </a:rPr>
              <a:t>In terms of immune system, it fights infection, controls inflammation and controls pathogens</a:t>
            </a:r>
          </a:p>
          <a:p>
            <a:r>
              <a:rPr lang="en-GB" sz="3600" b="1" dirty="0" smtClean="0">
                <a:solidFill>
                  <a:schemeClr val="bg1"/>
                </a:solidFill>
                <a:latin typeface="Arial" panose="020B0604020202020204" pitchFamily="34" charset="0"/>
                <a:cs typeface="Arial" panose="020B0604020202020204" pitchFamily="34" charset="0"/>
              </a:rPr>
              <a:t>In mice reduce symptoms of M.S</a:t>
            </a:r>
          </a:p>
        </p:txBody>
      </p:sp>
    </p:spTree>
    <p:extLst>
      <p:ext uri="{BB962C8B-B14F-4D97-AF65-F5344CB8AC3E}">
        <p14:creationId xmlns:p14="http://schemas.microsoft.com/office/powerpoint/2010/main" xmlns="" val="37625748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896816"/>
            <a:ext cx="7543800" cy="4524315"/>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15. Lactobacillus </a:t>
            </a:r>
            <a:r>
              <a:rPr lang="en-GB" sz="3600" b="1" dirty="0" err="1">
                <a:solidFill>
                  <a:srgbClr val="FFFF00"/>
                </a:solidFill>
                <a:latin typeface="Arial" panose="020B0604020202020204" pitchFamily="34" charset="0"/>
                <a:cs typeface="Arial" panose="020B0604020202020204" pitchFamily="34" charset="0"/>
              </a:rPr>
              <a:t>reuteri</a:t>
            </a:r>
            <a:r>
              <a:rPr lang="en-GB" sz="3600" b="1" dirty="0">
                <a:solidFill>
                  <a:schemeClr val="bg1"/>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Naturally </a:t>
            </a:r>
            <a:r>
              <a:rPr lang="en-GB" sz="3600" b="1" dirty="0">
                <a:solidFill>
                  <a:schemeClr val="bg1"/>
                </a:solidFill>
                <a:latin typeface="Arial" panose="020B0604020202020204" pitchFamily="34" charset="0"/>
                <a:cs typeface="Arial" panose="020B0604020202020204" pitchFamily="34" charset="0"/>
              </a:rPr>
              <a:t>inhabits the </a:t>
            </a:r>
            <a:r>
              <a:rPr lang="en-GB" sz="3600" b="1" dirty="0" smtClean="0">
                <a:solidFill>
                  <a:schemeClr val="bg1"/>
                </a:solidFill>
                <a:latin typeface="Arial" panose="020B0604020202020204" pitchFamily="34" charset="0"/>
                <a:cs typeface="Arial" panose="020B0604020202020204" pitchFamily="34" charset="0"/>
              </a:rPr>
              <a:t>gut of</a:t>
            </a:r>
            <a:r>
              <a:rPr lang="en-GB" sz="3600" b="1" dirty="0">
                <a:solidFill>
                  <a:schemeClr val="bg1"/>
                </a:solidFill>
                <a:latin typeface="Arial" panose="020B0604020202020204" pitchFamily="34" charset="0"/>
                <a:cs typeface="Arial" panose="020B0604020202020204" pitchFamily="34" charset="0"/>
              </a:rPr>
              <a:t> mammals </a:t>
            </a:r>
            <a:r>
              <a:rPr lang="en-GB" sz="3600" b="1" dirty="0" smtClean="0">
                <a:solidFill>
                  <a:schemeClr val="bg1"/>
                </a:solidFill>
                <a:latin typeface="Arial" panose="020B0604020202020204" pitchFamily="34" charset="0"/>
                <a:cs typeface="Arial" panose="020B0604020202020204" pitchFamily="34" charset="0"/>
              </a:rPr>
              <a:t>and birds</a:t>
            </a:r>
            <a:r>
              <a:rPr lang="en-GB" sz="3600" b="1" dirty="0">
                <a:solidFill>
                  <a:schemeClr val="bg1"/>
                </a:solidFill>
                <a:latin typeface="Arial" panose="020B0604020202020204" pitchFamily="34" charset="0"/>
                <a:cs typeface="Arial" panose="020B0604020202020204" pitchFamily="34" charset="0"/>
              </a:rPr>
              <a:t>. First described in the early 1980s, some strains of </a:t>
            </a:r>
            <a:r>
              <a:rPr lang="en-GB" sz="3600" b="1" i="1" dirty="0">
                <a:solidFill>
                  <a:schemeClr val="bg1"/>
                </a:solidFill>
                <a:latin typeface="Arial" panose="020B0604020202020204" pitchFamily="34" charset="0"/>
                <a:cs typeface="Arial" panose="020B0604020202020204" pitchFamily="34" charset="0"/>
              </a:rPr>
              <a:t>L. </a:t>
            </a:r>
            <a:r>
              <a:rPr lang="en-GB" sz="3600" b="1" i="1" dirty="0" err="1">
                <a:solidFill>
                  <a:schemeClr val="bg1"/>
                </a:solidFill>
                <a:latin typeface="Arial" panose="020B0604020202020204" pitchFamily="34" charset="0"/>
                <a:cs typeface="Arial" panose="020B0604020202020204" pitchFamily="34" charset="0"/>
              </a:rPr>
              <a:t>reuteri</a:t>
            </a:r>
            <a:r>
              <a:rPr lang="en-GB" sz="3600" b="1" dirty="0">
                <a:solidFill>
                  <a:schemeClr val="bg1"/>
                </a:solidFill>
                <a:latin typeface="Arial" panose="020B0604020202020204" pitchFamily="34" charset="0"/>
                <a:cs typeface="Arial" panose="020B0604020202020204" pitchFamily="34" charset="0"/>
              </a:rPr>
              <a:t> are used as probiotics</a:t>
            </a:r>
            <a:r>
              <a:rPr lang="en-GB" sz="3600" b="1" dirty="0" smtClean="0">
                <a:solidFill>
                  <a:schemeClr val="bg1"/>
                </a:solidFill>
                <a:latin typeface="Arial" panose="020B0604020202020204" pitchFamily="34" charset="0"/>
                <a:cs typeface="Arial" panose="020B0604020202020204" pitchFamily="34" charset="0"/>
              </a:rPr>
              <a:t>.</a:t>
            </a:r>
          </a:p>
          <a:p>
            <a:pPr marL="571500" indent="-571500">
              <a:buFont typeface="Arial" panose="020B0604020202020204" pitchFamily="34" charset="0"/>
              <a:buChar char="•"/>
            </a:pPr>
            <a:r>
              <a:rPr lang="en-GB" sz="3600" b="1" i="1" dirty="0">
                <a:solidFill>
                  <a:schemeClr val="bg1"/>
                </a:solidFill>
                <a:latin typeface="Arial" panose="020B0604020202020204" pitchFamily="34" charset="0"/>
                <a:cs typeface="Arial" panose="020B0604020202020204" pitchFamily="34" charset="0"/>
              </a:rPr>
              <a:t>K</a:t>
            </a:r>
            <a:r>
              <a:rPr lang="en-GB" sz="3600" b="1" dirty="0" smtClean="0">
                <a:solidFill>
                  <a:schemeClr val="bg1"/>
                </a:solidFill>
                <a:latin typeface="Arial" panose="020B0604020202020204" pitchFamily="34" charset="0"/>
                <a:cs typeface="Arial" panose="020B0604020202020204" pitchFamily="34" charset="0"/>
              </a:rPr>
              <a:t>nown </a:t>
            </a:r>
            <a:r>
              <a:rPr lang="en-GB" sz="3600" b="1" dirty="0">
                <a:solidFill>
                  <a:schemeClr val="bg1"/>
                </a:solidFill>
                <a:latin typeface="Arial" panose="020B0604020202020204" pitchFamily="34" charset="0"/>
                <a:cs typeface="Arial" panose="020B0604020202020204" pitchFamily="34" charset="0"/>
              </a:rPr>
              <a:t>to produce </a:t>
            </a:r>
            <a:r>
              <a:rPr lang="en-GB" sz="3600" b="1" dirty="0" err="1">
                <a:solidFill>
                  <a:schemeClr val="bg1"/>
                </a:solidFill>
                <a:latin typeface="Arial" panose="020B0604020202020204" pitchFamily="34" charset="0"/>
                <a:cs typeface="Arial" panose="020B0604020202020204" pitchFamily="34" charset="0"/>
              </a:rPr>
              <a:t>reuterin</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reutericin</a:t>
            </a:r>
            <a:r>
              <a:rPr lang="en-GB" sz="3600" b="1" dirty="0">
                <a:solidFill>
                  <a:schemeClr val="bg1"/>
                </a:solidFill>
                <a:latin typeface="Arial" panose="020B0604020202020204" pitchFamily="34" charset="0"/>
                <a:cs typeface="Arial" panose="020B0604020202020204" pitchFamily="34" charset="0"/>
              </a:rPr>
              <a:t> 6,</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and </a:t>
            </a:r>
            <a:r>
              <a:rPr lang="en-GB" sz="3600" b="1" dirty="0" err="1">
                <a:solidFill>
                  <a:schemeClr val="bg1"/>
                </a:solidFill>
                <a:latin typeface="Arial" panose="020B0604020202020204" pitchFamily="34" charset="0"/>
                <a:cs typeface="Arial" panose="020B0604020202020204" pitchFamily="34" charset="0"/>
              </a:rPr>
              <a:t>reutericyclin</a:t>
            </a:r>
            <a:r>
              <a:rPr lang="en-GB" sz="3600" b="1" dirty="0">
                <a:solidFill>
                  <a:schemeClr val="bg1"/>
                </a:solidFill>
                <a:latin typeface="Arial" panose="020B0604020202020204" pitchFamily="34" charset="0"/>
                <a:cs typeface="Arial" panose="020B0604020202020204" pitchFamily="34" charset="0"/>
              </a:rPr>
              <a:t>.</a:t>
            </a: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981616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423" y="612844"/>
            <a:ext cx="7825154" cy="5632311"/>
          </a:xfrm>
          <a:prstGeom prst="rect">
            <a:avLst/>
          </a:prstGeom>
          <a:noFill/>
        </p:spPr>
        <p:txBody>
          <a:bodyPr wrap="square" rtlCol="0">
            <a:spAutoFit/>
          </a:bodyPr>
          <a:lstStyle/>
          <a:p>
            <a:pPr marL="571500" indent="-571500">
              <a:buFont typeface="Arial" panose="020B0604020202020204" pitchFamily="34" charset="0"/>
              <a:buChar char="•"/>
            </a:pPr>
            <a:r>
              <a:rPr lang="en-GB" sz="3600" b="1" dirty="0" err="1" smtClean="0">
                <a:solidFill>
                  <a:schemeClr val="bg1"/>
                </a:solidFill>
                <a:latin typeface="Arial" panose="020B0604020202020204" pitchFamily="34" charset="0"/>
                <a:cs typeface="Arial" panose="020B0604020202020204" pitchFamily="34" charset="0"/>
              </a:rPr>
              <a:t>Reuterin</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was found to inhibit the growth of some harmful Gram-negative and Gram-positive bacteria, along with yeasts, fungi, </a:t>
            </a:r>
            <a:r>
              <a:rPr lang="en-GB" sz="3600" b="1" dirty="0" smtClean="0">
                <a:solidFill>
                  <a:schemeClr val="bg1"/>
                </a:solidFill>
                <a:latin typeface="Arial" panose="020B0604020202020204" pitchFamily="34" charset="0"/>
                <a:cs typeface="Arial" panose="020B0604020202020204" pitchFamily="34" charset="0"/>
              </a:rPr>
              <a:t>and protozoa.</a:t>
            </a: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Greatly </a:t>
            </a:r>
            <a:r>
              <a:rPr lang="en-GB" sz="3600" b="1" dirty="0">
                <a:solidFill>
                  <a:schemeClr val="bg1"/>
                </a:solidFill>
                <a:latin typeface="Arial" panose="020B0604020202020204" pitchFamily="34" charset="0"/>
                <a:cs typeface="Arial" panose="020B0604020202020204" pitchFamily="34" charset="0"/>
              </a:rPr>
              <a:t>mitigates the symptoms of methotrexate-induced enterocolitis in rats, one of which is bacterial translocation.</a:t>
            </a:r>
          </a:p>
        </p:txBody>
      </p:sp>
    </p:spTree>
    <p:extLst>
      <p:ext uri="{BB962C8B-B14F-4D97-AF65-F5344CB8AC3E}">
        <p14:creationId xmlns:p14="http://schemas.microsoft.com/office/powerpoint/2010/main" xmlns="" val="40089133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27" y="382711"/>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16. Lactobacillus </a:t>
            </a:r>
            <a:r>
              <a:rPr lang="en-GB" sz="3600" b="1" dirty="0" err="1" smtClean="0">
                <a:solidFill>
                  <a:srgbClr val="FFFF00"/>
                </a:solidFill>
                <a:latin typeface="Arial" panose="020B0604020202020204" pitchFamily="34" charset="0"/>
                <a:cs typeface="Arial" panose="020B0604020202020204" pitchFamily="34" charset="0"/>
              </a:rPr>
              <a:t>Rhamnosus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a:bodyPr>
          <a:lstStyle/>
          <a:p>
            <a:r>
              <a:rPr lang="en-GB" sz="3600" b="1" dirty="0" smtClean="0">
                <a:solidFill>
                  <a:schemeClr val="bg1"/>
                </a:solidFill>
                <a:latin typeface="Arial" panose="020B0604020202020204" pitchFamily="34" charset="0"/>
                <a:cs typeface="Arial" panose="020B0604020202020204" pitchFamily="34" charset="0"/>
              </a:rPr>
              <a:t>Fortifies intestinal wall since it has good intestinal wall adhesion</a:t>
            </a:r>
          </a:p>
          <a:p>
            <a:r>
              <a:rPr lang="en-GB" sz="3600" b="1" dirty="0" smtClean="0">
                <a:solidFill>
                  <a:schemeClr val="bg1"/>
                </a:solidFill>
                <a:latin typeface="Arial" panose="020B0604020202020204" pitchFamily="34" charset="0"/>
                <a:cs typeface="Arial" panose="020B0604020202020204" pitchFamily="34" charset="0"/>
              </a:rPr>
              <a:t>Role in diabetes management by increasing glucose control</a:t>
            </a:r>
          </a:p>
          <a:p>
            <a:r>
              <a:rPr lang="en-GB" sz="3600" b="1" dirty="0" smtClean="0">
                <a:solidFill>
                  <a:schemeClr val="bg1"/>
                </a:solidFill>
                <a:latin typeface="Arial" panose="020B0604020202020204" pitchFamily="34" charset="0"/>
                <a:cs typeface="Arial" panose="020B0604020202020204" pitchFamily="34" charset="0"/>
              </a:rPr>
              <a:t>Stimulates the immune system – fights bacterial infection in general</a:t>
            </a:r>
          </a:p>
          <a:p>
            <a:r>
              <a:rPr lang="en-GB" sz="3600" b="1" dirty="0" smtClean="0">
                <a:solidFill>
                  <a:schemeClr val="bg1"/>
                </a:solidFill>
                <a:latin typeface="Arial" panose="020B0604020202020204" pitchFamily="34" charset="0"/>
                <a:cs typeface="Arial" panose="020B0604020202020204" pitchFamily="34" charset="0"/>
              </a:rPr>
              <a:t>Ear infections, respiratory infections, vaginosis, colds &amp; flu</a:t>
            </a:r>
          </a:p>
        </p:txBody>
      </p:sp>
    </p:spTree>
    <p:extLst>
      <p:ext uri="{BB962C8B-B14F-4D97-AF65-F5344CB8AC3E}">
        <p14:creationId xmlns:p14="http://schemas.microsoft.com/office/powerpoint/2010/main" xmlns="" val="28968742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81"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Rhamnosus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Inhibits ulcer causing H. Pylori</a:t>
            </a:r>
          </a:p>
          <a:p>
            <a:r>
              <a:rPr lang="en-GB" sz="3600" b="1" dirty="0" smtClean="0">
                <a:solidFill>
                  <a:schemeClr val="bg1"/>
                </a:solidFill>
                <a:latin typeface="Arial" panose="020B0604020202020204" pitchFamily="34" charset="0"/>
                <a:cs typeface="Arial" panose="020B0604020202020204" pitchFamily="34" charset="0"/>
              </a:rPr>
              <a:t>Enhances immunity in HIV  and decreases HIV symptoms</a:t>
            </a:r>
          </a:p>
          <a:p>
            <a:r>
              <a:rPr lang="en-GB" sz="3600" b="1" dirty="0" smtClean="0">
                <a:solidFill>
                  <a:schemeClr val="bg1"/>
                </a:solidFill>
                <a:latin typeface="Arial" panose="020B0604020202020204" pitchFamily="34" charset="0"/>
                <a:cs typeface="Arial" panose="020B0604020202020204" pitchFamily="34" charset="0"/>
              </a:rPr>
              <a:t>Reduces allergies and inflammation</a:t>
            </a:r>
          </a:p>
          <a:p>
            <a:r>
              <a:rPr lang="en-GB" sz="3600" b="1" dirty="0" smtClean="0">
                <a:solidFill>
                  <a:schemeClr val="bg1"/>
                </a:solidFill>
                <a:latin typeface="Arial" panose="020B0604020202020204" pitchFamily="34" charset="0"/>
                <a:cs typeface="Arial" panose="020B0604020202020204" pitchFamily="34" charset="0"/>
              </a:rPr>
              <a:t>Helps with eczema symptoms and prevents atopic eczema</a:t>
            </a:r>
          </a:p>
        </p:txBody>
      </p:sp>
    </p:spTree>
    <p:extLst>
      <p:ext uri="{BB962C8B-B14F-4D97-AF65-F5344CB8AC3E}">
        <p14:creationId xmlns:p14="http://schemas.microsoft.com/office/powerpoint/2010/main" xmlns="" val="604262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289"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Lactobacillus </a:t>
            </a:r>
            <a:r>
              <a:rPr lang="en-GB" sz="3600" b="1" dirty="0" err="1" smtClean="0">
                <a:solidFill>
                  <a:srgbClr val="FFFF00"/>
                </a:solidFill>
                <a:latin typeface="Arial" panose="020B0604020202020204" pitchFamily="34" charset="0"/>
                <a:cs typeface="Arial" panose="020B0604020202020204" pitchFamily="34" charset="0"/>
              </a:rPr>
              <a:t>Rhamnosus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Cancer fighting and preventing by stimulating tumour killing activity and decreasing the risk of colon cancer</a:t>
            </a:r>
          </a:p>
          <a:p>
            <a:r>
              <a:rPr lang="en-GB" sz="3600" b="1" dirty="0" smtClean="0">
                <a:solidFill>
                  <a:schemeClr val="bg1"/>
                </a:solidFill>
                <a:latin typeface="Arial" panose="020B0604020202020204" pitchFamily="34" charset="0"/>
                <a:cs typeface="Arial" panose="020B0604020202020204" pitchFamily="34" charset="0"/>
              </a:rPr>
              <a:t>Reduces LDL cholesterol</a:t>
            </a:r>
          </a:p>
          <a:p>
            <a:r>
              <a:rPr lang="en-GB" sz="3600" b="1" dirty="0" smtClean="0">
                <a:solidFill>
                  <a:schemeClr val="bg1"/>
                </a:solidFill>
                <a:latin typeface="Arial" panose="020B0604020202020204" pitchFamily="34" charset="0"/>
                <a:cs typeface="Arial" panose="020B0604020202020204" pitchFamily="34" charset="0"/>
              </a:rPr>
              <a:t>For infants, fights </a:t>
            </a:r>
            <a:r>
              <a:rPr lang="en-GB" sz="3600" b="1" dirty="0" err="1" smtClean="0">
                <a:solidFill>
                  <a:schemeClr val="bg1"/>
                </a:solidFill>
                <a:latin typeface="Arial" panose="020B0604020202020204" pitchFamily="34" charset="0"/>
                <a:cs typeface="Arial" panose="020B0604020202020204" pitchFamily="34" charset="0"/>
              </a:rPr>
              <a:t>diarrhea</a:t>
            </a:r>
            <a:r>
              <a:rPr lang="en-GB" sz="3600" b="1" dirty="0" smtClean="0">
                <a:solidFill>
                  <a:schemeClr val="bg1"/>
                </a:solidFill>
                <a:latin typeface="Arial" panose="020B0604020202020204" pitchFamily="34" charset="0"/>
                <a:cs typeface="Arial" panose="020B0604020202020204" pitchFamily="34" charset="0"/>
              </a:rPr>
              <a:t> from rotavirus, stimulates growth and reduces colic</a:t>
            </a:r>
          </a:p>
        </p:txBody>
      </p:sp>
    </p:spTree>
    <p:extLst>
      <p:ext uri="{BB962C8B-B14F-4D97-AF65-F5344CB8AC3E}">
        <p14:creationId xmlns:p14="http://schemas.microsoft.com/office/powerpoint/2010/main" xmlns="" val="4480160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2" y="703385"/>
            <a:ext cx="7543800"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17. Lactobacillus </a:t>
            </a:r>
            <a:r>
              <a:rPr lang="en-GB" sz="3600" b="1" dirty="0" err="1">
                <a:solidFill>
                  <a:srgbClr val="FFFF00"/>
                </a:solidFill>
                <a:latin typeface="Arial" panose="020B0604020202020204" pitchFamily="34" charset="0"/>
                <a:cs typeface="Arial" panose="020B0604020202020204" pitchFamily="34" charset="0"/>
              </a:rPr>
              <a:t>salivarius</a:t>
            </a:r>
            <a:r>
              <a:rPr lang="en-GB" sz="3600" b="1" dirty="0">
                <a:solidFill>
                  <a:schemeClr val="bg1"/>
                </a:solidFill>
                <a:latin typeface="Arial" panose="020B0604020202020204" pitchFamily="34" charset="0"/>
                <a:cs typeface="Arial" panose="020B0604020202020204" pitchFamily="34" charset="0"/>
              </a:rPr>
              <a:t> </a:t>
            </a:r>
          </a:p>
          <a:p>
            <a:r>
              <a:rPr lang="en-GB" sz="3600" b="1" dirty="0" smtClean="0">
                <a:solidFill>
                  <a:schemeClr val="bg1"/>
                </a:solidFill>
                <a:latin typeface="Arial" panose="020B0604020202020204" pitchFamily="34" charset="0"/>
                <a:cs typeface="Arial" panose="020B0604020202020204" pitchFamily="34" charset="0"/>
              </a:rPr>
              <a:t>Suppression </a:t>
            </a:r>
            <a:r>
              <a:rPr lang="en-GB" sz="3600" b="1" dirty="0">
                <a:solidFill>
                  <a:schemeClr val="bg1"/>
                </a:solidFill>
                <a:latin typeface="Arial" panose="020B0604020202020204" pitchFamily="34" charset="0"/>
                <a:cs typeface="Arial" panose="020B0604020202020204" pitchFamily="34" charset="0"/>
              </a:rPr>
              <a:t>of </a:t>
            </a:r>
            <a:r>
              <a:rPr lang="en-GB" sz="3600" b="1" dirty="0" smtClean="0">
                <a:solidFill>
                  <a:schemeClr val="bg1"/>
                </a:solidFill>
                <a:latin typeface="Arial" panose="020B0604020202020204" pitchFamily="34" charset="0"/>
                <a:cs typeface="Arial" panose="020B0604020202020204" pitchFamily="34" charset="0"/>
              </a:rPr>
              <a:t>pathogenic bacteria. Has </a:t>
            </a:r>
            <a:r>
              <a:rPr lang="en-GB" sz="3600" b="1" dirty="0">
                <a:solidFill>
                  <a:schemeClr val="bg1"/>
                </a:solidFill>
                <a:latin typeface="Arial" panose="020B0604020202020204" pitchFamily="34" charset="0"/>
                <a:cs typeface="Arial" panose="020B0604020202020204" pitchFamily="34" charset="0"/>
              </a:rPr>
              <a:t>been found to have a wide spectrum of coverage against pathogenic organisms that translocate from the gastrointestinal tract thereby demonstrating therapeutic benefit in the management of pancreatic necrosis. </a:t>
            </a:r>
          </a:p>
        </p:txBody>
      </p:sp>
    </p:spTree>
    <p:extLst>
      <p:ext uri="{BB962C8B-B14F-4D97-AF65-F5344CB8AC3E}">
        <p14:creationId xmlns:p14="http://schemas.microsoft.com/office/powerpoint/2010/main" xmlns="" val="36472302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685" y="727116"/>
            <a:ext cx="7649308"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Research </a:t>
            </a:r>
            <a:r>
              <a:rPr lang="en-GB" sz="3600" b="1" dirty="0">
                <a:solidFill>
                  <a:schemeClr val="bg1"/>
                </a:solidFill>
                <a:latin typeface="Arial" panose="020B0604020202020204" pitchFamily="34" charset="0"/>
                <a:cs typeface="Arial" panose="020B0604020202020204" pitchFamily="34" charset="0"/>
              </a:rPr>
              <a:t>has shown that the addition of this species along with other probiotic species </a:t>
            </a:r>
            <a:r>
              <a:rPr lang="en-GB" sz="3600" b="1" dirty="0" smtClean="0">
                <a:solidFill>
                  <a:schemeClr val="bg1"/>
                </a:solidFill>
                <a:latin typeface="Arial" panose="020B0604020202020204" pitchFamily="34" charset="0"/>
                <a:cs typeface="Arial" panose="020B0604020202020204" pitchFamily="34" charset="0"/>
              </a:rPr>
              <a:t>suppressed pro-inflammatory</a:t>
            </a:r>
            <a:r>
              <a:rPr lang="en-GB" sz="3600" b="1" dirty="0">
                <a:solidFill>
                  <a:schemeClr val="bg1"/>
                </a:solidFill>
                <a:latin typeface="Arial" panose="020B0604020202020204" pitchFamily="34" charset="0"/>
                <a:cs typeface="Arial" panose="020B0604020202020204" pitchFamily="34" charset="0"/>
              </a:rPr>
              <a:t> cytokines and further suppressed bacterial overgrowth in the small intestine leading to a reduction in bacterial translocation</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827428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912" y="40029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18. Streptococcus </a:t>
            </a:r>
            <a:r>
              <a:rPr lang="en-GB" sz="3600" b="1" dirty="0" err="1" smtClean="0">
                <a:solidFill>
                  <a:srgbClr val="FFFF00"/>
                </a:solidFill>
                <a:latin typeface="Arial" panose="020B0604020202020204" pitchFamily="34" charset="0"/>
                <a:cs typeface="Arial" panose="020B0604020202020204" pitchFamily="34" charset="0"/>
              </a:rPr>
              <a:t>Thermophilus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86912" y="2177318"/>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Digestive System</a:t>
            </a:r>
          </a:p>
          <a:p>
            <a:r>
              <a:rPr lang="en-GB" sz="3600" b="1" dirty="0" smtClean="0">
                <a:solidFill>
                  <a:schemeClr val="bg1"/>
                </a:solidFill>
                <a:latin typeface="Arial" panose="020B0604020202020204" pitchFamily="34" charset="0"/>
                <a:cs typeface="Arial" panose="020B0604020202020204" pitchFamily="34" charset="0"/>
              </a:rPr>
              <a:t>Reduces symptoms of antibiotic induced </a:t>
            </a:r>
            <a:r>
              <a:rPr lang="en-GB" sz="3600" b="1" dirty="0" err="1" smtClean="0">
                <a:solidFill>
                  <a:schemeClr val="bg1"/>
                </a:solidFill>
                <a:latin typeface="Arial" panose="020B0604020202020204" pitchFamily="34" charset="0"/>
                <a:cs typeface="Arial" panose="020B0604020202020204" pitchFamily="34" charset="0"/>
              </a:rPr>
              <a:t>diarrhea</a:t>
            </a:r>
            <a:r>
              <a:rPr lang="en-GB" sz="3600" b="1" dirty="0" smtClean="0">
                <a:solidFill>
                  <a:schemeClr val="bg1"/>
                </a:solidFill>
                <a:latin typeface="Arial" panose="020B0604020202020204" pitchFamily="34" charset="0"/>
                <a:cs typeface="Arial" panose="020B0604020202020204" pitchFamily="34" charset="0"/>
              </a:rPr>
              <a:t> and ulcerative colitis</a:t>
            </a:r>
          </a:p>
          <a:p>
            <a:r>
              <a:rPr lang="en-GB" sz="3600" b="1" dirty="0" smtClean="0">
                <a:solidFill>
                  <a:schemeClr val="bg1"/>
                </a:solidFill>
                <a:latin typeface="Arial" panose="020B0604020202020204" pitchFamily="34" charset="0"/>
                <a:cs typeface="Arial" panose="020B0604020202020204" pitchFamily="34" charset="0"/>
              </a:rPr>
              <a:t>Improves a leaky gut</a:t>
            </a:r>
          </a:p>
          <a:p>
            <a:r>
              <a:rPr lang="en-GB" sz="3600" b="1" dirty="0" smtClean="0">
                <a:solidFill>
                  <a:schemeClr val="bg1"/>
                </a:solidFill>
                <a:latin typeface="Arial" panose="020B0604020202020204" pitchFamily="34" charset="0"/>
                <a:cs typeface="Arial" panose="020B0604020202020204" pitchFamily="34" charset="0"/>
              </a:rPr>
              <a:t>Improves lactase digestion</a:t>
            </a:r>
          </a:p>
          <a:p>
            <a:pPr marL="0" indent="0">
              <a:buNone/>
            </a:pPr>
            <a:r>
              <a:rPr lang="en-GB" sz="3600" b="1"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31269839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192" y="685800"/>
            <a:ext cx="7411916"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Abdominal pains</a:t>
            </a:r>
          </a:p>
          <a:p>
            <a:r>
              <a:rPr lang="en-GB" sz="3600" b="1" dirty="0" smtClean="0">
                <a:solidFill>
                  <a:schemeClr val="bg1"/>
                </a:solidFill>
                <a:latin typeface="Arial" panose="020B0604020202020204" pitchFamily="34" charset="0"/>
                <a:cs typeface="Arial" panose="020B0604020202020204" pitchFamily="34" charset="0"/>
              </a:rPr>
              <a:t>On waking – Parasites</a:t>
            </a:r>
          </a:p>
          <a:p>
            <a:r>
              <a:rPr lang="en-GB" sz="3600" b="1" dirty="0" smtClean="0">
                <a:solidFill>
                  <a:schemeClr val="bg1"/>
                </a:solidFill>
                <a:latin typeface="Arial" panose="020B0604020202020204" pitchFamily="34" charset="0"/>
                <a:cs typeface="Arial" panose="020B0604020202020204" pitchFamily="34" charset="0"/>
              </a:rPr>
              <a:t>Immediately on eating – Allergy</a:t>
            </a:r>
          </a:p>
          <a:p>
            <a:r>
              <a:rPr lang="en-GB" sz="3600" b="1" dirty="0" smtClean="0">
                <a:solidFill>
                  <a:schemeClr val="bg1"/>
                </a:solidFill>
                <a:latin typeface="Arial" panose="020B0604020202020204" pitchFamily="34" charset="0"/>
                <a:cs typeface="Arial" panose="020B0604020202020204" pitchFamily="34" charset="0"/>
              </a:rPr>
              <a:t>Relieved by eating – Gastric ulcer</a:t>
            </a:r>
          </a:p>
          <a:p>
            <a:r>
              <a:rPr lang="en-GB" sz="3600" b="1" dirty="0" smtClean="0">
                <a:solidFill>
                  <a:schemeClr val="bg1"/>
                </a:solidFill>
                <a:latin typeface="Arial" panose="020B0604020202020204" pitchFamily="34" charset="0"/>
                <a:cs typeface="Arial" panose="020B0604020202020204" pitchFamily="34" charset="0"/>
              </a:rPr>
              <a:t>10-20 minutes after eating – </a:t>
            </a:r>
            <a:r>
              <a:rPr lang="en-GB" sz="3600" b="1" dirty="0" err="1" smtClean="0">
                <a:solidFill>
                  <a:schemeClr val="bg1"/>
                </a:solidFill>
                <a:latin typeface="Arial" panose="020B0604020202020204" pitchFamily="34" charset="0"/>
                <a:cs typeface="Arial" panose="020B0604020202020204" pitchFamily="34" charset="0"/>
              </a:rPr>
              <a:t>Hypochlorhydria</a:t>
            </a:r>
            <a:r>
              <a:rPr lang="en-GB" sz="3600" b="1" dirty="0" smtClean="0">
                <a:solidFill>
                  <a:schemeClr val="bg1"/>
                </a:solidFill>
                <a:latin typeface="Arial" panose="020B0604020202020204" pitchFamily="34" charset="0"/>
                <a:cs typeface="Arial" panose="020B0604020202020204" pitchFamily="34" charset="0"/>
              </a:rPr>
              <a:t> or low Pepsin</a:t>
            </a:r>
          </a:p>
          <a:p>
            <a:r>
              <a:rPr lang="en-GB" sz="3600" b="1" dirty="0" smtClean="0">
                <a:solidFill>
                  <a:schemeClr val="bg1"/>
                </a:solidFill>
                <a:latin typeface="Arial" panose="020B0604020202020204" pitchFamily="34" charset="0"/>
                <a:cs typeface="Arial" panose="020B0604020202020204" pitchFamily="34" charset="0"/>
              </a:rPr>
              <a:t>1-2 hours after eating – Pancreatic enzymes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690837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380" y="619432"/>
            <a:ext cx="7843530" cy="6740307"/>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Post amalgam extraction</a:t>
            </a:r>
          </a:p>
          <a:p>
            <a:r>
              <a:rPr lang="en-GB" sz="3600" b="1" dirty="0" smtClean="0">
                <a:solidFill>
                  <a:schemeClr val="bg1"/>
                </a:solidFill>
                <a:latin typeface="Arial" panose="020B0604020202020204" pitchFamily="34" charset="0"/>
                <a:cs typeface="Arial" panose="020B0604020202020204" pitchFamily="34" charset="0"/>
              </a:rPr>
              <a:t>Toxic metals – 	Black walnut 					Coriander herb 					Coriander spice</a:t>
            </a:r>
          </a:p>
          <a:p>
            <a:r>
              <a:rPr lang="en-GB" sz="3600" b="1" dirty="0" smtClean="0">
                <a:solidFill>
                  <a:schemeClr val="bg1"/>
                </a:solidFill>
                <a:latin typeface="Arial" panose="020B0604020202020204" pitchFamily="34" charset="0"/>
                <a:cs typeface="Arial" panose="020B0604020202020204" pitchFamily="34" charset="0"/>
              </a:rPr>
              <a:t>				Lemon balm</a:t>
            </a:r>
          </a:p>
          <a:p>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l-GR" sz="3600" b="1" dirty="0" smtClean="0">
                <a:solidFill>
                  <a:schemeClr val="bg1"/>
                </a:solidFill>
                <a:latin typeface="Arial" panose="020B0604020202020204" pitchFamily="34" charset="0"/>
                <a:cs typeface="Arial" panose="020B0604020202020204" pitchFamily="34" charset="0"/>
              </a:rPr>
              <a:t>α</a:t>
            </a:r>
            <a:r>
              <a:rPr lang="en-GB" sz="3600" b="1" dirty="0" smtClean="0">
                <a:solidFill>
                  <a:schemeClr val="bg1"/>
                </a:solidFill>
                <a:latin typeface="Arial" panose="020B0604020202020204" pitchFamily="34" charset="0"/>
                <a:cs typeface="Arial" panose="020B0604020202020204" pitchFamily="34" charset="0"/>
              </a:rPr>
              <a:t>-</a:t>
            </a:r>
            <a:r>
              <a:rPr lang="en-GB" sz="3600" b="1" dirty="0" err="1" smtClean="0">
                <a:solidFill>
                  <a:schemeClr val="bg1"/>
                </a:solidFill>
                <a:latin typeface="Arial" panose="020B0604020202020204" pitchFamily="34" charset="0"/>
                <a:cs typeface="Arial" panose="020B0604020202020204" pitchFamily="34" charset="0"/>
              </a:rPr>
              <a:t>Lipoic</a:t>
            </a:r>
            <a:r>
              <a:rPr lang="en-GB" sz="3600" b="1" dirty="0" smtClean="0">
                <a:solidFill>
                  <a:schemeClr val="bg1"/>
                </a:solidFill>
                <a:latin typeface="Arial" panose="020B0604020202020204" pitchFamily="34" charset="0"/>
                <a:cs typeface="Arial" panose="020B0604020202020204" pitchFamily="34" charset="0"/>
              </a:rPr>
              <a:t> acid</a:t>
            </a:r>
          </a:p>
          <a:p>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Yarrow</a:t>
            </a:r>
          </a:p>
          <a:p>
            <a:r>
              <a:rPr lang="en-GB" sz="3600" b="1" dirty="0" smtClean="0">
                <a:solidFill>
                  <a:schemeClr val="bg1"/>
                </a:solidFill>
                <a:latin typeface="Arial" panose="020B0604020202020204" pitchFamily="34" charset="0"/>
                <a:cs typeface="Arial" panose="020B0604020202020204" pitchFamily="34" charset="0"/>
              </a:rPr>
              <a:t>				N. Acetyl Cysteine			</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Glutathione</a:t>
            </a:r>
          </a:p>
          <a:p>
            <a:r>
              <a:rPr lang="en-GB" sz="3600" b="1" dirty="0" smtClean="0">
                <a:solidFill>
                  <a:schemeClr val="bg1"/>
                </a:solidFill>
                <a:latin typeface="Arial" panose="020B0604020202020204" pitchFamily="34" charset="0"/>
                <a:cs typeface="Arial" panose="020B0604020202020204" pitchFamily="34" charset="0"/>
              </a:rPr>
              <a:t>			Zinc, Silica, Sulphur</a:t>
            </a: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3296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911" y="400295"/>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Streptococcus </a:t>
            </a:r>
            <a:r>
              <a:rPr lang="en-GB" sz="3600" b="1" dirty="0" err="1" smtClean="0">
                <a:solidFill>
                  <a:srgbClr val="FFFF00"/>
                </a:solidFill>
                <a:latin typeface="Arial" panose="020B0604020202020204" pitchFamily="34" charset="0"/>
                <a:cs typeface="Arial" panose="020B0604020202020204" pitchFamily="34" charset="0"/>
              </a:rPr>
              <a:t>Thermophilus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86911" y="1860795"/>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Immunity</a:t>
            </a:r>
          </a:p>
          <a:p>
            <a:r>
              <a:rPr lang="en-GB" sz="3600" b="1" dirty="0" smtClean="0">
                <a:solidFill>
                  <a:schemeClr val="bg1"/>
                </a:solidFill>
                <a:latin typeface="Arial" panose="020B0604020202020204" pitchFamily="34" charset="0"/>
                <a:cs typeface="Arial" panose="020B0604020202020204" pitchFamily="34" charset="0"/>
              </a:rPr>
              <a:t>Prevents and fights upper respiratory tract infections</a:t>
            </a:r>
          </a:p>
          <a:p>
            <a:r>
              <a:rPr lang="en-GB" sz="3600" b="1" dirty="0" smtClean="0">
                <a:solidFill>
                  <a:schemeClr val="bg1"/>
                </a:solidFill>
                <a:latin typeface="Arial" panose="020B0604020202020204" pitchFamily="34" charset="0"/>
                <a:cs typeface="Arial" panose="020B0604020202020204" pitchFamily="34" charset="0"/>
              </a:rPr>
              <a:t>Prevents ulcers from </a:t>
            </a:r>
            <a:r>
              <a:rPr lang="en-GB" sz="3600" b="1" dirty="0" err="1" smtClean="0">
                <a:solidFill>
                  <a:schemeClr val="bg1"/>
                </a:solidFill>
                <a:latin typeface="Arial" panose="020B0604020202020204" pitchFamily="34" charset="0"/>
                <a:cs typeface="Arial" panose="020B0604020202020204" pitchFamily="34" charset="0"/>
              </a:rPr>
              <a:t>H.Pylori</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Fights C. difficile</a:t>
            </a:r>
          </a:p>
          <a:p>
            <a:r>
              <a:rPr lang="en-GB" sz="3600" b="1" dirty="0" smtClean="0">
                <a:solidFill>
                  <a:schemeClr val="bg1"/>
                </a:solidFill>
                <a:latin typeface="Arial" panose="020B0604020202020204" pitchFamily="34" charset="0"/>
                <a:cs typeface="Arial" panose="020B0604020202020204" pitchFamily="34" charset="0"/>
              </a:rPr>
              <a:t>Decreases AIDS symptoms</a:t>
            </a:r>
          </a:p>
          <a:p>
            <a:r>
              <a:rPr lang="en-GB" sz="3600" b="1" dirty="0" smtClean="0">
                <a:solidFill>
                  <a:schemeClr val="bg1"/>
                </a:solidFill>
                <a:latin typeface="Arial" panose="020B0604020202020204" pitchFamily="34" charset="0"/>
                <a:cs typeface="Arial" panose="020B0604020202020204" pitchFamily="34" charset="0"/>
              </a:rPr>
              <a:t>Increases anti-tumour activity</a:t>
            </a: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244922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703" y="391503"/>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Streptococcus </a:t>
            </a:r>
            <a:r>
              <a:rPr lang="en-GB" sz="3600" b="1" dirty="0" err="1" smtClean="0">
                <a:solidFill>
                  <a:srgbClr val="FFFF00"/>
                </a:solidFill>
                <a:latin typeface="Arial" panose="020B0604020202020204" pitchFamily="34" charset="0"/>
                <a:cs typeface="Arial" panose="020B0604020202020204" pitchFamily="34" charset="0"/>
              </a:rPr>
              <a:t>Thermophilus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95703" y="2080602"/>
            <a:ext cx="7886700" cy="4351338"/>
          </a:xfrm>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Reduces symptoms of atopic dermatitis</a:t>
            </a:r>
          </a:p>
          <a:p>
            <a:r>
              <a:rPr lang="en-GB" sz="3600" b="1" dirty="0" smtClean="0">
                <a:solidFill>
                  <a:schemeClr val="bg1"/>
                </a:solidFill>
                <a:latin typeface="Arial" panose="020B0604020202020204" pitchFamily="34" charset="0"/>
                <a:cs typeface="Arial" panose="020B0604020202020204" pitchFamily="34" charset="0"/>
              </a:rPr>
              <a:t>Decreases chance of kidney stones</a:t>
            </a:r>
          </a:p>
          <a:p>
            <a:r>
              <a:rPr lang="en-GB" sz="3600" b="1" dirty="0" smtClean="0">
                <a:solidFill>
                  <a:schemeClr val="bg1"/>
                </a:solidFill>
                <a:latin typeface="Arial" panose="020B0604020202020204" pitchFamily="34" charset="0"/>
                <a:cs typeface="Arial" panose="020B0604020202020204" pitchFamily="34" charset="0"/>
              </a:rPr>
              <a:t>Increases HDL</a:t>
            </a:r>
          </a:p>
          <a:p>
            <a:r>
              <a:rPr lang="en-GB" sz="3600" b="1" dirty="0" smtClean="0">
                <a:solidFill>
                  <a:schemeClr val="bg1"/>
                </a:solidFill>
                <a:latin typeface="Arial" panose="020B0604020202020204" pitchFamily="34" charset="0"/>
                <a:cs typeface="Arial" panose="020B0604020202020204" pitchFamily="34" charset="0"/>
              </a:rPr>
              <a:t>Lowers baby colic</a:t>
            </a:r>
          </a:p>
          <a:p>
            <a:r>
              <a:rPr lang="en-GB" sz="3600" b="1" dirty="0" smtClean="0">
                <a:solidFill>
                  <a:schemeClr val="bg1"/>
                </a:solidFill>
                <a:latin typeface="Arial" panose="020B0604020202020204" pitchFamily="34" charset="0"/>
                <a:cs typeface="Arial" panose="020B0604020202020204" pitchFamily="34" charset="0"/>
              </a:rPr>
              <a:t>Induces a stable growth rate in children</a:t>
            </a: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671623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177" y="545122"/>
            <a:ext cx="8062546" cy="590931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21. Bifidobacterium </a:t>
            </a:r>
            <a:r>
              <a:rPr lang="en-GB" sz="3600" b="1" dirty="0" err="1">
                <a:solidFill>
                  <a:srgbClr val="FFFF00"/>
                </a:solidFill>
                <a:latin typeface="Arial" panose="020B0604020202020204" pitchFamily="34" charset="0"/>
                <a:cs typeface="Arial" panose="020B0604020202020204" pitchFamily="34" charset="0"/>
              </a:rPr>
              <a:t>A</a:t>
            </a:r>
            <a:r>
              <a:rPr lang="en-GB" sz="3600" b="1" dirty="0" err="1" smtClean="0">
                <a:solidFill>
                  <a:srgbClr val="FFFF00"/>
                </a:solidFill>
                <a:latin typeface="Arial" panose="020B0604020202020204" pitchFamily="34" charset="0"/>
                <a:cs typeface="Arial" panose="020B0604020202020204" pitchFamily="34" charset="0"/>
              </a:rPr>
              <a:t>nimalis</a:t>
            </a:r>
            <a:r>
              <a:rPr lang="en-GB" sz="3600" b="1" dirty="0" smtClean="0">
                <a:solidFill>
                  <a:srgbClr val="FFFF00"/>
                </a:solidFill>
                <a:latin typeface="Arial" panose="020B0604020202020204" pitchFamily="34" charset="0"/>
                <a:cs typeface="Arial" panose="020B0604020202020204" pitchFamily="34" charset="0"/>
              </a:rPr>
              <a:t> </a:t>
            </a:r>
            <a:r>
              <a:rPr lang="en-GB" sz="3600" b="1" dirty="0" err="1" smtClean="0">
                <a:solidFill>
                  <a:srgbClr val="FFFF00"/>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a:t>
            </a:r>
          </a:p>
          <a:p>
            <a:r>
              <a:rPr lang="en-GB" sz="3600" b="1" dirty="0" smtClean="0">
                <a:solidFill>
                  <a:schemeClr val="bg1"/>
                </a:solidFill>
                <a:latin typeface="Arial" panose="020B0604020202020204" pitchFamily="34" charset="0"/>
                <a:cs typeface="Arial" panose="020B0604020202020204" pitchFamily="34" charset="0"/>
              </a:rPr>
              <a:t>Found </a:t>
            </a:r>
            <a:r>
              <a:rPr lang="en-GB" sz="3600" b="1" dirty="0">
                <a:solidFill>
                  <a:schemeClr val="bg1"/>
                </a:solidFill>
                <a:latin typeface="Arial" panose="020B0604020202020204" pitchFamily="34" charset="0"/>
                <a:cs typeface="Arial" panose="020B0604020202020204" pitchFamily="34" charset="0"/>
              </a:rPr>
              <a:t>in the large intestines of </a:t>
            </a:r>
            <a:r>
              <a:rPr lang="en-GB" sz="3600" b="1" dirty="0" smtClean="0">
                <a:solidFill>
                  <a:schemeClr val="bg1"/>
                </a:solidFill>
                <a:latin typeface="Arial" panose="020B0604020202020204" pitchFamily="34" charset="0"/>
                <a:cs typeface="Arial" panose="020B0604020202020204" pitchFamily="34" charset="0"/>
              </a:rPr>
              <a:t>humans</a:t>
            </a:r>
            <a:r>
              <a:rPr lang="en-GB" sz="3600" b="1" dirty="0">
                <a:solidFill>
                  <a:schemeClr val="bg1"/>
                </a:solidFill>
                <a:latin typeface="Arial" panose="020B0604020202020204" pitchFamily="34" charset="0"/>
                <a:cs typeface="Arial" panose="020B0604020202020204" pitchFamily="34" charset="0"/>
              </a:rPr>
              <a:t>.</a:t>
            </a:r>
          </a:p>
          <a:p>
            <a:r>
              <a:rPr lang="en-GB" sz="3600" b="1" i="1" dirty="0" smtClean="0">
                <a:solidFill>
                  <a:schemeClr val="bg1"/>
                </a:solidFill>
                <a:latin typeface="Arial" panose="020B0604020202020204" pitchFamily="34" charset="0"/>
                <a:cs typeface="Arial" panose="020B0604020202020204" pitchFamily="34" charset="0"/>
              </a:rPr>
              <a:t>B. </a:t>
            </a:r>
            <a:r>
              <a:rPr lang="en-GB" sz="3600" b="1" i="1" dirty="0" err="1" smtClean="0">
                <a:solidFill>
                  <a:schemeClr val="bg1"/>
                </a:solidFill>
                <a:latin typeface="Arial" panose="020B0604020202020204" pitchFamily="34" charset="0"/>
                <a:cs typeface="Arial" panose="020B0604020202020204" pitchFamily="34" charset="0"/>
              </a:rPr>
              <a:t>Animalis</a:t>
            </a:r>
            <a:r>
              <a:rPr lang="en-GB" sz="3600" b="1" dirty="0">
                <a:solidFill>
                  <a:schemeClr val="bg1"/>
                </a:solidFill>
                <a:latin typeface="Arial" panose="020B0604020202020204" pitchFamily="34" charset="0"/>
                <a:cs typeface="Arial" panose="020B0604020202020204" pitchFamily="34" charset="0"/>
              </a:rPr>
              <a:t> and </a:t>
            </a:r>
            <a:r>
              <a:rPr lang="en-GB" sz="3600" b="1" i="1" dirty="0" smtClean="0">
                <a:solidFill>
                  <a:schemeClr val="bg1"/>
                </a:solidFill>
                <a:latin typeface="Arial" panose="020B0604020202020204" pitchFamily="34" charset="0"/>
                <a:cs typeface="Arial" panose="020B0604020202020204" pitchFamily="34" charset="0"/>
              </a:rPr>
              <a:t>B. </a:t>
            </a:r>
            <a:r>
              <a:rPr lang="en-GB" sz="3600" b="1" i="1" dirty="0" err="1" smtClean="0">
                <a:solidFill>
                  <a:schemeClr val="bg1"/>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were previously described as two </a:t>
            </a:r>
            <a:r>
              <a:rPr lang="en-GB" sz="3600" b="1" dirty="0" smtClean="0">
                <a:solidFill>
                  <a:schemeClr val="bg1"/>
                </a:solidFill>
                <a:latin typeface="Arial" panose="020B0604020202020204" pitchFamily="34" charset="0"/>
                <a:cs typeface="Arial" panose="020B0604020202020204" pitchFamily="34" charset="0"/>
              </a:rPr>
              <a:t> distinct </a:t>
            </a:r>
            <a:r>
              <a:rPr lang="en-GB" sz="3600" b="1" dirty="0">
                <a:solidFill>
                  <a:schemeClr val="bg1"/>
                </a:solidFill>
                <a:latin typeface="Arial" panose="020B0604020202020204" pitchFamily="34" charset="0"/>
                <a:cs typeface="Arial" panose="020B0604020202020204" pitchFamily="34" charset="0"/>
              </a:rPr>
              <a:t>species. Presently, both </a:t>
            </a:r>
            <a:r>
              <a:rPr lang="en-GB" sz="3600" b="1" dirty="0" smtClean="0">
                <a:solidFill>
                  <a:schemeClr val="bg1"/>
                </a:solidFill>
                <a:latin typeface="Arial" panose="020B0604020202020204" pitchFamily="34" charset="0"/>
                <a:cs typeface="Arial" panose="020B0604020202020204" pitchFamily="34" charset="0"/>
              </a:rPr>
              <a:t> are </a:t>
            </a:r>
            <a:r>
              <a:rPr lang="en-GB" sz="3600" b="1" dirty="0">
                <a:solidFill>
                  <a:schemeClr val="bg1"/>
                </a:solidFill>
                <a:latin typeface="Arial" panose="020B0604020202020204" pitchFamily="34" charset="0"/>
                <a:cs typeface="Arial" panose="020B0604020202020204" pitchFamily="34" charset="0"/>
              </a:rPr>
              <a:t>considered </a:t>
            </a:r>
            <a:r>
              <a:rPr lang="en-GB" sz="3600" b="1" i="1" dirty="0">
                <a:solidFill>
                  <a:schemeClr val="bg1"/>
                </a:solidFill>
                <a:latin typeface="Arial" panose="020B0604020202020204" pitchFamily="34" charset="0"/>
                <a:cs typeface="Arial" panose="020B0604020202020204" pitchFamily="34" charset="0"/>
              </a:rPr>
              <a:t>B. </a:t>
            </a:r>
            <a:r>
              <a:rPr lang="en-GB" sz="3600" b="1" i="1" dirty="0" err="1">
                <a:solidFill>
                  <a:schemeClr val="bg1"/>
                </a:solidFill>
                <a:latin typeface="Arial" panose="020B0604020202020204" pitchFamily="34" charset="0"/>
                <a:cs typeface="Arial" panose="020B0604020202020204" pitchFamily="34" charset="0"/>
              </a:rPr>
              <a:t>animalis</a:t>
            </a:r>
            <a:r>
              <a:rPr lang="en-GB" sz="3600" b="1" dirty="0">
                <a:solidFill>
                  <a:schemeClr val="bg1"/>
                </a:solidFill>
                <a:latin typeface="Arial" panose="020B0604020202020204" pitchFamily="34" charset="0"/>
                <a:cs typeface="Arial" panose="020B0604020202020204" pitchFamily="34" charset="0"/>
              </a:rPr>
              <a:t> with the subspecies </a:t>
            </a:r>
            <a:r>
              <a:rPr lang="en-GB" sz="3600" b="1" i="1" dirty="0" smtClean="0">
                <a:solidFill>
                  <a:schemeClr val="bg1"/>
                </a:solidFill>
                <a:latin typeface="Arial" panose="020B0604020202020204" pitchFamily="34" charset="0"/>
                <a:cs typeface="Arial" panose="020B0604020202020204" pitchFamily="34" charset="0"/>
              </a:rPr>
              <a:t>B. </a:t>
            </a:r>
            <a:r>
              <a:rPr lang="en-GB" sz="3600" b="1" i="1" dirty="0" err="1" smtClean="0">
                <a:solidFill>
                  <a:schemeClr val="bg1"/>
                </a:solidFill>
                <a:latin typeface="Arial" panose="020B0604020202020204" pitchFamily="34" charset="0"/>
                <a:cs typeface="Arial" panose="020B0604020202020204" pitchFamily="34" charset="0"/>
              </a:rPr>
              <a:t>animalis</a:t>
            </a:r>
            <a:r>
              <a:rPr lang="en-GB" sz="3600" b="1" i="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subsp</a:t>
            </a:r>
            <a:r>
              <a:rPr lang="en-GB" sz="3600" b="1" dirty="0">
                <a:solidFill>
                  <a:schemeClr val="bg1"/>
                </a:solidFill>
                <a:latin typeface="Arial" panose="020B0604020202020204" pitchFamily="34" charset="0"/>
                <a:cs typeface="Arial" panose="020B0604020202020204" pitchFamily="34" charset="0"/>
              </a:rPr>
              <a:t> </a:t>
            </a:r>
            <a:r>
              <a:rPr lang="en-GB" sz="3600" b="1" i="1" dirty="0" err="1">
                <a:solidFill>
                  <a:schemeClr val="bg1"/>
                </a:solidFill>
                <a:latin typeface="Arial" panose="020B0604020202020204" pitchFamily="34" charset="0"/>
                <a:cs typeface="Arial" panose="020B0604020202020204" pitchFamily="34" charset="0"/>
              </a:rPr>
              <a:t>animalis</a:t>
            </a:r>
            <a:r>
              <a:rPr lang="en-GB" sz="3600" b="1" dirty="0">
                <a:solidFill>
                  <a:schemeClr val="bg1"/>
                </a:solidFill>
                <a:latin typeface="Arial" panose="020B0604020202020204" pitchFamily="34" charset="0"/>
                <a:cs typeface="Arial" panose="020B0604020202020204" pitchFamily="34" charset="0"/>
              </a:rPr>
              <a:t> and </a:t>
            </a:r>
            <a:r>
              <a:rPr lang="en-GB" sz="3600" b="1" i="1" dirty="0" smtClean="0">
                <a:solidFill>
                  <a:schemeClr val="bg1"/>
                </a:solidFill>
                <a:latin typeface="Arial" panose="020B0604020202020204" pitchFamily="34" charset="0"/>
                <a:cs typeface="Arial" panose="020B0604020202020204" pitchFamily="34" charset="0"/>
              </a:rPr>
              <a:t>B. </a:t>
            </a:r>
            <a:r>
              <a:rPr lang="en-GB" sz="3600" b="1" i="1" dirty="0" err="1">
                <a:solidFill>
                  <a:schemeClr val="bg1"/>
                </a:solidFill>
                <a:latin typeface="Arial" panose="020B0604020202020204" pitchFamily="34" charset="0"/>
                <a:cs typeface="Arial" panose="020B0604020202020204" pitchFamily="34" charset="0"/>
              </a:rPr>
              <a:t>animalis</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subsp</a:t>
            </a:r>
            <a:r>
              <a:rPr lang="en-GB" sz="3600" b="1" dirty="0">
                <a:solidFill>
                  <a:schemeClr val="bg1"/>
                </a:solidFill>
                <a:latin typeface="Arial" panose="020B0604020202020204" pitchFamily="34" charset="0"/>
                <a:cs typeface="Arial" panose="020B0604020202020204" pitchFamily="34" charset="0"/>
              </a:rPr>
              <a:t> </a:t>
            </a:r>
            <a:r>
              <a:rPr lang="en-GB" sz="3600" b="1" i="1" dirty="0" err="1">
                <a:solidFill>
                  <a:schemeClr val="bg1"/>
                </a:solidFill>
                <a:latin typeface="Arial" panose="020B0604020202020204" pitchFamily="34" charset="0"/>
                <a:cs typeface="Arial" panose="020B0604020202020204" pitchFamily="34" charset="0"/>
              </a:rPr>
              <a:t>lactis</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xmlns="" val="26553940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27"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22. Bifidobacterium </a:t>
            </a:r>
            <a:r>
              <a:rPr lang="en-GB" sz="3600" b="1" dirty="0" err="1" smtClean="0">
                <a:solidFill>
                  <a:srgbClr val="FFFF00"/>
                </a:solidFill>
                <a:latin typeface="Arial" panose="020B0604020202020204" pitchFamily="34" charset="0"/>
                <a:cs typeface="Arial" panose="020B0604020202020204" pitchFamily="34" charset="0"/>
              </a:rPr>
              <a:t>Bifidum</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57250" y="1834418"/>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Aids Digestive System</a:t>
            </a:r>
          </a:p>
          <a:p>
            <a:r>
              <a:rPr lang="en-GB" sz="3600" b="1" dirty="0" smtClean="0">
                <a:solidFill>
                  <a:schemeClr val="bg1"/>
                </a:solidFill>
                <a:latin typeface="Arial" panose="020B0604020202020204" pitchFamily="34" charset="0"/>
                <a:cs typeface="Arial" panose="020B0604020202020204" pitchFamily="34" charset="0"/>
              </a:rPr>
              <a:t>Eliminates bad bacteria</a:t>
            </a:r>
          </a:p>
          <a:p>
            <a:r>
              <a:rPr lang="en-GB" sz="3600" b="1" dirty="0" smtClean="0">
                <a:solidFill>
                  <a:schemeClr val="bg1"/>
                </a:solidFill>
                <a:latin typeface="Arial" panose="020B0604020202020204" pitchFamily="34" charset="0"/>
                <a:cs typeface="Arial" panose="020B0604020202020204" pitchFamily="34" charset="0"/>
              </a:rPr>
              <a:t>Inhibits the binding of </a:t>
            </a:r>
            <a:r>
              <a:rPr lang="en-GB" sz="3600" b="1" dirty="0" err="1" smtClean="0">
                <a:solidFill>
                  <a:schemeClr val="bg1"/>
                </a:solidFill>
                <a:latin typeface="Arial" panose="020B0604020202020204" pitchFamily="34" charset="0"/>
                <a:cs typeface="Arial" panose="020B0604020202020204" pitchFamily="34" charset="0"/>
              </a:rPr>
              <a:t>E.Coli</a:t>
            </a:r>
            <a:r>
              <a:rPr lang="en-GB" sz="3600" b="1" dirty="0" smtClean="0">
                <a:solidFill>
                  <a:schemeClr val="bg1"/>
                </a:solidFill>
                <a:latin typeface="Arial" panose="020B0604020202020204" pitchFamily="34" charset="0"/>
                <a:cs typeface="Arial" panose="020B0604020202020204" pitchFamily="34" charset="0"/>
              </a:rPr>
              <a:t> to intestinal cells</a:t>
            </a:r>
          </a:p>
          <a:p>
            <a:r>
              <a:rPr lang="en-GB" sz="3600" b="1" dirty="0" smtClean="0">
                <a:solidFill>
                  <a:schemeClr val="bg1"/>
                </a:solidFill>
                <a:latin typeface="Arial" panose="020B0604020202020204" pitchFamily="34" charset="0"/>
                <a:cs typeface="Arial" panose="020B0604020202020204" pitchFamily="34" charset="0"/>
              </a:rPr>
              <a:t>Helps </a:t>
            </a:r>
            <a:r>
              <a:rPr lang="en-GB" sz="3600" b="1" dirty="0" err="1" smtClean="0">
                <a:solidFill>
                  <a:schemeClr val="bg1"/>
                </a:solidFill>
                <a:latin typeface="Arial" panose="020B0604020202020204" pitchFamily="34" charset="0"/>
                <a:cs typeface="Arial" panose="020B0604020202020204" pitchFamily="34" charset="0"/>
              </a:rPr>
              <a:t>diarrhea</a:t>
            </a:r>
            <a:r>
              <a:rPr lang="en-GB" sz="3600" b="1" dirty="0" smtClean="0">
                <a:solidFill>
                  <a:schemeClr val="bg1"/>
                </a:solidFill>
                <a:latin typeface="Arial" panose="020B0604020202020204" pitchFamily="34" charset="0"/>
                <a:cs typeface="Arial" panose="020B0604020202020204" pitchFamily="34" charset="0"/>
              </a:rPr>
              <a:t> and IBS</a:t>
            </a:r>
          </a:p>
          <a:p>
            <a:r>
              <a:rPr lang="en-GB" sz="3600" b="1" dirty="0" smtClean="0">
                <a:solidFill>
                  <a:schemeClr val="bg1"/>
                </a:solidFill>
                <a:latin typeface="Arial" panose="020B0604020202020204" pitchFamily="34" charset="0"/>
                <a:cs typeface="Arial" panose="020B0604020202020204" pitchFamily="34" charset="0"/>
              </a:rPr>
              <a:t>Fights yeast infections</a:t>
            </a:r>
          </a:p>
          <a:p>
            <a:r>
              <a:rPr lang="en-GB" sz="3600" b="1" dirty="0" smtClean="0">
                <a:solidFill>
                  <a:schemeClr val="bg1"/>
                </a:solidFill>
                <a:latin typeface="Arial" panose="020B0604020202020204" pitchFamily="34" charset="0"/>
                <a:cs typeface="Arial" panose="020B0604020202020204" pitchFamily="34" charset="0"/>
              </a:rPr>
              <a:t>Produces lactic &amp; acetic acid</a:t>
            </a: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880709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81" y="356333"/>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Bifidobacterium </a:t>
            </a:r>
            <a:r>
              <a:rPr lang="en-GB" sz="3600" b="1" dirty="0" err="1" smtClean="0">
                <a:solidFill>
                  <a:srgbClr val="FFFF00"/>
                </a:solidFill>
                <a:latin typeface="Arial" panose="020B0604020202020204" pitchFamily="34" charset="0"/>
                <a:cs typeface="Arial" panose="020B0604020202020204" pitchFamily="34" charset="0"/>
              </a:rPr>
              <a:t>Bifidum</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0534" y="1825625"/>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Helps the body to better absorb calcium</a:t>
            </a:r>
          </a:p>
          <a:p>
            <a:endParaRPr lang="en-GB" sz="3600" b="1" dirty="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Builds Immune System</a:t>
            </a:r>
          </a:p>
          <a:p>
            <a:r>
              <a:rPr lang="en-GB" sz="3600" b="1" dirty="0" smtClean="0">
                <a:solidFill>
                  <a:schemeClr val="bg1"/>
                </a:solidFill>
                <a:latin typeface="Arial" panose="020B0604020202020204" pitchFamily="34" charset="0"/>
                <a:cs typeface="Arial" panose="020B0604020202020204" pitchFamily="34" charset="0"/>
              </a:rPr>
              <a:t>Helps responses to inflammation</a:t>
            </a:r>
          </a:p>
          <a:p>
            <a:r>
              <a:rPr lang="en-GB" sz="3600" b="1" dirty="0" smtClean="0">
                <a:solidFill>
                  <a:schemeClr val="bg1"/>
                </a:solidFill>
                <a:latin typeface="Arial" panose="020B0604020202020204" pitchFamily="34" charset="0"/>
                <a:cs typeface="Arial" panose="020B0604020202020204" pitchFamily="34" charset="0"/>
              </a:rPr>
              <a:t>Decreases allergies</a:t>
            </a:r>
          </a:p>
          <a:p>
            <a:r>
              <a:rPr lang="en-GB" sz="3600" b="1" dirty="0" smtClean="0">
                <a:solidFill>
                  <a:schemeClr val="bg1"/>
                </a:solidFill>
                <a:latin typeface="Arial" panose="020B0604020202020204" pitchFamily="34" charset="0"/>
                <a:cs typeface="Arial" panose="020B0604020202020204" pitchFamily="34" charset="0"/>
              </a:rPr>
              <a:t>Helps immune cells to mature</a:t>
            </a: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369991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665" y="356334"/>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Bifidobacterium </a:t>
            </a:r>
            <a:r>
              <a:rPr lang="en-GB" sz="3600" b="1" dirty="0" err="1" smtClean="0">
                <a:solidFill>
                  <a:srgbClr val="FFFF00"/>
                </a:solidFill>
                <a:latin typeface="Arial" panose="020B0604020202020204" pitchFamily="34" charset="0"/>
                <a:cs typeface="Arial" panose="020B0604020202020204" pitchFamily="34" charset="0"/>
              </a:rPr>
              <a:t>Bifidum</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07781" y="2186109"/>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Anti-inflammatory properties – protects cells lining mucous membranes from toxins</a:t>
            </a:r>
          </a:p>
          <a:p>
            <a:r>
              <a:rPr lang="en-GB" sz="3600" b="1" dirty="0" smtClean="0">
                <a:solidFill>
                  <a:schemeClr val="bg1"/>
                </a:solidFill>
                <a:latin typeface="Arial" panose="020B0604020202020204" pitchFamily="34" charset="0"/>
                <a:cs typeface="Arial" panose="020B0604020202020204" pitchFamily="34" charset="0"/>
              </a:rPr>
              <a:t>Helps with inflammatory diseases associated with over reaction of immune system – autoimmune diseases, asthma, allergy</a:t>
            </a: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947727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873"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Bifidobacterium </a:t>
            </a:r>
            <a:r>
              <a:rPr lang="en-GB" sz="3600" b="1" dirty="0" err="1" smtClean="0">
                <a:solidFill>
                  <a:srgbClr val="FFFF00"/>
                </a:solidFill>
                <a:latin typeface="Arial" panose="020B0604020202020204" pitchFamily="34" charset="0"/>
                <a:cs typeface="Arial" panose="020B0604020202020204" pitchFamily="34" charset="0"/>
              </a:rPr>
              <a:t>Bifidum</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42950" y="2036640"/>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Remedy for vaginitis</a:t>
            </a:r>
          </a:p>
          <a:p>
            <a:r>
              <a:rPr lang="en-GB" sz="3600" b="1" dirty="0" smtClean="0">
                <a:solidFill>
                  <a:schemeClr val="bg1"/>
                </a:solidFill>
                <a:latin typeface="Arial" panose="020B0604020202020204" pitchFamily="34" charset="0"/>
                <a:cs typeface="Arial" panose="020B0604020202020204" pitchFamily="34" charset="0"/>
              </a:rPr>
              <a:t>Helps to lower cholesterol</a:t>
            </a:r>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737396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659423"/>
            <a:ext cx="7315200"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23. Bifidobacterium breve.</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s </a:t>
            </a:r>
            <a:r>
              <a:rPr lang="en-GB" sz="3600" b="1" dirty="0">
                <a:solidFill>
                  <a:schemeClr val="bg1"/>
                </a:solidFill>
                <a:latin typeface="Arial" panose="020B0604020202020204" pitchFamily="34" charset="0"/>
                <a:cs typeface="Arial" panose="020B0604020202020204" pitchFamily="34" charset="0"/>
              </a:rPr>
              <a:t>unique in its ability to compete with other bacteria, due to the large variety of molecules it can digest.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A</a:t>
            </a:r>
            <a:r>
              <a:rPr lang="en-GB" sz="3600" b="1" dirty="0" smtClean="0">
                <a:solidFill>
                  <a:schemeClr val="bg1"/>
                </a:solidFill>
                <a:latin typeface="Arial" panose="020B0604020202020204" pitchFamily="34" charset="0"/>
                <a:cs typeface="Arial" panose="020B0604020202020204" pitchFamily="34" charset="0"/>
              </a:rPr>
              <a:t>ilments </a:t>
            </a:r>
            <a:r>
              <a:rPr lang="en-GB" sz="3600" b="1" dirty="0">
                <a:solidFill>
                  <a:schemeClr val="bg1"/>
                </a:solidFill>
                <a:latin typeface="Arial" panose="020B0604020202020204" pitchFamily="34" charset="0"/>
                <a:cs typeface="Arial" panose="020B0604020202020204" pitchFamily="34" charset="0"/>
              </a:rPr>
              <a:t>such as antibiotic-associated </a:t>
            </a:r>
            <a:r>
              <a:rPr lang="en-GB" sz="3600" b="1" dirty="0" err="1">
                <a:solidFill>
                  <a:schemeClr val="bg1"/>
                </a:solidFill>
                <a:latin typeface="Arial" panose="020B0604020202020204" pitchFamily="34" charset="0"/>
                <a:cs typeface="Arial" panose="020B0604020202020204" pitchFamily="34" charset="0"/>
              </a:rPr>
              <a:t>diarrhea</a:t>
            </a:r>
            <a:r>
              <a:rPr lang="en-GB" sz="3600" b="1" dirty="0">
                <a:solidFill>
                  <a:schemeClr val="bg1"/>
                </a:solidFill>
                <a:latin typeface="Arial" panose="020B0604020202020204" pitchFamily="34" charset="0"/>
                <a:cs typeface="Arial" panose="020B0604020202020204" pitchFamily="34" charset="0"/>
              </a:rPr>
              <a:t>, allergies, gas, and irritable bowel syndrome have been linked to a </a:t>
            </a:r>
            <a:r>
              <a:rPr lang="en-GB" sz="3600" b="1" dirty="0" smtClean="0">
                <a:solidFill>
                  <a:schemeClr val="bg1"/>
                </a:solidFill>
                <a:latin typeface="Arial" panose="020B0604020202020204" pitchFamily="34" charset="0"/>
                <a:cs typeface="Arial" panose="020B0604020202020204" pitchFamily="34" charset="0"/>
              </a:rPr>
              <a:t>shortage </a:t>
            </a:r>
            <a:r>
              <a:rPr lang="en-GB" sz="3600" b="1" dirty="0">
                <a:solidFill>
                  <a:schemeClr val="bg1"/>
                </a:solidFill>
                <a:latin typeface="Arial" panose="020B0604020202020204" pitchFamily="34" charset="0"/>
                <a:cs typeface="Arial" panose="020B0604020202020204" pitchFamily="34" charset="0"/>
              </a:rPr>
              <a:t>of the B breve bacteria. </a:t>
            </a:r>
          </a:p>
        </p:txBody>
      </p:sp>
    </p:spTree>
    <p:extLst>
      <p:ext uri="{BB962C8B-B14F-4D97-AF65-F5344CB8AC3E}">
        <p14:creationId xmlns:p14="http://schemas.microsoft.com/office/powerpoint/2010/main" xmlns="" val="34185088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515" y="612844"/>
            <a:ext cx="7315200"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a:t>
            </a:r>
            <a:r>
              <a:rPr lang="en-GB" sz="3600" b="1" dirty="0">
                <a:solidFill>
                  <a:schemeClr val="bg1"/>
                </a:solidFill>
                <a:latin typeface="Arial" panose="020B0604020202020204" pitchFamily="34" charset="0"/>
                <a:cs typeface="Arial" panose="020B0604020202020204" pitchFamily="34" charset="0"/>
              </a:rPr>
              <a:t>presence of B breve appears to inhibit E coli. B breve is also present in the vagina, where it helps to inhibit overproduction of candida </a:t>
            </a:r>
            <a:r>
              <a:rPr lang="en-GB" sz="3600" b="1" dirty="0" err="1">
                <a:solidFill>
                  <a:schemeClr val="bg1"/>
                </a:solidFill>
                <a:latin typeface="Arial" panose="020B0604020202020204" pitchFamily="34" charset="0"/>
                <a:cs typeface="Arial" panose="020B0604020202020204" pitchFamily="34" charset="0"/>
              </a:rPr>
              <a:t>albicans</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In young babies who are breast-fed, B breve has been found to make up a majority of the colon's bacteria. </a:t>
            </a:r>
          </a:p>
        </p:txBody>
      </p:sp>
    </p:spTree>
    <p:extLst>
      <p:ext uri="{BB962C8B-B14F-4D97-AF65-F5344CB8AC3E}">
        <p14:creationId xmlns:p14="http://schemas.microsoft.com/office/powerpoint/2010/main" xmlns="" val="24910093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458" y="1696915"/>
            <a:ext cx="7447084" cy="2862322"/>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24. Bifidobacterium </a:t>
            </a:r>
            <a:r>
              <a:rPr lang="en-GB" sz="3600" b="1" dirty="0" err="1">
                <a:solidFill>
                  <a:srgbClr val="FFFF00"/>
                </a:solidFill>
                <a:latin typeface="Arial" panose="020B0604020202020204" pitchFamily="34" charset="0"/>
                <a:cs typeface="Arial" panose="020B0604020202020204" pitchFamily="34" charset="0"/>
              </a:rPr>
              <a:t>Catenulatum</a:t>
            </a:r>
            <a:endParaRPr lang="en-GB" sz="3600" b="1" dirty="0">
              <a:solidFill>
                <a:srgbClr val="FFFF0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i="1" dirty="0">
                <a:solidFill>
                  <a:schemeClr val="bg1"/>
                </a:solidFill>
                <a:latin typeface="Arial" panose="020B0604020202020204" pitchFamily="34" charset="0"/>
                <a:cs typeface="Arial" panose="020B0604020202020204" pitchFamily="34" charset="0"/>
              </a:rPr>
              <a:t>A</a:t>
            </a:r>
            <a:r>
              <a:rPr lang="en-GB" sz="3600" b="1" dirty="0" smtClean="0">
                <a:solidFill>
                  <a:schemeClr val="bg1"/>
                </a:solidFill>
                <a:latin typeface="Arial" panose="020B0604020202020204" pitchFamily="34" charset="0"/>
                <a:cs typeface="Arial" panose="020B0604020202020204" pitchFamily="34" charset="0"/>
              </a:rPr>
              <a:t>re </a:t>
            </a:r>
            <a:r>
              <a:rPr lang="en-GB" sz="3600" b="1" dirty="0">
                <a:solidFill>
                  <a:schemeClr val="bg1"/>
                </a:solidFill>
                <a:latin typeface="Arial" panose="020B0604020202020204" pitchFamily="34" charset="0"/>
                <a:cs typeface="Arial" panose="020B0604020202020204" pitchFamily="34" charset="0"/>
              </a:rPr>
              <a:t>ubiquitous inhabitants of the gastrointestinal tract, </a:t>
            </a:r>
            <a:r>
              <a:rPr lang="en-GB" sz="3600" b="1" dirty="0" smtClean="0">
                <a:solidFill>
                  <a:schemeClr val="bg1"/>
                </a:solidFill>
                <a:latin typeface="Arial" panose="020B0604020202020204" pitchFamily="34" charset="0"/>
                <a:cs typeface="Arial" panose="020B0604020202020204" pitchFamily="34" charset="0"/>
              </a:rPr>
              <a:t>vagina</a:t>
            </a:r>
            <a:r>
              <a:rPr lang="en-GB" sz="3600" b="1" baseline="30000"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and </a:t>
            </a:r>
            <a:r>
              <a:rPr lang="en-GB" sz="3600" b="1" dirty="0">
                <a:solidFill>
                  <a:schemeClr val="bg1"/>
                </a:solidFill>
                <a:latin typeface="Arial" panose="020B0604020202020204" pitchFamily="34" charset="0"/>
                <a:cs typeface="Arial" panose="020B0604020202020204" pitchFamily="34" charset="0"/>
              </a:rPr>
              <a:t>mouth </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of mammals, including humans. </a:t>
            </a:r>
          </a:p>
        </p:txBody>
      </p:sp>
    </p:spTree>
    <p:extLst>
      <p:ext uri="{BB962C8B-B14F-4D97-AF65-F5344CB8AC3E}">
        <p14:creationId xmlns:p14="http://schemas.microsoft.com/office/powerpoint/2010/main" xmlns="" val="37927946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663453" y="523509"/>
            <a:ext cx="7921724" cy="5806953"/>
          </a:xfrm>
          <a:prstGeom prst="rect">
            <a:avLst/>
          </a:prstGeom>
        </p:spPr>
      </p:pic>
      <p:sp>
        <p:nvSpPr>
          <p:cNvPr id="3" name="Oval 2"/>
          <p:cNvSpPr/>
          <p:nvPr/>
        </p:nvSpPr>
        <p:spPr>
          <a:xfrm>
            <a:off x="2206869" y="1459564"/>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421842" y="3426985"/>
            <a:ext cx="4404946" cy="1384995"/>
          </a:xfrm>
          <a:prstGeom prst="rect">
            <a:avLst/>
          </a:prstGeom>
          <a:noFill/>
        </p:spPr>
        <p:txBody>
          <a:bodyPr wrap="square" rtlCol="0">
            <a:spAutoFit/>
          </a:bodyPr>
          <a:lstStyle/>
          <a:p>
            <a:pPr algn="ctr"/>
            <a:r>
              <a:rPr lang="en-GB" sz="4800" b="1" dirty="0" smtClean="0">
                <a:solidFill>
                  <a:schemeClr val="bg1"/>
                </a:solidFill>
                <a:latin typeface="Arial" panose="020B0604020202020204" pitchFamily="34" charset="0"/>
                <a:cs typeface="Arial" panose="020B0604020202020204" pitchFamily="34" charset="0"/>
              </a:rPr>
              <a:t>The Biome</a:t>
            </a:r>
            <a:endParaRPr lang="en-GB" sz="4800" b="1" dirty="0">
              <a:solidFill>
                <a:schemeClr val="bg1"/>
              </a:solidFill>
              <a:latin typeface="Arial" panose="020B0604020202020204" pitchFamily="34" charset="0"/>
              <a:cs typeface="Arial" panose="020B0604020202020204" pitchFamily="34" charset="0"/>
            </a:endParaRPr>
          </a:p>
          <a:p>
            <a:pPr algn="ctr"/>
            <a:endParaRPr lang="en-GB"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592585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308" y="612844"/>
            <a:ext cx="7728438"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25. Bifidobacterium </a:t>
            </a:r>
            <a:r>
              <a:rPr lang="en-GB" sz="3600" b="1" dirty="0" err="1">
                <a:solidFill>
                  <a:srgbClr val="FFFF00"/>
                </a:solidFill>
                <a:latin typeface="Arial" panose="020B0604020202020204" pitchFamily="34" charset="0"/>
                <a:cs typeface="Arial" panose="020B0604020202020204" pitchFamily="34" charset="0"/>
              </a:rPr>
              <a:t>infantis</a:t>
            </a:r>
            <a:r>
              <a:rPr lang="en-GB" sz="3600" b="1" dirty="0">
                <a:solidFill>
                  <a:srgbClr val="FFFF00"/>
                </a:solidFill>
                <a:latin typeface="Arial" panose="020B0604020202020204" pitchFamily="34" charset="0"/>
                <a:cs typeface="Arial" panose="020B0604020202020204" pitchFamily="34" charset="0"/>
              </a:rPr>
              <a:t> </a:t>
            </a:r>
            <a:endParaRPr lang="en-GB" sz="3600" b="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a:solidFill>
                  <a:schemeClr val="bg1"/>
                </a:solidFill>
                <a:latin typeface="Arial" panose="020B0604020202020204" pitchFamily="34" charset="0"/>
                <a:cs typeface="Arial" panose="020B0604020202020204" pitchFamily="34" charset="0"/>
              </a:rPr>
              <a:t>M</a:t>
            </a:r>
            <a:r>
              <a:rPr lang="en-GB" sz="3600" b="1" dirty="0" smtClean="0">
                <a:solidFill>
                  <a:schemeClr val="bg1"/>
                </a:solidFill>
                <a:latin typeface="Arial" panose="020B0604020202020204" pitchFamily="34" charset="0"/>
                <a:cs typeface="Arial" panose="020B0604020202020204" pitchFamily="34" charset="0"/>
              </a:rPr>
              <a:t>ay </a:t>
            </a:r>
            <a:r>
              <a:rPr lang="en-GB" sz="3600" b="1" dirty="0">
                <a:solidFill>
                  <a:schemeClr val="bg1"/>
                </a:solidFill>
                <a:latin typeface="Arial" panose="020B0604020202020204" pitchFamily="34" charset="0"/>
                <a:cs typeface="Arial" panose="020B0604020202020204" pitchFamily="34" charset="0"/>
              </a:rPr>
              <a:t>help reduce the symptoms of irritable bowel syndrome in women (IBS</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Bifidobacterium </a:t>
            </a:r>
            <a:r>
              <a:rPr lang="en-GB" sz="3600" b="1" dirty="0" err="1">
                <a:solidFill>
                  <a:schemeClr val="bg1"/>
                </a:solidFill>
                <a:latin typeface="Arial" panose="020B0604020202020204" pitchFamily="34" charset="0"/>
                <a:cs typeface="Arial" panose="020B0604020202020204" pitchFamily="34" charset="0"/>
              </a:rPr>
              <a:t>infantis</a:t>
            </a:r>
            <a:r>
              <a:rPr lang="en-GB" sz="3600" b="1" dirty="0">
                <a:solidFill>
                  <a:schemeClr val="bg1"/>
                </a:solidFill>
                <a:latin typeface="Arial" panose="020B0604020202020204" pitchFamily="34" charset="0"/>
                <a:cs typeface="Arial" panose="020B0604020202020204" pitchFamily="34" charset="0"/>
              </a:rPr>
              <a:t> is a probiotic bacterium that inhabits the intestines of both infants and adults. This type of bacteria is considered beneficial because of the acids it produces. </a:t>
            </a:r>
          </a:p>
        </p:txBody>
      </p:sp>
    </p:spTree>
    <p:extLst>
      <p:ext uri="{BB962C8B-B14F-4D97-AF65-F5344CB8AC3E}">
        <p14:creationId xmlns:p14="http://schemas.microsoft.com/office/powerpoint/2010/main" xmlns="" val="14001561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308" y="612844"/>
            <a:ext cx="7728438" cy="5632311"/>
          </a:xfrm>
          <a:prstGeom prst="rect">
            <a:avLst/>
          </a:prstGeom>
          <a:noFill/>
        </p:spPr>
        <p:txBody>
          <a:bodyPr wrap="square" rtlCol="0">
            <a:spAutoFit/>
          </a:bodyPr>
          <a:lstStyle/>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The </a:t>
            </a:r>
            <a:r>
              <a:rPr lang="en-GB" sz="3600" b="1" dirty="0">
                <a:solidFill>
                  <a:schemeClr val="bg1"/>
                </a:solidFill>
                <a:latin typeface="Arial" panose="020B0604020202020204" pitchFamily="34" charset="0"/>
                <a:cs typeface="Arial" panose="020B0604020202020204" pitchFamily="34" charset="0"/>
              </a:rPr>
              <a:t>acids produced by Bifidobacterium </a:t>
            </a:r>
            <a:r>
              <a:rPr lang="en-GB" sz="3600" b="1" dirty="0" err="1">
                <a:solidFill>
                  <a:schemeClr val="bg1"/>
                </a:solidFill>
                <a:latin typeface="Arial" panose="020B0604020202020204" pitchFamily="34" charset="0"/>
                <a:cs typeface="Arial" panose="020B0604020202020204" pitchFamily="34" charset="0"/>
              </a:rPr>
              <a:t>infantis</a:t>
            </a:r>
            <a:r>
              <a:rPr lang="en-GB" sz="3600" b="1" dirty="0">
                <a:solidFill>
                  <a:schemeClr val="bg1"/>
                </a:solidFill>
                <a:latin typeface="Arial" panose="020B0604020202020204" pitchFamily="34" charset="0"/>
                <a:cs typeface="Arial" panose="020B0604020202020204" pitchFamily="34" charset="0"/>
              </a:rPr>
              <a:t> may help impede the growth or colonization of harmful bacteria within the colon</a:t>
            </a:r>
            <a:r>
              <a:rPr lang="en-GB" sz="3600" b="1" dirty="0" smtClean="0">
                <a:solidFill>
                  <a:schemeClr val="bg1"/>
                </a:solidFill>
                <a:latin typeface="Arial" panose="020B0604020202020204" pitchFamily="34" charset="0"/>
                <a:cs typeface="Arial" panose="020B0604020202020204" pitchFamily="34" charset="0"/>
              </a:rPr>
              <a:t>. Bifidobacterium </a:t>
            </a:r>
            <a:r>
              <a:rPr lang="en-GB" sz="3600" b="1" dirty="0" err="1" smtClean="0">
                <a:solidFill>
                  <a:schemeClr val="bg1"/>
                </a:solidFill>
                <a:latin typeface="Arial" panose="020B0604020202020204" pitchFamily="34" charset="0"/>
                <a:cs typeface="Arial" panose="020B0604020202020204" pitchFamily="34" charset="0"/>
              </a:rPr>
              <a:t>infantis</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works within the digestive system to restore intestinal balance and maintain normal digestive health</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675676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4835" y="931984"/>
            <a:ext cx="7394330" cy="4524315"/>
          </a:xfrm>
          <a:prstGeom prst="rect">
            <a:avLst/>
          </a:prstGeom>
          <a:noFill/>
        </p:spPr>
        <p:txBody>
          <a:bodyPr wrap="square" rtlCol="0">
            <a:spAutoFit/>
          </a:bodyPr>
          <a:lstStyle/>
          <a:p>
            <a:r>
              <a:rPr lang="en-GB" sz="3600" b="1" i="1" dirty="0" smtClean="0">
                <a:solidFill>
                  <a:srgbClr val="FFFF00"/>
                </a:solidFill>
                <a:latin typeface="Arial" panose="020B0604020202020204" pitchFamily="34" charset="0"/>
                <a:cs typeface="Arial" panose="020B0604020202020204" pitchFamily="34" charset="0"/>
              </a:rPr>
              <a:t>26. </a:t>
            </a:r>
            <a:r>
              <a:rPr lang="en-GB" sz="3600" b="1" dirty="0" smtClean="0">
                <a:solidFill>
                  <a:srgbClr val="FFFF00"/>
                </a:solidFill>
                <a:latin typeface="Arial" panose="020B0604020202020204" pitchFamily="34" charset="0"/>
                <a:cs typeface="Arial" panose="020B0604020202020204" pitchFamily="34" charset="0"/>
              </a:rPr>
              <a:t>Bifidobacterium </a:t>
            </a:r>
            <a:r>
              <a:rPr lang="en-GB" sz="3600" b="1" dirty="0" err="1">
                <a:solidFill>
                  <a:srgbClr val="FFFF00"/>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is </a:t>
            </a:r>
            <a:r>
              <a:rPr lang="en-GB" sz="3600" b="1" dirty="0">
                <a:solidFill>
                  <a:schemeClr val="bg1"/>
                </a:solidFill>
                <a:latin typeface="Arial" panose="020B0604020202020204" pitchFamily="34" charset="0"/>
                <a:cs typeface="Arial" panose="020B0604020202020204" pitchFamily="34" charset="0"/>
              </a:rPr>
              <a:t>one of the most versatile and hardest working for the human body. Similarly to other strains, this lactic acid bacteria can help fight lactose intolerance and boost the immune </a:t>
            </a:r>
            <a:r>
              <a:rPr lang="en-GB" sz="3600" b="1" dirty="0" smtClean="0">
                <a:solidFill>
                  <a:schemeClr val="bg1"/>
                </a:solidFill>
                <a:latin typeface="Arial" panose="020B0604020202020204" pitchFamily="34" charset="0"/>
                <a:cs typeface="Arial" panose="020B0604020202020204" pitchFamily="34" charset="0"/>
              </a:rPr>
              <a:t>system. </a:t>
            </a:r>
            <a:r>
              <a:rPr lang="en-GB" sz="36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34263045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4931" y="1459523"/>
            <a:ext cx="7394330" cy="3416320"/>
          </a:xfrm>
          <a:prstGeom prst="rect">
            <a:avLst/>
          </a:prstGeom>
          <a:noFill/>
        </p:spPr>
        <p:txBody>
          <a:bodyPr wrap="square" rtlCol="0">
            <a:spAutoFit/>
          </a:bodyPr>
          <a:lstStyle/>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In </a:t>
            </a:r>
            <a:r>
              <a:rPr lang="en-GB" sz="3600" b="1" dirty="0">
                <a:solidFill>
                  <a:schemeClr val="bg1"/>
                </a:solidFill>
                <a:latin typeface="Arial" panose="020B0604020202020204" pitchFamily="34" charset="0"/>
                <a:cs typeface="Arial" panose="020B0604020202020204" pitchFamily="34" charset="0"/>
              </a:rPr>
              <a:t>addition to these benefits, </a:t>
            </a:r>
            <a:r>
              <a:rPr lang="en-GB" sz="3600" b="1" i="1" dirty="0">
                <a:solidFill>
                  <a:schemeClr val="bg1"/>
                </a:solidFill>
                <a:latin typeface="Arial" panose="020B0604020202020204" pitchFamily="34" charset="0"/>
                <a:cs typeface="Arial" panose="020B0604020202020204" pitchFamily="34" charset="0"/>
              </a:rPr>
              <a:t>B. </a:t>
            </a:r>
            <a:r>
              <a:rPr lang="en-GB" sz="3600" b="1" i="1" dirty="0" err="1">
                <a:solidFill>
                  <a:schemeClr val="bg1"/>
                </a:solidFill>
                <a:latin typeface="Arial" panose="020B0604020202020204" pitchFamily="34" charset="0"/>
                <a:cs typeface="Arial" panose="020B0604020202020204" pitchFamily="34" charset="0"/>
              </a:rPr>
              <a:t>lactis</a:t>
            </a:r>
            <a:r>
              <a:rPr lang="en-GB" sz="3600" b="1" dirty="0">
                <a:solidFill>
                  <a:schemeClr val="bg1"/>
                </a:solidFill>
                <a:latin typeface="Arial" panose="020B0604020202020204" pitchFamily="34" charset="0"/>
                <a:cs typeface="Arial" panose="020B0604020202020204" pitchFamily="34" charset="0"/>
              </a:rPr>
              <a:t> may also support healthy cholesterol levels, ease ulcerative colitis, and even combat the effects of celiac disease. </a:t>
            </a: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736581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062" y="659423"/>
            <a:ext cx="7394330" cy="5632311"/>
          </a:xfrm>
          <a:prstGeom prst="rect">
            <a:avLst/>
          </a:prstGeom>
          <a:noFill/>
        </p:spPr>
        <p:txBody>
          <a:bodyPr wrap="square" rtlCol="0">
            <a:spAutoFit/>
          </a:bodyPr>
          <a:lstStyle/>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It’s </a:t>
            </a:r>
            <a:r>
              <a:rPr lang="en-GB" sz="3600" b="1" dirty="0">
                <a:solidFill>
                  <a:schemeClr val="bg1"/>
                </a:solidFill>
                <a:latin typeface="Arial" panose="020B0604020202020204" pitchFamily="34" charset="0"/>
                <a:cs typeface="Arial" panose="020B0604020202020204" pitchFamily="34" charset="0"/>
              </a:rPr>
              <a:t>an integral aspect of supporting overall digestion of all sugars, </a:t>
            </a:r>
            <a:r>
              <a:rPr lang="en-GB" sz="3600" b="1" dirty="0" smtClean="0">
                <a:solidFill>
                  <a:schemeClr val="bg1"/>
                </a:solidFill>
                <a:latin typeface="Arial" panose="020B0604020202020204" pitchFamily="34" charset="0"/>
                <a:cs typeface="Arial" panose="020B0604020202020204" pitchFamily="34" charset="0"/>
              </a:rPr>
              <a:t>fibres</a:t>
            </a:r>
            <a:r>
              <a:rPr lang="en-GB" sz="3600" b="1" dirty="0">
                <a:solidFill>
                  <a:schemeClr val="bg1"/>
                </a:solidFill>
                <a:latin typeface="Arial" panose="020B0604020202020204" pitchFamily="34" charset="0"/>
                <a:cs typeface="Arial" panose="020B0604020202020204" pitchFamily="34" charset="0"/>
              </a:rPr>
              <a:t>, and macronutrients.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It</a:t>
            </a:r>
            <a:r>
              <a:rPr lang="en-GB" sz="3600" b="1" dirty="0">
                <a:solidFill>
                  <a:schemeClr val="bg1"/>
                </a:solidFill>
                <a:latin typeface="Arial" panose="020B0604020202020204" pitchFamily="34" charset="0"/>
                <a:cs typeface="Arial" panose="020B0604020202020204" pitchFamily="34" charset="0"/>
              </a:rPr>
              <a:t> may also help reduce the occurrence of antibiotic-associated </a:t>
            </a:r>
            <a:r>
              <a:rPr lang="en-GB" sz="3600" b="1" dirty="0" err="1">
                <a:solidFill>
                  <a:schemeClr val="bg1"/>
                </a:solidFill>
                <a:latin typeface="Arial" panose="020B0604020202020204" pitchFamily="34" charset="0"/>
                <a:cs typeface="Arial" panose="020B0604020202020204" pitchFamily="34" charset="0"/>
              </a:rPr>
              <a:t>diarrhea</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b="1" dirty="0" smtClean="0">
                <a:solidFill>
                  <a:schemeClr val="bg1"/>
                </a:solidFill>
                <a:latin typeface="Arial" panose="020B0604020202020204" pitchFamily="34" charset="0"/>
                <a:cs typeface="Arial" panose="020B0604020202020204" pitchFamily="34" charset="0"/>
              </a:rPr>
              <a:t>Maybe </a:t>
            </a:r>
            <a:r>
              <a:rPr lang="en-GB" sz="3600" b="1" dirty="0">
                <a:solidFill>
                  <a:schemeClr val="bg1"/>
                </a:solidFill>
                <a:latin typeface="Arial" panose="020B0604020202020204" pitchFamily="34" charset="0"/>
                <a:cs typeface="Arial" panose="020B0604020202020204" pitchFamily="34" charset="0"/>
              </a:rPr>
              <a:t>beneficial against respiratory ailments and infections.</a:t>
            </a:r>
          </a:p>
        </p:txBody>
      </p:sp>
    </p:spTree>
    <p:extLst>
      <p:ext uri="{BB962C8B-B14F-4D97-AF65-F5344CB8AC3E}">
        <p14:creationId xmlns:p14="http://schemas.microsoft.com/office/powerpoint/2010/main" xmlns="" val="3415582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336" y="797510"/>
            <a:ext cx="7770202" cy="2308324"/>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27. Bifidobacterium </a:t>
            </a:r>
            <a:r>
              <a:rPr lang="en-GB" sz="3600" b="1" dirty="0" err="1">
                <a:solidFill>
                  <a:srgbClr val="FFFF00"/>
                </a:solidFill>
                <a:latin typeface="Arial" panose="020B0604020202020204" pitchFamily="34" charset="0"/>
                <a:cs typeface="Arial" panose="020B0604020202020204" pitchFamily="34" charset="0"/>
              </a:rPr>
              <a:t>longum</a:t>
            </a:r>
            <a:r>
              <a:rPr lang="en-GB" sz="3600" b="1" dirty="0">
                <a:solidFill>
                  <a:schemeClr val="bg1"/>
                </a:solidFill>
                <a:latin typeface="Arial" panose="020B0604020202020204" pitchFamily="34" charset="0"/>
                <a:cs typeface="Arial" panose="020B0604020202020204" pitchFamily="34" charset="0"/>
              </a:rPr>
              <a:t> </a:t>
            </a:r>
          </a:p>
          <a:p>
            <a:r>
              <a:rPr lang="en-GB" sz="3600" b="1" dirty="0" smtClean="0">
                <a:solidFill>
                  <a:schemeClr val="bg1"/>
                </a:solidFill>
                <a:latin typeface="Arial" panose="020B0604020202020204" pitchFamily="34" charset="0"/>
                <a:cs typeface="Arial" panose="020B0604020202020204" pitchFamily="34" charset="0"/>
              </a:rPr>
              <a:t>Considered </a:t>
            </a:r>
            <a:r>
              <a:rPr lang="en-GB" sz="3600" b="1" dirty="0">
                <a:solidFill>
                  <a:schemeClr val="bg1"/>
                </a:solidFill>
                <a:latin typeface="Arial" panose="020B0604020202020204" pitchFamily="34" charset="0"/>
                <a:cs typeface="Arial" panose="020B0604020202020204" pitchFamily="34" charset="0"/>
              </a:rPr>
              <a:t>to be one of the earliest colonizers of the gastrointestinal tract of </a:t>
            </a:r>
            <a:r>
              <a:rPr lang="en-GB" sz="3600" b="1" dirty="0" smtClean="0">
                <a:solidFill>
                  <a:schemeClr val="bg1"/>
                </a:solidFill>
                <a:latin typeface="Arial" panose="020B0604020202020204" pitchFamily="34" charset="0"/>
                <a:cs typeface="Arial" panose="020B0604020202020204" pitchFamily="34" charset="0"/>
              </a:rPr>
              <a:t>infants.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76997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336" y="797510"/>
            <a:ext cx="7770202"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While</a:t>
            </a:r>
            <a:r>
              <a:rPr lang="en-GB" sz="3600" b="1" dirty="0">
                <a:solidFill>
                  <a:schemeClr val="bg1"/>
                </a:solidFill>
                <a:latin typeface="Arial" panose="020B0604020202020204" pitchFamily="34" charset="0"/>
                <a:cs typeface="Arial" panose="020B0604020202020204" pitchFamily="34" charset="0"/>
              </a:rPr>
              <a:t> </a:t>
            </a:r>
            <a:r>
              <a:rPr lang="en-GB" sz="3600" b="1" i="1" dirty="0">
                <a:solidFill>
                  <a:schemeClr val="bg1"/>
                </a:solidFill>
                <a:latin typeface="Arial" panose="020B0604020202020204" pitchFamily="34" charset="0"/>
                <a:cs typeface="Arial" panose="020B0604020202020204" pitchFamily="34" charset="0"/>
              </a:rPr>
              <a:t>B. </a:t>
            </a:r>
            <a:r>
              <a:rPr lang="en-GB" sz="3600" b="1" i="1" dirty="0" err="1">
                <a:solidFill>
                  <a:schemeClr val="bg1"/>
                </a:solidFill>
                <a:latin typeface="Arial" panose="020B0604020202020204" pitchFamily="34" charset="0"/>
                <a:cs typeface="Arial" panose="020B0604020202020204" pitchFamily="34" charset="0"/>
              </a:rPr>
              <a:t>longum</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is significantly </a:t>
            </a:r>
            <a:r>
              <a:rPr lang="en-GB" sz="3600" b="1" dirty="0">
                <a:solidFill>
                  <a:schemeClr val="bg1"/>
                </a:solidFill>
                <a:latin typeface="Arial" panose="020B0604020202020204" pitchFamily="34" charset="0"/>
                <a:cs typeface="Arial" panose="020B0604020202020204" pitchFamily="34" charset="0"/>
              </a:rPr>
              <a:t>present in the adult </a:t>
            </a:r>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considered part of the gut flora and its production of lactic acid is believed to prevent growth of pathogenic </a:t>
            </a:r>
            <a:r>
              <a:rPr lang="en-GB" sz="3600" b="1" dirty="0" smtClean="0">
                <a:solidFill>
                  <a:schemeClr val="bg1"/>
                </a:solidFill>
                <a:latin typeface="Arial" panose="020B0604020202020204" pitchFamily="34" charset="0"/>
                <a:cs typeface="Arial" panose="020B0604020202020204" pitchFamily="34" charset="0"/>
              </a:rPr>
              <a:t>organisms.</a:t>
            </a:r>
            <a:r>
              <a:rPr lang="en-GB" sz="3600" b="1" baseline="30000" dirty="0">
                <a:solidFill>
                  <a:schemeClr val="bg1"/>
                </a:solidFill>
                <a:latin typeface="Arial" panose="020B0604020202020204" pitchFamily="34" charset="0"/>
                <a:cs typeface="Arial" panose="020B0604020202020204" pitchFamily="34" charset="0"/>
              </a:rPr>
              <a:t> </a:t>
            </a:r>
            <a:r>
              <a:rPr lang="en-GB" sz="3600" b="1" baseline="30000" dirty="0" smtClean="0">
                <a:solidFill>
                  <a:schemeClr val="bg1"/>
                </a:solidFill>
                <a:latin typeface="Arial" panose="020B0604020202020204" pitchFamily="34" charset="0"/>
                <a:cs typeface="Arial" panose="020B0604020202020204" pitchFamily="34" charset="0"/>
              </a:rPr>
              <a:t>                  </a:t>
            </a:r>
            <a:r>
              <a:rPr lang="en-GB" sz="3600" b="1" i="1" dirty="0" smtClean="0">
                <a:solidFill>
                  <a:schemeClr val="bg1"/>
                </a:solidFill>
                <a:latin typeface="Arial" panose="020B0604020202020204" pitchFamily="34" charset="0"/>
                <a:cs typeface="Arial" panose="020B0604020202020204" pitchFamily="34" charset="0"/>
              </a:rPr>
              <a:t>B</a:t>
            </a:r>
            <a:r>
              <a:rPr lang="en-GB" sz="3600" b="1" i="1" dirty="0">
                <a:solidFill>
                  <a:schemeClr val="bg1"/>
                </a:solidFill>
                <a:latin typeface="Arial" panose="020B0604020202020204" pitchFamily="34" charset="0"/>
                <a:cs typeface="Arial" panose="020B0604020202020204" pitchFamily="34" charset="0"/>
              </a:rPr>
              <a:t>. </a:t>
            </a:r>
            <a:r>
              <a:rPr lang="en-GB" sz="3600" b="1" i="1" dirty="0" err="1">
                <a:solidFill>
                  <a:schemeClr val="bg1"/>
                </a:solidFill>
                <a:latin typeface="Arial" panose="020B0604020202020204" pitchFamily="34" charset="0"/>
                <a:cs typeface="Arial" panose="020B0604020202020204" pitchFamily="34" charset="0"/>
              </a:rPr>
              <a:t>longum</a:t>
            </a:r>
            <a:r>
              <a:rPr lang="en-GB" sz="3600" b="1" dirty="0">
                <a:solidFill>
                  <a:schemeClr val="bg1"/>
                </a:solidFill>
                <a:latin typeface="Arial" panose="020B0604020202020204" pitchFamily="34" charset="0"/>
                <a:cs typeface="Arial" panose="020B0604020202020204" pitchFamily="34" charset="0"/>
              </a:rPr>
              <a:t> is non-pathogenic and is often added to food products for its beneficial probiotic health effects</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986744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268" y="920621"/>
            <a:ext cx="7781193" cy="5078313"/>
          </a:xfrm>
          <a:prstGeom prst="rect">
            <a:avLst/>
          </a:prstGeom>
          <a:noFill/>
        </p:spPr>
        <p:txBody>
          <a:bodyPr wrap="square" rtlCol="0">
            <a:spAutoFit/>
          </a:bodyPr>
          <a:lstStyle/>
          <a:p>
            <a:r>
              <a:rPr lang="en-GB" sz="3600" b="1" i="1" dirty="0" smtClean="0">
                <a:solidFill>
                  <a:srgbClr val="FFFF00"/>
                </a:solidFill>
                <a:latin typeface="Arial" panose="020B0604020202020204" pitchFamily="34" charset="0"/>
                <a:cs typeface="Arial" panose="020B0604020202020204" pitchFamily="34" charset="0"/>
              </a:rPr>
              <a:t>28. </a:t>
            </a:r>
            <a:r>
              <a:rPr lang="en-GB" sz="3600" b="1" dirty="0" smtClean="0">
                <a:solidFill>
                  <a:srgbClr val="FFFF00"/>
                </a:solidFill>
                <a:latin typeface="Arial" panose="020B0604020202020204" pitchFamily="34" charset="0"/>
                <a:cs typeface="Arial" panose="020B0604020202020204" pitchFamily="34" charset="0"/>
              </a:rPr>
              <a:t>Bacillus subtilis </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Found </a:t>
            </a:r>
            <a:r>
              <a:rPr lang="en-GB" sz="3600" b="1" dirty="0">
                <a:solidFill>
                  <a:schemeClr val="bg1"/>
                </a:solidFill>
                <a:latin typeface="Arial" panose="020B0604020202020204" pitchFamily="34" charset="0"/>
                <a:cs typeface="Arial" panose="020B0604020202020204" pitchFamily="34" charset="0"/>
              </a:rPr>
              <a:t>in soil and the gastrointestinal tract of ruminants and humans. A member of the genus </a:t>
            </a:r>
            <a:r>
              <a:rPr lang="en-GB" sz="3600" b="1" i="1" dirty="0">
                <a:solidFill>
                  <a:schemeClr val="bg1"/>
                </a:solidFill>
                <a:latin typeface="Arial" panose="020B0604020202020204" pitchFamily="34" charset="0"/>
                <a:cs typeface="Arial" panose="020B0604020202020204" pitchFamily="34" charset="0"/>
              </a:rPr>
              <a:t>Bacillus</a:t>
            </a:r>
            <a:r>
              <a:rPr lang="en-GB" sz="3600" b="1" dirty="0">
                <a:solidFill>
                  <a:schemeClr val="bg1"/>
                </a:solidFill>
                <a:latin typeface="Arial" panose="020B0604020202020204" pitchFamily="34" charset="0"/>
                <a:cs typeface="Arial" panose="020B0604020202020204" pitchFamily="34" charset="0"/>
              </a:rPr>
              <a:t>, </a:t>
            </a:r>
            <a:r>
              <a:rPr lang="en-GB" sz="3600" b="1" i="1" dirty="0">
                <a:solidFill>
                  <a:schemeClr val="bg1"/>
                </a:solidFill>
                <a:latin typeface="Arial" panose="020B0604020202020204" pitchFamily="34" charset="0"/>
                <a:cs typeface="Arial" panose="020B0604020202020204" pitchFamily="34" charset="0"/>
              </a:rPr>
              <a:t>B. subtilis</a:t>
            </a:r>
            <a:r>
              <a:rPr lang="en-GB" sz="3600" b="1" dirty="0">
                <a:solidFill>
                  <a:schemeClr val="bg1"/>
                </a:solidFill>
                <a:latin typeface="Arial" panose="020B0604020202020204" pitchFamily="34" charset="0"/>
                <a:cs typeface="Arial" panose="020B0604020202020204" pitchFamily="34" charset="0"/>
              </a:rPr>
              <a:t> is rod-shaped, and can form a </a:t>
            </a:r>
            <a:r>
              <a:rPr lang="en-GB" sz="3600" b="1" dirty="0" smtClean="0">
                <a:solidFill>
                  <a:schemeClr val="bg1"/>
                </a:solidFill>
                <a:latin typeface="Arial" panose="020B0604020202020204" pitchFamily="34" charset="0"/>
                <a:cs typeface="Arial" panose="020B0604020202020204" pitchFamily="34" charset="0"/>
              </a:rPr>
              <a:t>tough, protective</a:t>
            </a:r>
            <a:r>
              <a:rPr lang="en-GB" sz="3600" b="1" dirty="0">
                <a:solidFill>
                  <a:schemeClr val="bg1"/>
                </a:solidFill>
                <a:latin typeface="Arial" panose="020B0604020202020204" pitchFamily="34" charset="0"/>
                <a:cs typeface="Arial" panose="020B0604020202020204" pitchFamily="34" charset="0"/>
              </a:rPr>
              <a:t> endospore, allowing it to tolerate extreme environmental conditions. </a:t>
            </a: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584857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2" y="492369"/>
            <a:ext cx="7781193"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Cultures </a:t>
            </a:r>
            <a:r>
              <a:rPr lang="en-GB" sz="3600" b="1" dirty="0">
                <a:solidFill>
                  <a:schemeClr val="bg1"/>
                </a:solidFill>
                <a:latin typeface="Arial" panose="020B0604020202020204" pitchFamily="34" charset="0"/>
                <a:cs typeface="Arial" panose="020B0604020202020204" pitchFamily="34" charset="0"/>
              </a:rPr>
              <a:t>of </a:t>
            </a:r>
            <a:r>
              <a:rPr lang="en-GB" sz="3600" b="1" i="1" dirty="0">
                <a:solidFill>
                  <a:schemeClr val="bg1"/>
                </a:solidFill>
                <a:latin typeface="Arial" panose="020B0604020202020204" pitchFamily="34" charset="0"/>
                <a:cs typeface="Arial" panose="020B0604020202020204" pitchFamily="34" charset="0"/>
              </a:rPr>
              <a:t>B. subtilis</a:t>
            </a:r>
            <a:r>
              <a:rPr lang="en-GB" sz="3600" b="1" dirty="0">
                <a:solidFill>
                  <a:schemeClr val="bg1"/>
                </a:solidFill>
                <a:latin typeface="Arial" panose="020B0604020202020204" pitchFamily="34" charset="0"/>
                <a:cs typeface="Arial" panose="020B0604020202020204" pitchFamily="34" charset="0"/>
              </a:rPr>
              <a:t> were popular worldwide before the introduction of antibiotics as an </a:t>
            </a:r>
            <a:r>
              <a:rPr lang="en-GB" sz="3600" b="1" dirty="0" err="1">
                <a:solidFill>
                  <a:schemeClr val="bg1"/>
                </a:solidFill>
                <a:latin typeface="Arial" panose="020B0604020202020204" pitchFamily="34" charset="0"/>
                <a:cs typeface="Arial" panose="020B0604020202020204" pitchFamily="34" charset="0"/>
              </a:rPr>
              <a:t>immunostimulatory</a:t>
            </a:r>
            <a:r>
              <a:rPr lang="en-GB" sz="3600" b="1" dirty="0">
                <a:solidFill>
                  <a:schemeClr val="bg1"/>
                </a:solidFill>
                <a:latin typeface="Arial" panose="020B0604020202020204" pitchFamily="34" charset="0"/>
                <a:cs typeface="Arial" panose="020B0604020202020204" pitchFamily="34" charset="0"/>
              </a:rPr>
              <a:t> agent to aid </a:t>
            </a:r>
            <a:r>
              <a:rPr lang="en-GB" sz="3600" b="1" dirty="0" err="1" smtClean="0">
                <a:solidFill>
                  <a:schemeClr val="bg1"/>
                </a:solidFill>
                <a:latin typeface="Arial" panose="020B0604020202020204" pitchFamily="34" charset="0"/>
                <a:cs typeface="Arial" panose="020B0604020202020204" pitchFamily="34" charset="0"/>
              </a:rPr>
              <a:t>treatmentof</a:t>
            </a:r>
            <a:r>
              <a:rPr lang="en-GB" sz="3600" b="1" dirty="0">
                <a:solidFill>
                  <a:schemeClr val="bg1"/>
                </a:solidFill>
                <a:latin typeface="Arial" panose="020B0604020202020204" pitchFamily="34" charset="0"/>
                <a:cs typeface="Arial" panose="020B0604020202020204" pitchFamily="34" charset="0"/>
              </a:rPr>
              <a:t> gastrointestinal and </a:t>
            </a:r>
            <a:r>
              <a:rPr lang="en-GB" sz="3600" b="1" dirty="0" smtClean="0">
                <a:solidFill>
                  <a:schemeClr val="bg1"/>
                </a:solidFill>
                <a:latin typeface="Arial" panose="020B0604020202020204" pitchFamily="34" charset="0"/>
                <a:cs typeface="Arial" panose="020B0604020202020204" pitchFamily="34" charset="0"/>
              </a:rPr>
              <a:t>  urinary </a:t>
            </a:r>
            <a:r>
              <a:rPr lang="en-GB" sz="3600" b="1" dirty="0">
                <a:solidFill>
                  <a:schemeClr val="bg1"/>
                </a:solidFill>
                <a:latin typeface="Arial" panose="020B0604020202020204" pitchFamily="34" charset="0"/>
                <a:cs typeface="Arial" panose="020B0604020202020204" pitchFamily="34" charset="0"/>
              </a:rPr>
              <a:t>tract diseases. D</a:t>
            </a:r>
            <a:r>
              <a:rPr lang="en-GB" sz="3600" b="1" dirty="0" smtClean="0">
                <a:solidFill>
                  <a:schemeClr val="bg1"/>
                </a:solidFill>
                <a:latin typeface="Arial" panose="020B0604020202020204" pitchFamily="34" charset="0"/>
                <a:cs typeface="Arial" panose="020B0604020202020204" pitchFamily="34" charset="0"/>
              </a:rPr>
              <a:t>igestion </a:t>
            </a:r>
            <a:r>
              <a:rPr lang="en-GB" sz="3600" b="1" dirty="0">
                <a:solidFill>
                  <a:schemeClr val="bg1"/>
                </a:solidFill>
                <a:latin typeface="Arial" panose="020B0604020202020204" pitchFamily="34" charset="0"/>
                <a:cs typeface="Arial" panose="020B0604020202020204" pitchFamily="34" charset="0"/>
              </a:rPr>
              <a:t>has been found to significantly stimulate broad-spectrum immune activity including activation of secretion of </a:t>
            </a:r>
            <a:r>
              <a:rPr lang="en-GB" sz="3600" b="1" dirty="0" smtClean="0">
                <a:solidFill>
                  <a:schemeClr val="bg1"/>
                </a:solidFill>
                <a:latin typeface="Arial" panose="020B0604020202020204" pitchFamily="34" charset="0"/>
                <a:cs typeface="Arial" panose="020B0604020202020204" pitchFamily="34" charset="0"/>
              </a:rPr>
              <a:t>IgM</a:t>
            </a:r>
            <a:r>
              <a:rPr lang="en-GB" sz="3600" b="1" dirty="0">
                <a:solidFill>
                  <a:schemeClr val="bg1"/>
                </a:solidFill>
                <a:latin typeface="Arial" panose="020B0604020202020204" pitchFamily="34" charset="0"/>
                <a:cs typeface="Arial" panose="020B0604020202020204" pitchFamily="34" charset="0"/>
              </a:rPr>
              <a:t>, IgG and </a:t>
            </a:r>
            <a:r>
              <a:rPr lang="en-GB" sz="3600" b="1" dirty="0" smtClean="0">
                <a:solidFill>
                  <a:schemeClr val="bg1"/>
                </a:solidFill>
                <a:latin typeface="Arial" panose="020B0604020202020204" pitchFamily="34" charset="0"/>
                <a:cs typeface="Arial" panose="020B0604020202020204" pitchFamily="34" charset="0"/>
              </a:rPr>
              <a:t>IgA</a:t>
            </a:r>
            <a:r>
              <a:rPr lang="en-GB" sz="3600" b="1" u="sng" baseline="30000"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9211234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437" y="1072661"/>
            <a:ext cx="7781193"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t </a:t>
            </a:r>
            <a:r>
              <a:rPr lang="en-GB" sz="3600" b="1" dirty="0">
                <a:solidFill>
                  <a:schemeClr val="bg1"/>
                </a:solidFill>
                <a:latin typeface="Arial" panose="020B0604020202020204" pitchFamily="34" charset="0"/>
                <a:cs typeface="Arial" panose="020B0604020202020204" pitchFamily="34" charset="0"/>
              </a:rPr>
              <a:t>is used to produce various enzymes, such as </a:t>
            </a:r>
            <a:r>
              <a:rPr lang="en-GB" sz="3600" b="1" dirty="0">
                <a:solidFill>
                  <a:srgbClr val="FFFF00"/>
                </a:solidFill>
                <a:latin typeface="Arial" panose="020B0604020202020204" pitchFamily="34" charset="0"/>
                <a:cs typeface="Arial" panose="020B0604020202020204" pitchFamily="34" charset="0"/>
              </a:rPr>
              <a:t>amylase and </a:t>
            </a:r>
            <a:r>
              <a:rPr lang="en-GB" sz="3600" b="1" dirty="0" smtClean="0">
                <a:solidFill>
                  <a:srgbClr val="FFFF00"/>
                </a:solidFill>
                <a:latin typeface="Arial" panose="020B0604020202020204" pitchFamily="34" charset="0"/>
                <a:cs typeface="Arial" panose="020B0604020202020204" pitchFamily="34" charset="0"/>
              </a:rPr>
              <a:t>proteases and</a:t>
            </a:r>
          </a:p>
          <a:p>
            <a:r>
              <a:rPr lang="en-GB" sz="3600" b="1" i="1" dirty="0" err="1" smtClean="0">
                <a:solidFill>
                  <a:srgbClr val="FFFF00"/>
                </a:solidFill>
                <a:latin typeface="Arial" panose="020B0604020202020204" pitchFamily="34" charset="0"/>
                <a:cs typeface="Arial" panose="020B0604020202020204" pitchFamily="34" charset="0"/>
              </a:rPr>
              <a:t>Natto</a:t>
            </a:r>
            <a:r>
              <a:rPr lang="en-GB" sz="3600" b="1" i="1" dirty="0" smtClean="0">
                <a:solidFill>
                  <a:srgbClr val="FFFF00"/>
                </a:solidFill>
                <a:latin typeface="Arial" panose="020B0604020202020204" pitchFamily="34" charset="0"/>
                <a:cs typeface="Arial" panose="020B0604020202020204" pitchFamily="34" charset="0"/>
              </a:rPr>
              <a:t> from soy beans</a:t>
            </a:r>
            <a:r>
              <a:rPr lang="en-GB" sz="3600" b="1" dirty="0" smtClean="0">
                <a:solidFill>
                  <a:srgbClr val="FFFF00"/>
                </a:solidFill>
                <a:latin typeface="Arial" panose="020B0604020202020204" pitchFamily="34" charset="0"/>
                <a:cs typeface="Arial" panose="020B0604020202020204" pitchFamily="34" charset="0"/>
              </a:rPr>
              <a:t>. </a:t>
            </a:r>
          </a:p>
          <a:p>
            <a:r>
              <a:rPr lang="en-GB" sz="3600" b="1" dirty="0" smtClean="0">
                <a:solidFill>
                  <a:schemeClr val="bg1"/>
                </a:solidFill>
                <a:latin typeface="Arial" panose="020B0604020202020204" pitchFamily="34" charset="0"/>
                <a:cs typeface="Arial" panose="020B0604020202020204" pitchFamily="34" charset="0"/>
              </a:rPr>
              <a:t>The </a:t>
            </a:r>
            <a:r>
              <a:rPr lang="en-GB" sz="3600" b="1" dirty="0">
                <a:solidFill>
                  <a:schemeClr val="bg1"/>
                </a:solidFill>
                <a:latin typeface="Arial" panose="020B0604020202020204" pitchFamily="34" charset="0"/>
                <a:cs typeface="Arial" panose="020B0604020202020204" pitchFamily="34" charset="0"/>
              </a:rPr>
              <a:t>fermented beans are recognized for their contribution to a healthy gut flora and vitamin K</a:t>
            </a:r>
            <a:r>
              <a:rPr lang="en-GB" sz="3600" b="1" baseline="-25000" dirty="0">
                <a:solidFill>
                  <a:schemeClr val="bg1"/>
                </a:solidFill>
                <a:latin typeface="Arial" panose="020B0604020202020204" pitchFamily="34" charset="0"/>
                <a:cs typeface="Arial" panose="020B0604020202020204" pitchFamily="34" charset="0"/>
              </a:rPr>
              <a:t>2</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intake</a:t>
            </a:r>
            <a:r>
              <a:rPr lang="en-GB" sz="3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5581534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Microbiome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n-GB" sz="3600" b="1" dirty="0">
                <a:solidFill>
                  <a:schemeClr val="bg1"/>
                </a:solidFill>
                <a:latin typeface="Arial" panose="020B0604020202020204" pitchFamily="34" charset="0"/>
                <a:cs typeface="Arial" panose="020B0604020202020204" pitchFamily="34" charset="0"/>
              </a:rPr>
              <a:t>T</a:t>
            </a:r>
            <a:r>
              <a:rPr lang="en-GB" sz="3600" b="1" dirty="0" smtClean="0">
                <a:solidFill>
                  <a:schemeClr val="bg1"/>
                </a:solidFill>
                <a:latin typeface="Arial" panose="020B0604020202020204" pitchFamily="34" charset="0"/>
                <a:cs typeface="Arial" panose="020B0604020202020204" pitchFamily="34" charset="0"/>
              </a:rPr>
              <a:t>he innumerable living organisms of the human GI tract play a direct and vital role in maintaining </a:t>
            </a:r>
            <a:r>
              <a:rPr lang="en-GB" sz="3600" b="1" i="1" dirty="0" smtClean="0">
                <a:solidFill>
                  <a:schemeClr val="bg1"/>
                </a:solidFill>
                <a:latin typeface="Arial" panose="020B0604020202020204" pitchFamily="34" charset="0"/>
                <a:cs typeface="Arial" panose="020B0604020202020204" pitchFamily="34" charset="0"/>
              </a:rPr>
              <a:t>superior health and well-being</a:t>
            </a:r>
            <a:r>
              <a:rPr lang="en-GB" sz="3600" b="1" dirty="0" smtClean="0">
                <a:solidFill>
                  <a:schemeClr val="bg1"/>
                </a:solidFill>
                <a:latin typeface="Arial" panose="020B0604020202020204" pitchFamily="34" charset="0"/>
                <a:cs typeface="Arial" panose="020B0604020202020204" pitchFamily="34" charset="0"/>
              </a:rPr>
              <a:t>: and  may very well have an important impact on the </a:t>
            </a:r>
            <a:r>
              <a:rPr lang="en-GB" sz="3600" b="1" i="1" dirty="0" smtClean="0">
                <a:solidFill>
                  <a:schemeClr val="bg1"/>
                </a:solidFill>
                <a:latin typeface="Arial" panose="020B0604020202020204" pitchFamily="34" charset="0"/>
                <a:cs typeface="Arial" panose="020B0604020202020204" pitchFamily="34" charset="0"/>
              </a:rPr>
              <a:t>life span </a:t>
            </a:r>
            <a:r>
              <a:rPr lang="en-GB" sz="3600" b="1" dirty="0" smtClean="0">
                <a:solidFill>
                  <a:schemeClr val="bg1"/>
                </a:solidFill>
                <a:latin typeface="Arial" panose="020B0604020202020204" pitchFamily="34" charset="0"/>
                <a:cs typeface="Arial" panose="020B0604020202020204" pitchFamily="34" charset="0"/>
              </a:rPr>
              <a:t>of every individual</a:t>
            </a: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525709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627" y="382711"/>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Bacillus Subtilis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904756"/>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Production of Vitamin K2 in the gut</a:t>
            </a:r>
          </a:p>
          <a:p>
            <a:r>
              <a:rPr lang="en-GB" sz="3600" b="1" dirty="0" smtClean="0">
                <a:solidFill>
                  <a:schemeClr val="bg1"/>
                </a:solidFill>
                <a:latin typeface="Arial" panose="020B0604020202020204" pitchFamily="34" charset="0"/>
                <a:cs typeface="Arial" panose="020B0604020202020204" pitchFamily="34" charset="0"/>
              </a:rPr>
              <a:t>Allows the body to make Vitamin K2 by bacterial fermentation elongating Vitamin K1 in leafy green vegetables to Vitamin K2</a:t>
            </a:r>
          </a:p>
          <a:p>
            <a:r>
              <a:rPr lang="en-GB" sz="3600" b="1" dirty="0" smtClean="0">
                <a:solidFill>
                  <a:schemeClr val="bg1"/>
                </a:solidFill>
                <a:latin typeface="Arial" panose="020B0604020202020204" pitchFamily="34" charset="0"/>
                <a:cs typeface="Arial" panose="020B0604020202020204" pitchFamily="34" charset="0"/>
              </a:rPr>
              <a:t>Vitamin K2 is crucial for building bones and removing calcium from the arteries</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9051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696483" y="2902982"/>
            <a:ext cx="1556652" cy="923330"/>
          </a:xfrm>
          <a:prstGeom prst="rect">
            <a:avLst/>
          </a:prstGeom>
          <a:solidFill>
            <a:srgbClr val="000066"/>
          </a:solidFill>
        </p:spPr>
        <p:txBody>
          <a:bodyPr wrap="square" rtlCol="0">
            <a:spAutoFit/>
          </a:bodyPr>
          <a:lstStyle/>
          <a:p>
            <a:pPr algn="ctr"/>
            <a:r>
              <a:rPr lang="en-GB" b="1" dirty="0" err="1" smtClean="0">
                <a:solidFill>
                  <a:schemeClr val="bg1"/>
                </a:solidFill>
                <a:latin typeface="Arial" panose="020B0604020202020204" pitchFamily="34" charset="0"/>
                <a:cs typeface="Arial" panose="020B0604020202020204" pitchFamily="34" charset="0"/>
              </a:rPr>
              <a:t>Vit</a:t>
            </a:r>
            <a:r>
              <a:rPr lang="en-GB" b="1" dirty="0" smtClean="0">
                <a:solidFill>
                  <a:schemeClr val="bg1"/>
                </a:solidFill>
                <a:latin typeface="Arial" panose="020B0604020202020204" pitchFamily="34" charset="0"/>
                <a:cs typeface="Arial" panose="020B0604020202020204" pitchFamily="34" charset="0"/>
              </a:rPr>
              <a:t> K2 dependent carboxylase</a:t>
            </a:r>
            <a:endParaRPr lang="en-GB"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763488" y="1175662"/>
            <a:ext cx="858414" cy="369332"/>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COO+</a:t>
            </a:r>
            <a:endParaRPr lang="en-GB" b="1" dirty="0">
              <a:solidFill>
                <a:schemeClr val="bg1"/>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1940768" y="1507670"/>
            <a:ext cx="0" cy="281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63488" y="1789534"/>
            <a:ext cx="1576872" cy="369332"/>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Glutamate</a:t>
            </a:r>
            <a:endParaRPr lang="en-GB" b="1" dirty="0">
              <a:solidFill>
                <a:schemeClr val="bg1"/>
              </a:solidFill>
              <a:latin typeface="Arial" panose="020B0604020202020204" pitchFamily="34" charset="0"/>
              <a:cs typeface="Arial" panose="020B0604020202020204" pitchFamily="34" charset="0"/>
            </a:endParaRPr>
          </a:p>
        </p:txBody>
      </p:sp>
      <p:sp>
        <p:nvSpPr>
          <p:cNvPr id="23" name="Oval 22"/>
          <p:cNvSpPr/>
          <p:nvPr/>
        </p:nvSpPr>
        <p:spPr>
          <a:xfrm>
            <a:off x="858415" y="2500599"/>
            <a:ext cx="2118048" cy="201541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942394" y="2769641"/>
            <a:ext cx="1838131" cy="1477328"/>
          </a:xfrm>
          <a:prstGeom prst="rect">
            <a:avLst/>
          </a:prstGeom>
          <a:noFill/>
        </p:spPr>
        <p:txBody>
          <a:bodyPr wrap="square" rtlCol="0">
            <a:spAutoFit/>
          </a:bodyPr>
          <a:lstStyle/>
          <a:p>
            <a:pPr algn="ctr"/>
            <a:r>
              <a:rPr lang="en-GB" b="1" dirty="0" err="1" smtClean="0">
                <a:solidFill>
                  <a:schemeClr val="bg1"/>
                </a:solidFill>
                <a:latin typeface="Arial" panose="020B0604020202020204" pitchFamily="34" charset="0"/>
                <a:cs typeface="Arial" panose="020B0604020202020204" pitchFamily="34" charset="0"/>
              </a:rPr>
              <a:t>Vit</a:t>
            </a:r>
            <a:r>
              <a:rPr lang="en-GB" b="1" dirty="0" smtClean="0">
                <a:solidFill>
                  <a:schemeClr val="bg1"/>
                </a:solidFill>
                <a:latin typeface="Arial" panose="020B0604020202020204" pitchFamily="34" charset="0"/>
                <a:cs typeface="Arial" panose="020B0604020202020204" pitchFamily="34" charset="0"/>
              </a:rPr>
              <a:t> K2 dependent protein (osteocalcin or MPG)</a:t>
            </a:r>
            <a:endParaRPr lang="en-GB" b="1" dirty="0">
              <a:solidFill>
                <a:schemeClr val="bg1"/>
              </a:solidFill>
              <a:latin typeface="Arial" panose="020B0604020202020204" pitchFamily="34" charset="0"/>
              <a:cs typeface="Arial" panose="020B0604020202020204" pitchFamily="34" charset="0"/>
            </a:endParaRPr>
          </a:p>
        </p:txBody>
      </p:sp>
      <p:cxnSp>
        <p:nvCxnSpPr>
          <p:cNvPr id="25" name="Straight Connector 24"/>
          <p:cNvCxnSpPr/>
          <p:nvPr/>
        </p:nvCxnSpPr>
        <p:spPr>
          <a:xfrm>
            <a:off x="1940768" y="2214852"/>
            <a:ext cx="0" cy="281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138332" y="4516011"/>
            <a:ext cx="1838131" cy="1754326"/>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Glutamate side chain on a </a:t>
            </a:r>
            <a:r>
              <a:rPr lang="en-GB" b="1" dirty="0" err="1" smtClean="0">
                <a:solidFill>
                  <a:schemeClr val="bg1"/>
                </a:solidFill>
                <a:latin typeface="Arial" panose="020B0604020202020204" pitchFamily="34" charset="0"/>
                <a:cs typeface="Arial" panose="020B0604020202020204" pitchFamily="34" charset="0"/>
              </a:rPr>
              <a:t>Vit</a:t>
            </a:r>
            <a:r>
              <a:rPr lang="en-GB" b="1" dirty="0" smtClean="0">
                <a:solidFill>
                  <a:schemeClr val="bg1"/>
                </a:solidFill>
                <a:latin typeface="Arial" panose="020B0604020202020204" pitchFamily="34" charset="0"/>
                <a:cs typeface="Arial" panose="020B0604020202020204" pitchFamily="34" charset="0"/>
              </a:rPr>
              <a:t> K2 dependent protein (osteocalcin or MPG)</a:t>
            </a:r>
            <a:endParaRPr lang="en-GB" b="1"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4276532" y="2335765"/>
            <a:ext cx="830424" cy="369332"/>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CO2</a:t>
            </a:r>
            <a:endParaRPr lang="en-GB" b="1" dirty="0">
              <a:solidFill>
                <a:schemeClr val="bg1"/>
              </a:solidFill>
              <a:latin typeface="Arial" panose="020B0604020202020204" pitchFamily="34" charset="0"/>
              <a:cs typeface="Arial" panose="020B0604020202020204" pitchFamily="34" charset="0"/>
            </a:endParaRPr>
          </a:p>
        </p:txBody>
      </p:sp>
      <p:cxnSp>
        <p:nvCxnSpPr>
          <p:cNvPr id="29" name="Straight Connector 28"/>
          <p:cNvCxnSpPr/>
          <p:nvPr/>
        </p:nvCxnSpPr>
        <p:spPr>
          <a:xfrm>
            <a:off x="4453812" y="2667773"/>
            <a:ext cx="0" cy="281864"/>
          </a:xfrm>
          <a:prstGeom prst="line">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861184" y="1175662"/>
            <a:ext cx="959494" cy="369332"/>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COO¯</a:t>
            </a:r>
            <a:endParaRPr lang="en-GB" b="1" dirty="0">
              <a:solidFill>
                <a:schemeClr val="bg1"/>
              </a:solidFill>
              <a:latin typeface="Arial" panose="020B0604020202020204" pitchFamily="34" charset="0"/>
              <a:cs typeface="Arial" panose="020B0604020202020204" pitchFamily="34" charset="0"/>
            </a:endParaRPr>
          </a:p>
        </p:txBody>
      </p:sp>
      <p:cxnSp>
        <p:nvCxnSpPr>
          <p:cNvPr id="31" name="Straight Connector 30"/>
          <p:cNvCxnSpPr/>
          <p:nvPr/>
        </p:nvCxnSpPr>
        <p:spPr>
          <a:xfrm>
            <a:off x="6229741" y="1498530"/>
            <a:ext cx="0" cy="281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48134" y="1765227"/>
            <a:ext cx="2646780" cy="369332"/>
          </a:xfrm>
          <a:prstGeom prst="rect">
            <a:avLst/>
          </a:prstGeom>
          <a:noFill/>
        </p:spPr>
        <p:txBody>
          <a:bodyPr wrap="square" rtlCol="0">
            <a:spAutoFit/>
          </a:bodyPr>
          <a:lstStyle/>
          <a:p>
            <a:r>
              <a:rPr lang="el-GR" b="1" dirty="0" smtClean="0">
                <a:solidFill>
                  <a:schemeClr val="bg1"/>
                </a:solidFill>
                <a:latin typeface="Arial" panose="020B0604020202020204" pitchFamily="34" charset="0"/>
                <a:cs typeface="Arial" panose="020B0604020202020204" pitchFamily="34" charset="0"/>
              </a:rPr>
              <a:t>γ</a:t>
            </a:r>
            <a:r>
              <a:rPr lang="en-GB" b="1" dirty="0" smtClean="0">
                <a:solidFill>
                  <a:schemeClr val="bg1"/>
                </a:solidFill>
                <a:latin typeface="Arial" panose="020B0604020202020204" pitchFamily="34" charset="0"/>
                <a:cs typeface="Arial" panose="020B0604020202020204" pitchFamily="34" charset="0"/>
              </a:rPr>
              <a:t>-</a:t>
            </a:r>
            <a:r>
              <a:rPr lang="en-GB" b="1" dirty="0" err="1" smtClean="0">
                <a:solidFill>
                  <a:schemeClr val="bg1"/>
                </a:solidFill>
                <a:latin typeface="Arial" panose="020B0604020202020204" pitchFamily="34" charset="0"/>
                <a:cs typeface="Arial" panose="020B0604020202020204" pitchFamily="34" charset="0"/>
              </a:rPr>
              <a:t>Carboxy</a:t>
            </a:r>
            <a:r>
              <a:rPr lang="en-GB" b="1" dirty="0" smtClean="0">
                <a:solidFill>
                  <a:schemeClr val="bg1"/>
                </a:solidFill>
                <a:latin typeface="Arial" panose="020B0604020202020204" pitchFamily="34" charset="0"/>
                <a:cs typeface="Arial" panose="020B0604020202020204" pitchFamily="34" charset="0"/>
              </a:rPr>
              <a:t>-Glutamate</a:t>
            </a:r>
            <a:endParaRPr lang="en-GB" b="1" dirty="0">
              <a:solidFill>
                <a:schemeClr val="bg1"/>
              </a:solidFill>
              <a:latin typeface="Arial" panose="020B0604020202020204" pitchFamily="34" charset="0"/>
              <a:cs typeface="Arial" panose="020B0604020202020204" pitchFamily="34" charset="0"/>
            </a:endParaRPr>
          </a:p>
        </p:txBody>
      </p:sp>
      <p:sp>
        <p:nvSpPr>
          <p:cNvPr id="33" name="Oval 32"/>
          <p:cNvSpPr/>
          <p:nvPr/>
        </p:nvSpPr>
        <p:spPr>
          <a:xfrm>
            <a:off x="5806754" y="2485045"/>
            <a:ext cx="2118048" cy="201541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6889107" y="2199298"/>
            <a:ext cx="0" cy="281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86671" y="4500457"/>
            <a:ext cx="1838131" cy="1200329"/>
          </a:xfrm>
          <a:prstGeom prst="rect">
            <a:avLst/>
          </a:prstGeom>
          <a:noFill/>
        </p:spPr>
        <p:txBody>
          <a:bodyPr wrap="square" rtlCol="0">
            <a:spAutoFit/>
          </a:bodyPr>
          <a:lstStyle/>
          <a:p>
            <a:r>
              <a:rPr lang="en-GB" b="1" dirty="0" err="1" smtClean="0">
                <a:solidFill>
                  <a:schemeClr val="bg1"/>
                </a:solidFill>
                <a:latin typeface="Arial" panose="020B0604020202020204" pitchFamily="34" charset="0"/>
                <a:cs typeface="Arial" panose="020B0604020202020204" pitchFamily="34" charset="0"/>
              </a:rPr>
              <a:t>Carboxylated</a:t>
            </a:r>
            <a:r>
              <a:rPr lang="en-GB" b="1" dirty="0" smtClean="0">
                <a:solidFill>
                  <a:schemeClr val="bg1"/>
                </a:solidFill>
                <a:latin typeface="Arial" panose="020B0604020202020204" pitchFamily="34" charset="0"/>
                <a:cs typeface="Arial" panose="020B0604020202020204" pitchFamily="34" charset="0"/>
              </a:rPr>
              <a:t> protein now ready to bind calcium</a:t>
            </a:r>
            <a:endParaRPr lang="en-GB" b="1"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6983968" y="1188097"/>
            <a:ext cx="940833" cy="369332"/>
          </a:xfrm>
          <a:prstGeom prst="rect">
            <a:avLst/>
          </a:prstGeom>
          <a:noFill/>
        </p:spPr>
        <p:txBody>
          <a:bodyPr wrap="square" rtlCol="0">
            <a:spAutoFit/>
          </a:bodyPr>
          <a:lstStyle/>
          <a:p>
            <a:r>
              <a:rPr lang="en-GB" b="1" smtClean="0">
                <a:solidFill>
                  <a:schemeClr val="bg1"/>
                </a:solidFill>
                <a:latin typeface="Arial" panose="020B0604020202020204" pitchFamily="34" charset="0"/>
                <a:cs typeface="Arial" panose="020B0604020202020204" pitchFamily="34" charset="0"/>
              </a:rPr>
              <a:t>COO¯</a:t>
            </a:r>
            <a:endParaRPr lang="en-GB" b="1" dirty="0">
              <a:solidFill>
                <a:schemeClr val="bg1"/>
              </a:solidFill>
              <a:latin typeface="Arial" panose="020B0604020202020204" pitchFamily="34" charset="0"/>
              <a:cs typeface="Arial" panose="020B0604020202020204" pitchFamily="34" charset="0"/>
            </a:endParaRPr>
          </a:p>
        </p:txBody>
      </p:sp>
      <p:cxnSp>
        <p:nvCxnSpPr>
          <p:cNvPr id="38" name="Straight Connector 37"/>
          <p:cNvCxnSpPr/>
          <p:nvPr/>
        </p:nvCxnSpPr>
        <p:spPr>
          <a:xfrm>
            <a:off x="7352526" y="1510965"/>
            <a:ext cx="0" cy="281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6"/>
            <a:endCxn id="33" idx="2"/>
          </p:cNvCxnSpPr>
          <p:nvPr/>
        </p:nvCxnSpPr>
        <p:spPr>
          <a:xfrm flipV="1">
            <a:off x="2976463" y="3492751"/>
            <a:ext cx="2830291" cy="15554"/>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323822" y="564898"/>
            <a:ext cx="1363827" cy="584775"/>
          </a:xfrm>
          <a:prstGeom prst="rect">
            <a:avLst/>
          </a:prstGeom>
          <a:noFill/>
        </p:spPr>
        <p:txBody>
          <a:bodyPr wrap="square" rtlCol="0">
            <a:spAutoFit/>
          </a:bodyPr>
          <a:lstStyle/>
          <a:p>
            <a:r>
              <a:rPr lang="en-GB" sz="3200" b="1" dirty="0" smtClean="0">
                <a:solidFill>
                  <a:schemeClr val="bg1"/>
                </a:solidFill>
                <a:latin typeface="Arial" panose="020B0604020202020204" pitchFamily="34" charset="0"/>
                <a:cs typeface="Arial" panose="020B0604020202020204" pitchFamily="34" charset="0"/>
              </a:rPr>
              <a:t>Ca++</a:t>
            </a:r>
            <a:endParaRPr lang="en-GB" sz="3200" b="1"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858415" y="572319"/>
            <a:ext cx="4506687" cy="523220"/>
          </a:xfrm>
          <a:prstGeom prst="rect">
            <a:avLst/>
          </a:prstGeom>
          <a:noFill/>
        </p:spPr>
        <p:txBody>
          <a:bodyPr wrap="square" rtlCol="0">
            <a:spAutoFit/>
          </a:bodyPr>
          <a:lstStyle/>
          <a:p>
            <a:r>
              <a:rPr lang="en-GB" sz="2800" b="1" dirty="0" smtClean="0">
                <a:solidFill>
                  <a:srgbClr val="FFFF00"/>
                </a:solidFill>
                <a:latin typeface="Arial" panose="020B0604020202020204" pitchFamily="34" charset="0"/>
                <a:cs typeface="Arial" panose="020B0604020202020204" pitchFamily="34" charset="0"/>
              </a:rPr>
              <a:t>Gamma - carboxylation</a:t>
            </a:r>
            <a:endParaRPr lang="en-GB"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34600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666" y="338749"/>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Bacillus Subtilis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90196" y="1992679"/>
            <a:ext cx="7886700" cy="4351338"/>
          </a:xfrm>
        </p:spPr>
        <p:txBody>
          <a:bodyPr>
            <a:normAutofit lnSpcReduction="10000"/>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Digestive System</a:t>
            </a:r>
          </a:p>
          <a:p>
            <a:r>
              <a:rPr lang="en-GB" sz="3600" b="1" dirty="0" smtClean="0">
                <a:solidFill>
                  <a:schemeClr val="bg1"/>
                </a:solidFill>
                <a:latin typeface="Arial" panose="020B0604020202020204" pitchFamily="34" charset="0"/>
                <a:cs typeface="Arial" panose="020B0604020202020204" pitchFamily="34" charset="0"/>
              </a:rPr>
              <a:t>Suppresses the growth of harmful pathogens</a:t>
            </a:r>
          </a:p>
          <a:p>
            <a:r>
              <a:rPr lang="en-GB" sz="3600" b="1" dirty="0" smtClean="0">
                <a:solidFill>
                  <a:schemeClr val="bg1"/>
                </a:solidFill>
                <a:latin typeface="Arial" panose="020B0604020202020204" pitchFamily="34" charset="0"/>
                <a:cs typeface="Arial" panose="020B0604020202020204" pitchFamily="34" charset="0"/>
              </a:rPr>
              <a:t>Strengthens the mucosal biofilm</a:t>
            </a:r>
          </a:p>
          <a:p>
            <a:r>
              <a:rPr lang="en-GB" sz="3600" b="1" dirty="0" smtClean="0">
                <a:solidFill>
                  <a:schemeClr val="bg1"/>
                </a:solidFill>
                <a:latin typeface="Arial" panose="020B0604020202020204" pitchFamily="34" charset="0"/>
                <a:cs typeface="Arial" panose="020B0604020202020204" pitchFamily="34" charset="0"/>
              </a:rPr>
              <a:t>Enhances the growth of other good probiotic strains</a:t>
            </a:r>
          </a:p>
          <a:p>
            <a:r>
              <a:rPr lang="en-GB" sz="3600" b="1" dirty="0" smtClean="0">
                <a:solidFill>
                  <a:schemeClr val="bg1"/>
                </a:solidFill>
                <a:latin typeface="Arial" panose="020B0604020202020204" pitchFamily="34" charset="0"/>
                <a:cs typeface="Arial" panose="020B0604020202020204" pitchFamily="34" charset="0"/>
              </a:rPr>
              <a:t>Produces various enzymes such as amylase and proteases</a:t>
            </a: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406615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665" y="779340"/>
            <a:ext cx="7886700" cy="5331314"/>
          </a:xfrm>
        </p:spPr>
        <p:txBody>
          <a:bodyPr>
            <a:normAutofit lnSpcReduction="10000"/>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Immune System</a:t>
            </a:r>
          </a:p>
          <a:p>
            <a:r>
              <a:rPr lang="en-GB" sz="3600" b="1" dirty="0" smtClean="0">
                <a:solidFill>
                  <a:schemeClr val="bg1"/>
                </a:solidFill>
                <a:latin typeface="Arial" panose="020B0604020202020204" pitchFamily="34" charset="0"/>
                <a:cs typeface="Arial" panose="020B0604020202020204" pitchFamily="34" charset="0"/>
              </a:rPr>
              <a:t>Helps with GI and urinary tract disease</a:t>
            </a:r>
          </a:p>
          <a:p>
            <a:r>
              <a:rPr lang="en-GB" sz="3600" b="1" dirty="0" smtClean="0">
                <a:solidFill>
                  <a:schemeClr val="bg1"/>
                </a:solidFill>
                <a:latin typeface="Arial" panose="020B0604020202020204" pitchFamily="34" charset="0"/>
                <a:cs typeface="Arial" panose="020B0604020202020204" pitchFamily="34" charset="0"/>
              </a:rPr>
              <a:t>Activates the secretion of antibodies – IgM, IgG, IgA</a:t>
            </a:r>
          </a:p>
          <a:p>
            <a:r>
              <a:rPr lang="en-GB" sz="3600" b="1" dirty="0" smtClean="0">
                <a:solidFill>
                  <a:schemeClr val="bg1"/>
                </a:solidFill>
                <a:latin typeface="Arial" panose="020B0604020202020204" pitchFamily="34" charset="0"/>
                <a:cs typeface="Arial" panose="020B0604020202020204" pitchFamily="34" charset="0"/>
              </a:rPr>
              <a:t>Activates leukocytes and cytokines for the development of cytotoxicity towards tumour cells</a:t>
            </a:r>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Used to produce hyaluronic acid for joints and skin</a:t>
            </a: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860033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766705"/>
            <a:ext cx="7622930" cy="5078313"/>
          </a:xfrm>
          <a:prstGeom prst="rect">
            <a:avLst/>
          </a:prstGeom>
          <a:noFill/>
        </p:spPr>
        <p:txBody>
          <a:bodyPr wrap="square" rtlCol="0">
            <a:spAutoFit/>
          </a:bodyPr>
          <a:lstStyle/>
          <a:p>
            <a:r>
              <a:rPr lang="en-GB" sz="3600" b="1" i="1" dirty="0" smtClean="0">
                <a:solidFill>
                  <a:srgbClr val="FFFF00"/>
                </a:solidFill>
                <a:latin typeface="Arial" panose="020B0604020202020204" pitchFamily="34" charset="0"/>
                <a:cs typeface="Arial" panose="020B0604020202020204" pitchFamily="34" charset="0"/>
              </a:rPr>
              <a:t>29. </a:t>
            </a:r>
            <a:r>
              <a:rPr lang="en-GB" sz="3600" b="1" dirty="0" smtClean="0">
                <a:solidFill>
                  <a:srgbClr val="FFFF00"/>
                </a:solidFill>
                <a:latin typeface="Arial" panose="020B0604020202020204" pitchFamily="34" charset="0"/>
                <a:cs typeface="Arial" panose="020B0604020202020204" pitchFamily="34" charset="0"/>
              </a:rPr>
              <a:t>Bacillus</a:t>
            </a:r>
          </a:p>
          <a:p>
            <a:r>
              <a:rPr lang="en-GB" sz="3600" b="1" dirty="0" err="1" smtClean="0">
                <a:solidFill>
                  <a:srgbClr val="FFFF00"/>
                </a:solidFill>
                <a:latin typeface="Arial" panose="020B0604020202020204" pitchFamily="34" charset="0"/>
                <a:cs typeface="Arial" panose="020B0604020202020204" pitchFamily="34" charset="0"/>
              </a:rPr>
              <a:t>Coagulans</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(previously called L. </a:t>
            </a:r>
            <a:r>
              <a:rPr lang="en-GB" sz="3600" b="1" dirty="0" err="1" smtClean="0">
                <a:solidFill>
                  <a:schemeClr val="bg1"/>
                </a:solidFill>
                <a:latin typeface="Arial" panose="020B0604020202020204" pitchFamily="34" charset="0"/>
                <a:cs typeface="Arial" panose="020B0604020202020204" pitchFamily="34" charset="0"/>
              </a:rPr>
              <a:t>Sporogenes</a:t>
            </a:r>
            <a:r>
              <a:rPr lang="en-GB" sz="3600" b="1" dirty="0" smtClean="0">
                <a:solidFill>
                  <a:schemeClr val="bg1"/>
                </a:solidFill>
                <a:latin typeface="Arial" panose="020B0604020202020204" pitchFamily="34" charset="0"/>
                <a:cs typeface="Arial" panose="020B0604020202020204" pitchFamily="34" charset="0"/>
              </a:rPr>
              <a:t>) is </a:t>
            </a:r>
            <a:r>
              <a:rPr lang="en-GB" sz="3600" b="1" dirty="0">
                <a:solidFill>
                  <a:schemeClr val="bg1"/>
                </a:solidFill>
                <a:latin typeface="Arial" panose="020B0604020202020204" pitchFamily="34" charset="0"/>
                <a:cs typeface="Arial" panose="020B0604020202020204" pitchFamily="34" charset="0"/>
              </a:rPr>
              <a:t>a Gram-positive rod (0.9 by 3.0 to 5.0 </a:t>
            </a:r>
            <a:r>
              <a:rPr lang="en-GB" sz="3600" b="1" dirty="0" err="1">
                <a:solidFill>
                  <a:schemeClr val="bg1"/>
                </a:solidFill>
                <a:latin typeface="Arial" panose="020B0604020202020204" pitchFamily="34" charset="0"/>
                <a:cs typeface="Arial" panose="020B0604020202020204" pitchFamily="34" charset="0"/>
              </a:rPr>
              <a:t>μm</a:t>
            </a:r>
            <a:r>
              <a:rPr lang="en-GB" sz="3600" b="1" dirty="0">
                <a:solidFill>
                  <a:schemeClr val="bg1"/>
                </a:solidFill>
                <a:latin typeface="Arial" panose="020B0604020202020204" pitchFamily="34" charset="0"/>
                <a:cs typeface="Arial" panose="020B0604020202020204" pitchFamily="34" charset="0"/>
              </a:rPr>
              <a:t> in size), </a:t>
            </a:r>
            <a:r>
              <a:rPr lang="en-GB" sz="3600" b="1" dirty="0" smtClean="0">
                <a:solidFill>
                  <a:schemeClr val="bg1"/>
                </a:solidFill>
                <a:latin typeface="Arial" panose="020B0604020202020204" pitchFamily="34" charset="0"/>
                <a:cs typeface="Arial" panose="020B0604020202020204" pitchFamily="34" charset="0"/>
              </a:rPr>
              <a:t>catalase</a:t>
            </a:r>
            <a:r>
              <a:rPr lang="en-GB" sz="3600" b="1" dirty="0">
                <a:solidFill>
                  <a:schemeClr val="bg1"/>
                </a:solidFill>
                <a:latin typeface="Arial" panose="020B0604020202020204" pitchFamily="34" charset="0"/>
                <a:cs typeface="Arial" panose="020B0604020202020204" pitchFamily="34" charset="0"/>
              </a:rPr>
              <a:t> positive, spore-forming, motile, and a facultative anaerobe.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Not a normal inhabitant of the human GUT.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025255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873" y="373918"/>
            <a:ext cx="7886700" cy="1325563"/>
          </a:xfrm>
        </p:spPr>
        <p:txBody>
          <a:bodyPr>
            <a:normAutofit/>
          </a:bodyPr>
          <a:lstStyle/>
          <a:p>
            <a:pPr algn="l"/>
            <a:r>
              <a:rPr lang="en-GB" sz="3600" b="1" smtClean="0">
                <a:solidFill>
                  <a:srgbClr val="FFFF00"/>
                </a:solidFill>
                <a:latin typeface="Arial" panose="020B0604020202020204" pitchFamily="34" charset="0"/>
                <a:cs typeface="Arial" panose="020B0604020202020204" pitchFamily="34" charset="0"/>
              </a:rPr>
              <a:t>30. Saccharomyces </a:t>
            </a:r>
            <a:r>
              <a:rPr lang="en-GB" sz="3600" b="1" dirty="0" err="1" smtClean="0">
                <a:solidFill>
                  <a:srgbClr val="FFFF00"/>
                </a:solidFill>
                <a:latin typeface="Arial" panose="020B0604020202020204" pitchFamily="34" charset="0"/>
                <a:cs typeface="Arial" panose="020B0604020202020204" pitchFamily="34" charset="0"/>
              </a:rPr>
              <a:t>Boulardii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0873" y="1699481"/>
            <a:ext cx="7886700" cy="4351338"/>
          </a:xfrm>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Tropical strain of yeast (not baking yeast which is </a:t>
            </a:r>
            <a:r>
              <a:rPr lang="en-GB" sz="3600" b="1" i="1" dirty="0" smtClean="0">
                <a:solidFill>
                  <a:schemeClr val="bg1"/>
                </a:solidFill>
                <a:latin typeface="Arial" panose="020B0604020202020204" pitchFamily="34" charset="0"/>
                <a:cs typeface="Arial" panose="020B0604020202020204" pitchFamily="34" charset="0"/>
              </a:rPr>
              <a:t>Saccharomyces </a:t>
            </a:r>
            <a:r>
              <a:rPr lang="en-GB" sz="3600" b="1" i="1" dirty="0">
                <a:solidFill>
                  <a:schemeClr val="bg1"/>
                </a:solidFill>
                <a:latin typeface="Arial" panose="020B0604020202020204" pitchFamily="34" charset="0"/>
                <a:cs typeface="Arial" panose="020B0604020202020204" pitchFamily="34" charset="0"/>
              </a:rPr>
              <a:t>cerevisiae</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In digestive system helps with </a:t>
            </a:r>
            <a:r>
              <a:rPr lang="en-GB" sz="3600" b="1" dirty="0" err="1" smtClean="0">
                <a:solidFill>
                  <a:schemeClr val="bg1"/>
                </a:solidFill>
                <a:latin typeface="Arial" panose="020B0604020202020204" pitchFamily="34" charset="0"/>
                <a:cs typeface="Arial" panose="020B0604020202020204" pitchFamily="34" charset="0"/>
              </a:rPr>
              <a:t>diarrhea</a:t>
            </a:r>
            <a:r>
              <a:rPr lang="en-GB" sz="3600" b="1" dirty="0" smtClean="0">
                <a:solidFill>
                  <a:schemeClr val="bg1"/>
                </a:solidFill>
                <a:latin typeface="Arial" panose="020B0604020202020204" pitchFamily="34" charset="0"/>
                <a:cs typeface="Arial" panose="020B0604020202020204" pitchFamily="34" charset="0"/>
              </a:rPr>
              <a:t>, gastric ulcer, gastroenteritis, heartburn, inflammation of the mucosa</a:t>
            </a:r>
          </a:p>
          <a:p>
            <a:r>
              <a:rPr lang="en-GB" sz="3600" b="1" dirty="0" smtClean="0">
                <a:solidFill>
                  <a:schemeClr val="bg1"/>
                </a:solidFill>
                <a:latin typeface="Arial" panose="020B0604020202020204" pitchFamily="34" charset="0"/>
                <a:cs typeface="Arial" panose="020B0604020202020204" pitchFamily="34" charset="0"/>
              </a:rPr>
              <a:t>Protects against pathogens, Helicobacter, C. difficile</a:t>
            </a:r>
          </a:p>
        </p:txBody>
      </p:sp>
    </p:spTree>
    <p:extLst>
      <p:ext uri="{BB962C8B-B14F-4D97-AF65-F5344CB8AC3E}">
        <p14:creationId xmlns:p14="http://schemas.microsoft.com/office/powerpoint/2010/main" xmlns="" val="20300152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174" y="365126"/>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Saccharomyces </a:t>
            </a:r>
            <a:r>
              <a:rPr lang="en-GB" sz="3600" b="1" dirty="0" err="1" smtClean="0">
                <a:solidFill>
                  <a:srgbClr val="FFFF00"/>
                </a:solidFill>
                <a:latin typeface="Arial" panose="020B0604020202020204" pitchFamily="34" charset="0"/>
                <a:cs typeface="Arial" panose="020B0604020202020204" pitchFamily="34" charset="0"/>
              </a:rPr>
              <a:t>Boulardii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2080602"/>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E.coli and Salmonella adhere to mannose on the surface of S.B. via lectin receptors.  When bound to S.B, these pathogens are prevented from attaching to brush border and are eliminated during bowel movements.</a:t>
            </a:r>
          </a:p>
        </p:txBody>
      </p:sp>
    </p:spTree>
    <p:extLst>
      <p:ext uri="{BB962C8B-B14F-4D97-AF65-F5344CB8AC3E}">
        <p14:creationId xmlns:p14="http://schemas.microsoft.com/office/powerpoint/2010/main" xmlns="" val="33175461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288" y="373918"/>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Saccharomyces </a:t>
            </a:r>
            <a:r>
              <a:rPr lang="en-GB" sz="3600" b="1" dirty="0" err="1" smtClean="0">
                <a:solidFill>
                  <a:srgbClr val="FFFF00"/>
                </a:solidFill>
                <a:latin typeface="Arial" panose="020B0604020202020204" pitchFamily="34" charset="0"/>
                <a:cs typeface="Arial" panose="020B0604020202020204" pitchFamily="34" charset="0"/>
              </a:rPr>
              <a:t>Boulardii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13288" y="2080602"/>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Anti-inflammatory effects:</a:t>
            </a:r>
          </a:p>
          <a:p>
            <a:r>
              <a:rPr lang="en-GB" sz="3600" b="1" dirty="0" smtClean="0">
                <a:solidFill>
                  <a:schemeClr val="bg1"/>
                </a:solidFill>
                <a:latin typeface="Arial" panose="020B0604020202020204" pitchFamily="34" charset="0"/>
                <a:cs typeface="Arial" panose="020B0604020202020204" pitchFamily="34" charset="0"/>
              </a:rPr>
              <a:t>Works to combat LPS (lipopolysaccharide)</a:t>
            </a:r>
          </a:p>
          <a:p>
            <a:r>
              <a:rPr lang="en-GB" sz="3600" b="1" dirty="0" smtClean="0">
                <a:solidFill>
                  <a:schemeClr val="bg1"/>
                </a:solidFill>
                <a:latin typeface="Arial" panose="020B0604020202020204" pitchFamily="34" charset="0"/>
                <a:cs typeface="Arial" panose="020B0604020202020204" pitchFamily="34" charset="0"/>
              </a:rPr>
              <a:t>Decreases pro-inflammatory cytokines </a:t>
            </a:r>
            <a:r>
              <a:rPr lang="en-GB" sz="3600" b="1" dirty="0" err="1" smtClean="0">
                <a:solidFill>
                  <a:schemeClr val="bg1"/>
                </a:solidFill>
                <a:latin typeface="Arial" panose="020B0604020202020204" pitchFamily="34" charset="0"/>
                <a:cs typeface="Arial" panose="020B0604020202020204" pitchFamily="34" charset="0"/>
              </a:rPr>
              <a:t>eg</a:t>
            </a:r>
            <a:r>
              <a:rPr lang="en-GB" sz="3600" b="1" dirty="0" smtClean="0">
                <a:solidFill>
                  <a:schemeClr val="bg1"/>
                </a:solidFill>
                <a:latin typeface="Arial" panose="020B0604020202020204" pitchFamily="34" charset="0"/>
                <a:cs typeface="Arial" panose="020B0604020202020204" pitchFamily="34" charset="0"/>
              </a:rPr>
              <a:t>. TNF-a, IL-6</a:t>
            </a:r>
          </a:p>
          <a:p>
            <a:r>
              <a:rPr lang="en-GB" sz="3600" b="1" dirty="0" smtClean="0">
                <a:solidFill>
                  <a:schemeClr val="bg1"/>
                </a:solidFill>
                <a:latin typeface="Arial" panose="020B0604020202020204" pitchFamily="34" charset="0"/>
                <a:cs typeface="Arial" panose="020B0604020202020204" pitchFamily="34" charset="0"/>
              </a:rPr>
              <a:t>Increases anti-inflammatory IL-10</a:t>
            </a:r>
          </a:p>
          <a:p>
            <a:pPr marL="0" indent="0">
              <a:buNone/>
            </a:pPr>
            <a:r>
              <a:rPr lang="en-GB" sz="3600" b="1"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30649882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119" y="382710"/>
            <a:ext cx="7886700" cy="1325563"/>
          </a:xfrm>
        </p:spPr>
        <p:txBody>
          <a:bodyPr>
            <a:normAutofit/>
          </a:bodyPr>
          <a:lstStyle/>
          <a:p>
            <a:pPr algn="l"/>
            <a:r>
              <a:rPr lang="en-GB" sz="3600" b="1" dirty="0" smtClean="0">
                <a:solidFill>
                  <a:srgbClr val="FFFF00"/>
                </a:solidFill>
                <a:latin typeface="Arial" panose="020B0604020202020204" pitchFamily="34" charset="0"/>
                <a:cs typeface="Arial" panose="020B0604020202020204" pitchFamily="34" charset="0"/>
              </a:rPr>
              <a:t>Saccharomyces </a:t>
            </a:r>
            <a:r>
              <a:rPr lang="en-GB" sz="3600" b="1" dirty="0" err="1" smtClean="0">
                <a:solidFill>
                  <a:srgbClr val="FFFF00"/>
                </a:solidFill>
                <a:latin typeface="Arial" panose="020B0604020202020204" pitchFamily="34" charset="0"/>
                <a:cs typeface="Arial" panose="020B0604020202020204" pitchFamily="34" charset="0"/>
              </a:rPr>
              <a:t>Boulardii</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Helps with the digestion &amp; absorption of Carbohydrates</a:t>
            </a:r>
          </a:p>
          <a:p>
            <a:r>
              <a:rPr lang="en-GB" sz="3600" b="1" dirty="0" smtClean="0">
                <a:solidFill>
                  <a:schemeClr val="bg1"/>
                </a:solidFill>
                <a:latin typeface="Arial" panose="020B0604020202020204" pitchFamily="34" charset="0"/>
                <a:cs typeface="Arial" panose="020B0604020202020204" pitchFamily="34" charset="0"/>
              </a:rPr>
              <a:t>Breaks down </a:t>
            </a:r>
            <a:r>
              <a:rPr lang="en-GB" sz="3600" b="1" dirty="0" err="1" smtClean="0">
                <a:solidFill>
                  <a:schemeClr val="bg1"/>
                </a:solidFill>
                <a:latin typeface="Arial" panose="020B0604020202020204" pitchFamily="34" charset="0"/>
                <a:cs typeface="Arial" panose="020B0604020202020204" pitchFamily="34" charset="0"/>
              </a:rPr>
              <a:t>dissacharides</a:t>
            </a:r>
            <a:r>
              <a:rPr lang="en-GB" sz="3600" b="1" dirty="0" smtClean="0">
                <a:solidFill>
                  <a:schemeClr val="bg1"/>
                </a:solidFill>
                <a:latin typeface="Arial" panose="020B0604020202020204" pitchFamily="34" charset="0"/>
                <a:cs typeface="Arial" panose="020B0604020202020204" pitchFamily="34" charset="0"/>
              </a:rPr>
              <a:t> into monosaccharides that can be absorbed into the bloodstream via enterocytes</a:t>
            </a:r>
          </a:p>
          <a:p>
            <a:r>
              <a:rPr lang="en-GB" sz="3600" b="1" dirty="0" smtClean="0">
                <a:solidFill>
                  <a:schemeClr val="bg1"/>
                </a:solidFill>
                <a:latin typeface="Arial" panose="020B0604020202020204" pitchFamily="34" charset="0"/>
                <a:cs typeface="Arial" panose="020B0604020202020204" pitchFamily="34" charset="0"/>
              </a:rPr>
              <a:t>Increases immune response by the secretion of Immunoglobulin A</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788473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37809" y="534133"/>
            <a:ext cx="7908314" cy="5753750"/>
          </a:xfrm>
          <a:prstGeom prst="rect">
            <a:avLst/>
          </a:prstGeom>
        </p:spPr>
      </p:pic>
      <p:sp>
        <p:nvSpPr>
          <p:cNvPr id="5" name="TextBox 4"/>
          <p:cNvSpPr txBox="1"/>
          <p:nvPr/>
        </p:nvSpPr>
        <p:spPr>
          <a:xfrm>
            <a:off x="670597" y="534133"/>
            <a:ext cx="7875526" cy="1754326"/>
          </a:xfrm>
          <a:prstGeom prst="rect">
            <a:avLst/>
          </a:prstGeom>
          <a:solidFill>
            <a:srgbClr val="FFFFFF">
              <a:alpha val="61176"/>
            </a:srgbClr>
          </a:solidFill>
        </p:spPr>
        <p:txBody>
          <a:bodyPr wrap="square" rtlCol="0">
            <a:spAutoFit/>
          </a:bodyPr>
          <a:lstStyle/>
          <a:p>
            <a:r>
              <a:rPr lang="en-GB" sz="3600" b="1" dirty="0" smtClean="0">
                <a:latin typeface="Arial" panose="020B0604020202020204" pitchFamily="34" charset="0"/>
                <a:cs typeface="Arial" panose="020B0604020202020204" pitchFamily="34" charset="0"/>
              </a:rPr>
              <a:t>Childhood microbiome shows distinct and functional differences to the adult GUT</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73996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Microbiome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The human microbiome is the full complement of microbial species and their genes and genomes that inhabit the human body</a:t>
            </a:r>
          </a:p>
          <a:p>
            <a:r>
              <a:rPr lang="en-GB" sz="3600" b="1" dirty="0" smtClean="0">
                <a:solidFill>
                  <a:schemeClr val="bg1"/>
                </a:solidFill>
                <a:latin typeface="Arial" panose="020B0604020202020204" pitchFamily="34" charset="0"/>
                <a:cs typeface="Arial" panose="020B0604020202020204" pitchFamily="34" charset="0"/>
              </a:rPr>
              <a:t>In the healthy human body, microbial cells outnumber human cells 10 to 1</a:t>
            </a:r>
          </a:p>
          <a:p>
            <a:r>
              <a:rPr lang="en-GB" sz="3600" b="1" dirty="0" smtClean="0">
                <a:solidFill>
                  <a:schemeClr val="bg1"/>
                </a:solidFill>
                <a:latin typeface="Arial" panose="020B0604020202020204" pitchFamily="34" charset="0"/>
                <a:cs typeface="Arial" panose="020B0604020202020204" pitchFamily="34" charset="0"/>
              </a:rPr>
              <a:t>Present on almost all exposed surfaces of the body</a:t>
            </a: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970145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712177"/>
            <a:ext cx="7649308" cy="3970318"/>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Predominant probiotics in infancy</a:t>
            </a:r>
          </a:p>
          <a:p>
            <a:endParaRPr lang="en-GB" sz="3600" b="1" dirty="0" smtClean="0">
              <a:solidFill>
                <a:srgbClr val="FFFF00"/>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Lactobacillus brevis</a:t>
            </a:r>
          </a:p>
          <a:p>
            <a:r>
              <a:rPr lang="en-GB" sz="3600" b="1" dirty="0" smtClean="0">
                <a:solidFill>
                  <a:schemeClr val="bg1"/>
                </a:solidFill>
                <a:latin typeface="Arial" panose="020B0604020202020204" pitchFamily="34" charset="0"/>
                <a:cs typeface="Arial" panose="020B0604020202020204" pitchFamily="34" charset="0"/>
              </a:rPr>
              <a:t>Bifidobacterium brevis</a:t>
            </a:r>
          </a:p>
          <a:p>
            <a:r>
              <a:rPr lang="en-GB" sz="3600" b="1" dirty="0" smtClean="0">
                <a:solidFill>
                  <a:schemeClr val="bg1"/>
                </a:solidFill>
                <a:latin typeface="Arial" panose="020B0604020202020204" pitchFamily="34" charset="0"/>
                <a:cs typeface="Arial" panose="020B0604020202020204" pitchFamily="34" charset="0"/>
              </a:rPr>
              <a:t>Bifidobacterium </a:t>
            </a:r>
            <a:r>
              <a:rPr lang="en-GB" sz="3600" b="1" dirty="0" err="1" smtClean="0">
                <a:solidFill>
                  <a:schemeClr val="bg1"/>
                </a:solidFill>
                <a:latin typeface="Arial" panose="020B0604020202020204" pitchFamily="34" charset="0"/>
                <a:cs typeface="Arial" panose="020B0604020202020204" pitchFamily="34" charset="0"/>
              </a:rPr>
              <a:t>infantis</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Bifidobacterium longus</a:t>
            </a:r>
          </a:p>
          <a:p>
            <a:endParaRPr lang="en-GB"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165108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554" y="766732"/>
            <a:ext cx="7825154" cy="5847755"/>
          </a:xfrm>
          <a:prstGeom prst="rect">
            <a:avLst/>
          </a:prstGeom>
          <a:noFill/>
        </p:spPr>
        <p:txBody>
          <a:bodyPr wrap="square" rtlCol="0">
            <a:spAutoFit/>
          </a:bodyPr>
          <a:lstStyle/>
          <a:p>
            <a:r>
              <a:rPr lang="en-GB" sz="3400" b="1" dirty="0" smtClean="0">
                <a:solidFill>
                  <a:srgbClr val="FFFF00"/>
                </a:solidFill>
                <a:latin typeface="Arial" panose="020B0604020202020204" pitchFamily="34" charset="0"/>
                <a:cs typeface="Arial" panose="020B0604020202020204" pitchFamily="34" charset="0"/>
              </a:rPr>
              <a:t>Predominant probiotics in the vagina</a:t>
            </a: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Acidophillus</a:t>
            </a:r>
            <a:endParaRPr lang="en-GB" sz="3400" b="1" dirty="0" smtClean="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L. Brevis</a:t>
            </a: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Crispatus</a:t>
            </a:r>
            <a:endParaRPr lang="en-GB" sz="3400" b="1" dirty="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Delbrueckii</a:t>
            </a:r>
            <a:endParaRPr lang="en-GB" sz="3400" b="1" dirty="0" smtClean="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Fermentum</a:t>
            </a:r>
            <a:endParaRPr lang="en-GB" sz="3400" b="1" dirty="0" smtClean="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Gasseri</a:t>
            </a:r>
            <a:endParaRPr lang="en-GB" sz="3400" b="1" dirty="0" smtClean="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Paracasei</a:t>
            </a:r>
            <a:endParaRPr lang="en-GB" sz="3400" b="1" dirty="0" smtClean="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L. </a:t>
            </a:r>
            <a:r>
              <a:rPr lang="en-GB" sz="3400" b="1" dirty="0" err="1" smtClean="0">
                <a:solidFill>
                  <a:schemeClr val="bg1"/>
                </a:solidFill>
                <a:latin typeface="Arial" panose="020B0604020202020204" pitchFamily="34" charset="0"/>
                <a:cs typeface="Arial" panose="020B0604020202020204" pitchFamily="34" charset="0"/>
              </a:rPr>
              <a:t>Rhamnosus</a:t>
            </a:r>
            <a:endParaRPr lang="en-GB" sz="3400" b="1" dirty="0" smtClean="0">
              <a:solidFill>
                <a:schemeClr val="bg1"/>
              </a:solidFill>
              <a:latin typeface="Arial" panose="020B0604020202020204" pitchFamily="34" charset="0"/>
              <a:cs typeface="Arial" panose="020B0604020202020204" pitchFamily="34" charset="0"/>
            </a:endParaRPr>
          </a:p>
          <a:p>
            <a:r>
              <a:rPr lang="en-GB" sz="3400" b="1" dirty="0" smtClean="0">
                <a:solidFill>
                  <a:schemeClr val="bg1"/>
                </a:solidFill>
                <a:latin typeface="Arial" panose="020B0604020202020204" pitchFamily="34" charset="0"/>
                <a:cs typeface="Arial" panose="020B0604020202020204" pitchFamily="34" charset="0"/>
              </a:rPr>
              <a:t>B. </a:t>
            </a:r>
            <a:r>
              <a:rPr lang="en-GB" sz="3400" b="1" dirty="0" err="1" smtClean="0">
                <a:solidFill>
                  <a:schemeClr val="bg1"/>
                </a:solidFill>
                <a:latin typeface="Arial" panose="020B0604020202020204" pitchFamily="34" charset="0"/>
                <a:cs typeface="Arial" panose="020B0604020202020204" pitchFamily="34" charset="0"/>
              </a:rPr>
              <a:t>Bifidus</a:t>
            </a:r>
            <a:endParaRPr lang="en-GB" sz="3400" b="1" dirty="0" smtClean="0">
              <a:solidFill>
                <a:schemeClr val="bg1"/>
              </a:solidFill>
              <a:latin typeface="Arial" panose="020B0604020202020204" pitchFamily="34" charset="0"/>
              <a:cs typeface="Arial" panose="020B0604020202020204" pitchFamily="34" charset="0"/>
            </a:endParaRPr>
          </a:p>
          <a:p>
            <a:endParaRPr lang="en-GB" sz="3400" b="1" dirty="0" smtClean="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srcRect l="24607" r="3446"/>
          <a:stretch/>
        </p:blipFill>
        <p:spPr>
          <a:xfrm>
            <a:off x="4457702" y="1906398"/>
            <a:ext cx="4079630" cy="2979190"/>
          </a:xfrm>
          <a:prstGeom prst="rect">
            <a:avLst/>
          </a:prstGeom>
        </p:spPr>
      </p:pic>
      <p:pic>
        <p:nvPicPr>
          <p:cNvPr id="4" name="Picture 3"/>
          <p:cNvPicPr>
            <a:picLocks noChangeAspect="1"/>
          </p:cNvPicPr>
          <p:nvPr/>
        </p:nvPicPr>
        <p:blipFill>
          <a:blip r:embed="rId3" cstate="print"/>
          <a:stretch>
            <a:fillRect/>
          </a:stretch>
        </p:blipFill>
        <p:spPr>
          <a:xfrm>
            <a:off x="4457702" y="1397973"/>
            <a:ext cx="4098352" cy="508426"/>
          </a:xfrm>
          <a:prstGeom prst="rect">
            <a:avLst/>
          </a:prstGeom>
        </p:spPr>
      </p:pic>
      <p:sp>
        <p:nvSpPr>
          <p:cNvPr id="6" name="TextBox 5"/>
          <p:cNvSpPr txBox="1"/>
          <p:nvPr/>
        </p:nvSpPr>
        <p:spPr>
          <a:xfrm>
            <a:off x="4457702" y="4885588"/>
            <a:ext cx="4079630" cy="1477328"/>
          </a:xfrm>
          <a:prstGeom prst="rect">
            <a:avLst/>
          </a:prstGeom>
          <a:noFill/>
          <a:ln>
            <a:solidFill>
              <a:schemeClr val="bg1"/>
            </a:solidFill>
          </a:ln>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Women misinformed about discharge may douche to clean the vagina, but this upsets he bacteria and fungi balance and can lead to thrush or bacterial vaginosis.</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019162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043"/>
          <a:stretch/>
        </p:blipFill>
        <p:spPr>
          <a:xfrm>
            <a:off x="646235" y="549518"/>
            <a:ext cx="7908679" cy="5758963"/>
          </a:xfrm>
          <a:prstGeom prst="rect">
            <a:avLst/>
          </a:prstGeom>
        </p:spPr>
      </p:pic>
      <p:pic>
        <p:nvPicPr>
          <p:cNvPr id="3" name="Picture 2"/>
          <p:cNvPicPr>
            <a:picLocks noChangeAspect="1"/>
          </p:cNvPicPr>
          <p:nvPr/>
        </p:nvPicPr>
        <p:blipFill>
          <a:blip r:embed="rId3" cstate="print"/>
          <a:stretch>
            <a:fillRect/>
          </a:stretch>
        </p:blipFill>
        <p:spPr>
          <a:xfrm>
            <a:off x="648064" y="1992104"/>
            <a:ext cx="7906850" cy="569021"/>
          </a:xfrm>
          <a:prstGeom prst="rect">
            <a:avLst/>
          </a:prstGeom>
        </p:spPr>
      </p:pic>
    </p:spTree>
    <p:extLst>
      <p:ext uri="{BB962C8B-B14F-4D97-AF65-F5344CB8AC3E}">
        <p14:creationId xmlns:p14="http://schemas.microsoft.com/office/powerpoint/2010/main" xmlns="" val="20409066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b="27723"/>
          <a:stretch/>
        </p:blipFill>
        <p:spPr>
          <a:xfrm>
            <a:off x="650630" y="554795"/>
            <a:ext cx="7937102" cy="5309673"/>
          </a:xfrm>
          <a:prstGeom prst="rect">
            <a:avLst/>
          </a:prstGeom>
        </p:spPr>
      </p:pic>
      <p:pic>
        <p:nvPicPr>
          <p:cNvPr id="4" name="Picture 3"/>
          <p:cNvPicPr>
            <a:picLocks noChangeAspect="1"/>
          </p:cNvPicPr>
          <p:nvPr/>
        </p:nvPicPr>
        <p:blipFill>
          <a:blip r:embed="rId3" cstate="print"/>
          <a:stretch>
            <a:fillRect/>
          </a:stretch>
        </p:blipFill>
        <p:spPr>
          <a:xfrm>
            <a:off x="650630" y="5556739"/>
            <a:ext cx="7987188" cy="759802"/>
          </a:xfrm>
          <a:prstGeom prst="rect">
            <a:avLst/>
          </a:prstGeom>
        </p:spPr>
      </p:pic>
      <p:sp>
        <p:nvSpPr>
          <p:cNvPr id="5" name="TextBox 4"/>
          <p:cNvSpPr txBox="1"/>
          <p:nvPr/>
        </p:nvSpPr>
        <p:spPr>
          <a:xfrm>
            <a:off x="724188" y="6039542"/>
            <a:ext cx="7789985"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L. </a:t>
            </a:r>
            <a:r>
              <a:rPr lang="en-GB" sz="1200" b="1" dirty="0" err="1" smtClean="0">
                <a:latin typeface="Arial" panose="020B0604020202020204" pitchFamily="34" charset="0"/>
                <a:cs typeface="Arial" panose="020B0604020202020204" pitchFamily="34" charset="0"/>
              </a:rPr>
              <a:t>Rhamnosus</a:t>
            </a:r>
            <a:r>
              <a:rPr lang="en-GB" sz="1200" b="1" dirty="0" smtClean="0">
                <a:latin typeface="Arial" panose="020B0604020202020204" pitchFamily="34" charset="0"/>
                <a:cs typeface="Arial" panose="020B0604020202020204" pitchFamily="34" charset="0"/>
              </a:rPr>
              <a:t>, L. </a:t>
            </a:r>
            <a:r>
              <a:rPr lang="en-GB" sz="1200" b="1" dirty="0" err="1" smtClean="0">
                <a:latin typeface="Arial" panose="020B0604020202020204" pitchFamily="34" charset="0"/>
                <a:cs typeface="Arial" panose="020B0604020202020204" pitchFamily="34" charset="0"/>
              </a:rPr>
              <a:t>Paracasei</a:t>
            </a:r>
            <a:r>
              <a:rPr lang="en-GB" sz="1200" b="1" dirty="0" smtClean="0">
                <a:latin typeface="Arial" panose="020B0604020202020204" pitchFamily="34" charset="0"/>
                <a:cs typeface="Arial" panose="020B0604020202020204" pitchFamily="34" charset="0"/>
              </a:rPr>
              <a:t> 502, L. </a:t>
            </a:r>
            <a:r>
              <a:rPr lang="en-GB" sz="1200" b="1" dirty="0" err="1" smtClean="0">
                <a:latin typeface="Arial" panose="020B0604020202020204" pitchFamily="34" charset="0"/>
                <a:cs typeface="Arial" panose="020B0604020202020204" pitchFamily="34" charset="0"/>
              </a:rPr>
              <a:t>Paracasei</a:t>
            </a:r>
            <a:r>
              <a:rPr lang="en-GB" sz="1200" b="1" dirty="0" smtClean="0">
                <a:latin typeface="Arial" panose="020B0604020202020204" pitchFamily="34" charset="0"/>
                <a:cs typeface="Arial" panose="020B0604020202020204" pitchFamily="34" charset="0"/>
              </a:rPr>
              <a:t> 303, L. </a:t>
            </a:r>
            <a:r>
              <a:rPr lang="en-GB" sz="1200" b="1" dirty="0" err="1" smtClean="0">
                <a:latin typeface="Arial" panose="020B0604020202020204" pitchFamily="34" charset="0"/>
                <a:cs typeface="Arial" panose="020B0604020202020204" pitchFamily="34" charset="0"/>
              </a:rPr>
              <a:t>Plantarium</a:t>
            </a:r>
            <a:r>
              <a:rPr lang="en-GB" sz="1200" b="1" dirty="0" smtClean="0">
                <a:latin typeface="Arial" panose="020B0604020202020204" pitchFamily="34" charset="0"/>
                <a:cs typeface="Arial" panose="020B0604020202020204" pitchFamily="34" charset="0"/>
              </a:rPr>
              <a:t>. L. </a:t>
            </a:r>
            <a:r>
              <a:rPr lang="en-GB" sz="1200" b="1" dirty="0" err="1" smtClean="0">
                <a:latin typeface="Arial" panose="020B0604020202020204" pitchFamily="34" charset="0"/>
                <a:cs typeface="Arial" panose="020B0604020202020204" pitchFamily="34" charset="0"/>
              </a:rPr>
              <a:t>Fermentum</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19209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0632" y="527538"/>
            <a:ext cx="7939454" cy="58029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942975" y="1581150"/>
            <a:ext cx="7258050" cy="3695700"/>
          </a:xfrm>
          <a:prstGeom prst="rect">
            <a:avLst/>
          </a:prstGeom>
        </p:spPr>
      </p:pic>
      <p:sp>
        <p:nvSpPr>
          <p:cNvPr id="4" name="TextBox 3"/>
          <p:cNvSpPr txBox="1"/>
          <p:nvPr/>
        </p:nvSpPr>
        <p:spPr>
          <a:xfrm>
            <a:off x="791309" y="817684"/>
            <a:ext cx="7658100" cy="1077218"/>
          </a:xfrm>
          <a:prstGeom prst="rect">
            <a:avLst/>
          </a:prstGeom>
          <a:noFill/>
        </p:spPr>
        <p:txBody>
          <a:bodyPr wrap="square" rtlCol="0">
            <a:spAutoFit/>
          </a:bodyPr>
          <a:lstStyle/>
          <a:p>
            <a:pPr algn="ctr"/>
            <a:r>
              <a:rPr lang="en-GB" sz="3600" b="1" dirty="0" smtClean="0">
                <a:solidFill>
                  <a:srgbClr val="002060"/>
                </a:solidFill>
                <a:latin typeface="Arial" panose="020B0604020202020204" pitchFamily="34" charset="0"/>
                <a:cs typeface="Arial" panose="020B0604020202020204" pitchFamily="34" charset="0"/>
              </a:rPr>
              <a:t>Nutrigenomics</a:t>
            </a:r>
          </a:p>
          <a:p>
            <a:pPr algn="ctr"/>
            <a:r>
              <a:rPr lang="en-GB" sz="2800" b="1" dirty="0" smtClean="0">
                <a:solidFill>
                  <a:srgbClr val="002060"/>
                </a:solidFill>
                <a:latin typeface="Arial" panose="020B0604020202020204" pitchFamily="34" charset="0"/>
                <a:cs typeface="Arial" panose="020B0604020202020204" pitchFamily="34" charset="0"/>
              </a:rPr>
              <a:t>The Probiotic Approach</a:t>
            </a:r>
            <a:endParaRPr lang="en-GB" sz="28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791309" y="5433646"/>
            <a:ext cx="7658100" cy="1107996"/>
          </a:xfrm>
          <a:prstGeom prst="rect">
            <a:avLst/>
          </a:prstGeom>
          <a:noFill/>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The human microbiota contains greater than 100 times more genetic material than our </a:t>
            </a:r>
            <a:r>
              <a:rPr lang="en-GB" sz="2400" b="1" dirty="0" smtClean="0">
                <a:solidFill>
                  <a:srgbClr val="002060"/>
                </a:solidFill>
                <a:latin typeface="Arial" panose="020B0604020202020204" pitchFamily="34" charset="0"/>
                <a:cs typeface="Arial" panose="020B0604020202020204" pitchFamily="34" charset="0"/>
              </a:rPr>
              <a:t>own.</a:t>
            </a:r>
            <a:r>
              <a:rPr lang="en-GB" sz="2400" b="1" dirty="0">
                <a:solidFill>
                  <a:srgbClr val="002060"/>
                </a:solidFill>
                <a:latin typeface="Arial" panose="020B0604020202020204" pitchFamily="34" charset="0"/>
                <a:cs typeface="Arial" panose="020B0604020202020204" pitchFamily="34" charset="0"/>
              </a:rPr>
              <a:t>	</a:t>
            </a:r>
          </a:p>
          <a:p>
            <a:endParaRPr lang="en-GB" dirty="0"/>
          </a:p>
        </p:txBody>
      </p:sp>
    </p:spTree>
    <p:extLst>
      <p:ext uri="{BB962C8B-B14F-4D97-AF65-F5344CB8AC3E}">
        <p14:creationId xmlns:p14="http://schemas.microsoft.com/office/powerpoint/2010/main" xmlns="" val="7455055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0969" y="581264"/>
            <a:ext cx="7825154" cy="5715000"/>
          </a:xfrm>
          <a:prstGeom prst="rect">
            <a:avLst/>
          </a:prstGeom>
        </p:spPr>
      </p:pic>
      <p:sp>
        <p:nvSpPr>
          <p:cNvPr id="3" name="Oval 2"/>
          <p:cNvSpPr/>
          <p:nvPr/>
        </p:nvSpPr>
        <p:spPr>
          <a:xfrm>
            <a:off x="4642336" y="4831382"/>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723292" y="590056"/>
            <a:ext cx="6435969" cy="1200329"/>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Therapy Localisation point with pressure for Probiotics</a:t>
            </a:r>
            <a:endParaRPr lang="en-GB" sz="3600" b="1" dirty="0">
              <a:solidFill>
                <a:schemeClr val="bg1"/>
              </a:solidFill>
              <a:latin typeface="Arial" panose="020B0604020202020204" pitchFamily="34" charset="0"/>
              <a:cs typeface="Arial" panose="020B0604020202020204" pitchFamily="34" charset="0"/>
            </a:endParaRPr>
          </a:p>
        </p:txBody>
      </p:sp>
      <p:sp>
        <p:nvSpPr>
          <p:cNvPr id="6" name="Oval Callout 5"/>
          <p:cNvSpPr/>
          <p:nvPr/>
        </p:nvSpPr>
        <p:spPr>
          <a:xfrm>
            <a:off x="4743796" y="1867577"/>
            <a:ext cx="3622431" cy="2307816"/>
          </a:xfrm>
          <a:prstGeom prst="wedgeEllipseCallout">
            <a:avLst>
              <a:gd name="adj1" fmla="val -39037"/>
              <a:gd name="adj2" fmla="val 69358"/>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bg1"/>
                </a:solidFill>
                <a:latin typeface="Arial" panose="020B0604020202020204" pitchFamily="34" charset="0"/>
                <a:cs typeface="Arial" panose="020B0604020202020204" pitchFamily="34" charset="0"/>
              </a:rPr>
              <a:t>Therapy Localisation point with pressure for Probiotics</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32510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16927" y="516547"/>
            <a:ext cx="7942114" cy="5725991"/>
          </a:xfrm>
          <a:prstGeom prst="rect">
            <a:avLst/>
          </a:prstGeom>
        </p:spPr>
      </p:pic>
    </p:spTree>
    <p:extLst>
      <p:ext uri="{BB962C8B-B14F-4D97-AF65-F5344CB8AC3E}">
        <p14:creationId xmlns:p14="http://schemas.microsoft.com/office/powerpoint/2010/main" xmlns="" val="25766262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023" y="782515"/>
            <a:ext cx="7315200"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“You are not what you eat but what you absorb”.</a:t>
            </a:r>
          </a:p>
          <a:p>
            <a:r>
              <a:rPr lang="en-GB" sz="3600" b="1" dirty="0" smtClean="0">
                <a:solidFill>
                  <a:schemeClr val="bg1"/>
                </a:solidFill>
                <a:latin typeface="Arial" panose="020B0604020202020204" pitchFamily="34" charset="0"/>
                <a:cs typeface="Arial" panose="020B0604020202020204" pitchFamily="34" charset="0"/>
              </a:rPr>
              <a:t>You can eat the best of foods and take the best well balanced supplements but if you do not digest and absorb these substances you will suffer from malnutrition and enjoy less optimal health.</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457034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023" y="782515"/>
            <a:ext cx="7315200"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function of the </a:t>
            </a:r>
            <a:r>
              <a:rPr lang="en-GB" sz="3600" b="1" dirty="0" smtClean="0">
                <a:solidFill>
                  <a:srgbClr val="FFFF00"/>
                </a:solidFill>
                <a:latin typeface="Arial" panose="020B0604020202020204" pitchFamily="34" charset="0"/>
                <a:cs typeface="Arial" panose="020B0604020202020204" pitchFamily="34" charset="0"/>
              </a:rPr>
              <a:t>GUT</a:t>
            </a:r>
            <a:r>
              <a:rPr lang="en-GB" sz="3600" b="1" dirty="0" smtClean="0">
                <a:solidFill>
                  <a:schemeClr val="bg1"/>
                </a:solidFill>
                <a:latin typeface="Arial" panose="020B0604020202020204" pitchFamily="34" charset="0"/>
                <a:cs typeface="Arial" panose="020B0604020202020204" pitchFamily="34" charset="0"/>
              </a:rPr>
              <a:t> is to breakdown big molecules in the diet to smaller absorbable components – amino acids, saccharides and free fatty acids. These can then be taken into the blood across the intestinal barrier where </a:t>
            </a:r>
            <a:r>
              <a:rPr lang="en-GB" sz="3600" b="1" dirty="0" err="1" smtClean="0">
                <a:solidFill>
                  <a:schemeClr val="bg1"/>
                </a:solidFill>
                <a:latin typeface="Arial" panose="020B0604020202020204" pitchFamily="34" charset="0"/>
                <a:cs typeface="Arial" panose="020B0604020202020204" pitchFamily="34" charset="0"/>
              </a:rPr>
              <a:t>thay</a:t>
            </a:r>
            <a:r>
              <a:rPr lang="en-GB" sz="3600" b="1" dirty="0" smtClean="0">
                <a:solidFill>
                  <a:schemeClr val="bg1"/>
                </a:solidFill>
                <a:latin typeface="Arial" panose="020B0604020202020204" pitchFamily="34" charset="0"/>
                <a:cs typeface="Arial" panose="020B0604020202020204" pitchFamily="34" charset="0"/>
              </a:rPr>
              <a:t> promote nutrition of the whole body.</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959480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8439"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The GUT </a:t>
            </a:r>
            <a:r>
              <a:rPr lang="en-GB" sz="3600" b="1" dirty="0" smtClean="0">
                <a:solidFill>
                  <a:schemeClr val="bg1"/>
                </a:solidFill>
                <a:latin typeface="Arial" panose="020B0604020202020204" pitchFamily="34" charset="0"/>
                <a:cs typeface="Arial" panose="020B0604020202020204" pitchFamily="34" charset="0"/>
              </a:rPr>
              <a:t>is not a major avenue for eliminating waste from the body – only small amounts of excretory products are normally eliminated in the </a:t>
            </a:r>
            <a:r>
              <a:rPr lang="en-GB" sz="3600" b="1" dirty="0" err="1" smtClean="0">
                <a:solidFill>
                  <a:schemeClr val="bg1"/>
                </a:solidFill>
                <a:latin typeface="Arial" panose="020B0604020202020204" pitchFamily="34" charset="0"/>
                <a:cs typeface="Arial" panose="020B0604020202020204" pitchFamily="34" charset="0"/>
              </a:rPr>
              <a:t>feces</a:t>
            </a:r>
            <a:r>
              <a:rPr lang="en-GB" sz="3600" b="1" dirty="0" smtClean="0">
                <a:solidFill>
                  <a:schemeClr val="bg1"/>
                </a:solidFill>
                <a:latin typeface="Arial" panose="020B0604020202020204" pitchFamily="34" charset="0"/>
                <a:cs typeface="Arial" panose="020B0604020202020204" pitchFamily="34" charset="0"/>
              </a:rPr>
              <a:t> which should be made up of ¼ water, ¼ mucus, ¼ insoluble fibre and ¼ bacteria and no undigested food. The major route of elimination is through the urine, skin and lungs.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38477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Microbiome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The greatest diversity and density are found within the GI tract</a:t>
            </a:r>
          </a:p>
          <a:p>
            <a:r>
              <a:rPr lang="en-GB" sz="3600" b="1" dirty="0" smtClean="0">
                <a:solidFill>
                  <a:schemeClr val="bg1"/>
                </a:solidFill>
                <a:latin typeface="Arial" panose="020B0604020202020204" pitchFamily="34" charset="0"/>
                <a:cs typeface="Arial" panose="020B0604020202020204" pitchFamily="34" charset="0"/>
              </a:rPr>
              <a:t>The human microbiota contains greater than 100 times more genetic material than our own</a:t>
            </a: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767188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4495" y="1325021"/>
            <a:ext cx="7728439"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digestive action is controlled by the secretion of enzymes which participate in the breaking down of food materials The Gut is home for billions of bacteria – </a:t>
            </a:r>
            <a:r>
              <a:rPr lang="en-GB" sz="3600" b="1" dirty="0" err="1" smtClean="0">
                <a:solidFill>
                  <a:srgbClr val="FFFF00"/>
                </a:solidFill>
                <a:latin typeface="Arial" panose="020B0604020202020204" pitchFamily="34" charset="0"/>
                <a:cs typeface="Arial" panose="020B0604020202020204" pitchFamily="34" charset="0"/>
              </a:rPr>
              <a:t>commensurates</a:t>
            </a:r>
            <a:r>
              <a:rPr lang="en-GB" sz="3600" b="1" dirty="0" smtClean="0">
                <a:solidFill>
                  <a:srgbClr val="FFFF00"/>
                </a:solidFill>
                <a:latin typeface="Arial" panose="020B0604020202020204" pitchFamily="34" charset="0"/>
                <a:cs typeface="Arial" panose="020B0604020202020204" pitchFamily="34" charset="0"/>
              </a:rPr>
              <a:t>, transients and parasites </a:t>
            </a:r>
            <a:r>
              <a:rPr lang="en-GB" sz="3600" b="1" dirty="0" smtClean="0">
                <a:solidFill>
                  <a:schemeClr val="bg1"/>
                </a:solidFill>
                <a:latin typeface="Arial" panose="020B0604020202020204" pitchFamily="34" charset="0"/>
                <a:cs typeface="Arial" panose="020B0604020202020204" pitchFamily="34" charset="0"/>
              </a:rPr>
              <a:t>– all in balance.</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721916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935058"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Absorption depends upon the integrity of the </a:t>
            </a:r>
            <a:r>
              <a:rPr lang="en-GB" sz="3600" b="1" dirty="0" smtClean="0">
                <a:solidFill>
                  <a:srgbClr val="FFFF00"/>
                </a:solidFill>
                <a:latin typeface="Arial" panose="020B0604020202020204" pitchFamily="34" charset="0"/>
                <a:cs typeface="Arial" panose="020B0604020202020204" pitchFamily="34" charset="0"/>
              </a:rPr>
              <a:t>GUT mucous membranes </a:t>
            </a:r>
            <a:r>
              <a:rPr lang="en-GB" sz="3600" b="1" dirty="0" smtClean="0">
                <a:solidFill>
                  <a:schemeClr val="bg1"/>
                </a:solidFill>
                <a:latin typeface="Arial" panose="020B0604020202020204" pitchFamily="34" charset="0"/>
                <a:cs typeface="Arial" panose="020B0604020202020204" pitchFamily="34" charset="0"/>
              </a:rPr>
              <a:t>of the small intestine. The lining is deeply folded and covered with millions of tiny villi projections where absorption takes place. Different regions absorb specific nutrients so that loss of integrity in one area may cause malabsorption of only one nutrient.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68573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8439"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Some people may experience selective malabsorption and show  a specific nutrient deficiency rather than generalised malabsorption. </a:t>
            </a:r>
          </a:p>
          <a:p>
            <a:r>
              <a:rPr lang="en-GB" sz="3600" b="1" dirty="0" smtClean="0">
                <a:solidFill>
                  <a:schemeClr val="bg1"/>
                </a:solidFill>
                <a:latin typeface="Arial" panose="020B0604020202020204" pitchFamily="34" charset="0"/>
                <a:cs typeface="Arial" panose="020B0604020202020204" pitchFamily="34" charset="0"/>
              </a:rPr>
              <a:t>The </a:t>
            </a:r>
            <a:r>
              <a:rPr lang="en-GB" sz="3600" b="1" dirty="0" smtClean="0">
                <a:solidFill>
                  <a:srgbClr val="FFFF00"/>
                </a:solidFill>
                <a:latin typeface="Arial" panose="020B0604020202020204" pitchFamily="34" charset="0"/>
                <a:cs typeface="Arial" panose="020B0604020202020204" pitchFamily="34" charset="0"/>
              </a:rPr>
              <a:t>colon </a:t>
            </a:r>
            <a:r>
              <a:rPr lang="en-GB" sz="3600" b="1" dirty="0" smtClean="0">
                <a:solidFill>
                  <a:schemeClr val="bg1"/>
                </a:solidFill>
                <a:latin typeface="Arial" panose="020B0604020202020204" pitchFamily="34" charset="0"/>
                <a:cs typeface="Arial" panose="020B0604020202020204" pitchFamily="34" charset="0"/>
              </a:rPr>
              <a:t>contains symbiotic bacteria that produce certain Vitamin B’s and short chain fatty acids used as fuel and regeneration </a:t>
            </a:r>
            <a:r>
              <a:rPr lang="en-GB" sz="3600" b="1" dirty="0">
                <a:solidFill>
                  <a:schemeClr val="bg1"/>
                </a:solidFill>
                <a:latin typeface="Arial" panose="020B0604020202020204" pitchFamily="34" charset="0"/>
                <a:cs typeface="Arial" panose="020B0604020202020204" pitchFamily="34" charset="0"/>
              </a:rPr>
              <a:t>of the colon cells.</a:t>
            </a:r>
          </a:p>
        </p:txBody>
      </p:sp>
    </p:spTree>
    <p:extLst>
      <p:ext uri="{BB962C8B-B14F-4D97-AF65-F5344CB8AC3E}">
        <p14:creationId xmlns:p14="http://schemas.microsoft.com/office/powerpoint/2010/main" xmlns="" val="17942538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889843"/>
            <a:ext cx="7728439"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There are 10x more bacteria living in the GUT than there are human cells. When these bacteria are living in </a:t>
            </a:r>
            <a:r>
              <a:rPr lang="en-GB" sz="3600" b="1" dirty="0" smtClean="0">
                <a:solidFill>
                  <a:srgbClr val="FFFF00"/>
                </a:solidFill>
                <a:latin typeface="Arial" panose="020B0604020202020204" pitchFamily="34" charset="0"/>
                <a:cs typeface="Arial" panose="020B0604020202020204" pitchFamily="34" charset="0"/>
              </a:rPr>
              <a:t>symbiosis</a:t>
            </a:r>
            <a:r>
              <a:rPr lang="en-GB" sz="3600" b="1" dirty="0" smtClean="0">
                <a:solidFill>
                  <a:schemeClr val="bg1"/>
                </a:solidFill>
                <a:latin typeface="Arial" panose="020B0604020202020204" pitchFamily="34" charset="0"/>
                <a:cs typeface="Arial" panose="020B0604020202020204" pitchFamily="34" charset="0"/>
              </a:rPr>
              <a:t> (they contribute to us and we provide an environment for them) we have a healthy GUT, effective elimination of waste materials and good nutrient absorption.</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17515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8439"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Toxic colon disorders are associated with higher levels of various anaerobic bacteria such as </a:t>
            </a:r>
            <a:r>
              <a:rPr lang="en-GB" sz="3600" b="1" dirty="0" smtClean="0">
                <a:solidFill>
                  <a:srgbClr val="FFFF00"/>
                </a:solidFill>
                <a:latin typeface="Arial" panose="020B0604020202020204" pitchFamily="34" charset="0"/>
                <a:cs typeface="Arial" panose="020B0604020202020204" pitchFamily="34" charset="0"/>
              </a:rPr>
              <a:t>C. Difficile </a:t>
            </a:r>
            <a:r>
              <a:rPr lang="en-GB" sz="3600" b="1" dirty="0" smtClean="0">
                <a:solidFill>
                  <a:schemeClr val="bg1"/>
                </a:solidFill>
                <a:latin typeface="Arial" panose="020B0604020202020204" pitchFamily="34" charset="0"/>
                <a:cs typeface="Arial" panose="020B0604020202020204" pitchFamily="34" charset="0"/>
              </a:rPr>
              <a:t>and parasites that are know to produce various by products from undigested food (such as </a:t>
            </a:r>
            <a:r>
              <a:rPr lang="en-GB" sz="3600" b="1" dirty="0" err="1" smtClean="0">
                <a:solidFill>
                  <a:schemeClr val="bg1"/>
                </a:solidFill>
                <a:latin typeface="Arial" panose="020B0604020202020204" pitchFamily="34" charset="0"/>
                <a:cs typeface="Arial" panose="020B0604020202020204" pitchFamily="34" charset="0"/>
              </a:rPr>
              <a:t>decarboxylated</a:t>
            </a:r>
            <a:r>
              <a:rPr lang="en-GB" sz="3600" b="1" dirty="0" smtClean="0">
                <a:solidFill>
                  <a:schemeClr val="bg1"/>
                </a:solidFill>
                <a:latin typeface="Arial" panose="020B0604020202020204" pitchFamily="34" charset="0"/>
                <a:cs typeface="Arial" panose="020B0604020202020204" pitchFamily="34" charset="0"/>
              </a:rPr>
              <a:t> amino acids like tyramine) which maybe  absorbed and lead to toxic like reactions.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582737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910" y="1316229"/>
            <a:ext cx="7728439"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integrity of the colon bacteria is controlled by the acidity of the mucous as well as by fibre. </a:t>
            </a:r>
            <a:r>
              <a:rPr lang="en-GB" sz="3600" b="1" dirty="0" smtClean="0">
                <a:solidFill>
                  <a:srgbClr val="FFFF00"/>
                </a:solidFill>
                <a:latin typeface="Arial" panose="020B0604020202020204" pitchFamily="34" charset="0"/>
                <a:cs typeface="Arial" panose="020B0604020202020204" pitchFamily="34" charset="0"/>
              </a:rPr>
              <a:t>Bacterial action </a:t>
            </a:r>
            <a:r>
              <a:rPr lang="en-GB" sz="3600" b="1" dirty="0" smtClean="0">
                <a:solidFill>
                  <a:schemeClr val="bg1"/>
                </a:solidFill>
                <a:latin typeface="Arial" panose="020B0604020202020204" pitchFamily="34" charset="0"/>
                <a:cs typeface="Arial" panose="020B0604020202020204" pitchFamily="34" charset="0"/>
              </a:rPr>
              <a:t>is important in the maintenance of bowel regularity, for de-watering of the stools and for bile salt reabsorption.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349269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49" y="1896521"/>
            <a:ext cx="7609743" cy="2862322"/>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Undigested food </a:t>
            </a:r>
            <a:r>
              <a:rPr lang="en-GB" sz="3600" b="1" dirty="0" smtClean="0">
                <a:solidFill>
                  <a:schemeClr val="bg1"/>
                </a:solidFill>
                <a:latin typeface="Arial" panose="020B0604020202020204" pitchFamily="34" charset="0"/>
                <a:cs typeface="Arial" panose="020B0604020202020204" pitchFamily="34" charset="0"/>
              </a:rPr>
              <a:t>in the stools leads to rapid bacterial multiplication and the production of toxic metabolites some of which maybe carcinogenic.</a:t>
            </a:r>
          </a:p>
        </p:txBody>
      </p:sp>
    </p:spTree>
    <p:extLst>
      <p:ext uri="{BB962C8B-B14F-4D97-AF65-F5344CB8AC3E}">
        <p14:creationId xmlns:p14="http://schemas.microsoft.com/office/powerpoint/2010/main" xmlns="" val="2905652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4834" y="1632753"/>
            <a:ext cx="7609743" cy="341632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Undigested proteins </a:t>
            </a:r>
            <a:r>
              <a:rPr lang="en-GB" sz="3600" b="1" dirty="0" smtClean="0">
                <a:solidFill>
                  <a:schemeClr val="bg1"/>
                </a:solidFill>
                <a:latin typeface="Arial" panose="020B0604020202020204" pitchFamily="34" charset="0"/>
                <a:cs typeface="Arial" panose="020B0604020202020204" pitchFamily="34" charset="0"/>
              </a:rPr>
              <a:t>may lead to parasitic infestation.</a:t>
            </a:r>
          </a:p>
          <a:p>
            <a:r>
              <a:rPr lang="en-GB" sz="3600" b="1" dirty="0" smtClean="0">
                <a:solidFill>
                  <a:srgbClr val="FFFF00"/>
                </a:solidFill>
                <a:latin typeface="Arial" panose="020B0604020202020204" pitchFamily="34" charset="0"/>
                <a:cs typeface="Arial" panose="020B0604020202020204" pitchFamily="34" charset="0"/>
              </a:rPr>
              <a:t>Undigested sugars </a:t>
            </a:r>
            <a:r>
              <a:rPr lang="en-GB" sz="3600" b="1" dirty="0" smtClean="0">
                <a:solidFill>
                  <a:schemeClr val="bg1"/>
                </a:solidFill>
                <a:latin typeface="Arial" panose="020B0604020202020204" pitchFamily="34" charset="0"/>
                <a:cs typeface="Arial" panose="020B0604020202020204" pitchFamily="34" charset="0"/>
              </a:rPr>
              <a:t>may lead to fungal overgrowths.</a:t>
            </a:r>
          </a:p>
          <a:p>
            <a:r>
              <a:rPr lang="en-GB" sz="3600" b="1" dirty="0" smtClean="0">
                <a:solidFill>
                  <a:srgbClr val="FFFF00"/>
                </a:solidFill>
                <a:latin typeface="Arial" panose="020B0604020202020204" pitchFamily="34" charset="0"/>
                <a:cs typeface="Arial" panose="020B0604020202020204" pitchFamily="34" charset="0"/>
              </a:rPr>
              <a:t>Undigested fats </a:t>
            </a:r>
            <a:r>
              <a:rPr lang="en-GB" sz="3600" b="1" dirty="0" smtClean="0">
                <a:solidFill>
                  <a:schemeClr val="bg1"/>
                </a:solidFill>
                <a:latin typeface="Arial" panose="020B0604020202020204" pitchFamily="34" charset="0"/>
                <a:cs typeface="Arial" panose="020B0604020202020204" pitchFamily="34" charset="0"/>
              </a:rPr>
              <a:t>may lead to essential fatty acid deficiencies.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173760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4834" y="1632753"/>
            <a:ext cx="7609743" cy="2862322"/>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Leaky GUT Syndrome</a:t>
            </a:r>
          </a:p>
          <a:p>
            <a:endParaRPr lang="en-GB" sz="3600" b="1" dirty="0" smtClean="0">
              <a:solidFill>
                <a:srgbClr val="FFFF00"/>
              </a:solidFill>
              <a:latin typeface="Arial" panose="020B0604020202020204" pitchFamily="34" charset="0"/>
              <a:cs typeface="Arial" panose="020B0604020202020204" pitchFamily="34" charset="0"/>
            </a:endParaRPr>
          </a:p>
          <a:p>
            <a:r>
              <a:rPr lang="en-GB" sz="3600" b="1" dirty="0" smtClean="0">
                <a:solidFill>
                  <a:srgbClr val="FFFF00"/>
                </a:solidFill>
                <a:latin typeface="Arial" panose="020B0604020202020204" pitchFamily="34" charset="0"/>
                <a:cs typeface="Arial" panose="020B0604020202020204" pitchFamily="34" charset="0"/>
              </a:rPr>
              <a:t>Post Prandial Toxicity</a:t>
            </a:r>
          </a:p>
          <a:p>
            <a:endParaRPr lang="en-GB" sz="3600" b="1" dirty="0">
              <a:solidFill>
                <a:srgbClr val="FFFF00"/>
              </a:solidFill>
              <a:latin typeface="Arial" panose="020B0604020202020204" pitchFamily="34" charset="0"/>
              <a:cs typeface="Arial" panose="020B0604020202020204" pitchFamily="34" charset="0"/>
            </a:endParaRPr>
          </a:p>
          <a:p>
            <a:r>
              <a:rPr lang="en-GB" sz="3600" b="1" dirty="0" smtClean="0">
                <a:solidFill>
                  <a:srgbClr val="FFFF00"/>
                </a:solidFill>
                <a:latin typeface="Arial" panose="020B0604020202020204" pitchFamily="34" charset="0"/>
                <a:cs typeface="Arial" panose="020B0604020202020204" pitchFamily="34" charset="0"/>
              </a:rPr>
              <a:t>Metabolic </a:t>
            </a:r>
            <a:r>
              <a:rPr lang="en-GB" sz="3600" b="1" dirty="0" err="1" smtClean="0">
                <a:solidFill>
                  <a:srgbClr val="FFFF00"/>
                </a:solidFill>
                <a:latin typeface="Arial" panose="020B0604020202020204" pitchFamily="34" charset="0"/>
                <a:cs typeface="Arial" panose="020B0604020202020204" pitchFamily="34" charset="0"/>
              </a:rPr>
              <a:t>Endotoxicity</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397435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Digestive enzymes </a:t>
            </a:r>
            <a:r>
              <a:rPr lang="en-GB" sz="3600" b="1" dirty="0" smtClean="0">
                <a:solidFill>
                  <a:schemeClr val="bg1"/>
                </a:solidFill>
                <a:latin typeface="Arial" panose="020B0604020202020204" pitchFamily="34" charset="0"/>
                <a:cs typeface="Arial" panose="020B0604020202020204" pitchFamily="34" charset="0"/>
              </a:rPr>
              <a:t>themselves are proteins – proteases, amylases and </a:t>
            </a:r>
            <a:r>
              <a:rPr lang="en-GB" sz="3600" b="1" dirty="0">
                <a:solidFill>
                  <a:schemeClr val="bg1"/>
                </a:solidFill>
                <a:latin typeface="Arial" panose="020B0604020202020204" pitchFamily="34" charset="0"/>
                <a:cs typeface="Arial" panose="020B0604020202020204" pitchFamily="34" charset="0"/>
              </a:rPr>
              <a:t>l</a:t>
            </a:r>
            <a:r>
              <a:rPr lang="en-GB" sz="3600" b="1" dirty="0" smtClean="0">
                <a:solidFill>
                  <a:schemeClr val="bg1"/>
                </a:solidFill>
                <a:latin typeface="Arial" panose="020B0604020202020204" pitchFamily="34" charset="0"/>
                <a:cs typeface="Arial" panose="020B0604020202020204" pitchFamily="34" charset="0"/>
              </a:rPr>
              <a:t>ipases.</a:t>
            </a:r>
          </a:p>
          <a:p>
            <a:r>
              <a:rPr lang="en-GB" sz="3600" b="1" dirty="0" smtClean="0">
                <a:solidFill>
                  <a:schemeClr val="bg1"/>
                </a:solidFill>
                <a:latin typeface="Arial" panose="020B0604020202020204" pitchFamily="34" charset="0"/>
                <a:cs typeface="Arial" panose="020B0604020202020204" pitchFamily="34" charset="0"/>
              </a:rPr>
              <a:t>Secretion begins in the mind. </a:t>
            </a:r>
            <a:r>
              <a:rPr lang="en-GB" sz="3600" b="1" dirty="0" err="1" smtClean="0">
                <a:solidFill>
                  <a:schemeClr val="bg1"/>
                </a:solidFill>
                <a:latin typeface="Arial" panose="020B0604020202020204" pitchFamily="34" charset="0"/>
                <a:cs typeface="Arial" panose="020B0604020202020204" pitchFamily="34" charset="0"/>
              </a:rPr>
              <a:t>Vagus</a:t>
            </a:r>
            <a:r>
              <a:rPr lang="en-GB" sz="3600" b="1" dirty="0" smtClean="0">
                <a:solidFill>
                  <a:schemeClr val="bg1"/>
                </a:solidFill>
                <a:latin typeface="Arial" panose="020B0604020202020204" pitchFamily="34" charset="0"/>
                <a:cs typeface="Arial" panose="020B0604020202020204" pitchFamily="34" charset="0"/>
              </a:rPr>
              <a:t> nerve. Good thoughts lead to optimal enzyme secretion. Anxious stressed thoughts lead to low enzyme secretion and thus malabsorption which is why some people lose weight when stressed.</a:t>
            </a:r>
          </a:p>
        </p:txBody>
      </p:sp>
    </p:spTree>
    <p:extLst>
      <p:ext uri="{BB962C8B-B14F-4D97-AF65-F5344CB8AC3E}">
        <p14:creationId xmlns:p14="http://schemas.microsoft.com/office/powerpoint/2010/main" xmlns="" val="23091275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Microbiome Disturbance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Microbiome disturbance is due to food we eat – food preservers and lack of fermented foods, emulsifiers in food</a:t>
            </a:r>
          </a:p>
          <a:p>
            <a:r>
              <a:rPr lang="en-GB" sz="3600" b="1" dirty="0" smtClean="0">
                <a:solidFill>
                  <a:schemeClr val="bg1"/>
                </a:solidFill>
                <a:latin typeface="Arial" panose="020B0604020202020204" pitchFamily="34" charset="0"/>
                <a:cs typeface="Arial" panose="020B0604020202020204" pitchFamily="34" charset="0"/>
              </a:rPr>
              <a:t>Antibiotics and over hygiene effects the biome, detergents</a:t>
            </a:r>
          </a:p>
          <a:p>
            <a:r>
              <a:rPr lang="en-GB" sz="3600" b="1" dirty="0" smtClean="0">
                <a:solidFill>
                  <a:schemeClr val="bg1"/>
                </a:solidFill>
                <a:latin typeface="Arial" panose="020B0604020202020204" pitchFamily="34" charset="0"/>
                <a:cs typeface="Arial" panose="020B0604020202020204" pitchFamily="34" charset="0"/>
              </a:rPr>
              <a:t>Chlorinated water</a:t>
            </a:r>
          </a:p>
          <a:p>
            <a:r>
              <a:rPr lang="en-GB" sz="3600" b="1" dirty="0" smtClean="0">
                <a:solidFill>
                  <a:schemeClr val="bg1"/>
                </a:solidFill>
                <a:latin typeface="Arial" panose="020B0604020202020204" pitchFamily="34" charset="0"/>
                <a:cs typeface="Arial" panose="020B0604020202020204" pitchFamily="34" charset="0"/>
              </a:rPr>
              <a:t>Environmental chemicals</a:t>
            </a: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181155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Digestive</a:t>
            </a:r>
            <a:r>
              <a:rPr lang="en-GB" sz="3600" b="1" dirty="0" smtClean="0">
                <a:solidFill>
                  <a:schemeClr val="bg1"/>
                </a:solidFill>
                <a:latin typeface="Arial" panose="020B0604020202020204" pitchFamily="34" charset="0"/>
                <a:cs typeface="Arial" panose="020B0604020202020204" pitchFamily="34" charset="0"/>
              </a:rPr>
              <a:t> begins in the mouth with the secretion of alpha amylase to help start the digestion of starches.</a:t>
            </a:r>
          </a:p>
          <a:p>
            <a:r>
              <a:rPr lang="en-GB" sz="3600" b="1" dirty="0" smtClean="0">
                <a:solidFill>
                  <a:schemeClr val="bg1"/>
                </a:solidFill>
                <a:latin typeface="Arial" panose="020B0604020202020204" pitchFamily="34" charset="0"/>
                <a:cs typeface="Arial" panose="020B0604020202020204" pitchFamily="34" charset="0"/>
              </a:rPr>
              <a:t>Then </a:t>
            </a:r>
            <a:r>
              <a:rPr lang="en-GB" sz="3600" b="1" dirty="0" err="1" smtClean="0">
                <a:solidFill>
                  <a:schemeClr val="bg1"/>
                </a:solidFill>
                <a:latin typeface="Arial" panose="020B0604020202020204" pitchFamily="34" charset="0"/>
                <a:cs typeface="Arial" panose="020B0604020202020204" pitchFamily="34" charset="0"/>
              </a:rPr>
              <a:t>gastic</a:t>
            </a:r>
            <a:r>
              <a:rPr lang="en-GB" sz="3600" b="1" dirty="0" smtClean="0">
                <a:solidFill>
                  <a:schemeClr val="bg1"/>
                </a:solidFill>
                <a:latin typeface="Arial" panose="020B0604020202020204" pitchFamily="34" charset="0"/>
                <a:cs typeface="Arial" panose="020B0604020202020204" pitchFamily="34" charset="0"/>
              </a:rPr>
              <a:t> digestion with the secretion of </a:t>
            </a:r>
            <a:r>
              <a:rPr lang="en-GB" sz="3600" b="1" dirty="0" err="1" smtClean="0">
                <a:solidFill>
                  <a:schemeClr val="bg1"/>
                </a:solidFill>
                <a:latin typeface="Arial" panose="020B0604020202020204" pitchFamily="34" charset="0"/>
                <a:cs typeface="Arial" panose="020B0604020202020204" pitchFamily="34" charset="0"/>
              </a:rPr>
              <a:t>gastin</a:t>
            </a:r>
            <a:r>
              <a:rPr lang="en-GB" sz="3600" b="1" dirty="0" smtClean="0">
                <a:solidFill>
                  <a:schemeClr val="bg1"/>
                </a:solidFill>
                <a:latin typeface="Arial" panose="020B0604020202020204" pitchFamily="34" charset="0"/>
                <a:cs typeface="Arial" panose="020B0604020202020204" pitchFamily="34" charset="0"/>
              </a:rPr>
              <a:t> – a hormone in the stomach – initiated by protein intake.</a:t>
            </a:r>
          </a:p>
          <a:p>
            <a:r>
              <a:rPr lang="en-GB" sz="3600" b="1" dirty="0" smtClean="0">
                <a:solidFill>
                  <a:schemeClr val="bg1"/>
                </a:solidFill>
                <a:latin typeface="Arial" panose="020B0604020202020204" pitchFamily="34" charset="0"/>
                <a:cs typeface="Arial" panose="020B0604020202020204" pitchFamily="34" charset="0"/>
              </a:rPr>
              <a:t>Gastrin stimulates the parietal cells to secrete </a:t>
            </a:r>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17636711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252" y="537109"/>
            <a:ext cx="7948248" cy="5775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6160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err="1" smtClean="0">
                <a:solidFill>
                  <a:srgbClr val="FFFF00"/>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makes the ingested food acidic, sterilises the stomach, aids mineral absorption and stimulates the conversion of pepsinogen to pepsin for the initial digest of proteins to polypeptides. Conversion of pro-enzymes to their active forms require co-factors such as </a:t>
            </a:r>
            <a:r>
              <a:rPr lang="en-GB" sz="3600" b="1" dirty="0" smtClean="0">
                <a:solidFill>
                  <a:srgbClr val="FFFF00"/>
                </a:solidFill>
                <a:latin typeface="Arial" panose="020B0604020202020204" pitchFamily="34" charset="0"/>
                <a:cs typeface="Arial" panose="020B0604020202020204" pitchFamily="34" charset="0"/>
              </a:rPr>
              <a:t>zinc, selenium and manganese.</a:t>
            </a:r>
          </a:p>
        </p:txBody>
      </p:sp>
    </p:spTree>
    <p:extLst>
      <p:ext uri="{BB962C8B-B14F-4D97-AF65-F5344CB8AC3E}">
        <p14:creationId xmlns:p14="http://schemas.microsoft.com/office/powerpoint/2010/main" xmlns="" val="2737888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192" y="1107831"/>
            <a:ext cx="7420708" cy="4801314"/>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Pepsin</a:t>
            </a:r>
            <a:r>
              <a:rPr lang="en-GB" sz="3600" b="1" dirty="0">
                <a:solidFill>
                  <a:schemeClr val="bg1"/>
                </a:solidFill>
                <a:latin typeface="Arial" panose="020B0604020202020204" pitchFamily="34" charset="0"/>
                <a:cs typeface="Arial" panose="020B0604020202020204" pitchFamily="34" charset="0"/>
              </a:rPr>
              <a:t> is a digestive </a:t>
            </a:r>
            <a:r>
              <a:rPr lang="en-GB" sz="3600" b="1" dirty="0" smtClean="0">
                <a:solidFill>
                  <a:schemeClr val="bg1"/>
                </a:solidFill>
                <a:latin typeface="Arial" panose="020B0604020202020204" pitchFamily="34" charset="0"/>
                <a:cs typeface="Arial" panose="020B0604020202020204" pitchFamily="34" charset="0"/>
              </a:rPr>
              <a:t>protease </a:t>
            </a:r>
            <a:r>
              <a:rPr lang="en-GB" sz="3600" b="1" dirty="0">
                <a:solidFill>
                  <a:schemeClr val="bg1"/>
                </a:solidFill>
                <a:latin typeface="Arial" panose="020B0604020202020204" pitchFamily="34" charset="0"/>
                <a:cs typeface="Arial" panose="020B0604020202020204" pitchFamily="34" charset="0"/>
              </a:rPr>
              <a:t>a member of the aspartate protease family</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Pepsin is one of three principal protein-degrading, or proteolytic, enzymes in the digestive system, the other two being chymotrypsin and trypsin.</a:t>
            </a:r>
          </a:p>
          <a:p>
            <a:endParaRPr lang="en-GB" dirty="0"/>
          </a:p>
        </p:txBody>
      </p:sp>
    </p:spTree>
    <p:extLst>
      <p:ext uri="{BB962C8B-B14F-4D97-AF65-F5344CB8AC3E}">
        <p14:creationId xmlns:p14="http://schemas.microsoft.com/office/powerpoint/2010/main" xmlns="" val="6151082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855928"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partially digested food after a period of stomach time pumps into the small intestine and is acidic in order  to promote small intestinal enzyme secretion i.e.</a:t>
            </a:r>
          </a:p>
          <a:p>
            <a:r>
              <a:rPr lang="en-GB" sz="3600" b="1" dirty="0" smtClean="0">
                <a:solidFill>
                  <a:srgbClr val="FFFF00"/>
                </a:solidFill>
                <a:latin typeface="Arial" panose="020B0604020202020204" pitchFamily="34" charset="0"/>
                <a:cs typeface="Arial" panose="020B0604020202020204" pitchFamily="34" charset="0"/>
              </a:rPr>
              <a:t>Proteases</a:t>
            </a:r>
            <a:r>
              <a:rPr lang="en-GB" sz="3600" b="1" dirty="0" smtClean="0">
                <a:solidFill>
                  <a:schemeClr val="bg1"/>
                </a:solidFill>
                <a:latin typeface="Arial" panose="020B0604020202020204" pitchFamily="34" charset="0"/>
                <a:cs typeface="Arial" panose="020B0604020202020204" pitchFamily="34" charset="0"/>
              </a:rPr>
              <a:t> – Chymotrypsin and Trypsin</a:t>
            </a:r>
          </a:p>
          <a:p>
            <a:r>
              <a:rPr lang="en-GB" sz="3600" b="1" dirty="0" smtClean="0">
                <a:solidFill>
                  <a:srgbClr val="FFFF00"/>
                </a:solidFill>
                <a:latin typeface="Arial" panose="020B0604020202020204" pitchFamily="34" charset="0"/>
                <a:cs typeface="Arial" panose="020B0604020202020204" pitchFamily="34" charset="0"/>
              </a:rPr>
              <a:t>Amylases</a:t>
            </a:r>
            <a:r>
              <a:rPr lang="en-GB" sz="3600" b="1" dirty="0" smtClean="0">
                <a:solidFill>
                  <a:schemeClr val="bg1"/>
                </a:solidFill>
                <a:latin typeface="Arial" panose="020B0604020202020204" pitchFamily="34" charset="0"/>
                <a:cs typeface="Arial" panose="020B0604020202020204" pitchFamily="34" charset="0"/>
              </a:rPr>
              <a:t> and </a:t>
            </a:r>
            <a:r>
              <a:rPr lang="en-GB" sz="3600" b="1" dirty="0" err="1" smtClean="0">
                <a:solidFill>
                  <a:schemeClr val="bg1"/>
                </a:solidFill>
                <a:latin typeface="Arial" panose="020B0604020202020204" pitchFamily="34" charset="0"/>
                <a:cs typeface="Arial" panose="020B0604020202020204" pitchFamily="34" charset="0"/>
              </a:rPr>
              <a:t>Saccharidases</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rgbClr val="FFFF00"/>
                </a:solidFill>
                <a:latin typeface="Arial" panose="020B0604020202020204" pitchFamily="34" charset="0"/>
                <a:cs typeface="Arial" panose="020B0604020202020204" pitchFamily="34" charset="0"/>
              </a:rPr>
              <a:t>Lipase</a:t>
            </a:r>
          </a:p>
          <a:p>
            <a:r>
              <a:rPr lang="en-GB" sz="3600" b="1" dirty="0" smtClean="0">
                <a:solidFill>
                  <a:schemeClr val="bg1"/>
                </a:solidFill>
                <a:latin typeface="Arial" panose="020B0604020202020204" pitchFamily="34" charset="0"/>
                <a:cs typeface="Arial" panose="020B0604020202020204" pitchFamily="34" charset="0"/>
              </a:rPr>
              <a:t>They are secreted by the pancreas.</a:t>
            </a:r>
          </a:p>
        </p:txBody>
      </p:sp>
    </p:spTree>
    <p:extLst>
      <p:ext uri="{BB962C8B-B14F-4D97-AF65-F5344CB8AC3E}">
        <p14:creationId xmlns:p14="http://schemas.microsoft.com/office/powerpoint/2010/main" xmlns="" val="22639352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703" y="788691"/>
            <a:ext cx="7724043"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They are released into the duodenum. It is stimulated by</a:t>
            </a:r>
          </a:p>
          <a:p>
            <a:r>
              <a:rPr lang="en-GB" sz="3600" b="1" dirty="0" smtClean="0">
                <a:solidFill>
                  <a:schemeClr val="bg1"/>
                </a:solidFill>
                <a:latin typeface="Arial" panose="020B0604020202020204" pitchFamily="34" charset="0"/>
                <a:cs typeface="Arial" panose="020B0604020202020204" pitchFamily="34" charset="0"/>
              </a:rPr>
              <a:t>Secretin and Cholecystokinin –  two small intestinal hormones which are stimulated by the acidity.</a:t>
            </a:r>
          </a:p>
          <a:p>
            <a:r>
              <a:rPr lang="en-GB" sz="3600" b="1" dirty="0" smtClean="0">
                <a:solidFill>
                  <a:schemeClr val="bg1"/>
                </a:solidFill>
                <a:latin typeface="Arial" panose="020B0604020202020204" pitchFamily="34" charset="0"/>
                <a:cs typeface="Arial" panose="020B0604020202020204" pitchFamily="34" charset="0"/>
              </a:rPr>
              <a:t>The pancreatic enzymes are secreted in a </a:t>
            </a:r>
            <a:r>
              <a:rPr lang="en-GB" sz="3600" b="1" dirty="0" smtClean="0">
                <a:solidFill>
                  <a:srgbClr val="FFFF00"/>
                </a:solidFill>
                <a:latin typeface="Arial" panose="020B0604020202020204" pitchFamily="34" charset="0"/>
                <a:cs typeface="Arial" panose="020B0604020202020204" pitchFamily="34" charset="0"/>
              </a:rPr>
              <a:t>sodium bicarbonate </a:t>
            </a:r>
            <a:r>
              <a:rPr lang="en-GB" sz="3600" b="1" dirty="0" smtClean="0">
                <a:solidFill>
                  <a:schemeClr val="bg1"/>
                </a:solidFill>
                <a:latin typeface="Arial" panose="020B0604020202020204" pitchFamily="34" charset="0"/>
                <a:cs typeface="Arial" panose="020B0604020202020204" pitchFamily="34" charset="0"/>
              </a:rPr>
              <a:t>matrix.</a:t>
            </a:r>
          </a:p>
        </p:txBody>
      </p:sp>
    </p:spTree>
    <p:extLst>
      <p:ext uri="{BB962C8B-B14F-4D97-AF65-F5344CB8AC3E}">
        <p14:creationId xmlns:p14="http://schemas.microsoft.com/office/powerpoint/2010/main" xmlns="" val="27572579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Both the production of HCL and NaHCO3 require the enzyme </a:t>
            </a:r>
            <a:r>
              <a:rPr lang="en-GB" sz="3600" b="1" dirty="0" smtClean="0">
                <a:solidFill>
                  <a:srgbClr val="FFFF00"/>
                </a:solidFill>
                <a:latin typeface="Arial" panose="020B0604020202020204" pitchFamily="34" charset="0"/>
                <a:cs typeface="Arial" panose="020B0604020202020204" pitchFamily="34" charset="0"/>
              </a:rPr>
              <a:t>carbonic anhydrase – a zinc </a:t>
            </a:r>
            <a:r>
              <a:rPr lang="en-GB" sz="3600" b="1" dirty="0" smtClean="0">
                <a:solidFill>
                  <a:schemeClr val="bg1"/>
                </a:solidFill>
                <a:latin typeface="Arial" panose="020B0604020202020204" pitchFamily="34" charset="0"/>
                <a:cs typeface="Arial" panose="020B0604020202020204" pitchFamily="34" charset="0"/>
              </a:rPr>
              <a:t>dependant enzyme. Insufficient carbonic anhydrase leads to an under acid stomach (</a:t>
            </a:r>
            <a:r>
              <a:rPr lang="en-GB" sz="3600" b="1" dirty="0" err="1" smtClean="0">
                <a:solidFill>
                  <a:schemeClr val="bg1"/>
                </a:solidFill>
                <a:latin typeface="Arial" panose="020B0604020202020204" pitchFamily="34" charset="0"/>
                <a:cs typeface="Arial" panose="020B0604020202020204" pitchFamily="34" charset="0"/>
              </a:rPr>
              <a:t>hypochlorhydria</a:t>
            </a:r>
            <a:r>
              <a:rPr lang="en-GB" sz="3600" b="1" dirty="0" smtClean="0">
                <a:solidFill>
                  <a:schemeClr val="bg1"/>
                </a:solidFill>
                <a:latin typeface="Arial" panose="020B0604020202020204" pitchFamily="34" charset="0"/>
                <a:cs typeface="Arial" panose="020B0604020202020204" pitchFamily="34" charset="0"/>
              </a:rPr>
              <a:t>) leading to an over-acid small intestine which renders the enzymes less able to make the nutrients absorbable.</a:t>
            </a:r>
          </a:p>
        </p:txBody>
      </p:sp>
    </p:spTree>
    <p:extLst>
      <p:ext uri="{BB962C8B-B14F-4D97-AF65-F5344CB8AC3E}">
        <p14:creationId xmlns:p14="http://schemas.microsoft.com/office/powerpoint/2010/main" xmlns="" val="32030857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911" y="889843"/>
            <a:ext cx="7724043"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Deficiency of the </a:t>
            </a:r>
            <a:r>
              <a:rPr lang="en-GB" sz="3600" b="1" dirty="0" err="1" smtClean="0">
                <a:solidFill>
                  <a:schemeClr val="bg1"/>
                </a:solidFill>
                <a:latin typeface="Arial" panose="020B0604020202020204" pitchFamily="34" charset="0"/>
                <a:cs typeface="Arial" panose="020B0604020202020204" pitchFamily="34" charset="0"/>
              </a:rPr>
              <a:t>the</a:t>
            </a:r>
            <a:r>
              <a:rPr lang="en-GB" sz="3600" b="1" dirty="0" smtClean="0">
                <a:solidFill>
                  <a:schemeClr val="bg1"/>
                </a:solidFill>
                <a:latin typeface="Arial" panose="020B0604020202020204" pitchFamily="34" charset="0"/>
                <a:cs typeface="Arial" panose="020B0604020202020204" pitchFamily="34" charset="0"/>
              </a:rPr>
              <a:t> pancreatic enzymes leads to </a:t>
            </a:r>
            <a:r>
              <a:rPr lang="en-GB" sz="3600" b="1" dirty="0" smtClean="0">
                <a:solidFill>
                  <a:srgbClr val="FFFF00"/>
                </a:solidFill>
                <a:latin typeface="Arial" panose="020B0604020202020204" pitchFamily="34" charset="0"/>
                <a:cs typeface="Arial" panose="020B0604020202020204" pitchFamily="34" charset="0"/>
              </a:rPr>
              <a:t>gas formation </a:t>
            </a:r>
            <a:r>
              <a:rPr lang="en-GB" sz="3600" b="1" dirty="0" smtClean="0">
                <a:solidFill>
                  <a:schemeClr val="bg1"/>
                </a:solidFill>
                <a:latin typeface="Arial" panose="020B0604020202020204" pitchFamily="34" charset="0"/>
                <a:cs typeface="Arial" panose="020B0604020202020204" pitchFamily="34" charset="0"/>
              </a:rPr>
              <a:t>as a result of undigested and unabsorbed nutrients travelling to the colon where bacteria ferment these nutrients.</a:t>
            </a:r>
          </a:p>
          <a:p>
            <a:r>
              <a:rPr lang="en-GB" sz="3600" b="1" dirty="0" smtClean="0">
                <a:solidFill>
                  <a:schemeClr val="bg1"/>
                </a:solidFill>
                <a:latin typeface="Arial" panose="020B0604020202020204" pitchFamily="34" charset="0"/>
                <a:cs typeface="Arial" panose="020B0604020202020204" pitchFamily="34" charset="0"/>
              </a:rPr>
              <a:t>Most common gas is Methane, CO2, Hydrogen and Hydrogen sulphite.</a:t>
            </a:r>
          </a:p>
        </p:txBody>
      </p:sp>
    </p:spTree>
    <p:extLst>
      <p:ext uri="{BB962C8B-B14F-4D97-AF65-F5344CB8AC3E}">
        <p14:creationId xmlns:p14="http://schemas.microsoft.com/office/powerpoint/2010/main" xmlns="" val="2062569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a:t>
            </a:r>
            <a:r>
              <a:rPr lang="en-GB" sz="3600" b="1" dirty="0" smtClean="0">
                <a:solidFill>
                  <a:srgbClr val="FFFF00"/>
                </a:solidFill>
                <a:latin typeface="Arial" panose="020B0604020202020204" pitchFamily="34" charset="0"/>
                <a:cs typeface="Arial" panose="020B0604020202020204" pitchFamily="34" charset="0"/>
              </a:rPr>
              <a:t>pancreatic secretions </a:t>
            </a:r>
            <a:r>
              <a:rPr lang="en-GB" sz="3600" b="1" dirty="0" smtClean="0">
                <a:solidFill>
                  <a:schemeClr val="bg1"/>
                </a:solidFill>
                <a:latin typeface="Arial" panose="020B0604020202020204" pitchFamily="34" charset="0"/>
                <a:cs typeface="Arial" panose="020B0604020202020204" pitchFamily="34" charset="0"/>
              </a:rPr>
              <a:t>adapt to the diet. Thus high protein diets induce protease enzymes. High starch diets induce high amylase enzymes. This is why a person who changes his diet may experience digestive symptoms. Thus best to change a diet slowly especially if involves more fibre intake.</a:t>
            </a:r>
          </a:p>
        </p:txBody>
      </p:sp>
    </p:spTree>
    <p:extLst>
      <p:ext uri="{BB962C8B-B14F-4D97-AF65-F5344CB8AC3E}">
        <p14:creationId xmlns:p14="http://schemas.microsoft.com/office/powerpoint/2010/main" xmlns="" val="31034723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978" y="1764637"/>
            <a:ext cx="7724043" cy="2862322"/>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There are some natural enzyme inhibitors.</a:t>
            </a:r>
          </a:p>
          <a:p>
            <a:r>
              <a:rPr lang="en-GB" sz="3600" b="1" dirty="0" smtClean="0">
                <a:solidFill>
                  <a:schemeClr val="bg1"/>
                </a:solidFill>
                <a:latin typeface="Arial" panose="020B0604020202020204" pitchFamily="34" charset="0"/>
                <a:cs typeface="Arial" panose="020B0604020202020204" pitchFamily="34" charset="0"/>
              </a:rPr>
              <a:t>Soybeans inhibit </a:t>
            </a:r>
            <a:r>
              <a:rPr lang="en-GB" sz="3600" b="1" dirty="0" smtClean="0">
                <a:solidFill>
                  <a:srgbClr val="FFFF00"/>
                </a:solidFill>
                <a:latin typeface="Arial" panose="020B0604020202020204" pitchFamily="34" charset="0"/>
                <a:cs typeface="Arial" panose="020B0604020202020204" pitchFamily="34" charset="0"/>
              </a:rPr>
              <a:t>proteases</a:t>
            </a:r>
            <a:r>
              <a:rPr lang="en-GB" sz="3600" b="1" dirty="0" smtClean="0">
                <a:solidFill>
                  <a:schemeClr val="bg1"/>
                </a:solidFill>
                <a:latin typeface="Arial" panose="020B0604020202020204" pitchFamily="34" charset="0"/>
                <a:cs typeface="Arial" panose="020B0604020202020204" pitchFamily="34" charset="0"/>
              </a:rPr>
              <a:t> and must thus be well cooked.</a:t>
            </a:r>
          </a:p>
          <a:p>
            <a:r>
              <a:rPr lang="en-GB" sz="3600" b="1" dirty="0" smtClean="0">
                <a:solidFill>
                  <a:schemeClr val="bg1"/>
                </a:solidFill>
                <a:latin typeface="Arial" panose="020B0604020202020204" pitchFamily="34" charset="0"/>
                <a:cs typeface="Arial" panose="020B0604020202020204" pitchFamily="34" charset="0"/>
              </a:rPr>
              <a:t>Beans and peas inhibit </a:t>
            </a:r>
            <a:r>
              <a:rPr lang="en-GB" sz="3600" b="1" dirty="0" smtClean="0">
                <a:solidFill>
                  <a:srgbClr val="FFFF00"/>
                </a:solidFill>
                <a:latin typeface="Arial" panose="020B0604020202020204" pitchFamily="34" charset="0"/>
                <a:cs typeface="Arial" panose="020B0604020202020204" pitchFamily="34" charset="0"/>
              </a:rPr>
              <a:t>amylases.</a:t>
            </a:r>
          </a:p>
        </p:txBody>
      </p:sp>
    </p:spTree>
    <p:extLst>
      <p:ext uri="{BB962C8B-B14F-4D97-AF65-F5344CB8AC3E}">
        <p14:creationId xmlns:p14="http://schemas.microsoft.com/office/powerpoint/2010/main" xmlns="" val="38849636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Optimising the Microbiome – Gut Kit </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Hydrochloric acid and pepsin</a:t>
            </a:r>
          </a:p>
          <a:p>
            <a:r>
              <a:rPr lang="en-GB" sz="3600" b="1" dirty="0" smtClean="0">
                <a:solidFill>
                  <a:schemeClr val="bg1"/>
                </a:solidFill>
                <a:latin typeface="Arial" panose="020B0604020202020204" pitchFamily="34" charset="0"/>
                <a:cs typeface="Arial" panose="020B0604020202020204" pitchFamily="34" charset="0"/>
              </a:rPr>
              <a:t>Pancreatic digestive enzymes</a:t>
            </a:r>
          </a:p>
          <a:p>
            <a:r>
              <a:rPr lang="en-GB" sz="3600" b="1" dirty="0" smtClean="0">
                <a:solidFill>
                  <a:schemeClr val="bg1"/>
                </a:solidFill>
                <a:latin typeface="Arial" panose="020B0604020202020204" pitchFamily="34" charset="0"/>
                <a:cs typeface="Arial" panose="020B0604020202020204" pitchFamily="34" charset="0"/>
              </a:rPr>
              <a:t>Bile salts</a:t>
            </a:r>
          </a:p>
          <a:p>
            <a:r>
              <a:rPr lang="en-GB" sz="3600" b="1" dirty="0" smtClean="0">
                <a:solidFill>
                  <a:schemeClr val="bg1"/>
                </a:solidFill>
                <a:latin typeface="Arial" panose="020B0604020202020204" pitchFamily="34" charset="0"/>
                <a:cs typeface="Arial" panose="020B0604020202020204" pitchFamily="34" charset="0"/>
              </a:rPr>
              <a:t>Fungus</a:t>
            </a:r>
          </a:p>
          <a:p>
            <a:r>
              <a:rPr lang="en-GB" sz="3600" b="1" dirty="0" smtClean="0">
                <a:solidFill>
                  <a:schemeClr val="bg1"/>
                </a:solidFill>
                <a:latin typeface="Arial" panose="020B0604020202020204" pitchFamily="34" charset="0"/>
                <a:cs typeface="Arial" panose="020B0604020202020204" pitchFamily="34" charset="0"/>
              </a:rPr>
              <a:t>Pathogenic bacteria</a:t>
            </a:r>
          </a:p>
          <a:p>
            <a:r>
              <a:rPr lang="en-GB" sz="3600" b="1" dirty="0" smtClean="0">
                <a:solidFill>
                  <a:schemeClr val="bg1"/>
                </a:solidFill>
                <a:latin typeface="Arial" panose="020B0604020202020204" pitchFamily="34" charset="0"/>
                <a:cs typeface="Arial" panose="020B0604020202020204" pitchFamily="34" charset="0"/>
              </a:rPr>
              <a:t>Amino acid derivatives</a:t>
            </a:r>
          </a:p>
          <a:p>
            <a:r>
              <a:rPr lang="en-GB" sz="3600" b="1" dirty="0" smtClean="0">
                <a:solidFill>
                  <a:schemeClr val="bg1"/>
                </a:solidFill>
                <a:latin typeface="Arial" panose="020B0604020202020204" pitchFamily="34" charset="0"/>
                <a:cs typeface="Arial" panose="020B0604020202020204" pitchFamily="34" charset="0"/>
              </a:rPr>
              <a:t>Prebiotics/Probiotics</a:t>
            </a: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269522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Pancreatic enzyme </a:t>
            </a:r>
            <a:r>
              <a:rPr lang="en-GB" sz="3600" b="1" dirty="0" smtClean="0">
                <a:solidFill>
                  <a:schemeClr val="bg1"/>
                </a:solidFill>
                <a:latin typeface="Arial" panose="020B0604020202020204" pitchFamily="34" charset="0"/>
                <a:cs typeface="Arial" panose="020B0604020202020204" pitchFamily="34" charset="0"/>
              </a:rPr>
              <a:t>secretion is greatest 1-2 hours after eating. Fluids taken with a meal stimulate </a:t>
            </a:r>
            <a:r>
              <a:rPr lang="en-GB" sz="3600" b="1" dirty="0" err="1" smtClean="0">
                <a:solidFill>
                  <a:schemeClr val="bg1"/>
                </a:solidFill>
                <a:latin typeface="Arial" panose="020B0604020202020204" pitchFamily="34" charset="0"/>
                <a:cs typeface="Arial" panose="020B0604020202020204" pitchFamily="34" charset="0"/>
              </a:rPr>
              <a:t>gastic</a:t>
            </a:r>
            <a:r>
              <a:rPr lang="en-GB" sz="3600" b="1" dirty="0" smtClean="0">
                <a:solidFill>
                  <a:schemeClr val="bg1"/>
                </a:solidFill>
                <a:latin typeface="Arial" panose="020B0604020202020204" pitchFamily="34" charset="0"/>
                <a:cs typeface="Arial" panose="020B0604020202020204" pitchFamily="34" charset="0"/>
              </a:rPr>
              <a:t> secretion for optimal acidity in the stomach and promote enzyme and bicarbonate secretion in the small intestine.</a:t>
            </a:r>
          </a:p>
          <a:p>
            <a:r>
              <a:rPr lang="en-GB" sz="3600" b="1" dirty="0" smtClean="0">
                <a:solidFill>
                  <a:schemeClr val="bg1"/>
                </a:solidFill>
                <a:latin typeface="Arial" panose="020B0604020202020204" pitchFamily="34" charset="0"/>
                <a:cs typeface="Arial" panose="020B0604020202020204" pitchFamily="34" charset="0"/>
              </a:rPr>
              <a:t>Liquids preferably should be at room temperature and 1-2 glasses for optimal intestinal function.</a:t>
            </a:r>
          </a:p>
        </p:txBody>
      </p:sp>
    </p:spTree>
    <p:extLst>
      <p:ext uri="{BB962C8B-B14F-4D97-AF65-F5344CB8AC3E}">
        <p14:creationId xmlns:p14="http://schemas.microsoft.com/office/powerpoint/2010/main" xmlns="" val="7787815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Acidity</a:t>
            </a:r>
            <a:r>
              <a:rPr lang="en-GB" sz="3600" b="1" dirty="0" smtClean="0">
                <a:solidFill>
                  <a:schemeClr val="bg1"/>
                </a:solidFill>
                <a:latin typeface="Arial" panose="020B0604020202020204" pitchFamily="34" charset="0"/>
                <a:cs typeface="Arial" panose="020B0604020202020204" pitchFamily="34" charset="0"/>
              </a:rPr>
              <a:t> of certain foods such as citrus slows down the emptying of the stomach and elongates the digestive phase. Thus taking Vitamin C as Ascorbic </a:t>
            </a:r>
            <a:r>
              <a:rPr lang="en-GB" sz="3600" b="1" dirty="0" err="1" smtClean="0">
                <a:solidFill>
                  <a:schemeClr val="bg1"/>
                </a:solidFill>
                <a:latin typeface="Arial" panose="020B0604020202020204" pitchFamily="34" charset="0"/>
                <a:cs typeface="Arial" panose="020B0604020202020204" pitchFamily="34" charset="0"/>
              </a:rPr>
              <a:t>cid</a:t>
            </a:r>
            <a:r>
              <a:rPr lang="en-GB" sz="3600" b="1" dirty="0" smtClean="0">
                <a:solidFill>
                  <a:schemeClr val="bg1"/>
                </a:solidFill>
                <a:latin typeface="Arial" panose="020B0604020202020204" pitchFamily="34" charset="0"/>
                <a:cs typeface="Arial" panose="020B0604020202020204" pitchFamily="34" charset="0"/>
              </a:rPr>
              <a:t> may slow the digestive process and prolong the release of nutrients into the bloodstream. Vitamin C as ascorbates does not produce this effect as they are less acidic.</a:t>
            </a:r>
          </a:p>
        </p:txBody>
      </p:sp>
    </p:spTree>
    <p:extLst>
      <p:ext uri="{BB962C8B-B14F-4D97-AF65-F5344CB8AC3E}">
        <p14:creationId xmlns:p14="http://schemas.microsoft.com/office/powerpoint/2010/main" xmlns="" val="42393651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A </a:t>
            </a:r>
            <a:r>
              <a:rPr lang="en-GB" sz="3600" b="1" dirty="0" smtClean="0">
                <a:solidFill>
                  <a:srgbClr val="FFFF00"/>
                </a:solidFill>
                <a:latin typeface="Arial" panose="020B0604020202020204" pitchFamily="34" charset="0"/>
                <a:cs typeface="Arial" panose="020B0604020202020204" pitchFamily="34" charset="0"/>
              </a:rPr>
              <a:t>90% loss </a:t>
            </a:r>
            <a:r>
              <a:rPr lang="en-GB" sz="3600" b="1" dirty="0" smtClean="0">
                <a:solidFill>
                  <a:schemeClr val="bg1"/>
                </a:solidFill>
                <a:latin typeface="Arial" panose="020B0604020202020204" pitchFamily="34" charset="0"/>
                <a:cs typeface="Arial" panose="020B0604020202020204" pitchFamily="34" charset="0"/>
              </a:rPr>
              <a:t>of the enzyme secreting pancreatic acinar cells must occur before actual clinical signs of malabsorption appear but there is evidence that chronic pancreatic enzyme insufficiency may contribute the a variety of adverse health effects well before this indication of pancreatic disease is seen.</a:t>
            </a:r>
          </a:p>
        </p:txBody>
      </p:sp>
    </p:spTree>
    <p:extLst>
      <p:ext uri="{BB962C8B-B14F-4D97-AF65-F5344CB8AC3E}">
        <p14:creationId xmlns:p14="http://schemas.microsoft.com/office/powerpoint/2010/main" xmlns="" val="3931650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592" y="509955"/>
            <a:ext cx="3393832" cy="57765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727564" y="577675"/>
            <a:ext cx="4477482"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When food enters the stomach, the acidity of the </a:t>
            </a:r>
            <a:r>
              <a:rPr lang="en-GB" sz="3600" b="1" dirty="0" err="1" smtClean="0">
                <a:solidFill>
                  <a:schemeClr val="bg1"/>
                </a:solidFill>
                <a:latin typeface="Arial" panose="020B0604020202020204" pitchFamily="34" charset="0"/>
                <a:cs typeface="Arial" panose="020B0604020202020204" pitchFamily="34" charset="0"/>
              </a:rPr>
              <a:t>gastic</a:t>
            </a:r>
            <a:r>
              <a:rPr lang="en-GB" sz="3600" b="1" dirty="0" smtClean="0">
                <a:solidFill>
                  <a:schemeClr val="bg1"/>
                </a:solidFill>
                <a:latin typeface="Arial" panose="020B0604020202020204" pitchFamily="34" charset="0"/>
                <a:cs typeface="Arial" panose="020B0604020202020204" pitchFamily="34" charset="0"/>
              </a:rPr>
              <a:t> environment maybe quite high, sometimes so high that many enzymes present in the food are denatured and become ineffective. </a:t>
            </a:r>
          </a:p>
        </p:txBody>
      </p:sp>
      <p:pic>
        <p:nvPicPr>
          <p:cNvPr id="3" name="Picture 2"/>
          <p:cNvPicPr>
            <a:picLocks noChangeAspect="1"/>
          </p:cNvPicPr>
          <p:nvPr/>
        </p:nvPicPr>
        <p:blipFill>
          <a:blip r:embed="rId2" cstate="print"/>
          <a:stretch>
            <a:fillRect/>
          </a:stretch>
        </p:blipFill>
        <p:spPr>
          <a:xfrm>
            <a:off x="5139592" y="1582615"/>
            <a:ext cx="3393832" cy="3877407"/>
          </a:xfrm>
          <a:prstGeom prst="rect">
            <a:avLst/>
          </a:prstGeom>
        </p:spPr>
      </p:pic>
    </p:spTree>
    <p:extLst>
      <p:ext uri="{BB962C8B-B14F-4D97-AF65-F5344CB8AC3E}">
        <p14:creationId xmlns:p14="http://schemas.microsoft.com/office/powerpoint/2010/main" xmlns="" val="8219758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704" y="1536037"/>
            <a:ext cx="7724043" cy="3416320"/>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This is one of the reasons that many vegetable enzymes such as </a:t>
            </a:r>
            <a:r>
              <a:rPr lang="en-GB" sz="3600" b="1" dirty="0" smtClean="0">
                <a:solidFill>
                  <a:srgbClr val="FFFF00"/>
                </a:solidFill>
                <a:latin typeface="Arial" panose="020B0604020202020204" pitchFamily="34" charset="0"/>
                <a:cs typeface="Arial" panose="020B0604020202020204" pitchFamily="34" charset="0"/>
              </a:rPr>
              <a:t>papain and bromelain </a:t>
            </a:r>
            <a:r>
              <a:rPr lang="en-GB" sz="3600" b="1" dirty="0" smtClean="0">
                <a:solidFill>
                  <a:schemeClr val="bg1"/>
                </a:solidFill>
                <a:latin typeface="Arial" panose="020B0604020202020204" pitchFamily="34" charset="0"/>
                <a:cs typeface="Arial" panose="020B0604020202020204" pitchFamily="34" charset="0"/>
              </a:rPr>
              <a:t>have been found not to be as useful in promoting digestion of food as animal derived enzymes. </a:t>
            </a:r>
          </a:p>
        </p:txBody>
      </p:sp>
    </p:spTree>
    <p:extLst>
      <p:ext uri="{BB962C8B-B14F-4D97-AF65-F5344CB8AC3E}">
        <p14:creationId xmlns:p14="http://schemas.microsoft.com/office/powerpoint/2010/main" xmlns="" val="31280946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978" y="1861351"/>
            <a:ext cx="7724043" cy="2862322"/>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Pancreatic enzyme </a:t>
            </a:r>
            <a:r>
              <a:rPr lang="en-GB" sz="3600" b="1" dirty="0" smtClean="0">
                <a:solidFill>
                  <a:schemeClr val="bg1"/>
                </a:solidFill>
                <a:latin typeface="Arial" panose="020B0604020202020204" pitchFamily="34" charset="0"/>
                <a:cs typeface="Arial" panose="020B0604020202020204" pitchFamily="34" charset="0"/>
              </a:rPr>
              <a:t>replacement is usually by bovine or porcine extracts and administered orally have been shown to withstand even high stomach acidity.</a:t>
            </a:r>
          </a:p>
        </p:txBody>
      </p:sp>
    </p:spTree>
    <p:extLst>
      <p:ext uri="{BB962C8B-B14F-4D97-AF65-F5344CB8AC3E}">
        <p14:creationId xmlns:p14="http://schemas.microsoft.com/office/powerpoint/2010/main" xmlns="" val="768689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7780" y="612844"/>
            <a:ext cx="7724043" cy="6186309"/>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Bile</a:t>
            </a:r>
            <a:r>
              <a:rPr lang="en-GB" sz="3600" b="1" dirty="0" smtClean="0">
                <a:solidFill>
                  <a:schemeClr val="bg1"/>
                </a:solidFill>
                <a:latin typeface="Arial" panose="020B0604020202020204" pitchFamily="34" charset="0"/>
                <a:cs typeface="Arial" panose="020B0604020202020204" pitchFamily="34" charset="0"/>
              </a:rPr>
              <a:t> (lecithin, cholesteryl esters, cholesterol and bile salts) is important in the emulsification of </a:t>
            </a:r>
            <a:r>
              <a:rPr lang="en-GB" sz="3600" b="1" dirty="0" err="1" smtClean="0">
                <a:solidFill>
                  <a:schemeClr val="bg1"/>
                </a:solidFill>
                <a:latin typeface="Arial" panose="020B0604020202020204" pitchFamily="34" charset="0"/>
                <a:cs typeface="Arial" panose="020B0604020202020204" pitchFamily="34" charset="0"/>
              </a:rPr>
              <a:t>of</a:t>
            </a:r>
            <a:r>
              <a:rPr lang="en-GB" sz="3600" b="1" dirty="0" smtClean="0">
                <a:solidFill>
                  <a:schemeClr val="bg1"/>
                </a:solidFill>
                <a:latin typeface="Arial" panose="020B0604020202020204" pitchFamily="34" charset="0"/>
                <a:cs typeface="Arial" panose="020B0604020202020204" pitchFamily="34" charset="0"/>
              </a:rPr>
              <a:t> fats. Deficiency leads to  essential fatty acid absorption along with deficiencies of the fat soluble vitamins A, D, E and K. Effective bile synthesis requires Taurine, Glycine, Vitamin C, Magnesium and Copper.</a:t>
            </a: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859419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969" y="562736"/>
            <a:ext cx="3701562" cy="4247317"/>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Fruits high in sucrose and low in fructose / glucose</a:t>
            </a:r>
          </a:p>
          <a:p>
            <a:r>
              <a:rPr lang="en-GB" b="1" dirty="0" smtClean="0">
                <a:solidFill>
                  <a:schemeClr val="bg1"/>
                </a:solidFill>
                <a:latin typeface="Arial" panose="020B0604020202020204" pitchFamily="34" charset="0"/>
                <a:cs typeface="Arial" panose="020B0604020202020204" pitchFamily="34" charset="0"/>
              </a:rPr>
              <a:t>Apricots</a:t>
            </a:r>
          </a:p>
          <a:p>
            <a:r>
              <a:rPr lang="en-GB" b="1" dirty="0" smtClean="0">
                <a:solidFill>
                  <a:schemeClr val="bg1"/>
                </a:solidFill>
                <a:latin typeface="Arial" panose="020B0604020202020204" pitchFamily="34" charset="0"/>
                <a:cs typeface="Arial" panose="020B0604020202020204" pitchFamily="34" charset="0"/>
              </a:rPr>
              <a:t>Bananas</a:t>
            </a:r>
          </a:p>
          <a:p>
            <a:r>
              <a:rPr lang="en-GB" b="1" dirty="0" smtClean="0">
                <a:solidFill>
                  <a:schemeClr val="bg1"/>
                </a:solidFill>
                <a:latin typeface="Arial" panose="020B0604020202020204" pitchFamily="34" charset="0"/>
                <a:cs typeface="Arial" panose="020B0604020202020204" pitchFamily="34" charset="0"/>
              </a:rPr>
              <a:t>Dates</a:t>
            </a:r>
          </a:p>
          <a:p>
            <a:r>
              <a:rPr lang="en-GB" b="1" dirty="0" smtClean="0">
                <a:solidFill>
                  <a:schemeClr val="bg1"/>
                </a:solidFill>
                <a:latin typeface="Arial" panose="020B0604020202020204" pitchFamily="34" charset="0"/>
                <a:cs typeface="Arial" panose="020B0604020202020204" pitchFamily="34" charset="0"/>
              </a:rPr>
              <a:t>Grapefruit</a:t>
            </a:r>
          </a:p>
          <a:p>
            <a:r>
              <a:rPr lang="en-GB" b="1" dirty="0" smtClean="0">
                <a:solidFill>
                  <a:schemeClr val="bg1"/>
                </a:solidFill>
                <a:latin typeface="Arial" panose="020B0604020202020204" pitchFamily="34" charset="0"/>
                <a:cs typeface="Arial" panose="020B0604020202020204" pitchFamily="34" charset="0"/>
              </a:rPr>
              <a:t>Mango</a:t>
            </a:r>
          </a:p>
          <a:p>
            <a:r>
              <a:rPr lang="en-GB" b="1" dirty="0" smtClean="0">
                <a:solidFill>
                  <a:schemeClr val="bg1"/>
                </a:solidFill>
                <a:latin typeface="Arial" panose="020B0604020202020204" pitchFamily="34" charset="0"/>
                <a:cs typeface="Arial" panose="020B0604020202020204" pitchFamily="34" charset="0"/>
              </a:rPr>
              <a:t>Melon</a:t>
            </a:r>
          </a:p>
          <a:p>
            <a:r>
              <a:rPr lang="en-GB" b="1" dirty="0" smtClean="0">
                <a:solidFill>
                  <a:schemeClr val="bg1"/>
                </a:solidFill>
                <a:latin typeface="Arial" panose="020B0604020202020204" pitchFamily="34" charset="0"/>
                <a:cs typeface="Arial" panose="020B0604020202020204" pitchFamily="34" charset="0"/>
              </a:rPr>
              <a:t>Nectarine</a:t>
            </a:r>
          </a:p>
          <a:p>
            <a:r>
              <a:rPr lang="en-GB" b="1" dirty="0" smtClean="0">
                <a:solidFill>
                  <a:schemeClr val="bg1"/>
                </a:solidFill>
                <a:latin typeface="Arial" panose="020B0604020202020204" pitchFamily="34" charset="0"/>
                <a:cs typeface="Arial" panose="020B0604020202020204" pitchFamily="34" charset="0"/>
              </a:rPr>
              <a:t>Oranges</a:t>
            </a:r>
          </a:p>
          <a:p>
            <a:r>
              <a:rPr lang="en-GB" b="1" dirty="0" smtClean="0">
                <a:solidFill>
                  <a:schemeClr val="bg1"/>
                </a:solidFill>
                <a:latin typeface="Arial" panose="020B0604020202020204" pitchFamily="34" charset="0"/>
                <a:cs typeface="Arial" panose="020B0604020202020204" pitchFamily="34" charset="0"/>
              </a:rPr>
              <a:t>Peaches</a:t>
            </a:r>
          </a:p>
          <a:p>
            <a:r>
              <a:rPr lang="en-GB" b="1" dirty="0" smtClean="0">
                <a:solidFill>
                  <a:schemeClr val="bg1"/>
                </a:solidFill>
                <a:latin typeface="Arial" panose="020B0604020202020204" pitchFamily="34" charset="0"/>
                <a:cs typeface="Arial" panose="020B0604020202020204" pitchFamily="34" charset="0"/>
              </a:rPr>
              <a:t>Pineapple</a:t>
            </a:r>
          </a:p>
          <a:p>
            <a:r>
              <a:rPr lang="en-GB" b="1" dirty="0" smtClean="0">
                <a:solidFill>
                  <a:schemeClr val="bg1"/>
                </a:solidFill>
                <a:latin typeface="Arial" panose="020B0604020202020204" pitchFamily="34" charset="0"/>
                <a:cs typeface="Arial" panose="020B0604020202020204" pitchFamily="34" charset="0"/>
              </a:rPr>
              <a:t>Plums</a:t>
            </a:r>
          </a:p>
          <a:p>
            <a:r>
              <a:rPr lang="en-GB" b="1" dirty="0" smtClean="0">
                <a:solidFill>
                  <a:schemeClr val="bg1"/>
                </a:solidFill>
                <a:latin typeface="Arial" panose="020B0604020202020204" pitchFamily="34" charset="0"/>
                <a:cs typeface="Arial" panose="020B0604020202020204" pitchFamily="34" charset="0"/>
              </a:rPr>
              <a:t>Watermelon</a:t>
            </a:r>
          </a:p>
          <a:p>
            <a:endParaRPr lang="en-GB"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572000" y="562736"/>
            <a:ext cx="3783623" cy="5632311"/>
          </a:xfrm>
          <a:prstGeom prst="rect">
            <a:avLst/>
          </a:prstGeom>
          <a:noFill/>
        </p:spPr>
        <p:txBody>
          <a:bodyPr wrap="square" rtlCol="0">
            <a:spAutoFit/>
          </a:bodyPr>
          <a:lstStyle/>
          <a:p>
            <a:r>
              <a:rPr lang="en-GB" b="1" dirty="0" smtClean="0">
                <a:solidFill>
                  <a:schemeClr val="bg1"/>
                </a:solidFill>
                <a:latin typeface="Arial" panose="020B0604020202020204" pitchFamily="34" charset="0"/>
                <a:cs typeface="Arial" panose="020B0604020202020204" pitchFamily="34" charset="0"/>
              </a:rPr>
              <a:t>Fruits high in  fructose / glucose and low in sucrose</a:t>
            </a:r>
          </a:p>
          <a:p>
            <a:r>
              <a:rPr lang="en-GB" b="1" dirty="0" smtClean="0">
                <a:solidFill>
                  <a:schemeClr val="bg1"/>
                </a:solidFill>
                <a:latin typeface="Arial" panose="020B0604020202020204" pitchFamily="34" charset="0"/>
                <a:cs typeface="Arial" panose="020B0604020202020204" pitchFamily="34" charset="0"/>
              </a:rPr>
              <a:t>Apples</a:t>
            </a:r>
          </a:p>
          <a:p>
            <a:r>
              <a:rPr lang="en-GB" b="1" dirty="0" smtClean="0">
                <a:solidFill>
                  <a:schemeClr val="bg1"/>
                </a:solidFill>
                <a:latin typeface="Arial" panose="020B0604020202020204" pitchFamily="34" charset="0"/>
                <a:cs typeface="Arial" panose="020B0604020202020204" pitchFamily="34" charset="0"/>
              </a:rPr>
              <a:t>Avocado</a:t>
            </a:r>
          </a:p>
          <a:p>
            <a:r>
              <a:rPr lang="en-GB" b="1" dirty="0" smtClean="0">
                <a:solidFill>
                  <a:schemeClr val="bg1"/>
                </a:solidFill>
                <a:latin typeface="Arial" panose="020B0604020202020204" pitchFamily="34" charset="0"/>
                <a:cs typeface="Arial" panose="020B0604020202020204" pitchFamily="34" charset="0"/>
              </a:rPr>
              <a:t>Blackberry</a:t>
            </a:r>
          </a:p>
          <a:p>
            <a:r>
              <a:rPr lang="en-GB" b="1" dirty="0" smtClean="0">
                <a:solidFill>
                  <a:schemeClr val="bg1"/>
                </a:solidFill>
                <a:latin typeface="Arial" panose="020B0604020202020204" pitchFamily="34" charset="0"/>
                <a:cs typeface="Arial" panose="020B0604020202020204" pitchFamily="34" charset="0"/>
              </a:rPr>
              <a:t>Blueberry</a:t>
            </a:r>
          </a:p>
          <a:p>
            <a:r>
              <a:rPr lang="en-GB" b="1" dirty="0" smtClean="0">
                <a:solidFill>
                  <a:schemeClr val="bg1"/>
                </a:solidFill>
                <a:latin typeface="Arial" panose="020B0604020202020204" pitchFamily="34" charset="0"/>
                <a:cs typeface="Arial" panose="020B0604020202020204" pitchFamily="34" charset="0"/>
              </a:rPr>
              <a:t>Cherry</a:t>
            </a:r>
          </a:p>
          <a:p>
            <a:r>
              <a:rPr lang="en-GB" b="1" dirty="0" smtClean="0">
                <a:solidFill>
                  <a:schemeClr val="bg1"/>
                </a:solidFill>
                <a:latin typeface="Arial" panose="020B0604020202020204" pitchFamily="34" charset="0"/>
                <a:cs typeface="Arial" panose="020B0604020202020204" pitchFamily="34" charset="0"/>
              </a:rPr>
              <a:t>Figs</a:t>
            </a:r>
          </a:p>
          <a:p>
            <a:r>
              <a:rPr lang="en-GB" b="1" dirty="0" smtClean="0">
                <a:solidFill>
                  <a:schemeClr val="bg1"/>
                </a:solidFill>
                <a:latin typeface="Arial" panose="020B0604020202020204" pitchFamily="34" charset="0"/>
                <a:cs typeface="Arial" panose="020B0604020202020204" pitchFamily="34" charset="0"/>
              </a:rPr>
              <a:t>Grapes</a:t>
            </a:r>
          </a:p>
          <a:p>
            <a:r>
              <a:rPr lang="en-GB" b="1" dirty="0" smtClean="0">
                <a:solidFill>
                  <a:schemeClr val="bg1"/>
                </a:solidFill>
                <a:latin typeface="Arial" panose="020B0604020202020204" pitchFamily="34" charset="0"/>
                <a:cs typeface="Arial" panose="020B0604020202020204" pitchFamily="34" charset="0"/>
              </a:rPr>
              <a:t>Kiwi</a:t>
            </a:r>
          </a:p>
          <a:p>
            <a:r>
              <a:rPr lang="en-GB" b="1" dirty="0" smtClean="0">
                <a:solidFill>
                  <a:schemeClr val="bg1"/>
                </a:solidFill>
                <a:latin typeface="Arial" panose="020B0604020202020204" pitchFamily="34" charset="0"/>
                <a:cs typeface="Arial" panose="020B0604020202020204" pitchFamily="34" charset="0"/>
              </a:rPr>
              <a:t>Lemon</a:t>
            </a:r>
          </a:p>
          <a:p>
            <a:r>
              <a:rPr lang="en-GB" b="1" dirty="0" smtClean="0">
                <a:solidFill>
                  <a:schemeClr val="bg1"/>
                </a:solidFill>
                <a:latin typeface="Arial" panose="020B0604020202020204" pitchFamily="34" charset="0"/>
                <a:cs typeface="Arial" panose="020B0604020202020204" pitchFamily="34" charset="0"/>
              </a:rPr>
              <a:t>Lime</a:t>
            </a:r>
          </a:p>
          <a:p>
            <a:r>
              <a:rPr lang="en-GB" b="1" dirty="0" smtClean="0">
                <a:solidFill>
                  <a:schemeClr val="bg1"/>
                </a:solidFill>
                <a:latin typeface="Arial" panose="020B0604020202020204" pitchFamily="34" charset="0"/>
                <a:cs typeface="Arial" panose="020B0604020202020204" pitchFamily="34" charset="0"/>
              </a:rPr>
              <a:t>Papaya -Pawpaw</a:t>
            </a:r>
          </a:p>
          <a:p>
            <a:r>
              <a:rPr lang="en-GB" b="1" dirty="0" smtClean="0">
                <a:solidFill>
                  <a:schemeClr val="bg1"/>
                </a:solidFill>
                <a:latin typeface="Arial" panose="020B0604020202020204" pitchFamily="34" charset="0"/>
                <a:cs typeface="Arial" panose="020B0604020202020204" pitchFamily="34" charset="0"/>
              </a:rPr>
              <a:t>Pear</a:t>
            </a:r>
          </a:p>
          <a:p>
            <a:r>
              <a:rPr lang="en-GB" b="1" dirty="0" smtClean="0">
                <a:solidFill>
                  <a:schemeClr val="bg1"/>
                </a:solidFill>
                <a:latin typeface="Arial" panose="020B0604020202020204" pitchFamily="34" charset="0"/>
                <a:cs typeface="Arial" panose="020B0604020202020204" pitchFamily="34" charset="0"/>
              </a:rPr>
              <a:t>Pomegranate</a:t>
            </a:r>
          </a:p>
          <a:p>
            <a:r>
              <a:rPr lang="en-GB" b="1" dirty="0" smtClean="0">
                <a:solidFill>
                  <a:schemeClr val="bg1"/>
                </a:solidFill>
                <a:latin typeface="Arial" panose="020B0604020202020204" pitchFamily="34" charset="0"/>
                <a:cs typeface="Arial" panose="020B0604020202020204" pitchFamily="34" charset="0"/>
              </a:rPr>
              <a:t>Passion fruit</a:t>
            </a:r>
          </a:p>
          <a:p>
            <a:r>
              <a:rPr lang="en-GB" b="1" dirty="0" smtClean="0">
                <a:solidFill>
                  <a:schemeClr val="bg1"/>
                </a:solidFill>
                <a:latin typeface="Arial" panose="020B0604020202020204" pitchFamily="34" charset="0"/>
                <a:cs typeface="Arial" panose="020B0604020202020204" pitchFamily="34" charset="0"/>
              </a:rPr>
              <a:t>Raisons</a:t>
            </a:r>
          </a:p>
          <a:p>
            <a:r>
              <a:rPr lang="en-GB" b="1" dirty="0" smtClean="0">
                <a:solidFill>
                  <a:schemeClr val="bg1"/>
                </a:solidFill>
                <a:latin typeface="Arial" panose="020B0604020202020204" pitchFamily="34" charset="0"/>
                <a:cs typeface="Arial" panose="020B0604020202020204" pitchFamily="34" charset="0"/>
              </a:rPr>
              <a:t>Raspberry</a:t>
            </a:r>
          </a:p>
          <a:p>
            <a:r>
              <a:rPr lang="en-GB" b="1" dirty="0" smtClean="0">
                <a:solidFill>
                  <a:schemeClr val="bg1"/>
                </a:solidFill>
                <a:latin typeface="Arial" panose="020B0604020202020204" pitchFamily="34" charset="0"/>
                <a:cs typeface="Arial" panose="020B0604020202020204" pitchFamily="34" charset="0"/>
              </a:rPr>
              <a:t>Strawberry</a:t>
            </a:r>
          </a:p>
          <a:p>
            <a:r>
              <a:rPr lang="en-GB" b="1" dirty="0" smtClean="0">
                <a:solidFill>
                  <a:schemeClr val="bg1"/>
                </a:solidFill>
                <a:latin typeface="Arial" panose="020B0604020202020204" pitchFamily="34" charset="0"/>
                <a:cs typeface="Arial" panose="020B0604020202020204" pitchFamily="34" charset="0"/>
              </a:rPr>
              <a:t>Tomato</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654609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2080" y="1166842"/>
            <a:ext cx="7724043" cy="4524315"/>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Lipase</a:t>
            </a:r>
            <a:r>
              <a:rPr lang="en-GB" sz="3600" b="1" dirty="0" smtClean="0">
                <a:solidFill>
                  <a:schemeClr val="bg1"/>
                </a:solidFill>
                <a:latin typeface="Arial" panose="020B0604020202020204" pitchFamily="34" charset="0"/>
                <a:cs typeface="Arial" panose="020B0604020202020204" pitchFamily="34" charset="0"/>
              </a:rPr>
              <a:t> is vital not only for the digestion of fats to the essentially fatty acids but also for the fat soluble vitamin absorption.</a:t>
            </a:r>
          </a:p>
          <a:p>
            <a:r>
              <a:rPr lang="en-GB" sz="3600" b="1" dirty="0" smtClean="0">
                <a:solidFill>
                  <a:schemeClr val="bg1"/>
                </a:solidFill>
                <a:latin typeface="Arial" panose="020B0604020202020204" pitchFamily="34" charset="0"/>
                <a:cs typeface="Arial" panose="020B0604020202020204" pitchFamily="34" charset="0"/>
              </a:rPr>
              <a:t>Vitamin A</a:t>
            </a:r>
          </a:p>
          <a:p>
            <a:r>
              <a:rPr lang="en-GB" sz="3600" b="1" dirty="0" smtClean="0">
                <a:solidFill>
                  <a:schemeClr val="bg1"/>
                </a:solidFill>
                <a:latin typeface="Arial" panose="020B0604020202020204" pitchFamily="34" charset="0"/>
                <a:cs typeface="Arial" panose="020B0604020202020204" pitchFamily="34" charset="0"/>
              </a:rPr>
              <a:t>Vitamin D3</a:t>
            </a:r>
          </a:p>
          <a:p>
            <a:r>
              <a:rPr lang="en-GB" sz="3600" b="1" dirty="0" smtClean="0">
                <a:solidFill>
                  <a:schemeClr val="bg1"/>
                </a:solidFill>
                <a:latin typeface="Arial" panose="020B0604020202020204" pitchFamily="34" charset="0"/>
                <a:cs typeface="Arial" panose="020B0604020202020204" pitchFamily="34" charset="0"/>
              </a:rPr>
              <a:t>Vitamin E</a:t>
            </a:r>
          </a:p>
          <a:p>
            <a:r>
              <a:rPr lang="en-GB" sz="3600" b="1" dirty="0" smtClean="0">
                <a:solidFill>
                  <a:schemeClr val="bg1"/>
                </a:solidFill>
                <a:latin typeface="Arial" panose="020B0604020202020204" pitchFamily="34" charset="0"/>
                <a:cs typeface="Arial" panose="020B0604020202020204" pitchFamily="34" charset="0"/>
              </a:rPr>
              <a:t>Vitamin K(2)</a:t>
            </a:r>
          </a:p>
        </p:txBody>
      </p:sp>
    </p:spTree>
    <p:extLst>
      <p:ext uri="{BB962C8B-B14F-4D97-AF65-F5344CB8AC3E}">
        <p14:creationId xmlns:p14="http://schemas.microsoft.com/office/powerpoint/2010/main" xmlns="" val="3295379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911" y="806275"/>
            <a:ext cx="7724043"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Some lipases are expressed and secreted by pathogenic organisms during the infection. In particular, </a:t>
            </a:r>
            <a:r>
              <a:rPr lang="en-GB" sz="3600" b="1" i="1" dirty="0">
                <a:solidFill>
                  <a:schemeClr val="bg1"/>
                </a:solidFill>
                <a:latin typeface="Arial" panose="020B0604020202020204" pitchFamily="34" charset="0"/>
                <a:cs typeface="Arial" panose="020B0604020202020204" pitchFamily="34" charset="0"/>
              </a:rPr>
              <a:t>Candida </a:t>
            </a:r>
            <a:r>
              <a:rPr lang="en-GB" sz="3600" b="1" i="1" dirty="0" err="1">
                <a:solidFill>
                  <a:schemeClr val="bg1"/>
                </a:solidFill>
                <a:latin typeface="Arial" panose="020B0604020202020204" pitchFamily="34" charset="0"/>
                <a:cs typeface="Arial" panose="020B0604020202020204" pitchFamily="34" charset="0"/>
              </a:rPr>
              <a:t>albicans</a:t>
            </a:r>
            <a:r>
              <a:rPr lang="en-GB" sz="3600" b="1" dirty="0">
                <a:solidFill>
                  <a:schemeClr val="bg1"/>
                </a:solidFill>
                <a:latin typeface="Arial" panose="020B0604020202020204" pitchFamily="34" charset="0"/>
                <a:cs typeface="Arial" panose="020B0604020202020204" pitchFamily="34" charset="0"/>
              </a:rPr>
              <a:t> has a large number of different lipases, possibly reflecting broad </a:t>
            </a:r>
            <a:r>
              <a:rPr lang="en-GB" sz="3600" b="1" dirty="0" err="1">
                <a:solidFill>
                  <a:srgbClr val="FFFF00"/>
                </a:solidFill>
                <a:latin typeface="Arial" panose="020B0604020202020204" pitchFamily="34" charset="0"/>
                <a:cs typeface="Arial" panose="020B0604020202020204" pitchFamily="34" charset="0"/>
              </a:rPr>
              <a:t>lipolytic</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activity, which may contribute to the persistence and virulence of </a:t>
            </a:r>
            <a:r>
              <a:rPr lang="en-GB" sz="3600" b="1" i="1" dirty="0">
                <a:solidFill>
                  <a:schemeClr val="bg1"/>
                </a:solidFill>
                <a:latin typeface="Arial" panose="020B0604020202020204" pitchFamily="34" charset="0"/>
                <a:cs typeface="Arial" panose="020B0604020202020204" pitchFamily="34" charset="0"/>
              </a:rPr>
              <a:t>C. </a:t>
            </a:r>
            <a:r>
              <a:rPr lang="en-GB" sz="3600" b="1" i="1" dirty="0" err="1">
                <a:solidFill>
                  <a:schemeClr val="bg1"/>
                </a:solidFill>
                <a:latin typeface="Arial" panose="020B0604020202020204" pitchFamily="34" charset="0"/>
                <a:cs typeface="Arial" panose="020B0604020202020204" pitchFamily="34" charset="0"/>
              </a:rPr>
              <a:t>albicans</a:t>
            </a:r>
            <a:r>
              <a:rPr lang="en-GB" sz="3600" b="1" dirty="0">
                <a:solidFill>
                  <a:schemeClr val="bg1"/>
                </a:solidFill>
                <a:latin typeface="Arial" panose="020B0604020202020204" pitchFamily="34" charset="0"/>
                <a:cs typeface="Arial" panose="020B0604020202020204" pitchFamily="34" charset="0"/>
              </a:rPr>
              <a:t> in human tissue</a:t>
            </a:r>
            <a:r>
              <a:rPr lang="en-GB" sz="3600" b="1" dirty="0" smtClean="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4784351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3384" y="589085"/>
            <a:ext cx="7825154" cy="5715000"/>
          </a:xfrm>
          <a:prstGeom prst="rect">
            <a:avLst/>
          </a:prstGeom>
        </p:spPr>
      </p:pic>
      <p:sp>
        <p:nvSpPr>
          <p:cNvPr id="3" name="Oval 2"/>
          <p:cNvSpPr/>
          <p:nvPr/>
        </p:nvSpPr>
        <p:spPr>
          <a:xfrm>
            <a:off x="3069980" y="2766509"/>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5" name="TextBox 4"/>
          <p:cNvSpPr txBox="1"/>
          <p:nvPr/>
        </p:nvSpPr>
        <p:spPr>
          <a:xfrm>
            <a:off x="1723292" y="590056"/>
            <a:ext cx="6435969" cy="1200329"/>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Therapy Localisation points for GUT problems</a:t>
            </a:r>
            <a:endParaRPr lang="en-GB" sz="3600" b="1"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6157545" y="2766508"/>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8" name="Oval Callout 7"/>
          <p:cNvSpPr/>
          <p:nvPr/>
        </p:nvSpPr>
        <p:spPr>
          <a:xfrm>
            <a:off x="3328234" y="3204691"/>
            <a:ext cx="1516327" cy="992578"/>
          </a:xfrm>
          <a:prstGeom prst="wedgeEllipseCallout">
            <a:avLst>
              <a:gd name="adj1" fmla="val -48894"/>
              <a:gd name="adj2" fmla="val -5642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bg1"/>
                </a:solidFill>
                <a:latin typeface="Arial" panose="020B0604020202020204" pitchFamily="34" charset="0"/>
                <a:cs typeface="Arial" panose="020B0604020202020204" pitchFamily="34" charset="0"/>
              </a:rPr>
              <a:t>Hepatic flexure</a:t>
            </a:r>
            <a:endParaRPr lang="en-GB" b="1" dirty="0">
              <a:solidFill>
                <a:schemeClr val="bg1"/>
              </a:solidFill>
              <a:latin typeface="Arial" panose="020B0604020202020204" pitchFamily="34" charset="0"/>
              <a:cs typeface="Arial" panose="020B0604020202020204" pitchFamily="34" charset="0"/>
            </a:endParaRPr>
          </a:p>
        </p:txBody>
      </p:sp>
      <p:sp>
        <p:nvSpPr>
          <p:cNvPr id="9" name="Oval Callout 8"/>
          <p:cNvSpPr/>
          <p:nvPr/>
        </p:nvSpPr>
        <p:spPr>
          <a:xfrm>
            <a:off x="4941276" y="3204691"/>
            <a:ext cx="1516327" cy="992578"/>
          </a:xfrm>
          <a:prstGeom prst="wedgeEllipseCallout">
            <a:avLst>
              <a:gd name="adj1" fmla="val 35763"/>
              <a:gd name="adj2" fmla="val -6794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bg1"/>
                </a:solidFill>
                <a:latin typeface="Arial" panose="020B0604020202020204" pitchFamily="34" charset="0"/>
                <a:cs typeface="Arial" panose="020B0604020202020204" pitchFamily="34" charset="0"/>
              </a:rPr>
              <a:t>Splenic flexure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221457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911" y="1443841"/>
            <a:ext cx="7724043" cy="3970318"/>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Protease</a:t>
            </a:r>
            <a:r>
              <a:rPr lang="en-GB" sz="3600" b="1" dirty="0" smtClean="0">
                <a:solidFill>
                  <a:schemeClr val="bg1"/>
                </a:solidFill>
                <a:latin typeface="Arial" panose="020B0604020202020204" pitchFamily="34" charset="0"/>
                <a:cs typeface="Arial" panose="020B0604020202020204" pitchFamily="34" charset="0"/>
              </a:rPr>
              <a:t> is essential for the absorption of the water soluble vitamins B’s and C. </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The intestinal wall contains carrier proteins that transport the water soluble vitamins into the blood. </a:t>
            </a:r>
          </a:p>
        </p:txBody>
      </p:sp>
    </p:spTree>
    <p:extLst>
      <p:ext uri="{BB962C8B-B14F-4D97-AF65-F5344CB8AC3E}">
        <p14:creationId xmlns:p14="http://schemas.microsoft.com/office/powerpoint/2010/main" xmlns="" val="12168909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530" y="1758461"/>
            <a:ext cx="7403123" cy="2862322"/>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Proteases</a:t>
            </a:r>
            <a:r>
              <a:rPr lang="en-GB" sz="3600" b="1" dirty="0">
                <a:solidFill>
                  <a:schemeClr val="bg1"/>
                </a:solidFill>
                <a:latin typeface="Arial" panose="020B0604020202020204" pitchFamily="34" charset="0"/>
                <a:cs typeface="Arial" panose="020B0604020202020204" pitchFamily="34" charset="0"/>
              </a:rPr>
              <a:t> are involved in digesting long protein chains into shorter fragments by splitting </a:t>
            </a:r>
            <a:r>
              <a:rPr lang="en-GB" sz="3600" b="1" dirty="0" smtClean="0">
                <a:solidFill>
                  <a:schemeClr val="bg1"/>
                </a:solidFill>
                <a:latin typeface="Arial" panose="020B0604020202020204" pitchFamily="34" charset="0"/>
                <a:cs typeface="Arial" panose="020B0604020202020204" pitchFamily="34" charset="0"/>
              </a:rPr>
              <a:t>the peptide </a:t>
            </a:r>
            <a:r>
              <a:rPr lang="en-GB" sz="3600" b="1" dirty="0">
                <a:solidFill>
                  <a:schemeClr val="bg1"/>
                </a:solidFill>
                <a:latin typeface="Arial" panose="020B0604020202020204" pitchFamily="34" charset="0"/>
                <a:cs typeface="Arial" panose="020B0604020202020204" pitchFamily="34" charset="0"/>
              </a:rPr>
              <a:t>bonds that link amino acid residues. </a:t>
            </a:r>
          </a:p>
        </p:txBody>
      </p:sp>
    </p:spTree>
    <p:extLst>
      <p:ext uri="{BB962C8B-B14F-4D97-AF65-F5344CB8AC3E}">
        <p14:creationId xmlns:p14="http://schemas.microsoft.com/office/powerpoint/2010/main" xmlns="" val="27258152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49" y="1905314"/>
            <a:ext cx="7724043"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To synthesise these </a:t>
            </a:r>
            <a:r>
              <a:rPr lang="en-GB" sz="3600" b="1" dirty="0" smtClean="0">
                <a:solidFill>
                  <a:srgbClr val="FFFF00"/>
                </a:solidFill>
                <a:latin typeface="Arial" panose="020B0604020202020204" pitchFamily="34" charset="0"/>
                <a:cs typeface="Arial" panose="020B0604020202020204" pitchFamily="34" charset="0"/>
              </a:rPr>
              <a:t>proteins enzymes </a:t>
            </a:r>
            <a:r>
              <a:rPr lang="en-GB" sz="3600" b="1" dirty="0" smtClean="0">
                <a:solidFill>
                  <a:schemeClr val="bg1"/>
                </a:solidFill>
                <a:latin typeface="Arial" panose="020B0604020202020204" pitchFamily="34" charset="0"/>
                <a:cs typeface="Arial" panose="020B0604020202020204" pitchFamily="34" charset="0"/>
              </a:rPr>
              <a:t>abundant amino acid digestion is essential and no undigested proteins must be present that may irritate the gut lining.</a:t>
            </a: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932609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4496" y="612844"/>
            <a:ext cx="7535008"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It has been shown that maybe up to </a:t>
            </a:r>
            <a:r>
              <a:rPr lang="en-GB" sz="3600" b="1" dirty="0" smtClean="0">
                <a:solidFill>
                  <a:srgbClr val="FFFF00"/>
                </a:solidFill>
                <a:latin typeface="Arial" panose="020B0604020202020204" pitchFamily="34" charset="0"/>
                <a:cs typeface="Arial" panose="020B0604020202020204" pitchFamily="34" charset="0"/>
              </a:rPr>
              <a:t>5% of dietary proteins </a:t>
            </a:r>
            <a:r>
              <a:rPr lang="en-GB" sz="3600" b="1" dirty="0" smtClean="0">
                <a:solidFill>
                  <a:schemeClr val="bg1"/>
                </a:solidFill>
                <a:latin typeface="Arial" panose="020B0604020202020204" pitchFamily="34" charset="0"/>
                <a:cs typeface="Arial" panose="020B0604020202020204" pitchFamily="34" charset="0"/>
              </a:rPr>
              <a:t>are absorbed not as single amino acids but as short chain peptides that have residual biological activity e.g. endorphin like peptides (now called </a:t>
            </a:r>
            <a:r>
              <a:rPr lang="en-GB" sz="3600" b="1" dirty="0" err="1" smtClean="0">
                <a:solidFill>
                  <a:schemeClr val="bg1"/>
                </a:solidFill>
                <a:latin typeface="Arial" panose="020B0604020202020204" pitchFamily="34" charset="0"/>
                <a:cs typeface="Arial" panose="020B0604020202020204" pitchFamily="34" charset="0"/>
              </a:rPr>
              <a:t>exorphins</a:t>
            </a:r>
            <a:r>
              <a:rPr lang="en-GB" sz="3600" b="1" dirty="0" smtClean="0">
                <a:solidFill>
                  <a:schemeClr val="bg1"/>
                </a:solidFill>
                <a:latin typeface="Arial" panose="020B0604020202020204" pitchFamily="34" charset="0"/>
                <a:cs typeface="Arial" panose="020B0604020202020204" pitchFamily="34" charset="0"/>
              </a:rPr>
              <a:t>) influencing the immune system, the nervous system and the endocrine system.</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9046738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3014" y="562708"/>
            <a:ext cx="3780693" cy="57501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56742" y="1007299"/>
            <a:ext cx="4009292" cy="4524315"/>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These small molecules get across the GI and Blood / Brain barrier by </a:t>
            </a:r>
            <a:r>
              <a:rPr lang="en-GB" sz="3600" b="1" dirty="0" smtClean="0">
                <a:solidFill>
                  <a:srgbClr val="FFFF00"/>
                </a:solidFill>
                <a:latin typeface="Arial" panose="020B0604020202020204" pitchFamily="34" charset="0"/>
                <a:cs typeface="Arial" panose="020B0604020202020204" pitchFamily="34" charset="0"/>
              </a:rPr>
              <a:t>micropinocytosis</a:t>
            </a:r>
            <a:r>
              <a:rPr lang="en-GB" sz="3600" b="1" dirty="0" smtClean="0">
                <a:solidFill>
                  <a:schemeClr val="bg1"/>
                </a:solidFill>
                <a:latin typeface="Arial" panose="020B0604020202020204" pitchFamily="34" charset="0"/>
                <a:cs typeface="Arial" panose="020B0604020202020204" pitchFamily="34" charset="0"/>
              </a:rPr>
              <a:t> to cross cell membranes.</a:t>
            </a:r>
            <a:endParaRPr lang="en-GB" sz="36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4783014" y="1140436"/>
            <a:ext cx="3686175" cy="4258042"/>
          </a:xfrm>
          <a:prstGeom prst="rect">
            <a:avLst/>
          </a:prstGeom>
        </p:spPr>
      </p:pic>
    </p:spTree>
    <p:extLst>
      <p:ext uri="{BB962C8B-B14F-4D97-AF65-F5344CB8AC3E}">
        <p14:creationId xmlns:p14="http://schemas.microsoft.com/office/powerpoint/2010/main" xmlns="" val="31456474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703750" y="592381"/>
            <a:ext cx="7859958" cy="5685327"/>
          </a:xfrm>
          <a:prstGeom prst="rect">
            <a:avLst/>
          </a:prstGeom>
        </p:spPr>
      </p:pic>
      <p:sp>
        <p:nvSpPr>
          <p:cNvPr id="6" name="Oval 5"/>
          <p:cNvSpPr/>
          <p:nvPr/>
        </p:nvSpPr>
        <p:spPr>
          <a:xfrm>
            <a:off x="2031023" y="1107831"/>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140927" y="3105834"/>
            <a:ext cx="4862146" cy="64633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Endogenous Toxicity</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4772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Decarboxylated</a:t>
            </a:r>
            <a:r>
              <a:rPr lang="en-GB" sz="3600" b="1" dirty="0" smtClean="0">
                <a:solidFill>
                  <a:srgbClr val="FFFF00"/>
                </a:solidFill>
                <a:latin typeface="Arial" panose="020B0604020202020204" pitchFamily="34" charset="0"/>
                <a:cs typeface="Arial" panose="020B0604020202020204" pitchFamily="34" charset="0"/>
              </a:rPr>
              <a:t> A/A derivatives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Many amino acids may undergo bacterial and fungal decarboxylation to produce toxic amines</a:t>
            </a:r>
          </a:p>
          <a:p>
            <a:r>
              <a:rPr lang="en-GB" sz="3600" b="1" dirty="0" smtClean="0">
                <a:solidFill>
                  <a:schemeClr val="bg1"/>
                </a:solidFill>
                <a:latin typeface="Arial" panose="020B0604020202020204" pitchFamily="34" charset="0"/>
                <a:cs typeface="Arial" panose="020B0604020202020204" pitchFamily="34" charset="0"/>
              </a:rPr>
              <a:t>Deficiency of protease leads to proteins not being fully digested to single amino acids for absorption</a:t>
            </a:r>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89537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Decarboxylated</a:t>
            </a:r>
            <a:r>
              <a:rPr lang="en-GB" sz="3600" b="1" dirty="0" smtClean="0">
                <a:solidFill>
                  <a:srgbClr val="FFFF00"/>
                </a:solidFill>
                <a:latin typeface="Arial" panose="020B0604020202020204" pitchFamily="34" charset="0"/>
                <a:cs typeface="Arial" panose="020B0604020202020204" pitchFamily="34" charset="0"/>
              </a:rPr>
              <a:t> A/A derivatives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Tyrosine 			Tyramine</a:t>
            </a:r>
          </a:p>
          <a:p>
            <a:r>
              <a:rPr lang="en-GB" sz="3600" b="1" dirty="0" smtClean="0">
                <a:solidFill>
                  <a:schemeClr val="bg1"/>
                </a:solidFill>
                <a:latin typeface="Arial" panose="020B0604020202020204" pitchFamily="34" charset="0"/>
                <a:cs typeface="Arial" panose="020B0604020202020204" pitchFamily="34" charset="0"/>
              </a:rPr>
              <a:t>Lysine				</a:t>
            </a:r>
            <a:r>
              <a:rPr lang="en-GB" sz="3600" b="1" dirty="0" err="1" smtClean="0">
                <a:solidFill>
                  <a:schemeClr val="bg1"/>
                </a:solidFill>
                <a:latin typeface="Arial" panose="020B0604020202020204" pitchFamily="34" charset="0"/>
                <a:cs typeface="Arial" panose="020B0604020202020204" pitchFamily="34" charset="0"/>
              </a:rPr>
              <a:t>Cadaverine</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Arginine			</a:t>
            </a:r>
            <a:r>
              <a:rPr lang="en-GB" sz="3600" b="1" dirty="0" err="1" smtClean="0">
                <a:solidFill>
                  <a:schemeClr val="bg1"/>
                </a:solidFill>
                <a:latin typeface="Arial" panose="020B0604020202020204" pitchFamily="34" charset="0"/>
                <a:cs typeface="Arial" panose="020B0604020202020204" pitchFamily="34" charset="0"/>
              </a:rPr>
              <a:t>Agmatine</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Ornithine			</a:t>
            </a:r>
            <a:r>
              <a:rPr lang="en-GB" sz="3600" b="1" dirty="0" err="1" smtClean="0">
                <a:solidFill>
                  <a:schemeClr val="bg1"/>
                </a:solidFill>
                <a:latin typeface="Arial" panose="020B0604020202020204" pitchFamily="34" charset="0"/>
                <a:cs typeface="Arial" panose="020B0604020202020204" pitchFamily="34" charset="0"/>
              </a:rPr>
              <a:t>Putrascine</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Histidine			Histamine</a:t>
            </a:r>
          </a:p>
          <a:p>
            <a:r>
              <a:rPr lang="en-GB" sz="3600" b="1" dirty="0" smtClean="0">
                <a:solidFill>
                  <a:schemeClr val="bg1"/>
                </a:solidFill>
                <a:latin typeface="Arial" panose="020B0604020202020204" pitchFamily="34" charset="0"/>
                <a:cs typeface="Arial" panose="020B0604020202020204" pitchFamily="34" charset="0"/>
              </a:rPr>
              <a:t>Serine				ethanolamine</a:t>
            </a:r>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508058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Decarboxylated</a:t>
            </a:r>
            <a:r>
              <a:rPr lang="en-GB" sz="3600" b="1" dirty="0" smtClean="0">
                <a:solidFill>
                  <a:srgbClr val="FFFF00"/>
                </a:solidFill>
                <a:latin typeface="Arial" panose="020B0604020202020204" pitchFamily="34" charset="0"/>
                <a:cs typeface="Arial" panose="020B0604020202020204" pitchFamily="34" charset="0"/>
              </a:rPr>
              <a:t> A/A derivatives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Tryptophan		Indole	</a:t>
            </a:r>
          </a:p>
          <a:p>
            <a:pPr marL="0" indent="0">
              <a:buNone/>
            </a:pP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Methylindole</a:t>
            </a:r>
            <a:endParaRPr lang="en-GB" sz="3600" b="1" dirty="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				Tryptamine</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Phenylalanine	</a:t>
            </a:r>
            <a:r>
              <a:rPr lang="en-GB" sz="3600" b="1" dirty="0" err="1" smtClean="0">
                <a:solidFill>
                  <a:schemeClr val="bg1"/>
                </a:solidFill>
                <a:latin typeface="Arial" panose="020B0604020202020204" pitchFamily="34" charset="0"/>
                <a:cs typeface="Arial" panose="020B0604020202020204" pitchFamily="34" charset="0"/>
              </a:rPr>
              <a:t>Phenylethylamine</a:t>
            </a:r>
            <a:endParaRPr lang="en-GB" sz="2600" b="1" dirty="0">
              <a:solidFill>
                <a:schemeClr val="bg1"/>
              </a:solidFill>
              <a:latin typeface="Arial" panose="020B0604020202020204" pitchFamily="34" charset="0"/>
              <a:cs typeface="Arial" panose="020B0604020202020204" pitchFamily="34" charset="0"/>
            </a:endParaRPr>
          </a:p>
          <a:p>
            <a:pPr marL="1371600" lvl="3" indent="0">
              <a:buNone/>
            </a:pP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373320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rgbClr val="FFFF00"/>
                </a:solidFill>
                <a:latin typeface="Arial" panose="020B0604020202020204" pitchFamily="34" charset="0"/>
                <a:cs typeface="Arial" panose="020B0604020202020204" pitchFamily="34" charset="0"/>
              </a:rPr>
              <a:t>Decarboxylated</a:t>
            </a:r>
            <a:r>
              <a:rPr lang="en-GB" sz="3600" b="1" dirty="0">
                <a:solidFill>
                  <a:srgbClr val="FFFF00"/>
                </a:solidFill>
                <a:latin typeface="Arial" panose="020B0604020202020204" pitchFamily="34" charset="0"/>
                <a:cs typeface="Arial" panose="020B0604020202020204" pitchFamily="34" charset="0"/>
              </a:rPr>
              <a:t> A/A derivatives</a:t>
            </a: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Cysteine	</a:t>
            </a:r>
            <a:r>
              <a:rPr lang="en-GB" sz="3600" b="1" dirty="0" err="1" smtClean="0">
                <a:solidFill>
                  <a:schemeClr val="bg1"/>
                </a:solidFill>
                <a:latin typeface="Arial" panose="020B0604020202020204" pitchFamily="34" charset="0"/>
                <a:cs typeface="Arial" panose="020B0604020202020204" pitchFamily="34" charset="0"/>
              </a:rPr>
              <a:t>Ethylmercaptans</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Methylmercaptans</a:t>
            </a:r>
            <a:endParaRPr lang="en-GB" sz="3600" b="1" dirty="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			Hydrogen </a:t>
            </a:r>
            <a:r>
              <a:rPr lang="en-GB" sz="3600" b="1" dirty="0" err="1" smtClean="0">
                <a:solidFill>
                  <a:schemeClr val="bg1"/>
                </a:solidFill>
                <a:latin typeface="Arial" panose="020B0604020202020204" pitchFamily="34" charset="0"/>
                <a:cs typeface="Arial" panose="020B0604020202020204" pitchFamily="34" charset="0"/>
              </a:rPr>
              <a:t>sulfide</a:t>
            </a: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Methionine		Spermidine</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Spermine</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TEST FROM STRENGTH</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231599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046" y="575774"/>
            <a:ext cx="7921869" cy="57195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714" name="Picture 10" descr="largeIntest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7640" y="575774"/>
            <a:ext cx="6633551" cy="55410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04423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rgbClr val="FFFF00"/>
                </a:solidFill>
                <a:latin typeface="Arial" panose="020B0604020202020204" pitchFamily="34" charset="0"/>
                <a:cs typeface="Arial" panose="020B0604020202020204" pitchFamily="34" charset="0"/>
              </a:rPr>
              <a:t>Decarboxylated</a:t>
            </a:r>
            <a:r>
              <a:rPr lang="en-GB" sz="3600" b="1" dirty="0">
                <a:solidFill>
                  <a:srgbClr val="FFFF00"/>
                </a:solidFill>
                <a:latin typeface="Arial" panose="020B0604020202020204" pitchFamily="34" charset="0"/>
                <a:cs typeface="Arial" panose="020B0604020202020204" pitchFamily="34" charset="0"/>
              </a:rPr>
              <a:t> A/A derivatives</a:t>
            </a:r>
          </a:p>
        </p:txBody>
      </p:sp>
      <p:sp>
        <p:nvSpPr>
          <p:cNvPr id="3" name="Content Placeholder 2"/>
          <p:cNvSpPr>
            <a:spLocks noGrp="1"/>
          </p:cNvSpPr>
          <p:nvPr>
            <p:ph idx="1"/>
          </p:nvPr>
        </p:nvSpPr>
        <p:spPr/>
        <p:txBody>
          <a:bodyPr>
            <a:normAutofit lnSpcReduction="10000"/>
          </a:bodyPr>
          <a:lstStyle/>
          <a:p>
            <a:r>
              <a:rPr lang="en-GB" sz="3600" b="1" dirty="0" err="1" smtClean="0">
                <a:solidFill>
                  <a:schemeClr val="bg1"/>
                </a:solidFill>
                <a:latin typeface="Arial" panose="020B0604020202020204" pitchFamily="34" charset="0"/>
                <a:cs typeface="Arial" panose="020B0604020202020204" pitchFamily="34" charset="0"/>
              </a:rPr>
              <a:t>Cadaverine</a:t>
            </a:r>
            <a:r>
              <a:rPr lang="en-GB" sz="3600" b="1" dirty="0" smtClean="0">
                <a:solidFill>
                  <a:schemeClr val="bg1"/>
                </a:solidFill>
                <a:latin typeface="Arial" panose="020B0604020202020204" pitchFamily="34" charset="0"/>
                <a:cs typeface="Arial" panose="020B0604020202020204" pitchFamily="34" charset="0"/>
              </a:rPr>
              <a:t> – foul smelling, </a:t>
            </a:r>
            <a:r>
              <a:rPr lang="en-GB" sz="3600" b="1" dirty="0" err="1" smtClean="0">
                <a:solidFill>
                  <a:schemeClr val="bg1"/>
                </a:solidFill>
                <a:latin typeface="Arial" panose="020B0604020202020204" pitchFamily="34" charset="0"/>
                <a:cs typeface="Arial" panose="020B0604020202020204" pitchFamily="34" charset="0"/>
              </a:rPr>
              <a:t>putrefication</a:t>
            </a:r>
            <a:r>
              <a:rPr lang="en-GB" sz="3600" b="1" dirty="0" smtClean="0">
                <a:solidFill>
                  <a:schemeClr val="bg1"/>
                </a:solidFill>
                <a:latin typeface="Arial" panose="020B0604020202020204" pitchFamily="34" charset="0"/>
                <a:cs typeface="Arial" panose="020B0604020202020204" pitchFamily="34" charset="0"/>
              </a:rPr>
              <a:t> of animal tissue. Odour of urine and bacterial vaginosis</a:t>
            </a:r>
          </a:p>
          <a:p>
            <a:r>
              <a:rPr lang="en-GB" sz="3600" b="1" dirty="0" err="1" smtClean="0">
                <a:solidFill>
                  <a:schemeClr val="bg1"/>
                </a:solidFill>
                <a:latin typeface="Arial" panose="020B0604020202020204" pitchFamily="34" charset="0"/>
                <a:cs typeface="Arial" panose="020B0604020202020204" pitchFamily="34" charset="0"/>
              </a:rPr>
              <a:t>Agmatine</a:t>
            </a:r>
            <a:r>
              <a:rPr lang="en-GB" sz="3600" b="1" dirty="0" smtClean="0">
                <a:solidFill>
                  <a:schemeClr val="bg1"/>
                </a:solidFill>
                <a:latin typeface="Arial" panose="020B0604020202020204" pitchFamily="34" charset="0"/>
                <a:cs typeface="Arial" panose="020B0604020202020204" pitchFamily="34" charset="0"/>
              </a:rPr>
              <a:t> – affects Neurotransmitters, key ion channels and nitric oxide synthesis – gram –</a:t>
            </a:r>
            <a:r>
              <a:rPr lang="en-GB" sz="3600" b="1" dirty="0" err="1" smtClean="0">
                <a:solidFill>
                  <a:schemeClr val="bg1"/>
                </a:solidFill>
                <a:latin typeface="Arial" panose="020B0604020202020204" pitchFamily="34" charset="0"/>
                <a:cs typeface="Arial" panose="020B0604020202020204" pitchFamily="34" charset="0"/>
              </a:rPr>
              <a:t>ve</a:t>
            </a:r>
            <a:r>
              <a:rPr lang="en-GB" sz="3600" b="1" dirty="0" smtClean="0">
                <a:solidFill>
                  <a:schemeClr val="bg1"/>
                </a:solidFill>
                <a:latin typeface="Arial" panose="020B0604020202020204" pitchFamily="34" charset="0"/>
                <a:cs typeface="Arial" panose="020B0604020202020204" pitchFamily="34" charset="0"/>
              </a:rPr>
              <a:t> bacteria, viruses and fungi</a:t>
            </a:r>
            <a:r>
              <a:rPr lang="en-GB" sz="2600" b="1" dirty="0" smtClean="0">
                <a:solidFill>
                  <a:schemeClr val="bg1"/>
                </a:solidFill>
                <a:latin typeface="Arial" panose="020B0604020202020204" pitchFamily="34" charset="0"/>
                <a:cs typeface="Arial" panose="020B0604020202020204" pitchFamily="34" charset="0"/>
              </a:rPr>
              <a:t>	</a:t>
            </a:r>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743987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rgbClr val="FFFF00"/>
                </a:solidFill>
                <a:latin typeface="Arial" panose="020B0604020202020204" pitchFamily="34" charset="0"/>
                <a:cs typeface="Arial" panose="020B0604020202020204" pitchFamily="34" charset="0"/>
              </a:rPr>
              <a:t>Decarboxylated</a:t>
            </a:r>
            <a:r>
              <a:rPr lang="en-GB" sz="3600" b="1" dirty="0">
                <a:solidFill>
                  <a:srgbClr val="FFFF00"/>
                </a:solidFill>
                <a:latin typeface="Arial" panose="020B0604020202020204" pitchFamily="34" charset="0"/>
                <a:cs typeface="Arial" panose="020B0604020202020204" pitchFamily="34" charset="0"/>
              </a:rPr>
              <a:t> A/A derivatives</a:t>
            </a:r>
          </a:p>
        </p:txBody>
      </p:sp>
      <p:sp>
        <p:nvSpPr>
          <p:cNvPr id="3" name="Content Placeholder 2"/>
          <p:cNvSpPr>
            <a:spLocks noGrp="1"/>
          </p:cNvSpPr>
          <p:nvPr>
            <p:ph idx="1"/>
          </p:nvPr>
        </p:nvSpPr>
        <p:spPr/>
        <p:txBody>
          <a:bodyPr>
            <a:normAutofit lnSpcReduction="10000"/>
          </a:bodyPr>
          <a:lstStyle/>
          <a:p>
            <a:r>
              <a:rPr lang="en-GB" sz="3600" b="1" dirty="0" err="1" smtClean="0">
                <a:solidFill>
                  <a:schemeClr val="bg1"/>
                </a:solidFill>
                <a:latin typeface="Arial" panose="020B0604020202020204" pitchFamily="34" charset="0"/>
                <a:cs typeface="Arial" panose="020B0604020202020204" pitchFamily="34" charset="0"/>
              </a:rPr>
              <a:t>Putrascine</a:t>
            </a:r>
            <a:r>
              <a:rPr lang="en-GB" sz="3600" b="1" dirty="0" smtClean="0">
                <a:solidFill>
                  <a:schemeClr val="bg1"/>
                </a:solidFill>
                <a:latin typeface="Arial" panose="020B0604020202020204" pitchFamily="34" charset="0"/>
                <a:cs typeface="Arial" panose="020B0604020202020204" pitchFamily="34" charset="0"/>
              </a:rPr>
              <a:t> – odour of putrefying flesh, role in bad breath, bacterial vaginosis</a:t>
            </a:r>
          </a:p>
          <a:p>
            <a:r>
              <a:rPr lang="en-GB" sz="3600" b="1" dirty="0" err="1" smtClean="0">
                <a:solidFill>
                  <a:schemeClr val="bg1"/>
                </a:solidFill>
                <a:latin typeface="Arial" panose="020B0604020202020204" pitchFamily="34" charset="0"/>
                <a:cs typeface="Arial" panose="020B0604020202020204" pitchFamily="34" charset="0"/>
              </a:rPr>
              <a:t>Putrascine</a:t>
            </a:r>
            <a:r>
              <a:rPr lang="en-GB" sz="3600" b="1" dirty="0" smtClean="0">
                <a:solidFill>
                  <a:schemeClr val="bg1"/>
                </a:solidFill>
                <a:latin typeface="Arial" panose="020B0604020202020204" pitchFamily="34" charset="0"/>
                <a:cs typeface="Arial" panose="020B0604020202020204" pitchFamily="34" charset="0"/>
              </a:rPr>
              <a:t> attacks </a:t>
            </a:r>
            <a:r>
              <a:rPr lang="en-GB" sz="3600" b="1" dirty="0" err="1" smtClean="0">
                <a:solidFill>
                  <a:schemeClr val="bg1"/>
                </a:solidFill>
                <a:latin typeface="Arial" panose="020B0604020202020204" pitchFamily="34" charset="0"/>
                <a:cs typeface="Arial" panose="020B0604020202020204" pitchFamily="34" charset="0"/>
              </a:rPr>
              <a:t>decarboxylated</a:t>
            </a:r>
            <a:r>
              <a:rPr lang="en-GB" sz="3600" b="1" dirty="0" smtClean="0">
                <a:solidFill>
                  <a:schemeClr val="bg1"/>
                </a:solidFill>
                <a:latin typeface="Arial" panose="020B0604020202020204" pitchFamily="34" charset="0"/>
                <a:cs typeface="Arial" panose="020B0604020202020204" pitchFamily="34" charset="0"/>
              </a:rPr>
              <a:t> SAM and gets converted to spermidine</a:t>
            </a:r>
          </a:p>
          <a:p>
            <a:r>
              <a:rPr lang="en-GB" sz="3600" b="1" dirty="0" smtClean="0">
                <a:solidFill>
                  <a:schemeClr val="bg1"/>
                </a:solidFill>
                <a:latin typeface="Arial" panose="020B0604020202020204" pitchFamily="34" charset="0"/>
                <a:cs typeface="Arial" panose="020B0604020202020204" pitchFamily="34" charset="0"/>
              </a:rPr>
              <a:t>Spermidine attacks another </a:t>
            </a:r>
            <a:r>
              <a:rPr lang="en-GB" sz="3600" b="1" dirty="0" err="1" smtClean="0">
                <a:solidFill>
                  <a:schemeClr val="bg1"/>
                </a:solidFill>
                <a:latin typeface="Arial" panose="020B0604020202020204" pitchFamily="34" charset="0"/>
                <a:cs typeface="Arial" panose="020B0604020202020204" pitchFamily="34" charset="0"/>
              </a:rPr>
              <a:t>dSAM</a:t>
            </a:r>
            <a:r>
              <a:rPr lang="en-GB" sz="3600" b="1" dirty="0" smtClean="0">
                <a:solidFill>
                  <a:schemeClr val="bg1"/>
                </a:solidFill>
                <a:latin typeface="Arial" panose="020B0604020202020204" pitchFamily="34" charset="0"/>
                <a:cs typeface="Arial" panose="020B0604020202020204" pitchFamily="34" charset="0"/>
              </a:rPr>
              <a:t> and converts to </a:t>
            </a:r>
            <a:r>
              <a:rPr lang="en-GB" sz="3600" b="1" dirty="0" err="1" smtClean="0">
                <a:solidFill>
                  <a:schemeClr val="bg1"/>
                </a:solidFill>
                <a:latin typeface="Arial" panose="020B0604020202020204" pitchFamily="34" charset="0"/>
                <a:cs typeface="Arial" panose="020B0604020202020204" pitchFamily="34" charset="0"/>
              </a:rPr>
              <a:t>spermine</a:t>
            </a:r>
            <a:endParaRPr lang="en-GB" sz="2600" b="1" dirty="0">
              <a:solidFill>
                <a:schemeClr val="bg1"/>
              </a:solidFill>
              <a:latin typeface="Arial" panose="020B0604020202020204" pitchFamily="34" charset="0"/>
              <a:cs typeface="Arial" panose="020B0604020202020204" pitchFamily="34" charset="0"/>
            </a:endParaRPr>
          </a:p>
          <a:p>
            <a:pPr marL="1371600" lvl="3" indent="0">
              <a:buNone/>
            </a:pP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839661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rgbClr val="FFFF00"/>
                </a:solidFill>
                <a:latin typeface="Arial" panose="020B0604020202020204" pitchFamily="34" charset="0"/>
                <a:cs typeface="Arial" panose="020B0604020202020204" pitchFamily="34" charset="0"/>
              </a:rPr>
              <a:t>Decarboxylated</a:t>
            </a:r>
            <a:r>
              <a:rPr lang="en-GB" sz="3600" b="1" dirty="0">
                <a:solidFill>
                  <a:srgbClr val="FFFF00"/>
                </a:solidFill>
                <a:latin typeface="Arial" panose="020B0604020202020204" pitchFamily="34" charset="0"/>
                <a:cs typeface="Arial" panose="020B0604020202020204" pitchFamily="34" charset="0"/>
              </a:rPr>
              <a:t> A/A derivatives</a:t>
            </a:r>
          </a:p>
        </p:txBody>
      </p:sp>
      <p:sp>
        <p:nvSpPr>
          <p:cNvPr id="3" name="Content Placeholder 2"/>
          <p:cNvSpPr>
            <a:spLocks noGrp="1"/>
          </p:cNvSpPr>
          <p:nvPr>
            <p:ph idx="1"/>
          </p:nvPr>
        </p:nvSpPr>
        <p:spPr/>
        <p:txBody>
          <a:bodyPr>
            <a:normAutofit fontScale="92500"/>
          </a:bodyPr>
          <a:lstStyle/>
          <a:p>
            <a:r>
              <a:rPr lang="en-GB" sz="3600" b="1" dirty="0" smtClean="0">
                <a:solidFill>
                  <a:schemeClr val="bg1"/>
                </a:solidFill>
                <a:latin typeface="Arial" panose="020B0604020202020204" pitchFamily="34" charset="0"/>
                <a:cs typeface="Arial" panose="020B0604020202020204" pitchFamily="34" charset="0"/>
              </a:rPr>
              <a:t>Low levels of Polyamine (Spermidine and </a:t>
            </a:r>
            <a:r>
              <a:rPr lang="en-GB" sz="3600" b="1" dirty="0" err="1" smtClean="0">
                <a:solidFill>
                  <a:schemeClr val="bg1"/>
                </a:solidFill>
                <a:latin typeface="Arial" panose="020B0604020202020204" pitchFamily="34" charset="0"/>
                <a:cs typeface="Arial" panose="020B0604020202020204" pitchFamily="34" charset="0"/>
              </a:rPr>
              <a:t>Spermine</a:t>
            </a:r>
            <a:r>
              <a:rPr lang="en-GB" sz="3600" b="1" dirty="0" smtClean="0">
                <a:solidFill>
                  <a:schemeClr val="bg1"/>
                </a:solidFill>
                <a:latin typeface="Arial" panose="020B0604020202020204" pitchFamily="34" charset="0"/>
                <a:cs typeface="Arial" panose="020B0604020202020204" pitchFamily="34" charset="0"/>
              </a:rPr>
              <a:t>) stimulate p53 suppressor gene so high levels lead to low tumour suppressor gene</a:t>
            </a:r>
          </a:p>
          <a:p>
            <a:r>
              <a:rPr lang="en-GB" sz="3600" b="1" dirty="0" smtClean="0">
                <a:solidFill>
                  <a:schemeClr val="bg1"/>
                </a:solidFill>
                <a:latin typeface="Arial" panose="020B0604020202020204" pitchFamily="34" charset="0"/>
                <a:cs typeface="Arial" panose="020B0604020202020204" pitchFamily="34" charset="0"/>
              </a:rPr>
              <a:t>Increased polyamines may lead to cell proliferation, decreased </a:t>
            </a:r>
            <a:r>
              <a:rPr lang="en-GB" sz="3600" b="1" dirty="0" err="1" smtClean="0">
                <a:solidFill>
                  <a:schemeClr val="bg1"/>
                </a:solidFill>
                <a:latin typeface="Arial" panose="020B0604020202020204" pitchFamily="34" charset="0"/>
                <a:cs typeface="Arial" panose="020B0604020202020204" pitchFamily="34" charset="0"/>
              </a:rPr>
              <a:t>apotosis</a:t>
            </a:r>
            <a:r>
              <a:rPr lang="en-GB" sz="3600" b="1" dirty="0" smtClean="0">
                <a:solidFill>
                  <a:schemeClr val="bg1"/>
                </a:solidFill>
                <a:latin typeface="Arial" panose="020B0604020202020204" pitchFamily="34" charset="0"/>
                <a:cs typeface="Arial" panose="020B0604020202020204" pitchFamily="34" charset="0"/>
              </a:rPr>
              <a:t> and increased expression of </a:t>
            </a:r>
            <a:r>
              <a:rPr lang="en-GB" sz="3600" b="1" dirty="0" err="1" smtClean="0">
                <a:solidFill>
                  <a:schemeClr val="bg1"/>
                </a:solidFill>
                <a:latin typeface="Arial" panose="020B0604020202020204" pitchFamily="34" charset="0"/>
                <a:cs typeface="Arial" panose="020B0604020202020204" pitchFamily="34" charset="0"/>
              </a:rPr>
              <a:t>onco</a:t>
            </a:r>
            <a:r>
              <a:rPr lang="en-GB" sz="3600" b="1" dirty="0" smtClean="0">
                <a:solidFill>
                  <a:schemeClr val="bg1"/>
                </a:solidFill>
                <a:latin typeface="Arial" panose="020B0604020202020204" pitchFamily="34" charset="0"/>
                <a:cs typeface="Arial" panose="020B0604020202020204" pitchFamily="34" charset="0"/>
              </a:rPr>
              <a:t> genes</a:t>
            </a:r>
            <a:endParaRPr lang="en-GB" sz="2600" b="1" dirty="0">
              <a:solidFill>
                <a:schemeClr val="bg1"/>
              </a:solidFill>
              <a:latin typeface="Arial" panose="020B0604020202020204" pitchFamily="34" charset="0"/>
              <a:cs typeface="Arial" panose="020B0604020202020204" pitchFamily="34" charset="0"/>
            </a:endParaRPr>
          </a:p>
          <a:p>
            <a:pPr marL="1371600" lvl="3" indent="0">
              <a:buNone/>
            </a:pP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929846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rgbClr val="FFFF00"/>
                </a:solidFill>
                <a:latin typeface="Arial" panose="020B0604020202020204" pitchFamily="34" charset="0"/>
                <a:cs typeface="Arial" panose="020B0604020202020204" pitchFamily="34" charset="0"/>
              </a:rPr>
              <a:t>Decarboxylated</a:t>
            </a:r>
            <a:r>
              <a:rPr lang="en-GB" sz="3600" b="1" dirty="0">
                <a:solidFill>
                  <a:srgbClr val="FFFF00"/>
                </a:solidFill>
                <a:latin typeface="Arial" panose="020B0604020202020204" pitchFamily="34" charset="0"/>
                <a:cs typeface="Arial" panose="020B0604020202020204" pitchFamily="34" charset="0"/>
              </a:rPr>
              <a:t> A/A derivatives</a:t>
            </a: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Indole and </a:t>
            </a:r>
            <a:r>
              <a:rPr lang="en-GB" sz="3600" b="1" dirty="0" err="1" smtClean="0">
                <a:solidFill>
                  <a:schemeClr val="bg1"/>
                </a:solidFill>
                <a:latin typeface="Arial" panose="020B0604020202020204" pitchFamily="34" charset="0"/>
                <a:cs typeface="Arial" panose="020B0604020202020204" pitchFamily="34" charset="0"/>
              </a:rPr>
              <a:t>methylindole</a:t>
            </a:r>
            <a:r>
              <a:rPr lang="en-GB" sz="3600" b="1" dirty="0" smtClean="0">
                <a:solidFill>
                  <a:schemeClr val="bg1"/>
                </a:solidFill>
                <a:latin typeface="Arial" panose="020B0604020202020204" pitchFamily="34" charset="0"/>
                <a:cs typeface="Arial" panose="020B0604020202020204" pitchFamily="34" charset="0"/>
              </a:rPr>
              <a:t> responsible for odour of faeces. In low concentrations flowery smell found in essential oils, like orange blossom and jasmine</a:t>
            </a:r>
          </a:p>
          <a:p>
            <a:r>
              <a:rPr lang="en-GB" sz="3600" b="1" dirty="0" err="1" smtClean="0">
                <a:solidFill>
                  <a:schemeClr val="bg1"/>
                </a:solidFill>
                <a:latin typeface="Arial" panose="020B0604020202020204" pitchFamily="34" charset="0"/>
                <a:cs typeface="Arial" panose="020B0604020202020204" pitchFamily="34" charset="0"/>
              </a:rPr>
              <a:t>Phenylethylamine</a:t>
            </a:r>
            <a:r>
              <a:rPr lang="en-GB" sz="3600" b="1" dirty="0" smtClean="0">
                <a:solidFill>
                  <a:schemeClr val="bg1"/>
                </a:solidFill>
                <a:latin typeface="Arial" panose="020B0604020202020204" pitchFamily="34" charset="0"/>
                <a:cs typeface="Arial" panose="020B0604020202020204" pitchFamily="34" charset="0"/>
              </a:rPr>
              <a:t> – psychoactive and stimulant effect. Monoaminergic neuromodulator</a:t>
            </a:r>
            <a:endParaRPr lang="en-GB" sz="2600" b="1" dirty="0">
              <a:solidFill>
                <a:schemeClr val="bg1"/>
              </a:solidFill>
              <a:latin typeface="Arial" panose="020B0604020202020204" pitchFamily="34" charset="0"/>
              <a:cs typeface="Arial" panose="020B0604020202020204" pitchFamily="34" charset="0"/>
            </a:endParaRPr>
          </a:p>
          <a:p>
            <a:pPr marL="1371600" lvl="3" indent="0">
              <a:buNone/>
            </a:pP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514022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rgbClr val="FFFF00"/>
                </a:solidFill>
                <a:latin typeface="Arial" panose="020B0604020202020204" pitchFamily="34" charset="0"/>
                <a:cs typeface="Arial" panose="020B0604020202020204" pitchFamily="34" charset="0"/>
              </a:rPr>
              <a:t>Decarboxylated</a:t>
            </a:r>
            <a:r>
              <a:rPr lang="en-GB" sz="3600" b="1" dirty="0">
                <a:solidFill>
                  <a:srgbClr val="FFFF00"/>
                </a:solidFill>
                <a:latin typeface="Arial" panose="020B0604020202020204" pitchFamily="34" charset="0"/>
                <a:cs typeface="Arial" panose="020B0604020202020204" pitchFamily="34" charset="0"/>
              </a:rPr>
              <a:t> A/A derivatives</a:t>
            </a: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Ethyl </a:t>
            </a:r>
            <a:r>
              <a:rPr lang="en-GB" sz="3600" b="1" dirty="0" err="1" smtClean="0">
                <a:solidFill>
                  <a:schemeClr val="bg1"/>
                </a:solidFill>
                <a:latin typeface="Arial" panose="020B0604020202020204" pitchFamily="34" charset="0"/>
                <a:cs typeface="Arial" panose="020B0604020202020204" pitchFamily="34" charset="0"/>
              </a:rPr>
              <a:t>merceptan</a:t>
            </a:r>
            <a:r>
              <a:rPr lang="en-GB" sz="3600" b="1" dirty="0" smtClean="0">
                <a:solidFill>
                  <a:schemeClr val="bg1"/>
                </a:solidFill>
                <a:latin typeface="Arial" panose="020B0604020202020204" pitchFamily="34" charset="0"/>
                <a:cs typeface="Arial" panose="020B0604020202020204" pitchFamily="34" charset="0"/>
              </a:rPr>
              <a:t> smells of cooked cabbage</a:t>
            </a:r>
          </a:p>
          <a:p>
            <a:r>
              <a:rPr lang="en-GB" sz="3600" b="1" dirty="0" err="1" smtClean="0">
                <a:solidFill>
                  <a:schemeClr val="bg1"/>
                </a:solidFill>
                <a:latin typeface="Arial" panose="020B0604020202020204" pitchFamily="34" charset="0"/>
                <a:cs typeface="Arial" panose="020B0604020202020204" pitchFamily="34" charset="0"/>
              </a:rPr>
              <a:t>Methylmercaptan</a:t>
            </a:r>
            <a:r>
              <a:rPr lang="en-GB" sz="3600" b="1" dirty="0" smtClean="0">
                <a:solidFill>
                  <a:schemeClr val="bg1"/>
                </a:solidFill>
                <a:latin typeface="Arial" panose="020B0604020202020204" pitchFamily="34" charset="0"/>
                <a:cs typeface="Arial" panose="020B0604020202020204" pitchFamily="34" charset="0"/>
              </a:rPr>
              <a:t> responsible for bad breath, smell of flatus</a:t>
            </a:r>
          </a:p>
          <a:p>
            <a:r>
              <a:rPr lang="en-GB" sz="3600" b="1" dirty="0" err="1" smtClean="0">
                <a:solidFill>
                  <a:schemeClr val="bg1"/>
                </a:solidFill>
                <a:latin typeface="Arial" panose="020B0604020202020204" pitchFamily="34" charset="0"/>
                <a:cs typeface="Arial" panose="020B0604020202020204" pitchFamily="34" charset="0"/>
              </a:rPr>
              <a:t>Methylmercaptan</a:t>
            </a:r>
            <a:r>
              <a:rPr lang="en-GB" sz="3600" b="1" dirty="0" smtClean="0">
                <a:solidFill>
                  <a:schemeClr val="bg1"/>
                </a:solidFill>
                <a:latin typeface="Arial" panose="020B0604020202020204" pitchFamily="34" charset="0"/>
                <a:cs typeface="Arial" panose="020B0604020202020204" pitchFamily="34" charset="0"/>
              </a:rPr>
              <a:t> is a </a:t>
            </a:r>
            <a:r>
              <a:rPr lang="en-GB" sz="3600" b="1" dirty="0" err="1" smtClean="0">
                <a:solidFill>
                  <a:schemeClr val="bg1"/>
                </a:solidFill>
                <a:latin typeface="Arial" panose="020B0604020202020204" pitchFamily="34" charset="0"/>
                <a:cs typeface="Arial" panose="020B0604020202020204" pitchFamily="34" charset="0"/>
              </a:rPr>
              <a:t>byproduct</a:t>
            </a:r>
            <a:r>
              <a:rPr lang="en-GB" sz="3600" b="1" dirty="0" smtClean="0">
                <a:solidFill>
                  <a:schemeClr val="bg1"/>
                </a:solidFill>
                <a:latin typeface="Arial" panose="020B0604020202020204" pitchFamily="34" charset="0"/>
                <a:cs typeface="Arial" panose="020B0604020202020204" pitchFamily="34" charset="0"/>
              </a:rPr>
              <a:t> of the metabolism of asparagus</a:t>
            </a:r>
            <a:endParaRPr lang="en-GB" sz="2600" b="1" dirty="0">
              <a:solidFill>
                <a:schemeClr val="bg1"/>
              </a:solidFill>
              <a:latin typeface="Arial" panose="020B0604020202020204" pitchFamily="34" charset="0"/>
              <a:cs typeface="Arial" panose="020B0604020202020204" pitchFamily="34" charset="0"/>
            </a:endParaRPr>
          </a:p>
          <a:p>
            <a:pPr marL="1371600" lvl="3" indent="0">
              <a:buNone/>
            </a:pP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3394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Hydrogen </a:t>
            </a:r>
            <a:r>
              <a:rPr lang="en-GB" sz="3600" b="1" dirty="0" err="1" smtClean="0">
                <a:solidFill>
                  <a:srgbClr val="FFFF00"/>
                </a:solidFill>
                <a:latin typeface="Arial" panose="020B0604020202020204" pitchFamily="34" charset="0"/>
                <a:cs typeface="Arial" panose="020B0604020202020204" pitchFamily="34" charset="0"/>
              </a:rPr>
              <a:t>Sulfide</a:t>
            </a:r>
            <a:r>
              <a:rPr lang="en-GB" sz="3600" b="1" dirty="0" smtClean="0">
                <a:solidFill>
                  <a:srgbClr val="FFFF00"/>
                </a:solidFill>
                <a:latin typeface="Arial" panose="020B0604020202020204" pitchFamily="34" charset="0"/>
                <a:cs typeface="Arial" panose="020B0604020202020204" pitchFamily="34" charset="0"/>
              </a:rPr>
              <a:t> </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Binds to enzymes in place of cofactors inhibiting activity</a:t>
            </a:r>
          </a:p>
          <a:p>
            <a:r>
              <a:rPr lang="en-GB" sz="3600" b="1" dirty="0" smtClean="0">
                <a:solidFill>
                  <a:schemeClr val="bg1"/>
                </a:solidFill>
                <a:latin typeface="Arial" panose="020B0604020202020204" pitchFamily="34" charset="0"/>
                <a:cs typeface="Arial" panose="020B0604020202020204" pitchFamily="34" charset="0"/>
              </a:rPr>
              <a:t>Binds to cytochrome a3 oxidase blocking the terminal step in electron transfer system</a:t>
            </a:r>
          </a:p>
          <a:p>
            <a:r>
              <a:rPr lang="en-GB" sz="3600" b="1" dirty="0" smtClean="0">
                <a:solidFill>
                  <a:schemeClr val="bg1"/>
                </a:solidFill>
                <a:latin typeface="Arial" panose="020B0604020202020204" pitchFamily="34" charset="0"/>
                <a:cs typeface="Arial" panose="020B0604020202020204" pitchFamily="34" charset="0"/>
              </a:rPr>
              <a:t>Affects carbonic anhydrase preventing conversion of CO2 to water and bicarbonate </a:t>
            </a:r>
            <a:r>
              <a:rPr lang="en-GB" sz="2600" b="1" dirty="0" smtClean="0">
                <a:solidFill>
                  <a:schemeClr val="bg1"/>
                </a:solidFill>
                <a:latin typeface="Arial" panose="020B0604020202020204" pitchFamily="34" charset="0"/>
                <a:cs typeface="Arial" panose="020B0604020202020204" pitchFamily="34" charset="0"/>
              </a:rPr>
              <a:t>	</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198897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Hydrogen </a:t>
            </a:r>
            <a:r>
              <a:rPr lang="en-GB" sz="3600" b="1" dirty="0" err="1" smtClean="0">
                <a:solidFill>
                  <a:srgbClr val="FFFF00"/>
                </a:solidFill>
                <a:latin typeface="Arial" panose="020B0604020202020204" pitchFamily="34" charset="0"/>
                <a:cs typeface="Arial" panose="020B0604020202020204" pitchFamily="34" charset="0"/>
              </a:rPr>
              <a:t>Sulfide</a:t>
            </a:r>
            <a:r>
              <a:rPr lang="en-GB" sz="3600" b="1" dirty="0" smtClean="0">
                <a:solidFill>
                  <a:srgbClr val="FFFF00"/>
                </a:solidFill>
                <a:latin typeface="Arial" panose="020B0604020202020204" pitchFamily="34" charset="0"/>
                <a:cs typeface="Arial" panose="020B0604020202020204" pitchFamily="34" charset="0"/>
              </a:rPr>
              <a:t> </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Reduces bonds of cellular proteins leading to loss of protein structure and activity</a:t>
            </a:r>
          </a:p>
          <a:p>
            <a:r>
              <a:rPr lang="en-GB" sz="3600" b="1" dirty="0" smtClean="0">
                <a:solidFill>
                  <a:schemeClr val="bg1"/>
                </a:solidFill>
                <a:latin typeface="Arial" panose="020B0604020202020204" pitchFamily="34" charset="0"/>
                <a:cs typeface="Arial" panose="020B0604020202020204" pitchFamily="34" charset="0"/>
              </a:rPr>
              <a:t>Inhibits monoamine oxidase and acetylcholinesterase </a:t>
            </a:r>
          </a:p>
          <a:p>
            <a:r>
              <a:rPr lang="en-GB" sz="3600" b="1" dirty="0" smtClean="0">
                <a:solidFill>
                  <a:schemeClr val="bg1"/>
                </a:solidFill>
                <a:latin typeface="Arial" panose="020B0604020202020204" pitchFamily="34" charset="0"/>
                <a:cs typeface="Arial" panose="020B0604020202020204" pitchFamily="34" charset="0"/>
              </a:rPr>
              <a:t>Blocks ability of white blood cells to phagocytize and kill</a:t>
            </a:r>
          </a:p>
          <a:p>
            <a:r>
              <a:rPr lang="en-GB" sz="3600" b="1" dirty="0" smtClean="0">
                <a:solidFill>
                  <a:schemeClr val="bg1"/>
                </a:solidFill>
                <a:latin typeface="Arial" panose="020B0604020202020204" pitchFamily="34" charset="0"/>
                <a:cs typeface="Arial" panose="020B0604020202020204" pitchFamily="34" charset="0"/>
              </a:rPr>
              <a:t>Neurotoxic affects</a:t>
            </a:r>
            <a:endParaRPr lang="en-GB" sz="2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79836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289" y="602518"/>
            <a:ext cx="7886700" cy="1325563"/>
          </a:xfrm>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Solution to </a:t>
            </a:r>
            <a:r>
              <a:rPr lang="en-GB" sz="3600" b="1" dirty="0" err="1" smtClean="0">
                <a:solidFill>
                  <a:srgbClr val="FFFF00"/>
                </a:solidFill>
                <a:latin typeface="Arial" panose="020B0604020202020204" pitchFamily="34" charset="0"/>
                <a:cs typeface="Arial" panose="020B0604020202020204" pitchFamily="34" charset="0"/>
              </a:rPr>
              <a:t>Decarboxylated</a:t>
            </a:r>
            <a:r>
              <a:rPr lang="en-GB" sz="3600" b="1" dirty="0" smtClean="0">
                <a:solidFill>
                  <a:srgbClr val="FFFF00"/>
                </a:solidFill>
                <a:latin typeface="Arial" panose="020B0604020202020204" pitchFamily="34" charset="0"/>
                <a:cs typeface="Arial" panose="020B0604020202020204" pitchFamily="34" charset="0"/>
              </a:rPr>
              <a:t> A/A derivatives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25365" y="2265241"/>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Upregulate production of </a:t>
            </a:r>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Pepsin, Protease</a:t>
            </a:r>
          </a:p>
          <a:p>
            <a:r>
              <a:rPr lang="en-GB" sz="3600" b="1" dirty="0" smtClean="0">
                <a:solidFill>
                  <a:schemeClr val="bg1"/>
                </a:solidFill>
                <a:latin typeface="Arial" panose="020B0604020202020204" pitchFamily="34" charset="0"/>
                <a:cs typeface="Arial" panose="020B0604020202020204" pitchFamily="34" charset="0"/>
              </a:rPr>
              <a:t>Temporarily reduce intake of associated amino acid</a:t>
            </a:r>
          </a:p>
          <a:p>
            <a:r>
              <a:rPr lang="en-GB" sz="3600" b="1" dirty="0" smtClean="0">
                <a:solidFill>
                  <a:schemeClr val="bg1"/>
                </a:solidFill>
                <a:latin typeface="Arial" panose="020B0604020202020204" pitchFamily="34" charset="0"/>
                <a:cs typeface="Arial" panose="020B0604020202020204" pitchFamily="34" charset="0"/>
              </a:rPr>
              <a:t>Improve the biome with prebiotics and probiotics.</a:t>
            </a: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485214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3384" y="589085"/>
            <a:ext cx="7825154" cy="5715000"/>
          </a:xfrm>
          <a:prstGeom prst="rect">
            <a:avLst/>
          </a:prstGeom>
        </p:spPr>
      </p:pic>
      <p:sp>
        <p:nvSpPr>
          <p:cNvPr id="3" name="Oval 2"/>
          <p:cNvSpPr/>
          <p:nvPr/>
        </p:nvSpPr>
        <p:spPr>
          <a:xfrm>
            <a:off x="3069980" y="2766509"/>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5" name="TextBox 4"/>
          <p:cNvSpPr txBox="1"/>
          <p:nvPr/>
        </p:nvSpPr>
        <p:spPr>
          <a:xfrm>
            <a:off x="1723292" y="590056"/>
            <a:ext cx="6435969" cy="1200329"/>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Therapy Localisation points for GUT problems</a:t>
            </a:r>
            <a:endParaRPr lang="en-GB" sz="3600" b="1"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6157545" y="2766508"/>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8" name="Oval Callout 7"/>
          <p:cNvSpPr/>
          <p:nvPr/>
        </p:nvSpPr>
        <p:spPr>
          <a:xfrm>
            <a:off x="3328234" y="3204691"/>
            <a:ext cx="1516327" cy="992578"/>
          </a:xfrm>
          <a:prstGeom prst="wedgeEllipseCallout">
            <a:avLst>
              <a:gd name="adj1" fmla="val -48894"/>
              <a:gd name="adj2" fmla="val -5642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bg1"/>
                </a:solidFill>
                <a:latin typeface="Arial" panose="020B0604020202020204" pitchFamily="34" charset="0"/>
                <a:cs typeface="Arial" panose="020B0604020202020204" pitchFamily="34" charset="0"/>
              </a:rPr>
              <a:t>Hepatic flexure</a:t>
            </a:r>
            <a:endParaRPr lang="en-GB" b="1" dirty="0">
              <a:solidFill>
                <a:schemeClr val="bg1"/>
              </a:solidFill>
              <a:latin typeface="Arial" panose="020B0604020202020204" pitchFamily="34" charset="0"/>
              <a:cs typeface="Arial" panose="020B0604020202020204" pitchFamily="34" charset="0"/>
            </a:endParaRPr>
          </a:p>
        </p:txBody>
      </p:sp>
      <p:sp>
        <p:nvSpPr>
          <p:cNvPr id="9" name="Oval Callout 8"/>
          <p:cNvSpPr/>
          <p:nvPr/>
        </p:nvSpPr>
        <p:spPr>
          <a:xfrm>
            <a:off x="4941276" y="3204691"/>
            <a:ext cx="1516327" cy="992578"/>
          </a:xfrm>
          <a:prstGeom prst="wedgeEllipseCallout">
            <a:avLst>
              <a:gd name="adj1" fmla="val 35763"/>
              <a:gd name="adj2" fmla="val -6794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bg1"/>
                </a:solidFill>
                <a:latin typeface="Arial" panose="020B0604020202020204" pitchFamily="34" charset="0"/>
                <a:cs typeface="Arial" panose="020B0604020202020204" pitchFamily="34" charset="0"/>
              </a:rPr>
              <a:t>Splenic flexure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586599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354" t="6990" r="354" b="-285"/>
          <a:stretch/>
        </p:blipFill>
        <p:spPr>
          <a:xfrm>
            <a:off x="649531" y="558678"/>
            <a:ext cx="7914177" cy="5740644"/>
          </a:xfrm>
          <a:prstGeom prst="rect">
            <a:avLst/>
          </a:prstGeom>
        </p:spPr>
      </p:pic>
    </p:spTree>
    <p:extLst>
      <p:ext uri="{BB962C8B-B14F-4D97-AF65-F5344CB8AC3E}">
        <p14:creationId xmlns:p14="http://schemas.microsoft.com/office/powerpoint/2010/main" xmlns="" val="39039659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Stomach</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Pepsinogen</a:t>
            </a:r>
          </a:p>
          <a:p>
            <a:r>
              <a:rPr lang="en-GB" sz="3600" b="1" dirty="0" smtClean="0">
                <a:solidFill>
                  <a:schemeClr val="bg1"/>
                </a:solidFill>
                <a:latin typeface="Arial" panose="020B0604020202020204" pitchFamily="34" charset="0"/>
                <a:cs typeface="Arial" panose="020B0604020202020204" pitchFamily="34" charset="0"/>
              </a:rPr>
              <a:t>Pepsin</a:t>
            </a:r>
          </a:p>
          <a:p>
            <a:r>
              <a:rPr lang="en-GB" sz="3600" b="1" dirty="0" smtClean="0">
                <a:solidFill>
                  <a:schemeClr val="bg1"/>
                </a:solidFill>
                <a:latin typeface="Arial" panose="020B0604020202020204" pitchFamily="34" charset="0"/>
                <a:cs typeface="Arial" panose="020B0604020202020204" pitchFamily="34" charset="0"/>
              </a:rPr>
              <a:t>Hydrochloric acid</a:t>
            </a:r>
          </a:p>
          <a:p>
            <a:r>
              <a:rPr lang="en-GB" sz="3600" b="1" dirty="0" smtClean="0">
                <a:solidFill>
                  <a:schemeClr val="bg1"/>
                </a:solidFill>
                <a:latin typeface="Arial" panose="020B0604020202020204" pitchFamily="34" charset="0"/>
                <a:cs typeface="Arial" panose="020B0604020202020204" pitchFamily="34" charset="0"/>
              </a:rPr>
              <a:t>Intrinsic Factor</a:t>
            </a:r>
          </a:p>
        </p:txBody>
      </p:sp>
    </p:spTree>
    <p:extLst>
      <p:ext uri="{BB962C8B-B14F-4D97-AF65-F5344CB8AC3E}">
        <p14:creationId xmlns:p14="http://schemas.microsoft.com/office/powerpoint/2010/main" xmlns="" val="15122543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157" y="810713"/>
            <a:ext cx="7675685"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Betaine</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is a chemical that occurs naturally in the body, and can also be found in foods such as beets, spinach, cereals, seafood, and wine.</a:t>
            </a:r>
            <a:r>
              <a:rPr lang="en-GB" sz="3600" b="1" dirty="0" smtClean="0">
                <a:solidFill>
                  <a:schemeClr val="bg1"/>
                </a:solidFill>
                <a:latin typeface="Arial" panose="020B0604020202020204" pitchFamily="34" charset="0"/>
                <a:cs typeface="Arial" panose="020B0604020202020204" pitchFamily="34" charset="0"/>
              </a:rPr>
              <a:t/>
            </a:r>
            <a:br>
              <a:rPr lang="en-GB" sz="3600" b="1" dirty="0" smtClean="0">
                <a:solidFill>
                  <a:schemeClr val="bg1"/>
                </a:solidFill>
                <a:latin typeface="Arial" panose="020B0604020202020204" pitchFamily="34" charset="0"/>
                <a:cs typeface="Arial" panose="020B0604020202020204" pitchFamily="34" charset="0"/>
              </a:rPr>
            </a:br>
            <a:r>
              <a:rPr lang="en-GB" sz="3600" b="1" dirty="0" smtClean="0">
                <a:solidFill>
                  <a:srgbClr val="FFFF00"/>
                </a:solidFill>
                <a:latin typeface="Arial" panose="020B0604020202020204" pitchFamily="34" charset="0"/>
                <a:cs typeface="Arial" panose="020B0604020202020204" pitchFamily="34" charset="0"/>
              </a:rPr>
              <a:t>Betaine</a:t>
            </a:r>
            <a:r>
              <a:rPr lang="en-GB" sz="3600" b="1" dirty="0">
                <a:solidFill>
                  <a:srgbClr val="FFFF00"/>
                </a:solidFill>
                <a:latin typeface="Arial" panose="020B0604020202020204" pitchFamily="34" charset="0"/>
                <a:cs typeface="Arial" panose="020B0604020202020204" pitchFamily="34" charset="0"/>
              </a:rPr>
              <a:t> anhydrous </a:t>
            </a:r>
            <a:r>
              <a:rPr lang="en-GB" sz="3600" b="1" dirty="0">
                <a:solidFill>
                  <a:schemeClr val="bg1"/>
                </a:solidFill>
                <a:latin typeface="Arial" panose="020B0604020202020204" pitchFamily="34" charset="0"/>
                <a:cs typeface="Arial" panose="020B0604020202020204" pitchFamily="34" charset="0"/>
              </a:rPr>
              <a:t>is approved </a:t>
            </a:r>
            <a:r>
              <a:rPr lang="en-GB" sz="3600" b="1" dirty="0" smtClean="0">
                <a:solidFill>
                  <a:schemeClr val="bg1"/>
                </a:solidFill>
                <a:latin typeface="Arial" panose="020B0604020202020204" pitchFamily="34" charset="0"/>
                <a:cs typeface="Arial" panose="020B0604020202020204" pitchFamily="34" charset="0"/>
              </a:rPr>
              <a:t>for the treatment </a:t>
            </a:r>
            <a:r>
              <a:rPr lang="en-GB" sz="3600" b="1" dirty="0">
                <a:solidFill>
                  <a:schemeClr val="bg1"/>
                </a:solidFill>
                <a:latin typeface="Arial" panose="020B0604020202020204" pitchFamily="34" charset="0"/>
                <a:cs typeface="Arial" panose="020B0604020202020204" pitchFamily="34" charset="0"/>
              </a:rPr>
              <a:t>of high urine levels of </a:t>
            </a:r>
            <a:r>
              <a:rPr lang="en-GB" sz="3600" b="1" dirty="0" smtClean="0">
                <a:solidFill>
                  <a:schemeClr val="bg1"/>
                </a:solidFill>
                <a:latin typeface="Arial" panose="020B0604020202020204" pitchFamily="34" charset="0"/>
                <a:cs typeface="Arial" panose="020B0604020202020204" pitchFamily="34" charset="0"/>
              </a:rPr>
              <a:t>homocysteine</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in people with certain inherited disorders. </a:t>
            </a:r>
          </a:p>
        </p:txBody>
      </p:sp>
    </p:spTree>
    <p:extLst>
      <p:ext uri="{BB962C8B-B14F-4D97-AF65-F5344CB8AC3E}">
        <p14:creationId xmlns:p14="http://schemas.microsoft.com/office/powerpoint/2010/main" xmlns="" val="3484282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9908" y="1720840"/>
            <a:ext cx="7587761" cy="341632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High</a:t>
            </a:r>
            <a:r>
              <a:rPr lang="en-GB" sz="3600" b="1" dirty="0">
                <a:solidFill>
                  <a:srgbClr val="FFFF00"/>
                </a:solidFill>
                <a:latin typeface="Arial" panose="020B0604020202020204" pitchFamily="34" charset="0"/>
                <a:cs typeface="Arial" panose="020B0604020202020204" pitchFamily="34" charset="0"/>
              </a:rPr>
              <a:t> homocysteine</a:t>
            </a:r>
            <a:r>
              <a:rPr lang="en-GB" sz="3600" b="1" dirty="0">
                <a:solidFill>
                  <a:schemeClr val="bg1"/>
                </a:solidFill>
                <a:latin typeface="Arial" panose="020B0604020202020204" pitchFamily="34" charset="0"/>
                <a:cs typeface="Arial" panose="020B0604020202020204" pitchFamily="34" charset="0"/>
              </a:rPr>
              <a:t> levels are associated </a:t>
            </a:r>
            <a:r>
              <a:rPr lang="en-GB" sz="3600" b="1" dirty="0" smtClean="0">
                <a:solidFill>
                  <a:schemeClr val="bg1"/>
                </a:solidFill>
                <a:latin typeface="Arial" panose="020B0604020202020204" pitchFamily="34" charset="0"/>
                <a:cs typeface="Arial" panose="020B0604020202020204" pitchFamily="34" charset="0"/>
              </a:rPr>
              <a:t>with heart </a:t>
            </a:r>
            <a:r>
              <a:rPr lang="en-GB" sz="3600" b="1" dirty="0">
                <a:solidFill>
                  <a:schemeClr val="bg1"/>
                </a:solidFill>
                <a:latin typeface="Arial" panose="020B0604020202020204" pitchFamily="34" charset="0"/>
                <a:cs typeface="Arial" panose="020B0604020202020204" pitchFamily="34" charset="0"/>
              </a:rPr>
              <a:t>disease, weak bones (osteoporosis), skeletal problems, and eye lens problems.</a:t>
            </a:r>
            <a:r>
              <a:rPr lang="en-GB" b="1" dirty="0" smtClean="0">
                <a:solidFill>
                  <a:schemeClr val="bg1"/>
                </a:solidFill>
                <a:latin typeface="Arial" panose="020B0604020202020204" pitchFamily="34" charset="0"/>
                <a:cs typeface="Arial" panose="020B0604020202020204" pitchFamily="34" charset="0"/>
              </a:rPr>
              <a:t/>
            </a:r>
            <a:br>
              <a:rPr lang="en-GB" b="1" dirty="0" smtClean="0">
                <a:solidFill>
                  <a:schemeClr val="bg1"/>
                </a:solidFill>
                <a:latin typeface="Arial" panose="020B0604020202020204" pitchFamily="34" charset="0"/>
                <a:cs typeface="Arial" panose="020B0604020202020204" pitchFamily="34" charset="0"/>
              </a:rPr>
            </a:br>
            <a:r>
              <a:rPr lang="en-GB" b="1" dirty="0" smtClean="0">
                <a:solidFill>
                  <a:schemeClr val="bg1"/>
                </a:solidFill>
                <a:latin typeface="Arial" panose="020B0604020202020204" pitchFamily="34" charset="0"/>
                <a:cs typeface="Arial" panose="020B0604020202020204" pitchFamily="34" charset="0"/>
              </a:rPr>
              <a:t/>
            </a:r>
            <a:br>
              <a:rPr lang="en-GB" b="1" dirty="0" smtClean="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22869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75" y="612844"/>
            <a:ext cx="7715250"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Betaine</a:t>
            </a:r>
            <a:r>
              <a:rPr lang="en-GB" sz="3600" b="1" dirty="0" smtClean="0">
                <a:solidFill>
                  <a:schemeClr val="bg1"/>
                </a:solidFill>
                <a:latin typeface="Arial" panose="020B0604020202020204" pitchFamily="34" charset="0"/>
                <a:cs typeface="Arial" panose="020B0604020202020204" pitchFamily="34" charset="0"/>
              </a:rPr>
              <a:t> is </a:t>
            </a:r>
            <a:r>
              <a:rPr lang="en-GB" sz="3600" b="1" dirty="0">
                <a:solidFill>
                  <a:schemeClr val="bg1"/>
                </a:solidFill>
                <a:latin typeface="Arial" panose="020B0604020202020204" pitchFamily="34" charset="0"/>
                <a:cs typeface="Arial" panose="020B0604020202020204" pitchFamily="34" charset="0"/>
              </a:rPr>
              <a:t>also used for treating </a:t>
            </a:r>
            <a:r>
              <a:rPr lang="en-GB" sz="3600" b="1" dirty="0" smtClean="0">
                <a:solidFill>
                  <a:schemeClr val="bg1"/>
                </a:solidFill>
                <a:latin typeface="Arial" panose="020B0604020202020204" pitchFamily="34" charset="0"/>
                <a:cs typeface="Arial" panose="020B0604020202020204" pitchFamily="34" charset="0"/>
              </a:rPr>
              <a:t>liver disease</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fatty liver, depression</a:t>
            </a:r>
            <a:r>
              <a:rPr lang="en-GB" sz="3600" b="1" dirty="0">
                <a:solidFill>
                  <a:schemeClr val="bg1"/>
                </a:solidFill>
                <a:latin typeface="Arial" panose="020B0604020202020204" pitchFamily="34" charset="0"/>
                <a:cs typeface="Arial" panose="020B0604020202020204" pitchFamily="34" charset="0"/>
              </a:rPr>
              <a:t>, osteoarthritis, </a:t>
            </a:r>
            <a:r>
              <a:rPr lang="en-GB" sz="3600" b="1" dirty="0" smtClean="0">
                <a:solidFill>
                  <a:schemeClr val="bg1"/>
                </a:solidFill>
                <a:latin typeface="Arial" panose="020B0604020202020204" pitchFamily="34" charset="0"/>
                <a:cs typeface="Arial" panose="020B0604020202020204" pitchFamily="34" charset="0"/>
              </a:rPr>
              <a:t>            congestive </a:t>
            </a:r>
            <a:r>
              <a:rPr lang="en-GB" sz="3600" b="1" dirty="0">
                <a:solidFill>
                  <a:schemeClr val="bg1"/>
                </a:solidFill>
                <a:latin typeface="Arial" panose="020B0604020202020204" pitchFamily="34" charset="0"/>
                <a:cs typeface="Arial" panose="020B0604020202020204" pitchFamily="34" charset="0"/>
              </a:rPr>
              <a:t>heart failure (CHF), and obesity; for boosting the immune system; and for improving athletic performance. It is also used for preventing noncancerous </a:t>
            </a:r>
            <a:r>
              <a:rPr lang="en-GB" sz="3600" b="1" dirty="0" smtClean="0">
                <a:solidFill>
                  <a:schemeClr val="bg1"/>
                </a:solidFill>
                <a:latin typeface="Arial" panose="020B0604020202020204" pitchFamily="34" charset="0"/>
                <a:cs typeface="Arial" panose="020B0604020202020204" pitchFamily="34" charset="0"/>
              </a:rPr>
              <a:t>tumours </a:t>
            </a:r>
            <a:r>
              <a:rPr lang="en-GB" sz="3600" b="1" dirty="0">
                <a:solidFill>
                  <a:schemeClr val="bg1"/>
                </a:solidFill>
                <a:latin typeface="Arial" panose="020B0604020202020204" pitchFamily="34" charset="0"/>
                <a:cs typeface="Arial" panose="020B0604020202020204" pitchFamily="34" charset="0"/>
              </a:rPr>
              <a:t>in the colon (colorectal adenomas</a:t>
            </a:r>
            <a:r>
              <a:rPr lang="en-GB" sz="3600" b="1" dirty="0" smtClean="0">
                <a:solidFill>
                  <a:schemeClr val="bg1"/>
                </a:solidFill>
                <a:latin typeface="Arial" panose="020B0604020202020204" pitchFamily="34" charset="0"/>
                <a:cs typeface="Arial" panose="020B0604020202020204" pitchFamily="34" charset="0"/>
              </a:rPr>
              <a:t>).</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69476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2949" y="1043915"/>
            <a:ext cx="7829550" cy="3970318"/>
          </a:xfrm>
          <a:prstGeom prst="rect">
            <a:avLst/>
          </a:prstGeom>
          <a:noFill/>
        </p:spPr>
        <p:txBody>
          <a:bodyPr wrap="square" rtlCol="0">
            <a:spAutoFit/>
          </a:bodyPr>
          <a:lstStyle/>
          <a:p>
            <a:r>
              <a:rPr lang="en-GB" sz="3600" b="1" u="sng" dirty="0" smtClean="0">
                <a:solidFill>
                  <a:schemeClr val="bg1"/>
                </a:solidFill>
                <a:latin typeface="Arial" panose="020B0604020202020204" pitchFamily="34" charset="0"/>
                <a:cs typeface="Arial" panose="020B0604020202020204" pitchFamily="34" charset="0"/>
              </a:rPr>
              <a:t>Betaine stimulates bile flow</a:t>
            </a: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Topically</a:t>
            </a:r>
            <a:r>
              <a:rPr lang="en-GB" sz="3600" b="1" dirty="0">
                <a:solidFill>
                  <a:schemeClr val="bg1"/>
                </a:solidFill>
                <a:latin typeface="Arial" panose="020B0604020202020204" pitchFamily="34" charset="0"/>
                <a:cs typeface="Arial" panose="020B0604020202020204" pitchFamily="34" charset="0"/>
              </a:rPr>
              <a:t>, </a:t>
            </a:r>
            <a:r>
              <a:rPr lang="en-GB" sz="3600" b="1" dirty="0">
                <a:solidFill>
                  <a:srgbClr val="FFFF00"/>
                </a:solidFill>
                <a:latin typeface="Arial" panose="020B0604020202020204" pitchFamily="34" charset="0"/>
                <a:cs typeface="Arial" panose="020B0604020202020204" pitchFamily="34" charset="0"/>
              </a:rPr>
              <a:t>betaine anhydrous </a:t>
            </a:r>
            <a:r>
              <a:rPr lang="en-GB" sz="3600" b="1" dirty="0">
                <a:solidFill>
                  <a:schemeClr val="bg1"/>
                </a:solidFill>
                <a:latin typeface="Arial" panose="020B0604020202020204" pitchFamily="34" charset="0"/>
                <a:cs typeface="Arial" panose="020B0604020202020204" pitchFamily="34" charset="0"/>
              </a:rPr>
              <a:t>is used as an ingredient in toothpastes to reduce the symptoms of dry mouth.</a:t>
            </a:r>
          </a:p>
        </p:txBody>
      </p:sp>
    </p:spTree>
    <p:extLst>
      <p:ext uri="{BB962C8B-B14F-4D97-AF65-F5344CB8AC3E}">
        <p14:creationId xmlns:p14="http://schemas.microsoft.com/office/powerpoint/2010/main" xmlns="" val="1417992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553915"/>
            <a:ext cx="3982915" cy="5723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35270" y="771353"/>
            <a:ext cx="3727938"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Betaine </a:t>
            </a:r>
            <a:r>
              <a:rPr lang="en-GB" sz="3600" b="1" dirty="0" smtClean="0">
                <a:solidFill>
                  <a:schemeClr val="bg1"/>
                </a:solidFill>
                <a:latin typeface="Arial" panose="020B0604020202020204" pitchFamily="34" charset="0"/>
                <a:cs typeface="Arial" panose="020B0604020202020204" pitchFamily="34" charset="0"/>
              </a:rPr>
              <a:t>is a major methyl donor and readily donates methyl groups to the digestive enzymes to aid in their activation. </a:t>
            </a:r>
            <a:endParaRPr lang="en-GB" sz="36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4728796" y="1151997"/>
            <a:ext cx="3684733" cy="4317024"/>
          </a:xfrm>
          <a:prstGeom prst="rect">
            <a:avLst/>
          </a:prstGeom>
        </p:spPr>
      </p:pic>
    </p:spTree>
    <p:extLst>
      <p:ext uri="{BB962C8B-B14F-4D97-AF65-F5344CB8AC3E}">
        <p14:creationId xmlns:p14="http://schemas.microsoft.com/office/powerpoint/2010/main" xmlns="" val="23892662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3288" y="1305341"/>
            <a:ext cx="7517423" cy="4247317"/>
          </a:xfrm>
          <a:prstGeom prst="rect">
            <a:avLst/>
          </a:prstGeom>
          <a:noFill/>
        </p:spPr>
        <p:txBody>
          <a:bodyPr wrap="square" rtlCol="0">
            <a:spAutoFit/>
          </a:bodyPr>
          <a:lstStyle/>
          <a:p>
            <a:pPr fontAlgn="base"/>
            <a:r>
              <a:rPr lang="en-GB" sz="3600" b="1" dirty="0">
                <a:solidFill>
                  <a:srgbClr val="FFFF00"/>
                </a:solidFill>
                <a:latin typeface="Arial" panose="020B0604020202020204" pitchFamily="34" charset="0"/>
                <a:cs typeface="Arial" panose="020B0604020202020204" pitchFamily="34" charset="0"/>
              </a:rPr>
              <a:t>Dietary Sources</a:t>
            </a:r>
          </a:p>
          <a:p>
            <a:pPr fontAlgn="base"/>
            <a:r>
              <a:rPr lang="en-GB" sz="3600" b="1" dirty="0">
                <a:solidFill>
                  <a:schemeClr val="bg1"/>
                </a:solidFill>
                <a:latin typeface="Arial" panose="020B0604020202020204" pitchFamily="34" charset="0"/>
                <a:cs typeface="Arial" panose="020B0604020202020204" pitchFamily="34" charset="0"/>
              </a:rPr>
              <a:t>Food sources of betaine include:</a:t>
            </a:r>
          </a:p>
          <a:p>
            <a:pPr fontAlgn="base"/>
            <a:r>
              <a:rPr lang="en-GB" sz="3600" b="1" dirty="0">
                <a:solidFill>
                  <a:schemeClr val="bg1"/>
                </a:solidFill>
                <a:latin typeface="Arial" panose="020B0604020202020204" pitchFamily="34" charset="0"/>
                <a:cs typeface="Arial" panose="020B0604020202020204" pitchFamily="34" charset="0"/>
              </a:rPr>
              <a:t>Beets</a:t>
            </a:r>
          </a:p>
          <a:p>
            <a:pPr fontAlgn="base"/>
            <a:r>
              <a:rPr lang="en-GB" sz="3600" b="1" dirty="0">
                <a:solidFill>
                  <a:schemeClr val="bg1"/>
                </a:solidFill>
                <a:latin typeface="Arial" panose="020B0604020202020204" pitchFamily="34" charset="0"/>
                <a:cs typeface="Arial" panose="020B0604020202020204" pitchFamily="34" charset="0"/>
              </a:rPr>
              <a:t>Broccoli</a:t>
            </a:r>
          </a:p>
          <a:p>
            <a:pPr fontAlgn="base"/>
            <a:r>
              <a:rPr lang="en-GB" sz="3600" b="1" dirty="0">
                <a:solidFill>
                  <a:schemeClr val="bg1"/>
                </a:solidFill>
                <a:latin typeface="Arial" panose="020B0604020202020204" pitchFamily="34" charset="0"/>
                <a:cs typeface="Arial" panose="020B0604020202020204" pitchFamily="34" charset="0"/>
              </a:rPr>
              <a:t>Grains</a:t>
            </a:r>
          </a:p>
          <a:p>
            <a:pPr fontAlgn="base"/>
            <a:r>
              <a:rPr lang="en-GB" sz="3600" b="1" dirty="0">
                <a:solidFill>
                  <a:schemeClr val="bg1"/>
                </a:solidFill>
                <a:latin typeface="Arial" panose="020B0604020202020204" pitchFamily="34" charset="0"/>
                <a:cs typeface="Arial" panose="020B0604020202020204" pitchFamily="34" charset="0"/>
              </a:rPr>
              <a:t>Shellfish</a:t>
            </a:r>
          </a:p>
          <a:p>
            <a:pPr fontAlgn="base"/>
            <a:r>
              <a:rPr lang="en-GB" sz="3600" b="1" dirty="0">
                <a:solidFill>
                  <a:schemeClr val="bg1"/>
                </a:solidFill>
                <a:latin typeface="Arial" panose="020B0604020202020204" pitchFamily="34" charset="0"/>
                <a:cs typeface="Arial" panose="020B0604020202020204" pitchFamily="34" charset="0"/>
              </a:rPr>
              <a:t>Spinach</a:t>
            </a:r>
          </a:p>
          <a:p>
            <a:endParaRPr lang="en-GB" dirty="0"/>
          </a:p>
        </p:txBody>
      </p:sp>
    </p:spTree>
    <p:extLst>
      <p:ext uri="{BB962C8B-B14F-4D97-AF65-F5344CB8AC3E}">
        <p14:creationId xmlns:p14="http://schemas.microsoft.com/office/powerpoint/2010/main" xmlns="" val="3983019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47699" y="562707"/>
            <a:ext cx="7907216" cy="5741377"/>
          </a:xfrm>
          <a:prstGeom prst="rect">
            <a:avLst/>
          </a:prstGeom>
        </p:spPr>
      </p:pic>
      <p:sp>
        <p:nvSpPr>
          <p:cNvPr id="4" name="Oval 3"/>
          <p:cNvSpPr/>
          <p:nvPr/>
        </p:nvSpPr>
        <p:spPr>
          <a:xfrm>
            <a:off x="2060330" y="1134249"/>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398834" y="2402327"/>
            <a:ext cx="4404946" cy="2862322"/>
          </a:xfrm>
          <a:prstGeom prst="rect">
            <a:avLst/>
          </a:prstGeom>
          <a:noFill/>
        </p:spPr>
        <p:txBody>
          <a:bodyPr wrap="square" rtlCol="0">
            <a:spAutoFit/>
          </a:bodyPr>
          <a:lstStyle/>
          <a:p>
            <a:pPr algn="ctr"/>
            <a:r>
              <a:rPr lang="en-GB" sz="4800" b="1" dirty="0" smtClean="0">
                <a:solidFill>
                  <a:schemeClr val="bg1"/>
                </a:solidFill>
                <a:latin typeface="Arial" panose="020B0604020202020204" pitchFamily="34" charset="0"/>
                <a:cs typeface="Arial" panose="020B0604020202020204" pitchFamily="34" charset="0"/>
              </a:rPr>
              <a:t>GUT Repair and Regeneration</a:t>
            </a:r>
            <a:endParaRPr lang="en-GB" sz="4800" b="1" dirty="0">
              <a:solidFill>
                <a:schemeClr val="bg1"/>
              </a:solidFill>
              <a:latin typeface="Arial" panose="020B0604020202020204" pitchFamily="34" charset="0"/>
              <a:cs typeface="Arial" panose="020B0604020202020204" pitchFamily="34" charset="0"/>
            </a:endParaRPr>
          </a:p>
          <a:p>
            <a:pPr algn="ctr"/>
            <a:endParaRPr lang="en-GB"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780232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0535" y="889843"/>
            <a:ext cx="7873512" cy="5078313"/>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Gut Repair and Regeneration</a:t>
            </a:r>
          </a:p>
          <a:p>
            <a:r>
              <a:rPr lang="en-GB" sz="3600" b="1" dirty="0">
                <a:solidFill>
                  <a:schemeClr val="bg1"/>
                </a:solidFill>
                <a:latin typeface="Arial" panose="020B0604020202020204" pitchFamily="34" charset="0"/>
                <a:cs typeface="Arial" panose="020B0604020202020204" pitchFamily="34" charset="0"/>
              </a:rPr>
              <a:t>r</a:t>
            </a:r>
            <a:r>
              <a:rPr lang="en-GB" sz="3600" b="1" dirty="0" smtClean="0">
                <a:solidFill>
                  <a:schemeClr val="bg1"/>
                </a:solidFill>
                <a:latin typeface="Arial" panose="020B0604020202020204" pitchFamily="34" charset="0"/>
                <a:cs typeface="Arial" panose="020B0604020202020204" pitchFamily="34" charset="0"/>
              </a:rPr>
              <a:t>equires</a:t>
            </a:r>
          </a:p>
          <a:p>
            <a:r>
              <a:rPr lang="en-GB" sz="3600" b="1" dirty="0" smtClean="0">
                <a:solidFill>
                  <a:schemeClr val="bg1"/>
                </a:solidFill>
                <a:latin typeface="Arial" panose="020B0604020202020204" pitchFamily="34" charset="0"/>
                <a:cs typeface="Arial" panose="020B0604020202020204" pitchFamily="34" charset="0"/>
              </a:rPr>
              <a:t>Zinc</a:t>
            </a:r>
          </a:p>
          <a:p>
            <a:r>
              <a:rPr lang="en-GB" sz="3600" b="1" dirty="0" smtClean="0">
                <a:solidFill>
                  <a:schemeClr val="bg1"/>
                </a:solidFill>
                <a:latin typeface="Arial" panose="020B0604020202020204" pitchFamily="34" charset="0"/>
                <a:cs typeface="Arial" panose="020B0604020202020204" pitchFamily="34" charset="0"/>
              </a:rPr>
              <a:t>Pantothenic acid</a:t>
            </a:r>
          </a:p>
          <a:p>
            <a:r>
              <a:rPr lang="en-GB" sz="3600" b="1" dirty="0" smtClean="0">
                <a:solidFill>
                  <a:schemeClr val="bg1"/>
                </a:solidFill>
                <a:latin typeface="Arial" panose="020B0604020202020204" pitchFamily="34" charset="0"/>
                <a:cs typeface="Arial" panose="020B0604020202020204" pitchFamily="34" charset="0"/>
              </a:rPr>
              <a:t>Vitamin A</a:t>
            </a:r>
          </a:p>
          <a:p>
            <a:r>
              <a:rPr lang="en-GB" sz="3600" b="1" dirty="0" smtClean="0">
                <a:solidFill>
                  <a:schemeClr val="bg1"/>
                </a:solidFill>
                <a:latin typeface="Arial" panose="020B0604020202020204" pitchFamily="34" charset="0"/>
                <a:cs typeface="Arial" panose="020B0604020202020204" pitchFamily="34" charset="0"/>
              </a:rPr>
              <a:t>Glutamine</a:t>
            </a:r>
          </a:p>
          <a:p>
            <a:r>
              <a:rPr lang="en-GB" sz="3600" b="1" dirty="0" smtClean="0">
                <a:solidFill>
                  <a:schemeClr val="bg1"/>
                </a:solidFill>
                <a:latin typeface="Arial" panose="020B0604020202020204" pitchFamily="34" charset="0"/>
                <a:cs typeface="Arial" panose="020B0604020202020204" pitchFamily="34" charset="0"/>
              </a:rPr>
              <a:t>Biotin inhibits spores converting to mycelium in fungal overgrowths</a:t>
            </a:r>
          </a:p>
          <a:p>
            <a:r>
              <a:rPr lang="en-GB" sz="3600" b="1" dirty="0" smtClean="0">
                <a:solidFill>
                  <a:schemeClr val="bg1"/>
                </a:solidFill>
                <a:latin typeface="Arial" panose="020B0604020202020204" pitchFamily="34" charset="0"/>
                <a:cs typeface="Arial" panose="020B0604020202020204" pitchFamily="34" charset="0"/>
              </a:rPr>
              <a:t>Turmeric</a:t>
            </a:r>
          </a:p>
        </p:txBody>
      </p:sp>
    </p:spTree>
    <p:extLst>
      <p:ext uri="{BB962C8B-B14F-4D97-AF65-F5344CB8AC3E}">
        <p14:creationId xmlns:p14="http://schemas.microsoft.com/office/powerpoint/2010/main" xmlns="" val="13849815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27916" y="510319"/>
            <a:ext cx="7923419" cy="5784973"/>
          </a:xfrm>
          <a:prstGeom prst="rect">
            <a:avLst/>
          </a:prstGeom>
        </p:spPr>
      </p:pic>
      <p:sp>
        <p:nvSpPr>
          <p:cNvPr id="2" name="TextBox 1"/>
          <p:cNvSpPr txBox="1"/>
          <p:nvPr/>
        </p:nvSpPr>
        <p:spPr>
          <a:xfrm>
            <a:off x="2127738" y="5446655"/>
            <a:ext cx="4747847" cy="646331"/>
          </a:xfrm>
          <a:prstGeom prst="rect">
            <a:avLst/>
          </a:prstGeom>
          <a:noFill/>
        </p:spPr>
        <p:txBody>
          <a:bodyPr wrap="square" rtlCol="0">
            <a:spAutoFit/>
          </a:bodyPr>
          <a:lstStyle/>
          <a:p>
            <a:pPr algn="ctr"/>
            <a:r>
              <a:rPr lang="en-GB" sz="3600" b="1" dirty="0">
                <a:latin typeface="Arial" panose="020B0604020202020204" pitchFamily="34" charset="0"/>
                <a:cs typeface="Arial" panose="020B0604020202020204" pitchFamily="34" charset="0"/>
              </a:rPr>
              <a:t>a</a:t>
            </a:r>
            <a:r>
              <a:rPr lang="en-GB" sz="3600" b="1" dirty="0" smtClean="0">
                <a:latin typeface="Arial" panose="020B0604020202020204" pitchFamily="34" charset="0"/>
                <a:cs typeface="Arial" panose="020B0604020202020204" pitchFamily="34" charset="0"/>
              </a:rPr>
              <a:t>nd </a:t>
            </a:r>
            <a:r>
              <a:rPr lang="en-GB" sz="3600" b="1" dirty="0" err="1" smtClean="0">
                <a:latin typeface="Arial" panose="020B0604020202020204" pitchFamily="34" charset="0"/>
                <a:cs typeface="Arial" panose="020B0604020202020204" pitchFamily="34" charset="0"/>
              </a:rPr>
              <a:t>Probiomics</a:t>
            </a:r>
            <a:endParaRPr lang="en-GB" sz="3600" dirty="0"/>
          </a:p>
        </p:txBody>
      </p:sp>
    </p:spTree>
    <p:extLst>
      <p:ext uri="{BB962C8B-B14F-4D97-AF65-F5344CB8AC3E}">
        <p14:creationId xmlns:p14="http://schemas.microsoft.com/office/powerpoint/2010/main" xmlns="" val="36166547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270" y="2769578"/>
            <a:ext cx="7596553" cy="3231654"/>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a:t>
            </a:r>
            <a:r>
              <a:rPr lang="en-GB" sz="3600" b="1" dirty="0">
                <a:solidFill>
                  <a:schemeClr val="bg1"/>
                </a:solidFill>
                <a:latin typeface="Arial" panose="020B0604020202020204" pitchFamily="34" charset="0"/>
                <a:cs typeface="Arial" panose="020B0604020202020204" pitchFamily="34" charset="0"/>
              </a:rPr>
              <a:t>Until proven otherwise, all chronic illness—all chronic illness—is autoimmune.” </a:t>
            </a:r>
            <a:endParaRPr lang="en-GB" sz="3600" b="1" dirty="0" smtClean="0">
              <a:solidFill>
                <a:schemeClr val="bg1"/>
              </a:solidFill>
              <a:latin typeface="Arial" panose="020B0604020202020204" pitchFamily="34" charset="0"/>
              <a:cs typeface="Arial" panose="020B0604020202020204" pitchFamily="34" charset="0"/>
            </a:endParaRPr>
          </a:p>
          <a:p>
            <a:pPr algn="ctr"/>
            <a:endParaRPr lang="en-GB" sz="3600" b="1" dirty="0" smtClean="0">
              <a:solidFill>
                <a:schemeClr val="bg1"/>
              </a:solidFill>
              <a:latin typeface="Arial" panose="020B0604020202020204" pitchFamily="34" charset="0"/>
              <a:cs typeface="Arial" panose="020B0604020202020204" pitchFamily="34" charset="0"/>
            </a:endParaRPr>
          </a:p>
          <a:p>
            <a:pPr algn="ctr"/>
            <a:r>
              <a:rPr lang="en-GB" sz="2000" b="1" dirty="0" err="1">
                <a:solidFill>
                  <a:schemeClr val="bg1"/>
                </a:solidFill>
                <a:latin typeface="Arial" panose="020B0604020202020204" pitchFamily="34" charset="0"/>
                <a:cs typeface="Arial" panose="020B0604020202020204" pitchFamily="34" charset="0"/>
              </a:rPr>
              <a:t>Dr.Yehuda</a:t>
            </a:r>
            <a:r>
              <a:rPr lang="en-GB" sz="2000" b="1" dirty="0">
                <a:solidFill>
                  <a:schemeClr val="bg1"/>
                </a:solidFill>
                <a:latin typeface="Arial" panose="020B0604020202020204" pitchFamily="34" charset="0"/>
                <a:cs typeface="Arial" panose="020B0604020202020204" pitchFamily="34" charset="0"/>
              </a:rPr>
              <a:t> </a:t>
            </a:r>
            <a:r>
              <a:rPr lang="en-GB" sz="2000" b="1" dirty="0" err="1">
                <a:solidFill>
                  <a:schemeClr val="bg1"/>
                </a:solidFill>
                <a:latin typeface="Arial" panose="020B0604020202020204" pitchFamily="34" charset="0"/>
                <a:cs typeface="Arial" panose="020B0604020202020204" pitchFamily="34" charset="0"/>
              </a:rPr>
              <a:t>Shoenfeld</a:t>
            </a:r>
            <a:r>
              <a:rPr lang="en-GB" sz="2000" b="1" dirty="0">
                <a:solidFill>
                  <a:schemeClr val="bg1"/>
                </a:solidFill>
                <a:latin typeface="Arial" panose="020B0604020202020204" pitchFamily="34" charset="0"/>
                <a:cs typeface="Arial" panose="020B0604020202020204" pitchFamily="34" charset="0"/>
              </a:rPr>
              <a:t>, </a:t>
            </a:r>
            <a:r>
              <a:rPr lang="en-GB" sz="2000" b="1" i="1" dirty="0">
                <a:solidFill>
                  <a:schemeClr val="bg1"/>
                </a:solidFill>
                <a:latin typeface="Arial" panose="020B0604020202020204" pitchFamily="34" charset="0"/>
                <a:cs typeface="Arial" panose="020B0604020202020204" pitchFamily="34" charset="0"/>
              </a:rPr>
              <a:t>Infection and Autoimmunity</a:t>
            </a:r>
            <a:r>
              <a:rPr lang="en-GB" sz="2000" b="1" dirty="0" smtClean="0">
                <a:solidFill>
                  <a:schemeClr val="bg1"/>
                </a:solidFill>
                <a:latin typeface="Arial" panose="020B0604020202020204" pitchFamily="34" charset="0"/>
                <a:cs typeface="Arial" panose="020B0604020202020204" pitchFamily="34" charset="0"/>
              </a:rPr>
              <a:t>. </a:t>
            </a:r>
            <a:r>
              <a:rPr lang="en-GB" sz="2000" b="1" dirty="0">
                <a:solidFill>
                  <a:schemeClr val="bg1"/>
                </a:solidFill>
                <a:latin typeface="Arial" panose="020B0604020202020204" pitchFamily="34" charset="0"/>
                <a:cs typeface="Arial" panose="020B0604020202020204" pitchFamily="34" charset="0"/>
              </a:rPr>
              <a:t>(</a:t>
            </a:r>
            <a:r>
              <a:rPr lang="en-GB" sz="2000" b="1" dirty="0" err="1">
                <a:solidFill>
                  <a:schemeClr val="bg1"/>
                </a:solidFill>
                <a:latin typeface="Arial" panose="020B0604020202020204" pitchFamily="34" charset="0"/>
                <a:cs typeface="Arial" panose="020B0604020202020204" pitchFamily="34" charset="0"/>
              </a:rPr>
              <a:t>Shoenfeld</a:t>
            </a:r>
            <a:r>
              <a:rPr lang="en-GB" sz="2000" b="1" dirty="0">
                <a:solidFill>
                  <a:schemeClr val="bg1"/>
                </a:solidFill>
                <a:latin typeface="Arial" panose="020B0604020202020204" pitchFamily="34" charset="0"/>
                <a:cs typeface="Arial" panose="020B0604020202020204" pitchFamily="34" charset="0"/>
              </a:rPr>
              <a:t> is arguably the most influential immunologist in the world)</a:t>
            </a:r>
          </a:p>
        </p:txBody>
      </p:sp>
      <p:pic>
        <p:nvPicPr>
          <p:cNvPr id="4" name="Picture 3"/>
          <p:cNvPicPr>
            <a:picLocks noChangeAspect="1"/>
          </p:cNvPicPr>
          <p:nvPr/>
        </p:nvPicPr>
        <p:blipFill>
          <a:blip r:embed="rId2" cstate="print"/>
          <a:stretch>
            <a:fillRect/>
          </a:stretch>
        </p:blipFill>
        <p:spPr>
          <a:xfrm>
            <a:off x="658691" y="542192"/>
            <a:ext cx="1847850" cy="2133600"/>
          </a:xfrm>
          <a:prstGeom prst="rect">
            <a:avLst/>
          </a:prstGeom>
        </p:spPr>
      </p:pic>
    </p:spTree>
    <p:extLst>
      <p:ext uri="{BB962C8B-B14F-4D97-AF65-F5344CB8AC3E}">
        <p14:creationId xmlns:p14="http://schemas.microsoft.com/office/powerpoint/2010/main" xmlns="" val="3260804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55392" y="533399"/>
            <a:ext cx="7943485" cy="5816499"/>
          </a:xfrm>
          <a:prstGeom prst="rect">
            <a:avLst/>
          </a:prstGeom>
        </p:spPr>
      </p:pic>
      <p:sp>
        <p:nvSpPr>
          <p:cNvPr id="3" name="TextBox 2"/>
          <p:cNvSpPr txBox="1"/>
          <p:nvPr/>
        </p:nvSpPr>
        <p:spPr>
          <a:xfrm>
            <a:off x="914400" y="606669"/>
            <a:ext cx="2365131" cy="3785652"/>
          </a:xfrm>
          <a:prstGeom prst="rect">
            <a:avLst/>
          </a:prstGeom>
          <a:noFill/>
        </p:spPr>
        <p:txBody>
          <a:bodyPr wrap="square" rtlCol="0">
            <a:spAutoFit/>
          </a:bodyPr>
          <a:lstStyle/>
          <a:p>
            <a:r>
              <a:rPr lang="en-GB" sz="2400" b="1" dirty="0" smtClean="0">
                <a:solidFill>
                  <a:srgbClr val="002060"/>
                </a:solidFill>
                <a:latin typeface="Arial" panose="020B0604020202020204" pitchFamily="34" charset="0"/>
                <a:cs typeface="Arial" panose="020B0604020202020204" pitchFamily="34" charset="0"/>
              </a:rPr>
              <a:t>40% of children cannot swallow pills or capsules. Twice as many women have similar difficulties than men.</a:t>
            </a:r>
            <a:endParaRPr lang="en-GB"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123011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Stomach</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Test vials – </a:t>
            </a:r>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pepsinogen, pepsin</a:t>
            </a:r>
          </a:p>
          <a:p>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activates pepsinogen to generate pepsin</a:t>
            </a:r>
          </a:p>
          <a:p>
            <a:r>
              <a:rPr lang="en-GB" sz="3600" b="1" dirty="0" smtClean="0">
                <a:solidFill>
                  <a:schemeClr val="bg1"/>
                </a:solidFill>
                <a:latin typeface="Arial" panose="020B0604020202020204" pitchFamily="34" charset="0"/>
                <a:cs typeface="Arial" panose="020B0604020202020204" pitchFamily="34" charset="0"/>
              </a:rPr>
              <a:t>Pepsin degrades dietary proteins into their components, peptides and amino acids to be readily absorbed by intestinal lining</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342850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612844"/>
            <a:ext cx="7798777"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John </a:t>
            </a:r>
            <a:r>
              <a:rPr lang="en-GB" sz="3600" b="1" dirty="0" err="1" smtClean="0">
                <a:solidFill>
                  <a:srgbClr val="FFFF00"/>
                </a:solidFill>
                <a:latin typeface="Arial" panose="020B0604020202020204" pitchFamily="34" charset="0"/>
                <a:cs typeface="Arial" panose="020B0604020202020204" pitchFamily="34" charset="0"/>
              </a:rPr>
              <a:t>Croese</a:t>
            </a:r>
            <a:r>
              <a:rPr lang="en-GB" sz="3600" b="1" dirty="0" smtClean="0">
                <a:solidFill>
                  <a:srgbClr val="FFFF00"/>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in 2001 with </a:t>
            </a:r>
            <a:r>
              <a:rPr lang="en-GB" sz="3600" b="1" dirty="0">
                <a:solidFill>
                  <a:schemeClr val="bg1"/>
                </a:solidFill>
                <a:latin typeface="Arial" panose="020B0604020202020204" pitchFamily="34" charset="0"/>
                <a:cs typeface="Arial" panose="020B0604020202020204" pitchFamily="34" charset="0"/>
              </a:rPr>
              <a:t>a variety of other investigators from around the world, particularly developing countries—looking at the relationship of asthma to hygiene in children, and particularly looking at helminth infections and showing that there was an inverse prevalence: decreasing asthma with increasing intestinal worms. </a:t>
            </a:r>
          </a:p>
        </p:txBody>
      </p:sp>
    </p:spTree>
    <p:extLst>
      <p:ext uri="{BB962C8B-B14F-4D97-AF65-F5344CB8AC3E}">
        <p14:creationId xmlns:p14="http://schemas.microsoft.com/office/powerpoint/2010/main" xmlns="" val="12391101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269" y="889843"/>
            <a:ext cx="7596553"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a:t>
            </a:r>
            <a:r>
              <a:rPr lang="en-GB" sz="3600" b="1" dirty="0" smtClean="0">
                <a:solidFill>
                  <a:schemeClr val="bg1"/>
                </a:solidFill>
                <a:latin typeface="Arial" panose="020B0604020202020204" pitchFamily="34" charset="0"/>
                <a:cs typeface="Arial" panose="020B0604020202020204" pitchFamily="34" charset="0"/>
              </a:rPr>
              <a:t>here </a:t>
            </a:r>
            <a:r>
              <a:rPr lang="en-GB" sz="3600" b="1" dirty="0">
                <a:solidFill>
                  <a:schemeClr val="bg1"/>
                </a:solidFill>
                <a:latin typeface="Arial" panose="020B0604020202020204" pitchFamily="34" charset="0"/>
                <a:cs typeface="Arial" panose="020B0604020202020204" pitchFamily="34" charset="0"/>
              </a:rPr>
              <a:t>are about 1633 Pub Med-cited publications presently that talk about the use of </a:t>
            </a:r>
            <a:r>
              <a:rPr lang="en-GB" sz="3600" b="1" dirty="0" err="1">
                <a:solidFill>
                  <a:schemeClr val="bg1"/>
                </a:solidFill>
                <a:latin typeface="Arial" panose="020B0604020202020204" pitchFamily="34" charset="0"/>
                <a:cs typeface="Arial" panose="020B0604020202020204" pitchFamily="34" charset="0"/>
              </a:rPr>
              <a:t>fecal</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transplant and </a:t>
            </a:r>
            <a:r>
              <a:rPr lang="en-GB" sz="3600" b="1" dirty="0">
                <a:solidFill>
                  <a:schemeClr val="bg1"/>
                </a:solidFill>
                <a:latin typeface="Arial" panose="020B0604020202020204" pitchFamily="34" charset="0"/>
                <a:cs typeface="Arial" panose="020B0604020202020204" pitchFamily="34" charset="0"/>
              </a:rPr>
              <a:t>has </a:t>
            </a:r>
            <a:r>
              <a:rPr lang="en-GB" sz="3600" b="1" dirty="0">
                <a:solidFill>
                  <a:srgbClr val="FFFF00"/>
                </a:solidFill>
                <a:latin typeface="Arial" panose="020B0604020202020204" pitchFamily="34" charset="0"/>
                <a:cs typeface="Arial" panose="020B0604020202020204" pitchFamily="34" charset="0"/>
              </a:rPr>
              <a:t>20,434 publications</a:t>
            </a:r>
            <a:r>
              <a:rPr lang="en-GB" sz="3600" b="1" dirty="0">
                <a:solidFill>
                  <a:schemeClr val="bg1"/>
                </a:solidFill>
                <a:latin typeface="Arial" panose="020B0604020202020204" pitchFamily="34" charset="0"/>
                <a:cs typeface="Arial" panose="020B0604020202020204" pitchFamily="34" charset="0"/>
              </a:rPr>
              <a:t> cited on helminth therapy for various forms of both localized </a:t>
            </a:r>
            <a:r>
              <a:rPr lang="en-GB" sz="3600" b="1" dirty="0" smtClean="0">
                <a:solidFill>
                  <a:schemeClr val="bg1"/>
                </a:solidFill>
                <a:latin typeface="Arial" panose="020B0604020202020204" pitchFamily="34" charset="0"/>
                <a:cs typeface="Arial" panose="020B0604020202020204" pitchFamily="34" charset="0"/>
              </a:rPr>
              <a:t>to </a:t>
            </a:r>
            <a:r>
              <a:rPr lang="en-GB" sz="3600" b="1" dirty="0">
                <a:solidFill>
                  <a:schemeClr val="bg1"/>
                </a:solidFill>
                <a:latin typeface="Arial" panose="020B0604020202020204" pitchFamily="34" charset="0"/>
                <a:cs typeface="Arial" panose="020B0604020202020204" pitchFamily="34" charset="0"/>
              </a:rPr>
              <a:t>systemic problems related to </a:t>
            </a:r>
            <a:r>
              <a:rPr lang="en-GB" sz="3600" b="1" dirty="0" smtClean="0">
                <a:solidFill>
                  <a:schemeClr val="bg1"/>
                </a:solidFill>
                <a:latin typeface="Arial" panose="020B0604020202020204" pitchFamily="34" charset="0"/>
                <a:cs typeface="Arial" panose="020B0604020202020204" pitchFamily="34" charset="0"/>
              </a:rPr>
              <a:t>allergy, arthritis</a:t>
            </a:r>
            <a:r>
              <a:rPr lang="en-GB" sz="3600" b="1" dirty="0">
                <a:solidFill>
                  <a:schemeClr val="bg1"/>
                </a:solidFill>
                <a:latin typeface="Arial" panose="020B0604020202020204" pitchFamily="34" charset="0"/>
                <a:cs typeface="Arial" panose="020B0604020202020204" pitchFamily="34" charset="0"/>
              </a:rPr>
              <a:t>, atopy, eczema, and asthma in children. </a:t>
            </a:r>
          </a:p>
        </p:txBody>
      </p:sp>
    </p:spTree>
    <p:extLst>
      <p:ext uri="{BB962C8B-B14F-4D97-AF65-F5344CB8AC3E}">
        <p14:creationId xmlns:p14="http://schemas.microsoft.com/office/powerpoint/2010/main" xmlns="" val="408768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215" y="483576"/>
            <a:ext cx="7957039"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Original research was done with </a:t>
            </a:r>
            <a:r>
              <a:rPr lang="en-GB" sz="3600" b="1" dirty="0">
                <a:solidFill>
                  <a:srgbClr val="FFFF00"/>
                </a:solidFill>
                <a:latin typeface="Arial" panose="020B0604020202020204" pitchFamily="34" charset="0"/>
                <a:cs typeface="Arial" panose="020B0604020202020204" pitchFamily="34" charset="0"/>
              </a:rPr>
              <a:t>TSO</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trichuris</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suis</a:t>
            </a:r>
            <a:r>
              <a:rPr lang="en-GB" sz="3600" b="1" dirty="0">
                <a:solidFill>
                  <a:schemeClr val="bg1"/>
                </a:solidFill>
                <a:latin typeface="Arial" panose="020B0604020202020204" pitchFamily="34" charset="0"/>
                <a:cs typeface="Arial" panose="020B0604020202020204" pitchFamily="34" charset="0"/>
              </a:rPr>
              <a:t>—“</a:t>
            </a:r>
            <a:r>
              <a:rPr lang="en-GB" sz="3600" b="1" dirty="0" err="1">
                <a:solidFill>
                  <a:schemeClr val="bg1"/>
                </a:solidFill>
                <a:latin typeface="Arial" panose="020B0604020202020204" pitchFamily="34" charset="0"/>
                <a:cs typeface="Arial" panose="020B0604020202020204" pitchFamily="34" charset="0"/>
              </a:rPr>
              <a:t>suis</a:t>
            </a:r>
            <a:r>
              <a:rPr lang="en-GB" sz="3600" b="1" dirty="0">
                <a:solidFill>
                  <a:schemeClr val="bg1"/>
                </a:solidFill>
                <a:latin typeface="Arial" panose="020B0604020202020204" pitchFamily="34" charset="0"/>
                <a:cs typeface="Arial" panose="020B0604020202020204" pitchFamily="34" charset="0"/>
              </a:rPr>
              <a:t>” for pig—ova) to restore immune tolerance in </a:t>
            </a:r>
            <a:r>
              <a:rPr lang="en-GB" sz="3600" b="1" dirty="0" smtClean="0">
                <a:solidFill>
                  <a:schemeClr val="bg1"/>
                </a:solidFill>
                <a:latin typeface="Arial" panose="020B0604020202020204" pitchFamily="34" charset="0"/>
                <a:cs typeface="Arial" panose="020B0604020202020204" pitchFamily="34" charset="0"/>
              </a:rPr>
              <a:t>people including allergies. On the</a:t>
            </a:r>
            <a:r>
              <a:rPr lang="en-GB" sz="3600" dirty="0" smtClean="0"/>
              <a:t> </a:t>
            </a:r>
            <a:r>
              <a:rPr lang="en-GB" sz="3600" b="1" dirty="0" smtClean="0">
                <a:solidFill>
                  <a:schemeClr val="bg1"/>
                </a:solidFill>
                <a:latin typeface="Arial" panose="020B0604020202020204" pitchFamily="34" charset="0"/>
                <a:cs typeface="Arial" panose="020B0604020202020204" pitchFamily="34" charset="0"/>
              </a:rPr>
              <a:t>surface </a:t>
            </a:r>
            <a:r>
              <a:rPr lang="en-GB" sz="3600" b="1" dirty="0">
                <a:solidFill>
                  <a:schemeClr val="bg1"/>
                </a:solidFill>
                <a:latin typeface="Arial" panose="020B0604020202020204" pitchFamily="34" charset="0"/>
                <a:cs typeface="Arial" panose="020B0604020202020204" pitchFamily="34" charset="0"/>
              </a:rPr>
              <a:t>of these specific helminths are certain kinds of </a:t>
            </a:r>
            <a:r>
              <a:rPr lang="en-GB" sz="3600" b="1" dirty="0" err="1">
                <a:solidFill>
                  <a:schemeClr val="bg1"/>
                </a:solidFill>
                <a:latin typeface="Arial" panose="020B0604020202020204" pitchFamily="34" charset="0"/>
                <a:cs typeface="Arial" panose="020B0604020202020204" pitchFamily="34" charset="0"/>
              </a:rPr>
              <a:t>mucopolysaccharides</a:t>
            </a:r>
            <a:r>
              <a:rPr lang="en-GB" sz="3600" b="1" dirty="0">
                <a:solidFill>
                  <a:schemeClr val="bg1"/>
                </a:solidFill>
                <a:latin typeface="Arial" panose="020B0604020202020204" pitchFamily="34" charset="0"/>
                <a:cs typeface="Arial" panose="020B0604020202020204" pitchFamily="34" charset="0"/>
              </a:rPr>
              <a:t> and other molecules that they elaborate from their own metabolism that have immune active </a:t>
            </a:r>
            <a:r>
              <a:rPr lang="en-GB" sz="3600" b="1" dirty="0" smtClean="0">
                <a:solidFill>
                  <a:schemeClr val="bg1"/>
                </a:solidFill>
                <a:latin typeface="Arial" panose="020B0604020202020204" pitchFamily="34" charset="0"/>
                <a:cs typeface="Arial" panose="020B0604020202020204" pitchFamily="34" charset="0"/>
              </a:rPr>
              <a:t>effects-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178742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7596553"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-and </a:t>
            </a:r>
            <a:r>
              <a:rPr lang="en-GB" sz="3600" b="1" dirty="0">
                <a:solidFill>
                  <a:schemeClr val="bg1"/>
                </a:solidFill>
                <a:latin typeface="Arial" panose="020B0604020202020204" pitchFamily="34" charset="0"/>
                <a:cs typeface="Arial" panose="020B0604020202020204" pitchFamily="34" charset="0"/>
              </a:rPr>
              <a:t>whether they work directly by membrane-binding ligand, direct-receptor activity or other effects that </a:t>
            </a:r>
            <a:r>
              <a:rPr lang="en-GB" sz="3600" b="1" dirty="0" smtClean="0">
                <a:solidFill>
                  <a:schemeClr val="bg1"/>
                </a:solidFill>
                <a:latin typeface="Arial" panose="020B0604020202020204" pitchFamily="34" charset="0"/>
                <a:cs typeface="Arial" panose="020B0604020202020204" pitchFamily="34" charset="0"/>
              </a:rPr>
              <a:t>modulate </a:t>
            </a:r>
            <a:r>
              <a:rPr lang="en-GB" sz="3600" b="1" dirty="0" err="1">
                <a:solidFill>
                  <a:schemeClr val="bg1"/>
                </a:solidFill>
                <a:latin typeface="Arial" panose="020B0604020202020204" pitchFamily="34" charset="0"/>
                <a:cs typeface="Arial" panose="020B0604020202020204" pitchFamily="34" charset="0"/>
              </a:rPr>
              <a:t>signaling</a:t>
            </a:r>
            <a:r>
              <a:rPr lang="en-GB" sz="3600" b="1" dirty="0">
                <a:solidFill>
                  <a:schemeClr val="bg1"/>
                </a:solidFill>
                <a:latin typeface="Arial" panose="020B0604020202020204" pitchFamily="34" charset="0"/>
                <a:cs typeface="Arial" panose="020B0604020202020204" pitchFamily="34" charset="0"/>
              </a:rPr>
              <a:t> that is associated with the gene expression of inflammatory cassettes of genes.</a:t>
            </a:r>
          </a:p>
        </p:txBody>
      </p:sp>
    </p:spTree>
    <p:extLst>
      <p:ext uri="{BB962C8B-B14F-4D97-AF65-F5344CB8AC3E}">
        <p14:creationId xmlns:p14="http://schemas.microsoft.com/office/powerpoint/2010/main" xmlns="" val="17249190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764930"/>
            <a:ext cx="7596553"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History and Background on the Presence of Worms in the Human Food </a:t>
            </a:r>
            <a:r>
              <a:rPr lang="en-GB" sz="3600" b="1" dirty="0" smtClean="0">
                <a:solidFill>
                  <a:srgbClr val="FFFF00"/>
                </a:solidFill>
                <a:latin typeface="Arial" panose="020B0604020202020204" pitchFamily="34" charset="0"/>
                <a:cs typeface="Arial" panose="020B0604020202020204" pitchFamily="34" charset="0"/>
              </a:rPr>
              <a:t>Supply. </a:t>
            </a:r>
            <a:r>
              <a:rPr lang="en-GB" sz="3600" b="1" dirty="0" smtClean="0">
                <a:solidFill>
                  <a:schemeClr val="bg1"/>
                </a:solidFill>
                <a:latin typeface="Arial" panose="020B0604020202020204" pitchFamily="34" charset="0"/>
                <a:cs typeface="Arial" panose="020B0604020202020204" pitchFamily="34" charset="0"/>
              </a:rPr>
              <a:t>Grain beetles eat rat faeces. </a:t>
            </a:r>
            <a:r>
              <a:rPr lang="en-GB" sz="3600" b="1" dirty="0">
                <a:solidFill>
                  <a:schemeClr val="bg1"/>
                </a:solidFill>
                <a:latin typeface="Arial" panose="020B0604020202020204" pitchFamily="34" charset="0"/>
                <a:cs typeface="Arial" panose="020B0604020202020204" pitchFamily="34" charset="0"/>
              </a:rPr>
              <a:t>which is having in its flesh the eggs of the rat tapeworm. So the rats are in the grain to eat the grain, they poop and they have the tapeworm eggs in there. </a:t>
            </a:r>
          </a:p>
        </p:txBody>
      </p:sp>
    </p:spTree>
    <p:extLst>
      <p:ext uri="{BB962C8B-B14F-4D97-AF65-F5344CB8AC3E}">
        <p14:creationId xmlns:p14="http://schemas.microsoft.com/office/powerpoint/2010/main" xmlns="" val="9064367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685" y="694592"/>
            <a:ext cx="7596553" cy="563231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The </a:t>
            </a:r>
            <a:r>
              <a:rPr lang="en-GB" sz="3600" b="1" dirty="0">
                <a:solidFill>
                  <a:srgbClr val="FFFF00"/>
                </a:solidFill>
                <a:latin typeface="Arial" panose="020B0604020202020204" pitchFamily="34" charset="0"/>
                <a:cs typeface="Arial" panose="020B0604020202020204" pitchFamily="34" charset="0"/>
              </a:rPr>
              <a:t>rat tapeworm </a:t>
            </a:r>
            <a:r>
              <a:rPr lang="en-GB" sz="3600" b="1" dirty="0">
                <a:solidFill>
                  <a:schemeClr val="bg1"/>
                </a:solidFill>
                <a:latin typeface="Arial" panose="020B0604020202020204" pitchFamily="34" charset="0"/>
                <a:cs typeface="Arial" panose="020B0604020202020204" pitchFamily="34" charset="0"/>
              </a:rPr>
              <a:t>has a deal with the rats, which is first come first served, so a rat has only one tapeworm. And then these tapeworm eggs get into the grain and then the beetles eat the poop to get the moisture out of it and they get infected with—or they get a gift, you might say—these eggs.</a:t>
            </a:r>
          </a:p>
        </p:txBody>
      </p:sp>
    </p:spTree>
    <p:extLst>
      <p:ext uri="{BB962C8B-B14F-4D97-AF65-F5344CB8AC3E}">
        <p14:creationId xmlns:p14="http://schemas.microsoft.com/office/powerpoint/2010/main" xmlns="" val="16754863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139" y="518745"/>
            <a:ext cx="7640516" cy="5909310"/>
          </a:xfrm>
          <a:prstGeom prst="rect">
            <a:avLst/>
          </a:prstGeom>
          <a:noFill/>
        </p:spPr>
        <p:txBody>
          <a:bodyPr wrap="square" rtlCol="0">
            <a:spAutoFit/>
          </a:bodyPr>
          <a:lstStyle/>
          <a:p>
            <a:r>
              <a:rPr lang="en-GB" sz="3600" b="1" dirty="0" err="1" smtClean="0">
                <a:solidFill>
                  <a:srgbClr val="FFFF00"/>
                </a:solidFill>
                <a:latin typeface="Arial" panose="020B0604020202020204" pitchFamily="34" charset="0"/>
                <a:cs typeface="Arial" panose="020B0604020202020204" pitchFamily="34" charset="0"/>
              </a:rPr>
              <a:t>Primobiotics</a:t>
            </a:r>
            <a:r>
              <a:rPr lang="en-GB" sz="3600" b="1" dirty="0" smtClean="0">
                <a:solidFill>
                  <a:srgbClr val="FFFF00"/>
                </a:solidFill>
                <a:latin typeface="Arial" panose="020B0604020202020204" pitchFamily="34" charset="0"/>
                <a:cs typeface="Arial" panose="020B0604020202020204" pitchFamily="34" charset="0"/>
              </a:rPr>
              <a:t> or </a:t>
            </a:r>
            <a:r>
              <a:rPr lang="en-GB" sz="3600" b="1" dirty="0" err="1" smtClean="0">
                <a:solidFill>
                  <a:srgbClr val="FFFF00"/>
                </a:solidFill>
                <a:latin typeface="Arial" panose="020B0604020202020204" pitchFamily="34" charset="0"/>
                <a:cs typeface="Arial" panose="020B0604020202020204" pitchFamily="34" charset="0"/>
              </a:rPr>
              <a:t>Probiomics</a:t>
            </a:r>
            <a:endParaRPr lang="en-GB" sz="3600" b="1" dirty="0">
              <a:solidFill>
                <a:srgbClr val="FFFF00"/>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The organisms selected for biome restoration, which are not </a:t>
            </a:r>
            <a:r>
              <a:rPr lang="en-GB" sz="3600" b="1" i="1" dirty="0">
                <a:solidFill>
                  <a:schemeClr val="bg1"/>
                </a:solidFill>
                <a:latin typeface="Arial" panose="020B0604020202020204" pitchFamily="34" charset="0"/>
                <a:cs typeface="Arial" panose="020B0604020202020204" pitchFamily="34" charset="0"/>
              </a:rPr>
              <a:t>bacterial</a:t>
            </a:r>
            <a:r>
              <a:rPr lang="en-GB" sz="3600" b="1" dirty="0">
                <a:solidFill>
                  <a:schemeClr val="bg1"/>
                </a:solidFill>
                <a:latin typeface="Arial" panose="020B0604020202020204" pitchFamily="34" charset="0"/>
                <a:cs typeface="Arial" panose="020B0604020202020204" pitchFamily="34" charset="0"/>
              </a:rPr>
              <a:t> probiotics, are called </a:t>
            </a:r>
            <a:r>
              <a:rPr lang="en-GB" sz="3600" b="1" dirty="0" err="1" smtClean="0">
                <a:solidFill>
                  <a:schemeClr val="bg1"/>
                </a:solidFill>
                <a:latin typeface="Arial" panose="020B0604020202020204" pitchFamily="34" charset="0"/>
                <a:cs typeface="Arial" panose="020B0604020202020204" pitchFamily="34" charset="0"/>
              </a:rPr>
              <a:t>primobiotics</a:t>
            </a:r>
            <a:r>
              <a:rPr lang="en-GB" sz="3600" b="1" dirty="0" smtClean="0">
                <a:solidFill>
                  <a:schemeClr val="bg1"/>
                </a:solidFill>
                <a:latin typeface="Arial" panose="020B0604020202020204" pitchFamily="34" charset="0"/>
                <a:cs typeface="Arial" panose="020B0604020202020204" pitchFamily="34" charset="0"/>
              </a:rPr>
              <a:t> or </a:t>
            </a:r>
            <a:r>
              <a:rPr lang="en-GB" sz="3600" b="1" dirty="0" err="1" smtClean="0">
                <a:solidFill>
                  <a:schemeClr val="bg1"/>
                </a:solidFill>
                <a:latin typeface="Arial" panose="020B0604020202020204" pitchFamily="34" charset="0"/>
                <a:cs typeface="Arial" panose="020B0604020202020204" pitchFamily="34" charset="0"/>
              </a:rPr>
              <a:t>probiomics</a:t>
            </a:r>
            <a:r>
              <a:rPr lang="en-GB" sz="3600" b="1" dirty="0">
                <a:solidFill>
                  <a:schemeClr val="bg1"/>
                </a:solidFill>
                <a:latin typeface="Arial" panose="020B0604020202020204" pitchFamily="34" charset="0"/>
                <a:cs typeface="Arial" panose="020B0604020202020204" pitchFamily="34" charset="0"/>
              </a:rPr>
              <a:t>.  Like a probiotic, they are beneficial organisms that inhabit the human digestive system.  </a:t>
            </a:r>
            <a:r>
              <a:rPr lang="en-GB" sz="3600" b="1" dirty="0" smtClean="0">
                <a:solidFill>
                  <a:schemeClr val="bg1"/>
                </a:solidFill>
                <a:latin typeface="Arial" panose="020B0604020202020204" pitchFamily="34" charset="0"/>
                <a:cs typeface="Arial" panose="020B0604020202020204" pitchFamily="34" charset="0"/>
              </a:rPr>
              <a:t>However, they </a:t>
            </a:r>
            <a:r>
              <a:rPr lang="en-GB" sz="3600" b="1" dirty="0">
                <a:solidFill>
                  <a:schemeClr val="bg1"/>
                </a:solidFill>
                <a:latin typeface="Arial" panose="020B0604020202020204" pitchFamily="34" charset="0"/>
                <a:cs typeface="Arial" panose="020B0604020202020204" pitchFamily="34" charset="0"/>
              </a:rPr>
              <a:t>are animal, as opposed to bacterial, life.</a:t>
            </a:r>
          </a:p>
          <a:p>
            <a:endParaRPr lang="en-GB" dirty="0"/>
          </a:p>
        </p:txBody>
      </p:sp>
    </p:spTree>
    <p:extLst>
      <p:ext uri="{BB962C8B-B14F-4D97-AF65-F5344CB8AC3E}">
        <p14:creationId xmlns:p14="http://schemas.microsoft.com/office/powerpoint/2010/main" xmlns="" val="39875272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646" y="1443841"/>
            <a:ext cx="7596554"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 now popular </a:t>
            </a:r>
            <a:r>
              <a:rPr lang="en-GB" sz="3600" b="1" dirty="0" err="1" smtClean="0">
                <a:solidFill>
                  <a:schemeClr val="bg1"/>
                </a:solidFill>
                <a:latin typeface="Arial" panose="020B0604020202020204" pitchFamily="34" charset="0"/>
                <a:cs typeface="Arial" panose="020B0604020202020204" pitchFamily="34" charset="0"/>
              </a:rPr>
              <a:t>probiomic</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produced </a:t>
            </a:r>
            <a:r>
              <a:rPr lang="en-GB" sz="3600" b="1" dirty="0">
                <a:solidFill>
                  <a:schemeClr val="bg1"/>
                </a:solidFill>
                <a:latin typeface="Arial" panose="020B0604020202020204" pitchFamily="34" charset="0"/>
                <a:cs typeface="Arial" panose="020B0604020202020204" pitchFamily="34" charset="0"/>
              </a:rPr>
              <a:t>is </a:t>
            </a:r>
            <a:r>
              <a:rPr lang="en-GB" sz="3600" b="1" dirty="0" smtClean="0">
                <a:solidFill>
                  <a:srgbClr val="FFFF00"/>
                </a:solidFill>
                <a:latin typeface="Arial" panose="020B0604020202020204" pitchFamily="34" charset="0"/>
                <a:cs typeface="Arial" panose="020B0604020202020204" pitchFamily="34" charset="0"/>
              </a:rPr>
              <a:t>HDC</a:t>
            </a:r>
            <a:r>
              <a:rPr lang="en-GB" sz="3600" b="1" dirty="0">
                <a:solidFill>
                  <a:srgbClr val="FFFF00"/>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Hymenolepis</a:t>
            </a:r>
            <a:r>
              <a:rPr lang="en-GB" sz="3600" b="1" dirty="0">
                <a:solidFill>
                  <a:srgbClr val="FFFF00"/>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diminuta</a:t>
            </a:r>
            <a:r>
              <a:rPr lang="en-GB" sz="3600" b="1" dirty="0">
                <a:solidFill>
                  <a:srgbClr val="FFFF00"/>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cystercercoid</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The organisms are found in grain beetles, which are common contaminants in the human food supply. </a:t>
            </a:r>
            <a:endParaRPr lang="en-GB" dirty="0"/>
          </a:p>
        </p:txBody>
      </p:sp>
    </p:spTree>
    <p:extLst>
      <p:ext uri="{BB962C8B-B14F-4D97-AF65-F5344CB8AC3E}">
        <p14:creationId xmlns:p14="http://schemas.microsoft.com/office/powerpoint/2010/main" xmlns="" val="13722039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1125415"/>
            <a:ext cx="7596554" cy="4801314"/>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Ancient </a:t>
            </a:r>
            <a:r>
              <a:rPr lang="en-GB" sz="3600" b="1" dirty="0">
                <a:solidFill>
                  <a:schemeClr val="bg1"/>
                </a:solidFill>
                <a:latin typeface="Arial" panose="020B0604020202020204" pitchFamily="34" charset="0"/>
                <a:cs typeface="Arial" panose="020B0604020202020204" pitchFamily="34" charset="0"/>
              </a:rPr>
              <a:t>humans would have consumed these organisms when they ingested fragments of </a:t>
            </a:r>
            <a:r>
              <a:rPr lang="en-GB" sz="3600" b="1" dirty="0">
                <a:solidFill>
                  <a:srgbClr val="FFFF00"/>
                </a:solidFill>
                <a:latin typeface="Arial" panose="020B0604020202020204" pitchFamily="34" charset="0"/>
                <a:cs typeface="Arial" panose="020B0604020202020204" pitchFamily="34" charset="0"/>
              </a:rPr>
              <a:t>grain beetles </a:t>
            </a:r>
            <a:r>
              <a:rPr lang="en-GB" sz="3600" b="1" dirty="0">
                <a:solidFill>
                  <a:schemeClr val="bg1"/>
                </a:solidFill>
                <a:latin typeface="Arial" panose="020B0604020202020204" pitchFamily="34" charset="0"/>
                <a:cs typeface="Arial" panose="020B0604020202020204" pitchFamily="34" charset="0"/>
              </a:rPr>
              <a:t>that were unprocessed and uncooked.  (Recall that soap and running hot water were not in common use during pre-industrial times.)</a:t>
            </a:r>
          </a:p>
          <a:p>
            <a:endParaRPr lang="en-GB" dirty="0"/>
          </a:p>
        </p:txBody>
      </p:sp>
    </p:spTree>
    <p:extLst>
      <p:ext uri="{BB962C8B-B14F-4D97-AF65-F5344CB8AC3E}">
        <p14:creationId xmlns:p14="http://schemas.microsoft.com/office/powerpoint/2010/main" xmlns="" val="8544296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3" y="830475"/>
            <a:ext cx="7605347" cy="5355312"/>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HDCs</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normally live in rodents, and don’t typically develop into adult organisms in humans. Repeated exposure to higher organisms, like </a:t>
            </a:r>
            <a:r>
              <a:rPr lang="en-GB" sz="3600" b="1" dirty="0">
                <a:solidFill>
                  <a:srgbClr val="FFFF00"/>
                </a:solidFill>
                <a:latin typeface="Arial" panose="020B0604020202020204" pitchFamily="34" charset="0"/>
                <a:cs typeface="Arial" panose="020B0604020202020204" pitchFamily="34" charset="0"/>
              </a:rPr>
              <a:t>HDCs</a:t>
            </a:r>
            <a:r>
              <a:rPr lang="en-GB" sz="3600" b="1" dirty="0">
                <a:solidFill>
                  <a:schemeClr val="bg1"/>
                </a:solidFill>
                <a:latin typeface="Arial" panose="020B0604020202020204" pitchFamily="34" charset="0"/>
                <a:cs typeface="Arial" panose="020B0604020202020204" pitchFamily="34" charset="0"/>
              </a:rPr>
              <a:t>, complete the natural ecosystem of the human body (which also consists of trillions of bacteria and other species), supporting good health.</a:t>
            </a:r>
          </a:p>
          <a:p>
            <a:endParaRPr lang="en-GB" dirty="0"/>
          </a:p>
        </p:txBody>
      </p:sp>
    </p:spTree>
    <p:extLst>
      <p:ext uri="{BB962C8B-B14F-4D97-AF65-F5344CB8AC3E}">
        <p14:creationId xmlns:p14="http://schemas.microsoft.com/office/powerpoint/2010/main" xmlns="" val="38869560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252" y="537109"/>
            <a:ext cx="7948248" cy="5775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905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7347" y="612844"/>
            <a:ext cx="7833946"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now widely appreciated that humans did not evolve as a single species, but rather that humans and the micro- and </a:t>
            </a:r>
            <a:r>
              <a:rPr lang="en-GB" sz="3600" b="1" dirty="0" err="1">
                <a:solidFill>
                  <a:schemeClr val="bg1"/>
                </a:solidFill>
                <a:latin typeface="Arial" panose="020B0604020202020204" pitchFamily="34" charset="0"/>
                <a:cs typeface="Arial" panose="020B0604020202020204" pitchFamily="34" charset="0"/>
              </a:rPr>
              <a:t>macrobiomes</a:t>
            </a:r>
            <a:r>
              <a:rPr lang="en-GB" sz="3600" b="1" dirty="0">
                <a:solidFill>
                  <a:schemeClr val="bg1"/>
                </a:solidFill>
                <a:latin typeface="Arial" panose="020B0604020202020204" pitchFamily="34" charset="0"/>
                <a:cs typeface="Arial" panose="020B0604020202020204" pitchFamily="34" charset="0"/>
              </a:rPr>
              <a:t> associated with us have co-evolved as a </a:t>
            </a:r>
            <a:r>
              <a:rPr lang="en-GB" sz="3600" b="1" dirty="0">
                <a:solidFill>
                  <a:srgbClr val="FFFF00"/>
                </a:solidFill>
                <a:latin typeface="Arial" panose="020B0604020202020204" pitchFamily="34" charset="0"/>
                <a:cs typeface="Arial" panose="020B0604020202020204" pitchFamily="34" charset="0"/>
              </a:rPr>
              <a:t>“</a:t>
            </a:r>
            <a:r>
              <a:rPr lang="en-GB" sz="3600" b="1" dirty="0" smtClean="0">
                <a:solidFill>
                  <a:srgbClr val="FFFF00"/>
                </a:solidFill>
                <a:latin typeface="Arial" panose="020B0604020202020204" pitchFamily="34" charset="0"/>
                <a:cs typeface="Arial" panose="020B0604020202020204" pitchFamily="34" charset="0"/>
              </a:rPr>
              <a:t>super</a:t>
            </a:r>
          </a:p>
          <a:p>
            <a:r>
              <a:rPr lang="en-GB" sz="3600" b="1" dirty="0" smtClean="0">
                <a:solidFill>
                  <a:srgbClr val="FFFF00"/>
                </a:solidFill>
                <a:latin typeface="Arial" panose="020B0604020202020204" pitchFamily="34" charset="0"/>
                <a:cs typeface="Arial" panose="020B0604020202020204" pitchFamily="34" charset="0"/>
              </a:rPr>
              <a:t>organism</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 Human evolution as a species and the evolution of the other organisms that live in and on us have always been intertwined. </a:t>
            </a:r>
          </a:p>
        </p:txBody>
      </p:sp>
    </p:spTree>
    <p:extLst>
      <p:ext uri="{BB962C8B-B14F-4D97-AF65-F5344CB8AC3E}">
        <p14:creationId xmlns:p14="http://schemas.microsoft.com/office/powerpoint/2010/main" xmlns="" val="40060974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633046"/>
            <a:ext cx="7596553" cy="600164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Modernization</a:t>
            </a:r>
            <a:r>
              <a:rPr lang="en-GB" sz="3600" b="1" dirty="0">
                <a:solidFill>
                  <a:schemeClr val="bg1"/>
                </a:solidFill>
                <a:latin typeface="Arial" panose="020B0604020202020204" pitchFamily="34" charset="0"/>
                <a:cs typeface="Arial" panose="020B0604020202020204" pitchFamily="34" charset="0"/>
              </a:rPr>
              <a:t>, including our use of toilets, water purification, processed food and so on, may have led to the </a:t>
            </a:r>
            <a:r>
              <a:rPr lang="en-GB" sz="3600" b="1" dirty="0">
                <a:solidFill>
                  <a:srgbClr val="FFFF00"/>
                </a:solidFill>
                <a:latin typeface="Arial" panose="020B0604020202020204" pitchFamily="34" charset="0"/>
                <a:cs typeface="Arial" panose="020B0604020202020204" pitchFamily="34" charset="0"/>
              </a:rPr>
              <a:t>loss of components </a:t>
            </a:r>
            <a:r>
              <a:rPr lang="en-GB" sz="3600" b="1" dirty="0">
                <a:solidFill>
                  <a:schemeClr val="bg1"/>
                </a:solidFill>
                <a:latin typeface="Arial" panose="020B0604020202020204" pitchFamily="34" charset="0"/>
                <a:cs typeface="Arial" panose="020B0604020202020204" pitchFamily="34" charset="0"/>
              </a:rPr>
              <a:t>of our natural biome.  Biome supplementation encompasses the idea of adding a wider variety of natural organisms to the ecosystem of the human body.</a:t>
            </a:r>
          </a:p>
          <a:p>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63132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685" y="694592"/>
            <a:ext cx="7596553"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Selection of the Best Species</a:t>
            </a:r>
          </a:p>
          <a:p>
            <a:r>
              <a:rPr lang="en-GB" sz="3600" b="1" dirty="0">
                <a:solidFill>
                  <a:schemeClr val="bg1"/>
                </a:solidFill>
                <a:latin typeface="Arial" panose="020B0604020202020204" pitchFamily="34" charset="0"/>
                <a:cs typeface="Arial" panose="020B0604020202020204" pitchFamily="34" charset="0"/>
              </a:rPr>
              <a:t>P</a:t>
            </a:r>
            <a:r>
              <a:rPr lang="en-GB" sz="3600" b="1" dirty="0" smtClean="0">
                <a:solidFill>
                  <a:schemeClr val="bg1"/>
                </a:solidFill>
                <a:latin typeface="Arial" panose="020B0604020202020204" pitchFamily="34" charset="0"/>
                <a:cs typeface="Arial" panose="020B0604020202020204" pitchFamily="34" charset="0"/>
              </a:rPr>
              <a:t>robiotics help </a:t>
            </a:r>
            <a:r>
              <a:rPr lang="en-GB" sz="3600" b="1" dirty="0">
                <a:solidFill>
                  <a:schemeClr val="bg1"/>
                </a:solidFill>
                <a:latin typeface="Arial" panose="020B0604020202020204" pitchFamily="34" charset="0"/>
                <a:cs typeface="Arial" panose="020B0604020202020204" pitchFamily="34" charset="0"/>
              </a:rPr>
              <a:t>support the microbiome, but </a:t>
            </a:r>
            <a:r>
              <a:rPr lang="en-GB" sz="3600" b="1" dirty="0" smtClean="0">
                <a:solidFill>
                  <a:schemeClr val="bg1"/>
                </a:solidFill>
                <a:latin typeface="Arial" panose="020B0604020202020204" pitchFamily="34" charset="0"/>
                <a:cs typeface="Arial" panose="020B0604020202020204" pitchFamily="34" charset="0"/>
              </a:rPr>
              <a:t>they don’t </a:t>
            </a:r>
            <a:r>
              <a:rPr lang="en-GB" sz="3600" b="1" dirty="0">
                <a:solidFill>
                  <a:schemeClr val="bg1"/>
                </a:solidFill>
                <a:latin typeface="Arial" panose="020B0604020202020204" pitchFamily="34" charset="0"/>
                <a:cs typeface="Arial" panose="020B0604020202020204" pitchFamily="34" charset="0"/>
              </a:rPr>
              <a:t>help support the rest of the biome.  Helminths, or worms that inhabit the intestines of all mammals, have emerged as a leading candidate for supporting the ecosystem of the human body. </a:t>
            </a:r>
          </a:p>
        </p:txBody>
      </p:sp>
    </p:spTree>
    <p:extLst>
      <p:ext uri="{BB962C8B-B14F-4D97-AF65-F5344CB8AC3E}">
        <p14:creationId xmlns:p14="http://schemas.microsoft.com/office/powerpoint/2010/main" xmlns="" val="10822536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062" y="1166842"/>
            <a:ext cx="7596553" cy="4524315"/>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Several </a:t>
            </a:r>
            <a:r>
              <a:rPr lang="en-GB" sz="3600" b="1" dirty="0">
                <a:solidFill>
                  <a:schemeClr val="bg1"/>
                </a:solidFill>
                <a:latin typeface="Arial" panose="020B0604020202020204" pitchFamily="34" charset="0"/>
                <a:cs typeface="Arial" panose="020B0604020202020204" pitchFamily="34" charset="0"/>
              </a:rPr>
              <a:t>species have risen to the top of the list as potential candidates for supporting the body’s ecosystem</a:t>
            </a:r>
            <a:r>
              <a:rPr lang="en-GB" sz="3600" b="1" dirty="0" smtClean="0">
                <a:solidFill>
                  <a:schemeClr val="bg1"/>
                </a:solidFill>
                <a:latin typeface="Arial" panose="020B0604020202020204" pitchFamily="34" charset="0"/>
                <a:cs typeface="Arial" panose="020B0604020202020204" pitchFamily="34" charset="0"/>
              </a:rPr>
              <a:t>.</a:t>
            </a:r>
          </a:p>
          <a:p>
            <a:r>
              <a:rPr lang="en-GB" sz="3600" b="1" dirty="0">
                <a:solidFill>
                  <a:srgbClr val="FFFF00"/>
                </a:solidFill>
                <a:latin typeface="Arial" panose="020B0604020202020204" pitchFamily="34" charset="0"/>
                <a:cs typeface="Arial" panose="020B0604020202020204" pitchFamily="34" charset="0"/>
              </a:rPr>
              <a:t>Several nematode</a:t>
            </a:r>
            <a:r>
              <a:rPr lang="en-GB" sz="3600" b="1" dirty="0">
                <a:solidFill>
                  <a:schemeClr val="bg1"/>
                </a:solidFill>
                <a:latin typeface="Arial" panose="020B0604020202020204" pitchFamily="34" charset="0"/>
                <a:cs typeface="Arial" panose="020B0604020202020204" pitchFamily="34" charset="0"/>
              </a:rPr>
              <a:t> (roundworm) species have been considered, including whipworms and </a:t>
            </a:r>
            <a:r>
              <a:rPr lang="en-GB" sz="3600" b="1" dirty="0" smtClean="0">
                <a:solidFill>
                  <a:schemeClr val="bg1"/>
                </a:solidFill>
                <a:latin typeface="Arial" panose="020B0604020202020204" pitchFamily="34" charset="0"/>
                <a:cs typeface="Arial" panose="020B0604020202020204" pitchFamily="34" charset="0"/>
              </a:rPr>
              <a:t>hookworms.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13467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889843"/>
            <a:ext cx="7596553"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B</a:t>
            </a:r>
            <a:r>
              <a:rPr lang="en-GB" sz="3600" b="1" dirty="0" smtClean="0">
                <a:solidFill>
                  <a:schemeClr val="bg1"/>
                </a:solidFill>
                <a:latin typeface="Arial" panose="020B0604020202020204" pitchFamily="34" charset="0"/>
                <a:cs typeface="Arial" panose="020B0604020202020204" pitchFamily="34" charset="0"/>
              </a:rPr>
              <a:t>ut </a:t>
            </a:r>
            <a:r>
              <a:rPr lang="en-GB" sz="3600" b="1" dirty="0">
                <a:solidFill>
                  <a:schemeClr val="bg1"/>
                </a:solidFill>
                <a:latin typeface="Arial" panose="020B0604020202020204" pitchFamily="34" charset="0"/>
                <a:cs typeface="Arial" panose="020B0604020202020204" pitchFamily="34" charset="0"/>
              </a:rPr>
              <a:t>the </a:t>
            </a:r>
            <a:r>
              <a:rPr lang="en-GB" sz="3600" b="1" dirty="0">
                <a:solidFill>
                  <a:srgbClr val="FFFF00"/>
                </a:solidFill>
                <a:latin typeface="Arial" panose="020B0604020202020204" pitchFamily="34" charset="0"/>
                <a:cs typeface="Arial" panose="020B0604020202020204" pitchFamily="34" charset="0"/>
              </a:rPr>
              <a:t>safe isolation </a:t>
            </a:r>
            <a:r>
              <a:rPr lang="en-GB" sz="3600" b="1" dirty="0">
                <a:solidFill>
                  <a:schemeClr val="bg1"/>
                </a:solidFill>
                <a:latin typeface="Arial" panose="020B0604020202020204" pitchFamily="34" charset="0"/>
                <a:cs typeface="Arial" panose="020B0604020202020204" pitchFamily="34" charset="0"/>
              </a:rPr>
              <a:t>of these organisms from </a:t>
            </a:r>
            <a:r>
              <a:rPr lang="en-GB" sz="3600" b="1" dirty="0" smtClean="0">
                <a:solidFill>
                  <a:schemeClr val="bg1"/>
                </a:solidFill>
                <a:latin typeface="Arial" panose="020B0604020202020204" pitchFamily="34" charset="0"/>
                <a:cs typeface="Arial" panose="020B0604020202020204" pitchFamily="34" charset="0"/>
              </a:rPr>
              <a:t>faeces </a:t>
            </a:r>
            <a:r>
              <a:rPr lang="en-GB" sz="3600" b="1" dirty="0">
                <a:solidFill>
                  <a:schemeClr val="bg1"/>
                </a:solidFill>
                <a:latin typeface="Arial" panose="020B0604020202020204" pitchFamily="34" charset="0"/>
                <a:cs typeface="Arial" panose="020B0604020202020204" pitchFamily="34" charset="0"/>
              </a:rPr>
              <a:t>(either human or porcine) can be expensive, and some of the organisms can be transmitted from human to human, thus decreasing the utility of these organisms for use in the general population. </a:t>
            </a:r>
          </a:p>
        </p:txBody>
      </p:sp>
    </p:spTree>
    <p:extLst>
      <p:ext uri="{BB962C8B-B14F-4D97-AF65-F5344CB8AC3E}">
        <p14:creationId xmlns:p14="http://schemas.microsoft.com/office/powerpoint/2010/main" xmlns="" val="18079143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062" y="1046284"/>
            <a:ext cx="7596553" cy="4893647"/>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On </a:t>
            </a:r>
            <a:r>
              <a:rPr lang="en-GB" sz="3600" b="1" dirty="0">
                <a:solidFill>
                  <a:schemeClr val="bg1"/>
                </a:solidFill>
                <a:latin typeface="Arial" panose="020B0604020202020204" pitchFamily="34" charset="0"/>
                <a:cs typeface="Arial" panose="020B0604020202020204" pitchFamily="34" charset="0"/>
              </a:rPr>
              <a:t>the other hand, at least one </a:t>
            </a:r>
            <a:r>
              <a:rPr lang="en-GB" sz="3600" b="1" dirty="0" err="1">
                <a:solidFill>
                  <a:schemeClr val="bg1"/>
                </a:solidFill>
                <a:latin typeface="Arial" panose="020B0604020202020204" pitchFamily="34" charset="0"/>
                <a:cs typeface="Arial" panose="020B0604020202020204" pitchFamily="34" charset="0"/>
              </a:rPr>
              <a:t>cestode</a:t>
            </a:r>
            <a:r>
              <a:rPr lang="en-GB" sz="3600" b="1" dirty="0">
                <a:solidFill>
                  <a:schemeClr val="bg1"/>
                </a:solidFill>
                <a:latin typeface="Arial" panose="020B0604020202020204" pitchFamily="34" charset="0"/>
                <a:cs typeface="Arial" panose="020B0604020202020204" pitchFamily="34" charset="0"/>
              </a:rPr>
              <a:t> (tapeworm) species does not pose any of these limitations: the </a:t>
            </a:r>
            <a:r>
              <a:rPr lang="en-GB" sz="3600" b="1" dirty="0" err="1">
                <a:solidFill>
                  <a:schemeClr val="bg1"/>
                </a:solidFill>
                <a:latin typeface="Arial" panose="020B0604020202020204" pitchFamily="34" charset="0"/>
                <a:cs typeface="Arial" panose="020B0604020202020204" pitchFamily="34" charset="0"/>
              </a:rPr>
              <a:t>cestode</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Hymenolepis</a:t>
            </a:r>
            <a:r>
              <a:rPr lang="en-GB" sz="3600" b="1" dirty="0">
                <a:solidFill>
                  <a:srgbClr val="FFFF00"/>
                </a:solidFill>
                <a:latin typeface="Arial" panose="020B0604020202020204" pitchFamily="34" charset="0"/>
                <a:cs typeface="Arial" panose="020B0604020202020204" pitchFamily="34" charset="0"/>
              </a:rPr>
              <a:t> </a:t>
            </a:r>
            <a:r>
              <a:rPr lang="en-GB" sz="3600" b="1" dirty="0" err="1">
                <a:solidFill>
                  <a:srgbClr val="FFFF00"/>
                </a:solidFill>
                <a:latin typeface="Arial" panose="020B0604020202020204" pitchFamily="34" charset="0"/>
                <a:cs typeface="Arial" panose="020B0604020202020204" pitchFamily="34" charset="0"/>
              </a:rPr>
              <a:t>diminuta</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is easily cultivated in grain beetles nor it cannot be transmitted from human to human.  </a:t>
            </a:r>
          </a:p>
          <a:p>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249832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4" y="1012954"/>
            <a:ext cx="7596553" cy="5170646"/>
          </a:xfrm>
          <a:prstGeom prst="rect">
            <a:avLst/>
          </a:prstGeom>
          <a:noFill/>
        </p:spPr>
        <p:txBody>
          <a:bodyPr wrap="square" rtlCol="0">
            <a:spAutoFit/>
          </a:bodyPr>
          <a:lstStyle/>
          <a:p>
            <a:r>
              <a:rPr lang="en-GB" sz="3000" b="1" dirty="0">
                <a:solidFill>
                  <a:schemeClr val="bg1"/>
                </a:solidFill>
                <a:latin typeface="Arial" panose="020B0604020202020204" pitchFamily="34" charset="0"/>
                <a:cs typeface="Arial" panose="020B0604020202020204" pitchFamily="34" charset="0"/>
              </a:rPr>
              <a:t>(a) The organism provides biodiversity. It supplements the biome.</a:t>
            </a:r>
            <a:br>
              <a:rPr lang="en-GB" sz="3000" b="1" dirty="0">
                <a:solidFill>
                  <a:schemeClr val="bg1"/>
                </a:solidFill>
                <a:latin typeface="Arial" panose="020B0604020202020204" pitchFamily="34" charset="0"/>
                <a:cs typeface="Arial" panose="020B0604020202020204" pitchFamily="34" charset="0"/>
              </a:rPr>
            </a:br>
            <a:r>
              <a:rPr lang="en-GB" sz="3000" b="1" dirty="0">
                <a:solidFill>
                  <a:schemeClr val="bg1"/>
                </a:solidFill>
                <a:latin typeface="Arial" panose="020B0604020202020204" pitchFamily="34" charset="0"/>
                <a:cs typeface="Arial" panose="020B0604020202020204" pitchFamily="34" charset="0"/>
              </a:rPr>
              <a:t>(b) The organism has little or no adverse effects on humans.</a:t>
            </a:r>
            <a:br>
              <a:rPr lang="en-GB" sz="3000" b="1" dirty="0">
                <a:solidFill>
                  <a:schemeClr val="bg1"/>
                </a:solidFill>
                <a:latin typeface="Arial" panose="020B0604020202020204" pitchFamily="34" charset="0"/>
                <a:cs typeface="Arial" panose="020B0604020202020204" pitchFamily="34" charset="0"/>
              </a:rPr>
            </a:br>
            <a:r>
              <a:rPr lang="en-GB" sz="3000" b="1" dirty="0">
                <a:solidFill>
                  <a:schemeClr val="bg1"/>
                </a:solidFill>
                <a:latin typeface="Arial" panose="020B0604020202020204" pitchFamily="34" charset="0"/>
                <a:cs typeface="Arial" panose="020B0604020202020204" pitchFamily="34" charset="0"/>
              </a:rPr>
              <a:t>(c) The organism is easily controlled in terms of colonization: No uncontrolled colonization is possible given ordinary circumstances in post-industrial society.</a:t>
            </a:r>
            <a:br>
              <a:rPr lang="en-GB" sz="3000" b="1" dirty="0">
                <a:solidFill>
                  <a:schemeClr val="bg1"/>
                </a:solidFill>
                <a:latin typeface="Arial" panose="020B0604020202020204" pitchFamily="34" charset="0"/>
                <a:cs typeface="Arial" panose="020B0604020202020204" pitchFamily="34" charset="0"/>
              </a:rPr>
            </a:br>
            <a:r>
              <a:rPr lang="en-GB" sz="3000" b="1" dirty="0">
                <a:solidFill>
                  <a:schemeClr val="bg1"/>
                </a:solidFill>
                <a:latin typeface="Arial" panose="020B0604020202020204" pitchFamily="34" charset="0"/>
                <a:cs typeface="Arial" panose="020B0604020202020204" pitchFamily="34" charset="0"/>
              </a:rPr>
              <a:t>(d) The organism should be amenable to reproducible cultivation at an affordable cost.</a:t>
            </a:r>
          </a:p>
        </p:txBody>
      </p:sp>
    </p:spTree>
    <p:extLst>
      <p:ext uri="{BB962C8B-B14F-4D97-AF65-F5344CB8AC3E}">
        <p14:creationId xmlns:p14="http://schemas.microsoft.com/office/powerpoint/2010/main" xmlns="" val="38463709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8215" y="527538"/>
            <a:ext cx="7895493" cy="57765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1222130" y="689656"/>
            <a:ext cx="6488614" cy="5478688"/>
          </a:xfrm>
          <a:prstGeom prst="rect">
            <a:avLst/>
          </a:prstGeom>
        </p:spPr>
      </p:pic>
    </p:spTree>
    <p:extLst>
      <p:ext uri="{BB962C8B-B14F-4D97-AF65-F5344CB8AC3E}">
        <p14:creationId xmlns:p14="http://schemas.microsoft.com/office/powerpoint/2010/main" xmlns="" val="30738541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3288" y="1652953"/>
            <a:ext cx="7517423" cy="3416320"/>
          </a:xfrm>
          <a:prstGeom prst="rect">
            <a:avLst/>
          </a:prstGeom>
          <a:noFill/>
        </p:spPr>
        <p:txBody>
          <a:bodyPr wrap="square" rtlCol="0">
            <a:spAutoFit/>
          </a:bodyPr>
          <a:lstStyle/>
          <a:p>
            <a:r>
              <a:rPr lang="en-GB" sz="3600" b="1" i="1" dirty="0">
                <a:solidFill>
                  <a:srgbClr val="FFFF00"/>
                </a:solidFill>
                <a:latin typeface="Arial" panose="020B0604020202020204" pitchFamily="34" charset="0"/>
                <a:cs typeface="Arial" panose="020B0604020202020204" pitchFamily="34" charset="0"/>
              </a:rPr>
              <a:t>Lactobacillus </a:t>
            </a:r>
            <a:r>
              <a:rPr lang="en-GB" sz="3600" b="1" dirty="0">
                <a:solidFill>
                  <a:schemeClr val="bg1"/>
                </a:solidFill>
                <a:latin typeface="Arial" panose="020B0604020202020204" pitchFamily="34" charset="0"/>
                <a:cs typeface="Arial" panose="020B0604020202020204" pitchFamily="34" charset="0"/>
              </a:rPr>
              <a:t>genus doesn’t go well with the HDCs so you need to give </a:t>
            </a:r>
            <a:r>
              <a:rPr lang="en-GB" sz="3600" b="1" dirty="0" smtClean="0">
                <a:solidFill>
                  <a:schemeClr val="bg1"/>
                </a:solidFill>
                <a:latin typeface="Arial" panose="020B0604020202020204" pitchFamily="34" charset="0"/>
                <a:cs typeface="Arial" panose="020B0604020202020204" pitchFamily="34" charset="0"/>
              </a:rPr>
              <a:t>patients </a:t>
            </a:r>
            <a:r>
              <a:rPr lang="en-GB" sz="3600" b="1" i="1" dirty="0" smtClean="0">
                <a:solidFill>
                  <a:schemeClr val="bg1"/>
                </a:solidFill>
                <a:latin typeface="Arial" panose="020B0604020202020204" pitchFamily="34" charset="0"/>
                <a:cs typeface="Arial" panose="020B0604020202020204" pitchFamily="34" charset="0"/>
              </a:rPr>
              <a:t>Lactobacillus</a:t>
            </a:r>
            <a:r>
              <a:rPr lang="en-GB" sz="3600" b="1" dirty="0" smtClean="0">
                <a:solidFill>
                  <a:schemeClr val="bg1"/>
                </a:solidFill>
                <a:latin typeface="Arial" panose="020B0604020202020204" pitchFamily="34" charset="0"/>
                <a:cs typeface="Arial" panose="020B0604020202020204" pitchFamily="34" charset="0"/>
              </a:rPr>
              <a:t>-free </a:t>
            </a:r>
            <a:r>
              <a:rPr lang="en-GB" sz="3600" b="1" dirty="0">
                <a:solidFill>
                  <a:schemeClr val="bg1"/>
                </a:solidFill>
                <a:latin typeface="Arial" panose="020B0604020202020204" pitchFamily="34" charset="0"/>
                <a:cs typeface="Arial" panose="020B0604020202020204" pitchFamily="34" charset="0"/>
              </a:rPr>
              <a:t>probiotics while they’re doing the HDCs to get them the most benefit. </a:t>
            </a:r>
          </a:p>
        </p:txBody>
      </p:sp>
    </p:spTree>
    <p:extLst>
      <p:ext uri="{BB962C8B-B14F-4D97-AF65-F5344CB8AC3E}">
        <p14:creationId xmlns:p14="http://schemas.microsoft.com/office/powerpoint/2010/main" xmlns="" val="12690880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3288" y="889843"/>
            <a:ext cx="7517423"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HDCs</a:t>
            </a:r>
            <a:r>
              <a:rPr lang="en-GB" sz="3600" b="1" dirty="0">
                <a:solidFill>
                  <a:schemeClr val="bg1"/>
                </a:solidFill>
                <a:latin typeface="Arial" panose="020B0604020202020204" pitchFamily="34" charset="0"/>
                <a:cs typeface="Arial" panose="020B0604020202020204" pitchFamily="34" charset="0"/>
              </a:rPr>
              <a:t> may not be good for people who are severely immunosuppressed (for example, by HIV/AIDS or a genetic condition, or who are on major immune-suppressive drugs). The use of body </a:t>
            </a:r>
            <a:r>
              <a:rPr lang="en-GB" sz="3600" b="1" dirty="0" err="1">
                <a:solidFill>
                  <a:schemeClr val="bg1"/>
                </a:solidFill>
                <a:latin typeface="Arial" panose="020B0604020202020204" pitchFamily="34" charset="0"/>
                <a:cs typeface="Arial" panose="020B0604020202020204" pitchFamily="34" charset="0"/>
              </a:rPr>
              <a:t>biomics</a:t>
            </a:r>
            <a:r>
              <a:rPr lang="en-GB" sz="3600" b="1" dirty="0">
                <a:solidFill>
                  <a:schemeClr val="bg1"/>
                </a:solidFill>
                <a:latin typeface="Arial" panose="020B0604020202020204" pitchFamily="34" charset="0"/>
                <a:cs typeface="Arial" panose="020B0604020202020204" pitchFamily="34" charset="0"/>
              </a:rPr>
              <a:t> by those individuals is not recommended at the present time.  </a:t>
            </a:r>
          </a:p>
        </p:txBody>
      </p:sp>
    </p:spTree>
    <p:extLst>
      <p:ext uri="{BB962C8B-B14F-4D97-AF65-F5344CB8AC3E}">
        <p14:creationId xmlns:p14="http://schemas.microsoft.com/office/powerpoint/2010/main" xmlns="" val="10593486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Stomach</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acidifies the stomach contents to pH 1</a:t>
            </a:r>
          </a:p>
          <a:p>
            <a:r>
              <a:rPr lang="en-GB" sz="3600" b="1" dirty="0" smtClean="0">
                <a:solidFill>
                  <a:schemeClr val="bg1"/>
                </a:solidFill>
                <a:latin typeface="Arial" panose="020B0604020202020204" pitchFamily="34" charset="0"/>
                <a:cs typeface="Arial" panose="020B0604020202020204" pitchFamily="34" charset="0"/>
              </a:rPr>
              <a:t>Destroys bacteria and parasites left in food </a:t>
            </a:r>
          </a:p>
        </p:txBody>
      </p:sp>
    </p:spTree>
    <p:extLst>
      <p:ext uri="{BB962C8B-B14F-4D97-AF65-F5344CB8AC3E}">
        <p14:creationId xmlns:p14="http://schemas.microsoft.com/office/powerpoint/2010/main" xmlns="" val="42380141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3288" y="982176"/>
            <a:ext cx="7517423" cy="4893647"/>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rPr>
              <a:t>B</a:t>
            </a:r>
            <a:r>
              <a:rPr lang="en-GB" sz="2400" b="1" dirty="0" smtClean="0">
                <a:solidFill>
                  <a:schemeClr val="bg1"/>
                </a:solidFill>
                <a:latin typeface="Arial" panose="020B0604020202020204" pitchFamily="34" charset="0"/>
                <a:cs typeface="Arial" panose="020B0604020202020204" pitchFamily="34" charset="0"/>
              </a:rPr>
              <a:t>e </a:t>
            </a:r>
            <a:r>
              <a:rPr lang="en-GB" sz="2400" b="1" dirty="0">
                <a:solidFill>
                  <a:schemeClr val="bg1"/>
                </a:solidFill>
                <a:latin typeface="Arial" panose="020B0604020202020204" pitchFamily="34" charset="0"/>
                <a:cs typeface="Arial" panose="020B0604020202020204" pitchFamily="34" charset="0"/>
              </a:rPr>
              <a:t>aware that there are certain </a:t>
            </a:r>
            <a:r>
              <a:rPr lang="en-GB" sz="2400" b="1" dirty="0">
                <a:solidFill>
                  <a:srgbClr val="FFFF00"/>
                </a:solidFill>
                <a:latin typeface="Arial" panose="020B0604020202020204" pitchFamily="34" charset="0"/>
                <a:cs typeface="Arial" panose="020B0604020202020204" pitchFamily="34" charset="0"/>
              </a:rPr>
              <a:t>pharmaceutical products that may harm HDCs. </a:t>
            </a:r>
            <a:r>
              <a:rPr lang="en-GB" sz="2400" b="1" dirty="0">
                <a:solidFill>
                  <a:schemeClr val="bg1"/>
                </a:solidFill>
                <a:latin typeface="Arial" panose="020B0604020202020204" pitchFamily="34" charset="0"/>
                <a:cs typeface="Arial" panose="020B0604020202020204" pitchFamily="34" charset="0"/>
              </a:rPr>
              <a:t>If you take any of these, you may wish to consider taking HDCs more frequently. These include:</a:t>
            </a:r>
          </a:p>
          <a:p>
            <a:r>
              <a:rPr lang="en-GB" sz="2400" b="1" dirty="0" err="1">
                <a:solidFill>
                  <a:schemeClr val="bg1"/>
                </a:solidFill>
                <a:latin typeface="Arial" panose="020B0604020202020204" pitchFamily="34" charset="0"/>
                <a:cs typeface="Arial" panose="020B0604020202020204" pitchFamily="34" charset="0"/>
              </a:rPr>
              <a:t>Alcopar</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Anecoline</a:t>
            </a:r>
            <a:r>
              <a:rPr lang="en-GB" sz="2400" b="1" dirty="0">
                <a:solidFill>
                  <a:schemeClr val="bg1"/>
                </a:solidFill>
                <a:latin typeface="Arial" panose="020B0604020202020204" pitchFamily="34" charset="0"/>
                <a:cs typeface="Arial" panose="020B0604020202020204" pitchFamily="34" charset="0"/>
              </a:rPr>
              <a:t>, Metronidazole and anti-helminthic medications (</a:t>
            </a:r>
            <a:r>
              <a:rPr lang="en-GB" sz="2400" b="1" dirty="0" err="1">
                <a:solidFill>
                  <a:schemeClr val="bg1"/>
                </a:solidFill>
                <a:latin typeface="Arial" panose="020B0604020202020204" pitchFamily="34" charset="0"/>
                <a:cs typeface="Arial" panose="020B0604020202020204" pitchFamily="34" charset="0"/>
              </a:rPr>
              <a:t>albendazole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diethylcarbamazine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mebendazole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niclosamide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ivermectin</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thiabendazole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pyrantel</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pamoate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paraherquamide</a:t>
            </a:r>
            <a:r>
              <a:rPr lang="en-GB" sz="2400" b="1" dirty="0">
                <a:solidFill>
                  <a:schemeClr val="bg1"/>
                </a:solidFill>
                <a:latin typeface="Arial" panose="020B0604020202020204" pitchFamily="34" charset="0"/>
                <a:cs typeface="Arial" panose="020B0604020202020204" pitchFamily="34" charset="0"/>
              </a:rPr>
              <a:t>, levamisole, </a:t>
            </a:r>
            <a:r>
              <a:rPr lang="en-GB" sz="2400" b="1" dirty="0" err="1">
                <a:solidFill>
                  <a:schemeClr val="bg1"/>
                </a:solidFill>
                <a:latin typeface="Arial" panose="020B0604020202020204" pitchFamily="34" charset="0"/>
                <a:cs typeface="Arial" panose="020B0604020202020204" pitchFamily="34" charset="0"/>
              </a:rPr>
              <a:t>piperazine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praziquantel</a:t>
            </a:r>
            <a:r>
              <a:rPr lang="en-GB" sz="2400" b="1" dirty="0">
                <a:solidFill>
                  <a:schemeClr val="bg1"/>
                </a:solidFill>
                <a:latin typeface="Arial" panose="020B0604020202020204" pitchFamily="34" charset="0"/>
                <a:cs typeface="Arial" panose="020B0604020202020204" pitchFamily="34" charset="0"/>
              </a:rPr>
              <a:t>, promethazine, </a:t>
            </a:r>
            <a:r>
              <a:rPr lang="en-GB" sz="2400" b="1" dirty="0" err="1">
                <a:solidFill>
                  <a:schemeClr val="bg1"/>
                </a:solidFill>
                <a:latin typeface="Arial" panose="020B0604020202020204" pitchFamily="34" charset="0"/>
                <a:cs typeface="Arial" panose="020B0604020202020204" pitchFamily="34" charset="0"/>
              </a:rPr>
              <a:t>tridabendazole</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octadepsipeptides</a:t>
            </a:r>
            <a:r>
              <a:rPr lang="en-GB" sz="2400" b="1" dirty="0">
                <a:solidFill>
                  <a:schemeClr val="bg1"/>
                </a:solidFill>
                <a:latin typeface="Arial" panose="020B0604020202020204" pitchFamily="34" charset="0"/>
                <a:cs typeface="Arial" panose="020B0604020202020204" pitchFamily="34" charset="0"/>
              </a:rPr>
              <a:t>, amino acetonitrile derivatives).  Also, </a:t>
            </a:r>
            <a:r>
              <a:rPr lang="en-GB" sz="2400" b="1" dirty="0" err="1">
                <a:solidFill>
                  <a:schemeClr val="bg1"/>
                </a:solidFill>
                <a:latin typeface="Arial" panose="020B0604020202020204" pitchFamily="34" charset="0"/>
                <a:cs typeface="Arial" panose="020B0604020202020204" pitchFamily="34" charset="0"/>
              </a:rPr>
              <a:t>Alinia</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Nitazoxanide</a:t>
            </a:r>
            <a:r>
              <a:rPr lang="en-GB" sz="2400" b="1" dirty="0">
                <a:solidFill>
                  <a:schemeClr val="bg1"/>
                </a:solidFill>
                <a:latin typeface="Arial" panose="020B0604020202020204" pitchFamily="34" charset="0"/>
                <a:cs typeface="Arial" panose="020B0604020202020204" pitchFamily="34" charset="0"/>
              </a:rPr>
              <a:t>) does have anti-helminthic properties</a:t>
            </a:r>
            <a:r>
              <a:rPr lang="en-GB" sz="2400" b="1" dirty="0" smtClean="0">
                <a:solidFill>
                  <a:schemeClr val="bg1"/>
                </a:solidFill>
                <a:latin typeface="Arial" panose="020B0604020202020204" pitchFamily="34" charset="0"/>
                <a:cs typeface="Arial" panose="020B0604020202020204" pitchFamily="34" charset="0"/>
              </a:rPr>
              <a:t>.</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93614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645" y="1720840"/>
            <a:ext cx="7350710" cy="341632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HDC’s </a:t>
            </a:r>
            <a:r>
              <a:rPr lang="en-GB" sz="3600" b="1" dirty="0" smtClean="0">
                <a:solidFill>
                  <a:schemeClr val="bg1"/>
                </a:solidFill>
                <a:latin typeface="Arial" panose="020B0604020202020204" pitchFamily="34" charset="0"/>
                <a:cs typeface="Arial" panose="020B0604020202020204" pitchFamily="34" charset="0"/>
              </a:rPr>
              <a:t>come </a:t>
            </a:r>
            <a:r>
              <a:rPr lang="en-GB" sz="3600" b="1" dirty="0" err="1" smtClean="0">
                <a:solidFill>
                  <a:schemeClr val="bg1"/>
                </a:solidFill>
                <a:latin typeface="Arial" panose="020B0604020202020204" pitchFamily="34" charset="0"/>
                <a:cs typeface="Arial" panose="020B0604020202020204" pitchFamily="34" charset="0"/>
              </a:rPr>
              <a:t>ina</a:t>
            </a:r>
            <a:r>
              <a:rPr lang="en-GB" sz="3600" b="1" dirty="0" smtClean="0">
                <a:solidFill>
                  <a:schemeClr val="bg1"/>
                </a:solidFill>
                <a:latin typeface="Arial" panose="020B0604020202020204" pitchFamily="34" charset="0"/>
                <a:cs typeface="Arial" panose="020B0604020202020204" pitchFamily="34" charset="0"/>
              </a:rPr>
              <a:t> vial. Samples can be stored in a refrigerator at 4ºC for up to 2 weeks. Should be taken in a little cow’s, goat, soy, rice, almond, oat or hemp milk i.e. a liquid containing fat.</a:t>
            </a:r>
          </a:p>
        </p:txBody>
      </p:sp>
    </p:spTree>
    <p:extLst>
      <p:ext uri="{BB962C8B-B14F-4D97-AF65-F5344CB8AC3E}">
        <p14:creationId xmlns:p14="http://schemas.microsoft.com/office/powerpoint/2010/main" xmlns="" val="1328993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645" y="1553593"/>
            <a:ext cx="7350710" cy="3416320"/>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Do not exceed 150 HDC in a single day and do not </a:t>
            </a:r>
            <a:r>
              <a:rPr lang="en-GB" sz="3600" b="1" dirty="0" err="1" smtClean="0">
                <a:solidFill>
                  <a:schemeClr val="bg1"/>
                </a:solidFill>
                <a:latin typeface="Arial" panose="020B0604020202020204" pitchFamily="34" charset="0"/>
                <a:cs typeface="Arial" panose="020B0604020202020204" pitchFamily="34" charset="0"/>
              </a:rPr>
              <a:t>takemore</a:t>
            </a:r>
            <a:r>
              <a:rPr lang="en-GB" sz="3600" b="1" dirty="0" smtClean="0">
                <a:solidFill>
                  <a:schemeClr val="bg1"/>
                </a:solidFill>
                <a:latin typeface="Arial" panose="020B0604020202020204" pitchFamily="34" charset="0"/>
                <a:cs typeface="Arial" panose="020B0604020202020204" pitchFamily="34" charset="0"/>
              </a:rPr>
              <a:t> than once a week.</a:t>
            </a:r>
          </a:p>
          <a:p>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Muscle testing indicates best to take at TW time (9-11pm).</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61974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5658" y="3105834"/>
            <a:ext cx="6532684" cy="646331"/>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www. biomerestoration.com</a:t>
            </a:r>
            <a:endParaRPr lang="en-GB"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376638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3670" y="550985"/>
            <a:ext cx="7907366" cy="5753100"/>
          </a:xfrm>
          <a:prstGeom prst="rect">
            <a:avLst/>
          </a:prstGeom>
        </p:spPr>
      </p:pic>
      <p:sp>
        <p:nvSpPr>
          <p:cNvPr id="3" name="Oval 2"/>
          <p:cNvSpPr/>
          <p:nvPr/>
        </p:nvSpPr>
        <p:spPr>
          <a:xfrm>
            <a:off x="2064471" y="1125415"/>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455728" y="3105834"/>
            <a:ext cx="4299439" cy="64633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Faecal Transplants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684488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3819" y="615463"/>
            <a:ext cx="7816362" cy="590931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Faecal </a:t>
            </a:r>
            <a:r>
              <a:rPr lang="en-GB" sz="3600" b="1" dirty="0">
                <a:solidFill>
                  <a:srgbClr val="FFFF00"/>
                </a:solidFill>
                <a:latin typeface="Arial" panose="020B0604020202020204" pitchFamily="34" charset="0"/>
                <a:cs typeface="Arial" panose="020B0604020202020204" pitchFamily="34" charset="0"/>
              </a:rPr>
              <a:t>Transplantation (</a:t>
            </a:r>
            <a:r>
              <a:rPr lang="en-GB" sz="3600" b="1" dirty="0" err="1" smtClean="0">
                <a:solidFill>
                  <a:srgbClr val="FFFF00"/>
                </a:solidFill>
                <a:latin typeface="Arial" panose="020B0604020202020204" pitchFamily="34" charset="0"/>
                <a:cs typeface="Arial" panose="020B0604020202020204" pitchFamily="34" charset="0"/>
              </a:rPr>
              <a:t>Bacteriotherapy</a:t>
            </a:r>
            <a:r>
              <a:rPr lang="en-GB" sz="3600" b="1" dirty="0" smtClean="0">
                <a:solidFill>
                  <a:srgbClr val="FFFF00"/>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is the transfer of stool from a healthy donor into the gastrointestinal tract for the purpose of treating recurrent </a:t>
            </a:r>
            <a:r>
              <a:rPr lang="en-GB" sz="3600" b="1" i="1" dirty="0" smtClean="0">
                <a:solidFill>
                  <a:schemeClr val="bg1"/>
                </a:solidFill>
                <a:latin typeface="Arial" panose="020B0604020202020204" pitchFamily="34" charset="0"/>
                <a:cs typeface="Arial" panose="020B0604020202020204" pitchFamily="34" charset="0"/>
              </a:rPr>
              <a:t>C. difficile colitis and a range of other chronic bowel disorders </a:t>
            </a:r>
            <a:r>
              <a:rPr lang="en-GB" sz="3600" b="1" dirty="0" smtClean="0">
                <a:solidFill>
                  <a:schemeClr val="bg1"/>
                </a:solidFill>
                <a:latin typeface="Arial" panose="020B0604020202020204" pitchFamily="34" charset="0"/>
                <a:cs typeface="Arial" panose="020B0604020202020204" pitchFamily="34" charset="0"/>
              </a:rPr>
              <a:t>such as </a:t>
            </a:r>
            <a:r>
              <a:rPr lang="en-GB" sz="3600" b="1" dirty="0">
                <a:solidFill>
                  <a:schemeClr val="bg1"/>
                </a:solidFill>
                <a:latin typeface="Arial" panose="020B0604020202020204" pitchFamily="34" charset="0"/>
                <a:cs typeface="Arial" panose="020B0604020202020204" pitchFamily="34" charset="0"/>
              </a:rPr>
              <a:t>auto-immune diseases, including Irritable Bowel Syndrome, Crohn’s Disease, and Ulcerative Colitis</a:t>
            </a:r>
            <a:r>
              <a:rPr lang="en-GB" sz="3600" b="1" dirty="0" smtClean="0">
                <a:solidFill>
                  <a:schemeClr val="bg1"/>
                </a:solidFill>
                <a:latin typeface="Arial" panose="020B0604020202020204" pitchFamily="34" charset="0"/>
                <a:cs typeface="Arial" panose="020B0604020202020204" pitchFamily="34" charset="0"/>
              </a:rPr>
              <a:t>.</a:t>
            </a:r>
          </a:p>
          <a:p>
            <a:endParaRPr lang="en-GB" dirty="0"/>
          </a:p>
        </p:txBody>
      </p:sp>
    </p:spTree>
    <p:extLst>
      <p:ext uri="{BB962C8B-B14F-4D97-AF65-F5344CB8AC3E}">
        <p14:creationId xmlns:p14="http://schemas.microsoft.com/office/powerpoint/2010/main" xmlns="" val="14732246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7346" y="1301263"/>
            <a:ext cx="7649308" cy="3970318"/>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a procedure in which </a:t>
            </a:r>
            <a:r>
              <a:rPr lang="en-GB" sz="3600" b="1" dirty="0" smtClean="0">
                <a:solidFill>
                  <a:schemeClr val="bg1"/>
                </a:solidFill>
                <a:latin typeface="Arial" panose="020B0604020202020204" pitchFamily="34" charset="0"/>
                <a:cs typeface="Arial" panose="020B0604020202020204" pitchFamily="34" charset="0"/>
              </a:rPr>
              <a:t>faecal </a:t>
            </a:r>
            <a:r>
              <a:rPr lang="en-GB" sz="3600" b="1" dirty="0">
                <a:solidFill>
                  <a:schemeClr val="bg1"/>
                </a:solidFill>
                <a:latin typeface="Arial" panose="020B0604020202020204" pitchFamily="34" charset="0"/>
                <a:cs typeface="Arial" panose="020B0604020202020204" pitchFamily="34" charset="0"/>
              </a:rPr>
              <a:t>matter, or stool, is collected from a tested donor, mixed with a saline or other solution, strained, and placed in a patient, by colonoscopy, endoscopy, sigmoidoscopy, or enema.</a:t>
            </a:r>
          </a:p>
        </p:txBody>
      </p:sp>
    </p:spTree>
    <p:extLst>
      <p:ext uri="{BB962C8B-B14F-4D97-AF65-F5344CB8AC3E}">
        <p14:creationId xmlns:p14="http://schemas.microsoft.com/office/powerpoint/2010/main" xmlns="" val="36120547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254" y="536331"/>
            <a:ext cx="7957038" cy="5829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650630" y="528479"/>
            <a:ext cx="7874391" cy="5212898"/>
          </a:xfrm>
          <a:prstGeom prst="rect">
            <a:avLst/>
          </a:prstGeom>
        </p:spPr>
      </p:pic>
    </p:spTree>
    <p:extLst>
      <p:ext uri="{BB962C8B-B14F-4D97-AF65-F5344CB8AC3E}">
        <p14:creationId xmlns:p14="http://schemas.microsoft.com/office/powerpoint/2010/main" xmlns="" val="20723992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008" y="580292"/>
            <a:ext cx="7983415" cy="597086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The seven types of stool are:</a:t>
            </a:r>
          </a:p>
          <a:p>
            <a:r>
              <a:rPr lang="en-GB" sz="2800" b="1" dirty="0">
                <a:solidFill>
                  <a:schemeClr val="bg1"/>
                </a:solidFill>
                <a:latin typeface="Arial" panose="020B0604020202020204" pitchFamily="34" charset="0"/>
                <a:cs typeface="Arial" panose="020B0604020202020204" pitchFamily="34" charset="0"/>
              </a:rPr>
              <a:t>Type 1: Separate hard lumps, like nuts (hard to pass)</a:t>
            </a:r>
          </a:p>
          <a:p>
            <a:r>
              <a:rPr lang="en-GB" sz="2800" b="1" dirty="0">
                <a:solidFill>
                  <a:schemeClr val="bg1"/>
                </a:solidFill>
                <a:latin typeface="Arial" panose="020B0604020202020204" pitchFamily="34" charset="0"/>
                <a:cs typeface="Arial" panose="020B0604020202020204" pitchFamily="34" charset="0"/>
              </a:rPr>
              <a:t>Type 2: Sausage-shaped, but lumpy</a:t>
            </a:r>
          </a:p>
          <a:p>
            <a:r>
              <a:rPr lang="en-GB" sz="2800" b="1" dirty="0">
                <a:solidFill>
                  <a:schemeClr val="bg1"/>
                </a:solidFill>
                <a:latin typeface="Arial" panose="020B0604020202020204" pitchFamily="34" charset="0"/>
                <a:cs typeface="Arial" panose="020B0604020202020204" pitchFamily="34" charset="0"/>
              </a:rPr>
              <a:t>Type 3: Like a sausage but with cracks on its surface</a:t>
            </a:r>
          </a:p>
          <a:p>
            <a:r>
              <a:rPr lang="en-GB" sz="2800" b="1" dirty="0">
                <a:solidFill>
                  <a:schemeClr val="bg1"/>
                </a:solidFill>
                <a:latin typeface="Arial" panose="020B0604020202020204" pitchFamily="34" charset="0"/>
                <a:cs typeface="Arial" panose="020B0604020202020204" pitchFamily="34" charset="0"/>
              </a:rPr>
              <a:t>Type 4: Like a sausage or snake, smooth and soft</a:t>
            </a:r>
          </a:p>
          <a:p>
            <a:r>
              <a:rPr lang="en-GB" sz="2800" b="1" dirty="0">
                <a:solidFill>
                  <a:schemeClr val="bg1"/>
                </a:solidFill>
                <a:latin typeface="Arial" panose="020B0604020202020204" pitchFamily="34" charset="0"/>
                <a:cs typeface="Arial" panose="020B0604020202020204" pitchFamily="34" charset="0"/>
              </a:rPr>
              <a:t>Type 5: Soft blobs with clear cut edges (passed easily)</a:t>
            </a:r>
          </a:p>
          <a:p>
            <a:r>
              <a:rPr lang="en-GB" sz="2800" b="1" dirty="0">
                <a:solidFill>
                  <a:schemeClr val="bg1"/>
                </a:solidFill>
                <a:latin typeface="Arial" panose="020B0604020202020204" pitchFamily="34" charset="0"/>
                <a:cs typeface="Arial" panose="020B0604020202020204" pitchFamily="34" charset="0"/>
              </a:rPr>
              <a:t>Type 6: Fluffy pieces with ragged edges, a mushy stool</a:t>
            </a:r>
          </a:p>
          <a:p>
            <a:r>
              <a:rPr lang="en-GB" sz="2800" b="1" dirty="0">
                <a:solidFill>
                  <a:schemeClr val="bg1"/>
                </a:solidFill>
                <a:latin typeface="Arial" panose="020B0604020202020204" pitchFamily="34" charset="0"/>
                <a:cs typeface="Arial" panose="020B0604020202020204" pitchFamily="34" charset="0"/>
              </a:rPr>
              <a:t>Type 7: Watery, no solid pieces, entirely liquid</a:t>
            </a:r>
          </a:p>
          <a:p>
            <a:endParaRPr lang="en-GB" dirty="0"/>
          </a:p>
        </p:txBody>
      </p:sp>
    </p:spTree>
    <p:extLst>
      <p:ext uri="{BB962C8B-B14F-4D97-AF65-F5344CB8AC3E}">
        <p14:creationId xmlns:p14="http://schemas.microsoft.com/office/powerpoint/2010/main" xmlns="" val="11817499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817685"/>
            <a:ext cx="7596554"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Faecal </a:t>
            </a:r>
            <a:r>
              <a:rPr lang="en-GB" sz="3600" b="1" dirty="0">
                <a:solidFill>
                  <a:schemeClr val="bg1"/>
                </a:solidFill>
                <a:latin typeface="Arial" panose="020B0604020202020204" pitchFamily="34" charset="0"/>
                <a:cs typeface="Arial" panose="020B0604020202020204" pitchFamily="34" charset="0"/>
              </a:rPr>
              <a:t>transplant was first documented in 4th century China, known as </a:t>
            </a:r>
            <a:r>
              <a:rPr lang="en-GB" sz="3600" b="1" dirty="0">
                <a:solidFill>
                  <a:srgbClr val="FFFF00"/>
                </a:solidFill>
                <a:latin typeface="Arial" panose="020B0604020202020204" pitchFamily="34" charset="0"/>
                <a:cs typeface="Arial" panose="020B0604020202020204" pitchFamily="34" charset="0"/>
              </a:rPr>
              <a:t>“yellow soup”.</a:t>
            </a:r>
            <a:r>
              <a:rPr lang="en-GB" sz="3600" b="1" dirty="0">
                <a:solidFill>
                  <a:schemeClr val="bg1"/>
                </a:solidFill>
                <a:latin typeface="Arial" panose="020B0604020202020204" pitchFamily="34" charset="0"/>
                <a:cs typeface="Arial" panose="020B0604020202020204" pitchFamily="34" charset="0"/>
              </a:rPr>
              <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It has been used for over 100 years in veterinary medicine, and has been used regularly for decades in many countries as the first line of </a:t>
            </a:r>
            <a:r>
              <a:rPr lang="en-GB" sz="3600" b="1" dirty="0" smtClean="0">
                <a:solidFill>
                  <a:schemeClr val="bg1"/>
                </a:solidFill>
                <a:latin typeface="Arial" panose="020B0604020202020204" pitchFamily="34" charset="0"/>
                <a:cs typeface="Arial" panose="020B0604020202020204" pitchFamily="34" charset="0"/>
              </a:rPr>
              <a:t>defence</a:t>
            </a:r>
            <a:r>
              <a:rPr lang="en-GB" sz="3600" b="1" dirty="0">
                <a:solidFill>
                  <a:schemeClr val="bg1"/>
                </a:solidFill>
                <a:latin typeface="Arial" panose="020B0604020202020204" pitchFamily="34" charset="0"/>
                <a:cs typeface="Arial" panose="020B0604020202020204" pitchFamily="34" charset="0"/>
              </a:rPr>
              <a:t>, or treatment of choice, for C. </a:t>
            </a:r>
            <a:r>
              <a:rPr lang="en-GB" sz="3600" b="1" dirty="0" smtClean="0">
                <a:solidFill>
                  <a:schemeClr val="bg1"/>
                </a:solidFill>
                <a:latin typeface="Arial" panose="020B0604020202020204" pitchFamily="34" charset="0"/>
                <a:cs typeface="Arial" panose="020B0604020202020204" pitchFamily="34" charset="0"/>
              </a:rPr>
              <a:t>diff.</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908274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Gut kit biomarkers for the Stomach</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From weakness:</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Splenic/hepatic flexure</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Biophoton</a:t>
            </a:r>
            <a:r>
              <a:rPr lang="en-GB" sz="3600" b="1" dirty="0" smtClean="0">
                <a:solidFill>
                  <a:schemeClr val="bg1"/>
                </a:solidFill>
                <a:latin typeface="Arial" panose="020B0604020202020204" pitchFamily="34" charset="0"/>
                <a:cs typeface="Arial" panose="020B0604020202020204" pitchFamily="34" charset="0"/>
              </a:rPr>
              <a:t> acetates</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Definitive meridian</a:t>
            </a:r>
          </a:p>
          <a:p>
            <a:pPr marL="0" indent="0">
              <a:buNone/>
            </a:pPr>
            <a:r>
              <a:rPr lang="en-GB" sz="3600" b="1" dirty="0" smtClean="0">
                <a:solidFill>
                  <a:schemeClr val="bg1"/>
                </a:solidFill>
                <a:latin typeface="Arial" panose="020B0604020202020204" pitchFamily="34" charset="0"/>
                <a:cs typeface="Arial" panose="020B0604020202020204" pitchFamily="34" charset="0"/>
              </a:rPr>
              <a:t>Test 	Pepsinogen</a:t>
            </a:r>
          </a:p>
          <a:p>
            <a:pPr marL="0" indent="0">
              <a:buNone/>
            </a:pPr>
            <a:r>
              <a:rPr lang="en-GB" sz="3600" b="1" dirty="0" smtClean="0">
                <a:solidFill>
                  <a:schemeClr val="bg1"/>
                </a:solidFill>
                <a:latin typeface="Arial" panose="020B0604020202020204" pitchFamily="34" charset="0"/>
                <a:cs typeface="Arial" panose="020B0604020202020204" pitchFamily="34" charset="0"/>
              </a:rPr>
              <a:t>		Pepsin</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HCl</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546389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23" y="1166842"/>
            <a:ext cx="7596554" cy="4524315"/>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It </a:t>
            </a:r>
            <a:r>
              <a:rPr lang="en-GB" sz="3600" b="1" dirty="0">
                <a:solidFill>
                  <a:schemeClr val="bg1"/>
                </a:solidFill>
                <a:latin typeface="Arial" panose="020B0604020202020204" pitchFamily="34" charset="0"/>
                <a:cs typeface="Arial" panose="020B0604020202020204" pitchFamily="34" charset="0"/>
              </a:rPr>
              <a:t>is customary in many areas of the world for a </a:t>
            </a:r>
            <a:r>
              <a:rPr lang="en-GB" sz="3600" b="1" dirty="0" err="1">
                <a:solidFill>
                  <a:schemeClr val="bg1"/>
                </a:solidFill>
                <a:latin typeface="Arial" panose="020B0604020202020204" pitchFamily="34" charset="0"/>
                <a:cs typeface="Arial" panose="020B0604020202020204" pitchFamily="34" charset="0"/>
              </a:rPr>
              <a:t>newborn</a:t>
            </a:r>
            <a:r>
              <a:rPr lang="en-GB" sz="3600" b="1" dirty="0">
                <a:solidFill>
                  <a:schemeClr val="bg1"/>
                </a:solidFill>
                <a:latin typeface="Arial" panose="020B0604020202020204" pitchFamily="34" charset="0"/>
                <a:cs typeface="Arial" panose="020B0604020202020204" pitchFamily="34" charset="0"/>
              </a:rPr>
              <a:t> infant to receive a tiny amount of the </a:t>
            </a:r>
            <a:r>
              <a:rPr lang="en-GB" sz="3600" b="1" dirty="0">
                <a:solidFill>
                  <a:srgbClr val="FFFF00"/>
                </a:solidFill>
                <a:latin typeface="Arial" panose="020B0604020202020204" pitchFamily="34" charset="0"/>
                <a:cs typeface="Arial" panose="020B0604020202020204" pitchFamily="34" charset="0"/>
              </a:rPr>
              <a:t>mother’s stool by mouth</a:t>
            </a:r>
            <a:r>
              <a:rPr lang="en-GB" sz="3600" b="1" dirty="0">
                <a:solidFill>
                  <a:schemeClr val="bg1"/>
                </a:solidFill>
                <a:latin typeface="Arial" panose="020B0604020202020204" pitchFamily="34" charset="0"/>
                <a:cs typeface="Arial" panose="020B0604020202020204" pitchFamily="34" charset="0"/>
              </a:rPr>
              <a:t>, thought to provide immediate population of good bacteria in the baby’s colon, thereby jump-starting the baby’s immune system.</a:t>
            </a:r>
          </a:p>
        </p:txBody>
      </p:sp>
    </p:spTree>
    <p:extLst>
      <p:ext uri="{BB962C8B-B14F-4D97-AF65-F5344CB8AC3E}">
        <p14:creationId xmlns:p14="http://schemas.microsoft.com/office/powerpoint/2010/main" xmlns="" val="2505311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853" y="3244334"/>
            <a:ext cx="7561385"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http://thepowerofpoop.com/epatients/fecal-transplant-instructions/</a:t>
            </a:r>
          </a:p>
        </p:txBody>
      </p:sp>
    </p:spTree>
    <p:extLst>
      <p:ext uri="{BB962C8B-B14F-4D97-AF65-F5344CB8AC3E}">
        <p14:creationId xmlns:p14="http://schemas.microsoft.com/office/powerpoint/2010/main" xmlns="" val="35164304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Gut kit biomarkers for the Stomach</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78120" y="1808041"/>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If strong to Pepsinogen</a:t>
            </a:r>
          </a:p>
          <a:p>
            <a:pPr marL="0" indent="0">
              <a:buNone/>
            </a:pPr>
            <a:r>
              <a:rPr lang="en-GB" sz="3600" b="1" dirty="0" smtClean="0">
                <a:solidFill>
                  <a:schemeClr val="bg1"/>
                </a:solidFill>
                <a:latin typeface="Arial" panose="020B0604020202020204" pitchFamily="34" charset="0"/>
                <a:cs typeface="Arial" panose="020B0604020202020204" pitchFamily="34" charset="0"/>
              </a:rPr>
              <a:t>Test selenium, zinc</a:t>
            </a:r>
          </a:p>
          <a:p>
            <a:pPr marL="0" indent="0">
              <a:buNone/>
            </a:pPr>
            <a:r>
              <a:rPr lang="en-GB" sz="3600" b="1" dirty="0" smtClean="0">
                <a:solidFill>
                  <a:schemeClr val="bg1"/>
                </a:solidFill>
                <a:latin typeface="Arial" panose="020B0604020202020204" pitchFamily="34" charset="0"/>
                <a:cs typeface="Arial" panose="020B0604020202020204" pitchFamily="34" charset="0"/>
              </a:rPr>
              <a:t>If strong to Pepsin &amp; </a:t>
            </a:r>
            <a:r>
              <a:rPr lang="en-GB" sz="3600" b="1" dirty="0" err="1" smtClean="0">
                <a:solidFill>
                  <a:schemeClr val="bg1"/>
                </a:solidFill>
                <a:latin typeface="Arial" panose="020B0604020202020204" pitchFamily="34" charset="0"/>
                <a:cs typeface="Arial" panose="020B0604020202020204" pitchFamily="34" charset="0"/>
              </a:rPr>
              <a:t>HCl</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Betaine </a:t>
            </a:r>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and Pepsin</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Zinc, P5P</a:t>
            </a:r>
          </a:p>
          <a:p>
            <a:pPr marL="0" indent="0">
              <a:buNone/>
            </a:pPr>
            <a:r>
              <a:rPr lang="en-GB" sz="3600" b="1" dirty="0" smtClean="0">
                <a:solidFill>
                  <a:schemeClr val="bg1"/>
                </a:solidFill>
                <a:latin typeface="Arial" panose="020B0604020202020204" pitchFamily="34" charset="0"/>
                <a:cs typeface="Arial" panose="020B0604020202020204" pitchFamily="34" charset="0"/>
              </a:rPr>
              <a:t>If strong to </a:t>
            </a:r>
            <a:r>
              <a:rPr lang="en-GB" sz="3600" b="1" dirty="0" err="1" smtClean="0">
                <a:solidFill>
                  <a:schemeClr val="bg1"/>
                </a:solidFill>
                <a:latin typeface="Arial" panose="020B0604020202020204" pitchFamily="34" charset="0"/>
                <a:cs typeface="Arial" panose="020B0604020202020204" pitchFamily="34" charset="0"/>
              </a:rPr>
              <a:t>HCl</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Betaine </a:t>
            </a:r>
            <a:r>
              <a:rPr lang="en-GB" sz="3600" b="1" dirty="0" err="1" smtClean="0">
                <a:solidFill>
                  <a:schemeClr val="bg1"/>
                </a:solidFill>
                <a:latin typeface="Arial" panose="020B0604020202020204" pitchFamily="34" charset="0"/>
                <a:cs typeface="Arial" panose="020B0604020202020204" pitchFamily="34" charset="0"/>
              </a:rPr>
              <a:t>HCl</a:t>
            </a:r>
            <a:r>
              <a:rPr lang="en-GB" sz="3600" b="1" dirty="0" smtClean="0">
                <a:solidFill>
                  <a:schemeClr val="bg1"/>
                </a:solidFill>
                <a:latin typeface="Arial" panose="020B0604020202020204" pitchFamily="34" charset="0"/>
                <a:cs typeface="Arial" panose="020B0604020202020204" pitchFamily="34" charset="0"/>
              </a:rPr>
              <a:t>, P5P, Zinc</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756599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Pathogenic Bacteria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err="1" smtClean="0">
                <a:solidFill>
                  <a:schemeClr val="bg1"/>
                </a:solidFill>
                <a:latin typeface="Arial" panose="020B0604020202020204" pitchFamily="34" charset="0"/>
                <a:cs typeface="Arial" panose="020B0604020202020204" pitchFamily="34" charset="0"/>
              </a:rPr>
              <a:t>Inapproriate</a:t>
            </a:r>
            <a:r>
              <a:rPr lang="en-GB" sz="3600" b="1" dirty="0" smtClean="0">
                <a:solidFill>
                  <a:schemeClr val="bg1"/>
                </a:solidFill>
                <a:latin typeface="Arial" panose="020B0604020202020204" pitchFamily="34" charset="0"/>
                <a:cs typeface="Arial" panose="020B0604020202020204" pitchFamily="34" charset="0"/>
              </a:rPr>
              <a:t> levels of pathogenic bacteria damage the microbiome</a:t>
            </a:r>
          </a:p>
          <a:p>
            <a:r>
              <a:rPr lang="en-GB" sz="3600" b="1" dirty="0" smtClean="0">
                <a:solidFill>
                  <a:schemeClr val="bg1"/>
                </a:solidFill>
                <a:latin typeface="Arial" panose="020B0604020202020204" pitchFamily="34" charset="0"/>
                <a:cs typeface="Arial" panose="020B0604020202020204" pitchFamily="34" charset="0"/>
              </a:rPr>
              <a:t>Test:	</a:t>
            </a:r>
            <a:r>
              <a:rPr lang="en-GB" sz="3600" b="1" dirty="0" err="1" smtClean="0">
                <a:solidFill>
                  <a:schemeClr val="bg1"/>
                </a:solidFill>
                <a:latin typeface="Arial" panose="020B0604020202020204" pitchFamily="34" charset="0"/>
                <a:cs typeface="Arial" panose="020B0604020202020204" pitchFamily="34" charset="0"/>
              </a:rPr>
              <a:t>E.Coli</a:t>
            </a:r>
            <a:endParaRPr lang="en-GB" sz="3200" b="1" dirty="0" smtClean="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		Salmonella</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Campylobacter</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Helicobacter Pylori</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Clostridum</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118330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Remedies for pathogenic bacteria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0873" y="1825625"/>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Zinc</a:t>
            </a:r>
          </a:p>
          <a:p>
            <a:r>
              <a:rPr lang="en-GB" sz="3600" b="1" dirty="0" smtClean="0">
                <a:solidFill>
                  <a:schemeClr val="bg1"/>
                </a:solidFill>
                <a:latin typeface="Arial" panose="020B0604020202020204" pitchFamily="34" charset="0"/>
                <a:cs typeface="Arial" panose="020B0604020202020204" pitchFamily="34" charset="0"/>
              </a:rPr>
              <a:t>Colloidal or Ionic Silver – gram +</a:t>
            </a:r>
            <a:r>
              <a:rPr lang="en-GB" sz="3600" b="1" dirty="0" err="1" smtClean="0">
                <a:solidFill>
                  <a:schemeClr val="bg1"/>
                </a:solidFill>
                <a:latin typeface="Arial" panose="020B0604020202020204" pitchFamily="34" charset="0"/>
                <a:cs typeface="Arial" panose="020B0604020202020204" pitchFamily="34" charset="0"/>
              </a:rPr>
              <a:t>ve</a:t>
            </a:r>
            <a:r>
              <a:rPr lang="en-GB" sz="3600" b="1" dirty="0" smtClean="0">
                <a:solidFill>
                  <a:schemeClr val="bg1"/>
                </a:solidFill>
                <a:latin typeface="Arial" panose="020B0604020202020204" pitchFamily="34" charset="0"/>
                <a:cs typeface="Arial" panose="020B0604020202020204" pitchFamily="34" charset="0"/>
              </a:rPr>
              <a:t> bacteria</a:t>
            </a:r>
          </a:p>
          <a:p>
            <a:r>
              <a:rPr lang="en-GB" sz="3600" b="1" dirty="0" smtClean="0">
                <a:solidFill>
                  <a:schemeClr val="bg1"/>
                </a:solidFill>
                <a:latin typeface="Arial" panose="020B0604020202020204" pitchFamily="34" charset="0"/>
                <a:cs typeface="Arial" panose="020B0604020202020204" pitchFamily="34" charset="0"/>
              </a:rPr>
              <a:t>Immune Why 600 – gram -</a:t>
            </a:r>
            <a:r>
              <a:rPr lang="en-GB" sz="3600" b="1" dirty="0" err="1" smtClean="0">
                <a:solidFill>
                  <a:schemeClr val="bg1"/>
                </a:solidFill>
                <a:latin typeface="Arial" panose="020B0604020202020204" pitchFamily="34" charset="0"/>
                <a:cs typeface="Arial" panose="020B0604020202020204" pitchFamily="34" charset="0"/>
              </a:rPr>
              <a:t>ve</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Goldenseal tincture</a:t>
            </a: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625307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515" y="712177"/>
            <a:ext cx="7420707" cy="341632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Treatment – The 4 R program</a:t>
            </a:r>
          </a:p>
          <a:p>
            <a:r>
              <a:rPr lang="en-GB" sz="3600" b="1" dirty="0" smtClean="0">
                <a:solidFill>
                  <a:schemeClr val="bg1"/>
                </a:solidFill>
                <a:latin typeface="Arial" panose="020B0604020202020204" pitchFamily="34" charset="0"/>
                <a:cs typeface="Arial" panose="020B0604020202020204" pitchFamily="34" charset="0"/>
              </a:rPr>
              <a:t>1. Remove- Pathogens</a:t>
            </a:r>
          </a:p>
          <a:p>
            <a:r>
              <a:rPr lang="en-GB" sz="3600" b="1" dirty="0" smtClean="0">
                <a:solidFill>
                  <a:schemeClr val="bg1"/>
                </a:solidFill>
                <a:latin typeface="Arial" panose="020B0604020202020204" pitchFamily="34" charset="0"/>
                <a:cs typeface="Arial" panose="020B0604020202020204" pitchFamily="34" charset="0"/>
              </a:rPr>
              <a:t>2. Replace – Digestive enzymes</a:t>
            </a:r>
          </a:p>
          <a:p>
            <a:r>
              <a:rPr lang="en-GB" sz="3600" b="1" dirty="0" smtClean="0">
                <a:solidFill>
                  <a:schemeClr val="bg1"/>
                </a:solidFill>
                <a:latin typeface="Arial" panose="020B0604020202020204" pitchFamily="34" charset="0"/>
                <a:cs typeface="Arial" panose="020B0604020202020204" pitchFamily="34" charset="0"/>
              </a:rPr>
              <a:t>3. </a:t>
            </a:r>
            <a:r>
              <a:rPr lang="en-GB" sz="3600" b="1" dirty="0">
                <a:solidFill>
                  <a:schemeClr val="bg1"/>
                </a:solidFill>
                <a:latin typeface="Arial" panose="020B0604020202020204" pitchFamily="34" charset="0"/>
                <a:cs typeface="Arial" panose="020B0604020202020204" pitchFamily="34" charset="0"/>
              </a:rPr>
              <a:t>Re inoculate- </a:t>
            </a:r>
            <a:r>
              <a:rPr lang="en-GB" sz="3600" b="1" dirty="0" smtClean="0">
                <a:solidFill>
                  <a:schemeClr val="bg1"/>
                </a:solidFill>
                <a:latin typeface="Arial" panose="020B0604020202020204" pitchFamily="34" charset="0"/>
                <a:cs typeface="Arial" panose="020B0604020202020204" pitchFamily="34" charset="0"/>
              </a:rPr>
              <a:t>Probiotics</a:t>
            </a:r>
          </a:p>
          <a:p>
            <a:r>
              <a:rPr lang="en-GB" sz="3600" b="1" dirty="0">
                <a:solidFill>
                  <a:schemeClr val="bg1"/>
                </a:solidFill>
                <a:latin typeface="Arial" panose="020B0604020202020204" pitchFamily="34" charset="0"/>
                <a:cs typeface="Arial" panose="020B0604020202020204" pitchFamily="34" charset="0"/>
              </a:rPr>
              <a:t>4</a:t>
            </a:r>
            <a:r>
              <a:rPr lang="en-GB" sz="3600" b="1" dirty="0" smtClean="0">
                <a:solidFill>
                  <a:schemeClr val="bg1"/>
                </a:solidFill>
                <a:latin typeface="Arial" panose="020B0604020202020204" pitchFamily="34" charset="0"/>
                <a:cs typeface="Arial" panose="020B0604020202020204" pitchFamily="34" charset="0"/>
              </a:rPr>
              <a:t>. Repair- Glutamine, Folic, Zn,   	          Vitamin A</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70930" y="3574499"/>
            <a:ext cx="2514093" cy="2729586"/>
          </a:xfrm>
          <a:prstGeom prst="rect">
            <a:avLst/>
          </a:prstGeom>
        </p:spPr>
      </p:pic>
      <p:sp>
        <p:nvSpPr>
          <p:cNvPr id="4" name="TextBox 3"/>
          <p:cNvSpPr txBox="1"/>
          <p:nvPr/>
        </p:nvSpPr>
        <p:spPr>
          <a:xfrm>
            <a:off x="1450731" y="4543376"/>
            <a:ext cx="4742786" cy="64633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Jeffrey Bland PhD</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866906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Gut Kit biomarkers for GB</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04496" y="1834417"/>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From weakness test:</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Bile Salts - composite</a:t>
            </a:r>
          </a:p>
          <a:p>
            <a:r>
              <a:rPr lang="en-GB" sz="3600" b="1" dirty="0" err="1" smtClean="0">
                <a:solidFill>
                  <a:schemeClr val="bg1"/>
                </a:solidFill>
                <a:latin typeface="Arial" panose="020B0604020202020204" pitchFamily="34" charset="0"/>
                <a:cs typeface="Arial" panose="020B0604020202020204" pitchFamily="34" charset="0"/>
              </a:rPr>
              <a:t>Glycocholic</a:t>
            </a:r>
            <a:r>
              <a:rPr lang="en-GB" sz="3600" b="1" dirty="0" smtClean="0">
                <a:solidFill>
                  <a:schemeClr val="bg1"/>
                </a:solidFill>
                <a:latin typeface="Arial" panose="020B0604020202020204" pitchFamily="34" charset="0"/>
                <a:cs typeface="Arial" panose="020B0604020202020204" pitchFamily="34" charset="0"/>
              </a:rPr>
              <a:t> acid</a:t>
            </a:r>
          </a:p>
          <a:p>
            <a:r>
              <a:rPr lang="en-GB" sz="3600" b="1" dirty="0" err="1" smtClean="0">
                <a:solidFill>
                  <a:schemeClr val="bg1"/>
                </a:solidFill>
                <a:latin typeface="Arial" panose="020B0604020202020204" pitchFamily="34" charset="0"/>
                <a:cs typeface="Arial" panose="020B0604020202020204" pitchFamily="34" charset="0"/>
              </a:rPr>
              <a:t>Glycochenodeoxy-cholic</a:t>
            </a:r>
            <a:r>
              <a:rPr lang="en-GB" sz="3600" b="1" dirty="0" smtClean="0">
                <a:solidFill>
                  <a:schemeClr val="bg1"/>
                </a:solidFill>
                <a:latin typeface="Arial" panose="020B0604020202020204" pitchFamily="34" charset="0"/>
                <a:cs typeface="Arial" panose="020B0604020202020204" pitchFamily="34" charset="0"/>
              </a:rPr>
              <a:t> acid</a:t>
            </a:r>
          </a:p>
          <a:p>
            <a:r>
              <a:rPr lang="en-GB" sz="3600" b="1" dirty="0" err="1" smtClean="0">
                <a:solidFill>
                  <a:schemeClr val="bg1"/>
                </a:solidFill>
                <a:latin typeface="Arial" panose="020B0604020202020204" pitchFamily="34" charset="0"/>
                <a:cs typeface="Arial" panose="020B0604020202020204" pitchFamily="34" charset="0"/>
              </a:rPr>
              <a:t>Taurochenolic</a:t>
            </a:r>
            <a:r>
              <a:rPr lang="en-GB" sz="3600" b="1" dirty="0" smtClean="0">
                <a:solidFill>
                  <a:schemeClr val="bg1"/>
                </a:solidFill>
                <a:latin typeface="Arial" panose="020B0604020202020204" pitchFamily="34" charset="0"/>
                <a:cs typeface="Arial" panose="020B0604020202020204" pitchFamily="34" charset="0"/>
              </a:rPr>
              <a:t> acid</a:t>
            </a:r>
          </a:p>
          <a:p>
            <a:r>
              <a:rPr lang="en-GB" sz="3600" b="1" dirty="0" err="1" smtClean="0">
                <a:solidFill>
                  <a:schemeClr val="bg1"/>
                </a:solidFill>
                <a:latin typeface="Arial" panose="020B0604020202020204" pitchFamily="34" charset="0"/>
                <a:cs typeface="Arial" panose="020B0604020202020204" pitchFamily="34" charset="0"/>
              </a:rPr>
              <a:t>Taurochenodeoxy-cholic</a:t>
            </a:r>
            <a:r>
              <a:rPr lang="en-GB" sz="3600" b="1" dirty="0" smtClean="0">
                <a:solidFill>
                  <a:schemeClr val="bg1"/>
                </a:solidFill>
                <a:latin typeface="Arial" panose="020B0604020202020204" pitchFamily="34" charset="0"/>
                <a:cs typeface="Arial" panose="020B0604020202020204" pitchFamily="34" charset="0"/>
              </a:rPr>
              <a:t> acid</a:t>
            </a:r>
          </a:p>
        </p:txBody>
      </p:sp>
    </p:spTree>
    <p:extLst>
      <p:ext uri="{BB962C8B-B14F-4D97-AF65-F5344CB8AC3E}">
        <p14:creationId xmlns:p14="http://schemas.microsoft.com/office/powerpoint/2010/main" xmlns="" val="36298198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Bile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During the digestion of fats the GB contracts and secretes bile into the duodenum via the common bile duct along with the pancreatic enzymes</a:t>
            </a:r>
          </a:p>
          <a:p>
            <a:r>
              <a:rPr lang="en-GB" sz="3600" b="1" dirty="0" smtClean="0">
                <a:solidFill>
                  <a:schemeClr val="bg1"/>
                </a:solidFill>
                <a:latin typeface="Arial" panose="020B0604020202020204" pitchFamily="34" charset="0"/>
                <a:cs typeface="Arial" panose="020B0604020202020204" pitchFamily="34" charset="0"/>
              </a:rPr>
              <a:t>Bile is crucial for breaking fats down into the essential fatty acids and absorption of fat soluble </a:t>
            </a:r>
            <a:r>
              <a:rPr lang="en-GB" sz="3600" b="1" dirty="0" err="1" smtClean="0">
                <a:solidFill>
                  <a:schemeClr val="bg1"/>
                </a:solidFill>
                <a:latin typeface="Arial" panose="020B0604020202020204" pitchFamily="34" charset="0"/>
                <a:cs typeface="Arial" panose="020B0604020202020204" pitchFamily="34" charset="0"/>
              </a:rPr>
              <a:t>vits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405871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5" name="Rectangle 5"/>
          <p:cNvSpPr>
            <a:spLocks noChangeArrowheads="1"/>
          </p:cNvSpPr>
          <p:nvPr/>
        </p:nvSpPr>
        <p:spPr bwMode="auto">
          <a:xfrm>
            <a:off x="650631" y="545122"/>
            <a:ext cx="7913077" cy="574845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dirty="0"/>
          </a:p>
        </p:txBody>
      </p:sp>
      <p:pic>
        <p:nvPicPr>
          <p:cNvPr id="286741"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6663" y="765175"/>
            <a:ext cx="3697287" cy="547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6731" name="AutoShape 11"/>
          <p:cNvSpPr>
            <a:spLocks noChangeArrowheads="1"/>
          </p:cNvSpPr>
          <p:nvPr/>
        </p:nvSpPr>
        <p:spPr bwMode="auto">
          <a:xfrm>
            <a:off x="793750" y="2565400"/>
            <a:ext cx="2592388" cy="792163"/>
          </a:xfrm>
          <a:prstGeom prst="wedgeRectCallout">
            <a:avLst>
              <a:gd name="adj1" fmla="val 51407"/>
              <a:gd name="adj2" fmla="val 27755"/>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a:solidFill>
                  <a:srgbClr val="002060"/>
                </a:solidFill>
                <a:latin typeface="Arial" panose="020B0604020202020204" pitchFamily="34" charset="0"/>
                <a:cs typeface="Arial" panose="020B0604020202020204" pitchFamily="34" charset="0"/>
              </a:rPr>
              <a:t>Right </a:t>
            </a:r>
            <a:r>
              <a:rPr lang="en-GB" altLang="en-US" sz="2400" b="1" dirty="0" err="1">
                <a:solidFill>
                  <a:srgbClr val="002060"/>
                </a:solidFill>
                <a:latin typeface="Arial" panose="020B0604020202020204" pitchFamily="34" charset="0"/>
                <a:cs typeface="Arial" panose="020B0604020202020204" pitchFamily="34" charset="0"/>
              </a:rPr>
              <a:t>Hypochondrium</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286732" name="Text Box 12"/>
          <p:cNvSpPr txBox="1">
            <a:spLocks noChangeArrowheads="1"/>
          </p:cNvSpPr>
          <p:nvPr/>
        </p:nvSpPr>
        <p:spPr bwMode="auto">
          <a:xfrm>
            <a:off x="5765800" y="2565400"/>
            <a:ext cx="266382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GB" altLang="en-US" sz="2400" b="1" dirty="0">
                <a:solidFill>
                  <a:srgbClr val="002060"/>
                </a:solidFill>
                <a:latin typeface="Arial" panose="020B0604020202020204" pitchFamily="34" charset="0"/>
                <a:cs typeface="Arial" panose="020B0604020202020204" pitchFamily="34" charset="0"/>
              </a:rPr>
              <a:t>Left </a:t>
            </a:r>
            <a:r>
              <a:rPr lang="en-GB" altLang="en-US" sz="2400" b="1" dirty="0" err="1">
                <a:solidFill>
                  <a:srgbClr val="002060"/>
                </a:solidFill>
                <a:latin typeface="Arial" panose="020B0604020202020204" pitchFamily="34" charset="0"/>
                <a:cs typeface="Arial" panose="020B0604020202020204" pitchFamily="34" charset="0"/>
              </a:rPr>
              <a:t>Hypochondrium</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286733" name="AutoShape 13"/>
          <p:cNvSpPr>
            <a:spLocks noChangeArrowheads="1"/>
          </p:cNvSpPr>
          <p:nvPr/>
        </p:nvSpPr>
        <p:spPr bwMode="auto">
          <a:xfrm>
            <a:off x="755650" y="3716338"/>
            <a:ext cx="2592388" cy="441325"/>
          </a:xfrm>
          <a:prstGeom prst="wedgeRectCallout">
            <a:avLst>
              <a:gd name="adj1" fmla="val 52634"/>
              <a:gd name="adj2" fmla="val -361"/>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a:solidFill>
                  <a:srgbClr val="002060"/>
                </a:solidFill>
                <a:latin typeface="Arial" panose="020B0604020202020204" pitchFamily="34" charset="0"/>
                <a:cs typeface="Arial" panose="020B0604020202020204" pitchFamily="34" charset="0"/>
              </a:rPr>
              <a:t>Right Lumbar</a:t>
            </a:r>
          </a:p>
        </p:txBody>
      </p:sp>
      <p:sp>
        <p:nvSpPr>
          <p:cNvPr id="286734" name="AutoShape 14"/>
          <p:cNvSpPr>
            <a:spLocks noChangeArrowheads="1"/>
          </p:cNvSpPr>
          <p:nvPr/>
        </p:nvSpPr>
        <p:spPr bwMode="auto">
          <a:xfrm>
            <a:off x="900113" y="4652963"/>
            <a:ext cx="2592387" cy="441325"/>
          </a:xfrm>
          <a:prstGeom prst="wedgeRectCallout">
            <a:avLst>
              <a:gd name="adj1" fmla="val 52449"/>
              <a:gd name="adj2" fmla="val -25542"/>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a:solidFill>
                  <a:srgbClr val="002060"/>
                </a:solidFill>
                <a:latin typeface="Arial" panose="020B0604020202020204" pitchFamily="34" charset="0"/>
                <a:cs typeface="Arial" panose="020B0604020202020204" pitchFamily="34" charset="0"/>
              </a:rPr>
              <a:t>Right Inguinal</a:t>
            </a:r>
          </a:p>
        </p:txBody>
      </p:sp>
      <p:sp>
        <p:nvSpPr>
          <p:cNvPr id="286735" name="Text Box 15"/>
          <p:cNvSpPr txBox="1">
            <a:spLocks noChangeArrowheads="1"/>
          </p:cNvSpPr>
          <p:nvPr/>
        </p:nvSpPr>
        <p:spPr bwMode="auto">
          <a:xfrm>
            <a:off x="5724525" y="3683000"/>
            <a:ext cx="2663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GB" altLang="en-US" sz="2400" b="1" dirty="0">
                <a:solidFill>
                  <a:srgbClr val="002060"/>
                </a:solidFill>
                <a:latin typeface="Arial" panose="020B0604020202020204" pitchFamily="34" charset="0"/>
                <a:cs typeface="Arial" panose="020B0604020202020204" pitchFamily="34" charset="0"/>
              </a:rPr>
              <a:t>Left Lumbar</a:t>
            </a:r>
          </a:p>
        </p:txBody>
      </p:sp>
      <p:sp>
        <p:nvSpPr>
          <p:cNvPr id="286736" name="Text Box 16"/>
          <p:cNvSpPr txBox="1">
            <a:spLocks noChangeArrowheads="1"/>
          </p:cNvSpPr>
          <p:nvPr/>
        </p:nvSpPr>
        <p:spPr bwMode="auto">
          <a:xfrm>
            <a:off x="5580063" y="4724400"/>
            <a:ext cx="2663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GB" altLang="en-US" sz="2400" b="1" dirty="0">
                <a:solidFill>
                  <a:srgbClr val="002060"/>
                </a:solidFill>
                <a:latin typeface="Arial" panose="020B0604020202020204" pitchFamily="34" charset="0"/>
                <a:cs typeface="Arial" panose="020B0604020202020204" pitchFamily="34" charset="0"/>
              </a:rPr>
              <a:t>Left Inguinal</a:t>
            </a:r>
          </a:p>
        </p:txBody>
      </p:sp>
      <p:sp>
        <p:nvSpPr>
          <p:cNvPr id="286738" name="AutoShape 18"/>
          <p:cNvSpPr>
            <a:spLocks noChangeArrowheads="1"/>
          </p:cNvSpPr>
          <p:nvPr/>
        </p:nvSpPr>
        <p:spPr bwMode="auto">
          <a:xfrm>
            <a:off x="1116013" y="1196975"/>
            <a:ext cx="1800225" cy="504825"/>
          </a:xfrm>
          <a:prstGeom prst="wedgeRectCallout">
            <a:avLst>
              <a:gd name="adj1" fmla="val 143120"/>
              <a:gd name="adj2" fmla="val 382704"/>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a:solidFill>
                  <a:srgbClr val="002060"/>
                </a:solidFill>
                <a:latin typeface="Arial" panose="020B0604020202020204" pitchFamily="34" charset="0"/>
                <a:cs typeface="Arial" panose="020B0604020202020204" pitchFamily="34" charset="0"/>
              </a:rPr>
              <a:t>Epigastric</a:t>
            </a:r>
          </a:p>
        </p:txBody>
      </p:sp>
      <p:sp>
        <p:nvSpPr>
          <p:cNvPr id="286739" name="AutoShape 19"/>
          <p:cNvSpPr>
            <a:spLocks noChangeArrowheads="1"/>
          </p:cNvSpPr>
          <p:nvPr/>
        </p:nvSpPr>
        <p:spPr bwMode="auto">
          <a:xfrm>
            <a:off x="1619250" y="5445125"/>
            <a:ext cx="1800225" cy="504825"/>
          </a:xfrm>
          <a:prstGeom prst="wedgeRectCallout">
            <a:avLst>
              <a:gd name="adj1" fmla="val 114338"/>
              <a:gd name="adj2" fmla="val -306241"/>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a:solidFill>
                  <a:srgbClr val="002060"/>
                </a:solidFill>
                <a:latin typeface="Arial" panose="020B0604020202020204" pitchFamily="34" charset="0"/>
                <a:cs typeface="Arial" panose="020B0604020202020204" pitchFamily="34" charset="0"/>
              </a:rPr>
              <a:t>Umbilical</a:t>
            </a:r>
          </a:p>
        </p:txBody>
      </p:sp>
      <p:sp>
        <p:nvSpPr>
          <p:cNvPr id="286740" name="AutoShape 20"/>
          <p:cNvSpPr>
            <a:spLocks noChangeArrowheads="1"/>
          </p:cNvSpPr>
          <p:nvPr/>
        </p:nvSpPr>
        <p:spPr bwMode="auto">
          <a:xfrm>
            <a:off x="6084888" y="5373688"/>
            <a:ext cx="2016125" cy="504825"/>
          </a:xfrm>
          <a:prstGeom prst="wedgeRectCallout">
            <a:avLst>
              <a:gd name="adj1" fmla="val -126616"/>
              <a:gd name="adj2" fmla="val -104088"/>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a:solidFill>
                  <a:srgbClr val="002060"/>
                </a:solidFill>
                <a:latin typeface="Arial" panose="020B0604020202020204" pitchFamily="34" charset="0"/>
                <a:cs typeface="Arial" panose="020B0604020202020204" pitchFamily="34" charset="0"/>
              </a:rPr>
              <a:t>Hypogastric</a:t>
            </a:r>
          </a:p>
        </p:txBody>
      </p:sp>
    </p:spTree>
    <p:extLst>
      <p:ext uri="{BB962C8B-B14F-4D97-AF65-F5344CB8AC3E}">
        <p14:creationId xmlns:p14="http://schemas.microsoft.com/office/powerpoint/2010/main" xmlns="" val="26153943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Gall Bladder – Functions of Bile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When fat digestion is impaired, other foodstuffs are also poorly digested since the fat covers the food particles and prevents the enzymes from attacking them, leading to putrefaction and gas </a:t>
            </a:r>
          </a:p>
          <a:p>
            <a:r>
              <a:rPr lang="en-GB" sz="3600" b="1" dirty="0" smtClean="0">
                <a:solidFill>
                  <a:schemeClr val="bg1"/>
                </a:solidFill>
                <a:latin typeface="Arial" panose="020B0604020202020204" pitchFamily="34" charset="0"/>
                <a:cs typeface="Arial" panose="020B0604020202020204" pitchFamily="34" charset="0"/>
              </a:rPr>
              <a:t>NB. Supplements containing stearic acid or magnesium stearate</a:t>
            </a:r>
          </a:p>
        </p:txBody>
      </p:sp>
    </p:spTree>
    <p:extLst>
      <p:ext uri="{BB962C8B-B14F-4D97-AF65-F5344CB8AC3E}">
        <p14:creationId xmlns:p14="http://schemas.microsoft.com/office/powerpoint/2010/main" xmlns="" val="24873462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Key Nutrients for Bile synthesis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48458" y="1834417"/>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Taurine</a:t>
            </a:r>
          </a:p>
          <a:p>
            <a:r>
              <a:rPr lang="en-GB" sz="3600" b="1" dirty="0" smtClean="0">
                <a:solidFill>
                  <a:schemeClr val="bg1"/>
                </a:solidFill>
                <a:latin typeface="Arial" panose="020B0604020202020204" pitchFamily="34" charset="0"/>
                <a:cs typeface="Arial" panose="020B0604020202020204" pitchFamily="34" charset="0"/>
              </a:rPr>
              <a:t>Glycine</a:t>
            </a:r>
          </a:p>
          <a:p>
            <a:r>
              <a:rPr lang="en-GB" sz="3600" b="1" dirty="0" smtClean="0">
                <a:solidFill>
                  <a:schemeClr val="bg1"/>
                </a:solidFill>
                <a:latin typeface="Arial" panose="020B0604020202020204" pitchFamily="34" charset="0"/>
                <a:cs typeface="Arial" panose="020B0604020202020204" pitchFamily="34" charset="0"/>
              </a:rPr>
              <a:t>Vitamin C</a:t>
            </a:r>
          </a:p>
          <a:p>
            <a:r>
              <a:rPr lang="en-GB" sz="3600" b="1" dirty="0" smtClean="0">
                <a:solidFill>
                  <a:schemeClr val="bg1"/>
                </a:solidFill>
                <a:latin typeface="Arial" panose="020B0604020202020204" pitchFamily="34" charset="0"/>
                <a:cs typeface="Arial" panose="020B0604020202020204" pitchFamily="34" charset="0"/>
              </a:rPr>
              <a:t>Magnesium</a:t>
            </a:r>
          </a:p>
          <a:p>
            <a:r>
              <a:rPr lang="en-GB" sz="3600" b="1" dirty="0" smtClean="0">
                <a:solidFill>
                  <a:schemeClr val="bg1"/>
                </a:solidFill>
                <a:latin typeface="Arial" panose="020B0604020202020204" pitchFamily="34" charset="0"/>
                <a:cs typeface="Arial" panose="020B0604020202020204" pitchFamily="34" charset="0"/>
              </a:rPr>
              <a:t>Copper</a:t>
            </a:r>
          </a:p>
        </p:txBody>
      </p:sp>
    </p:spTree>
    <p:extLst>
      <p:ext uri="{BB962C8B-B14F-4D97-AF65-F5344CB8AC3E}">
        <p14:creationId xmlns:p14="http://schemas.microsoft.com/office/powerpoint/2010/main" xmlns="" val="33420548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5565" y="2551837"/>
            <a:ext cx="4492869" cy="1754326"/>
          </a:xfrm>
          <a:prstGeom prst="rect">
            <a:avLst/>
          </a:prstGeom>
          <a:noFill/>
        </p:spPr>
        <p:txBody>
          <a:bodyPr wrap="square" rtlCol="0">
            <a:spAutoFit/>
          </a:bodyPr>
          <a:lstStyle/>
          <a:p>
            <a:pPr algn="ctr"/>
            <a:r>
              <a:rPr lang="en-GB" sz="3600" b="1" dirty="0" smtClean="0">
                <a:solidFill>
                  <a:srgbClr val="FFFF00"/>
                </a:solidFill>
                <a:latin typeface="Arial" panose="020B0604020202020204" pitchFamily="34" charset="0"/>
                <a:cs typeface="Arial" panose="020B0604020202020204" pitchFamily="34" charset="0"/>
              </a:rPr>
              <a:t>Pancreatic and Small Intestine enzymes </a:t>
            </a:r>
            <a:endParaRPr lang="en-GB"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766638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046" y="501162"/>
            <a:ext cx="7948246" cy="58732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19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9664" y="678229"/>
            <a:ext cx="4273720" cy="550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52593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Pancreatic enzymes - main</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Amylase hydrolyses starch and glycogen to maltose, oligosaccharides and glucose</a:t>
            </a:r>
          </a:p>
          <a:p>
            <a:r>
              <a:rPr lang="en-GB" sz="3600" b="1" dirty="0" smtClean="0">
                <a:solidFill>
                  <a:schemeClr val="bg1"/>
                </a:solidFill>
                <a:latin typeface="Arial" panose="020B0604020202020204" pitchFamily="34" charset="0"/>
                <a:cs typeface="Arial" panose="020B0604020202020204" pitchFamily="34" charset="0"/>
              </a:rPr>
              <a:t>Lipase hydrolyses </a:t>
            </a:r>
            <a:r>
              <a:rPr lang="en-GB" sz="3600" b="1" dirty="0" err="1" smtClean="0">
                <a:solidFill>
                  <a:schemeClr val="bg1"/>
                </a:solidFill>
                <a:latin typeface="Arial" panose="020B0604020202020204" pitchFamily="34" charset="0"/>
                <a:cs typeface="Arial" panose="020B0604020202020204" pitchFamily="34" charset="0"/>
              </a:rPr>
              <a:t>triacylglycerols</a:t>
            </a:r>
            <a:r>
              <a:rPr lang="en-GB" sz="3600" b="1" dirty="0" smtClean="0">
                <a:solidFill>
                  <a:schemeClr val="bg1"/>
                </a:solidFill>
                <a:latin typeface="Arial" panose="020B0604020202020204" pitchFamily="34" charset="0"/>
                <a:cs typeface="Arial" panose="020B0604020202020204" pitchFamily="34" charset="0"/>
              </a:rPr>
              <a:t> yielding fatty acids and glycerol</a:t>
            </a:r>
          </a:p>
          <a:p>
            <a:r>
              <a:rPr lang="en-GB" sz="3600" b="1" dirty="0" smtClean="0">
                <a:solidFill>
                  <a:schemeClr val="bg1"/>
                </a:solidFill>
                <a:latin typeface="Arial" panose="020B0604020202020204" pitchFamily="34" charset="0"/>
                <a:cs typeface="Arial" panose="020B0604020202020204" pitchFamily="34" charset="0"/>
              </a:rPr>
              <a:t>Protease attacks the peptide bonds of the basic amino acids</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920033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Pancreatic enzymes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83628" y="1825625"/>
            <a:ext cx="7886700" cy="4351338"/>
          </a:xfrm>
        </p:spPr>
        <p:txBody>
          <a:bodyPr>
            <a:normAutofit fontScale="92500" lnSpcReduction="20000"/>
          </a:bodyPr>
          <a:lstStyle/>
          <a:p>
            <a:pPr marL="0" indent="0">
              <a:buNone/>
            </a:pPr>
            <a:r>
              <a:rPr lang="en-GB" sz="3900" b="1" dirty="0" smtClean="0">
                <a:solidFill>
                  <a:schemeClr val="bg1"/>
                </a:solidFill>
                <a:latin typeface="Arial" panose="020B0604020202020204" pitchFamily="34" charset="0"/>
                <a:cs typeface="Arial" panose="020B0604020202020204" pitchFamily="34" charset="0"/>
              </a:rPr>
              <a:t>From weakness test:</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900" b="1" dirty="0" smtClean="0">
                <a:solidFill>
                  <a:schemeClr val="bg1"/>
                </a:solidFill>
                <a:latin typeface="Arial" panose="020B0604020202020204" pitchFamily="34" charset="0"/>
                <a:cs typeface="Arial" panose="020B0604020202020204" pitchFamily="34" charset="0"/>
              </a:rPr>
              <a:t>Amylase</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Lipase</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Protease</a:t>
            </a:r>
          </a:p>
          <a:p>
            <a:pPr marL="0" indent="0">
              <a:buNone/>
            </a:pPr>
            <a:r>
              <a:rPr lang="en-GB" sz="3900" b="1" dirty="0" smtClean="0">
                <a:solidFill>
                  <a:schemeClr val="bg1"/>
                </a:solidFill>
                <a:latin typeface="Arial" panose="020B0604020202020204" pitchFamily="34" charset="0"/>
                <a:cs typeface="Arial" panose="020B0604020202020204" pitchFamily="34" charset="0"/>
              </a:rPr>
              <a:t>If strong:</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900" b="1" dirty="0" smtClean="0">
                <a:solidFill>
                  <a:schemeClr val="bg1"/>
                </a:solidFill>
                <a:latin typeface="Arial" panose="020B0604020202020204" pitchFamily="34" charset="0"/>
                <a:cs typeface="Arial" panose="020B0604020202020204" pitchFamily="34" charset="0"/>
              </a:rPr>
              <a:t>individual enzymes: Amylase, 	Lipase, Protease </a:t>
            </a:r>
          </a:p>
          <a:p>
            <a:pPr marL="0" indent="0">
              <a:buNone/>
            </a:pPr>
            <a:r>
              <a:rPr lang="en-GB" sz="3900" b="1" dirty="0" smtClean="0">
                <a:solidFill>
                  <a:schemeClr val="bg1"/>
                </a:solidFill>
                <a:latin typeface="Arial" panose="020B0604020202020204" pitchFamily="34" charset="0"/>
                <a:cs typeface="Arial" panose="020B0604020202020204" pitchFamily="34" charset="0"/>
              </a:rPr>
              <a:t>	Probiotics</a:t>
            </a:r>
          </a:p>
          <a:p>
            <a:pPr marL="0" indent="0">
              <a:buNone/>
            </a:pPr>
            <a:r>
              <a:rPr lang="en-GB" sz="3600" b="1" dirty="0">
                <a:solidFill>
                  <a:schemeClr val="bg1"/>
                </a:solidFill>
                <a:latin typeface="Arial" panose="020B0604020202020204" pitchFamily="34" charset="0"/>
                <a:cs typeface="Arial" panose="020B0604020202020204" pitchFamily="34" charset="0"/>
              </a:rPr>
              <a:t>	</a:t>
            </a:r>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194797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4018" y="504258"/>
            <a:ext cx="4615962"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Zinc deficiency</a:t>
            </a:r>
            <a:endParaRPr lang="en-GB" sz="36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2264019" y="1751116"/>
            <a:ext cx="4615962"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Lipase deficiency</a:t>
            </a:r>
            <a:endParaRPr lang="en-GB" sz="36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264019" y="2906051"/>
            <a:ext cx="4615962" cy="1200329"/>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Undigested fatty acids in colon</a:t>
            </a:r>
            <a:endParaRPr lang="en-GB" sz="36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46992" y="4542581"/>
            <a:ext cx="7649308" cy="1754326"/>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Conversion of undigested fatty acids to odd numbered in colon by gram-</a:t>
            </a:r>
            <a:r>
              <a:rPr lang="en-GB" sz="3600" b="1" dirty="0" err="1" smtClean="0">
                <a:solidFill>
                  <a:schemeClr val="bg1"/>
                </a:solidFill>
                <a:latin typeface="Arial" panose="020B0604020202020204" pitchFamily="34" charset="0"/>
                <a:cs typeface="Arial" panose="020B0604020202020204" pitchFamily="34" charset="0"/>
              </a:rPr>
              <a:t>ve</a:t>
            </a:r>
            <a:r>
              <a:rPr lang="en-GB" sz="3600" b="1" dirty="0" smtClean="0">
                <a:solidFill>
                  <a:schemeClr val="bg1"/>
                </a:solidFill>
                <a:latin typeface="Arial" panose="020B0604020202020204" pitchFamily="34" charset="0"/>
                <a:cs typeface="Arial" panose="020B0604020202020204" pitchFamily="34" charset="0"/>
              </a:rPr>
              <a:t> bacteria</a:t>
            </a:r>
            <a:endParaRPr lang="en-GB" sz="3600" b="1" dirty="0">
              <a:solidFill>
                <a:schemeClr val="bg1"/>
              </a:solidFill>
              <a:latin typeface="Arial" panose="020B0604020202020204" pitchFamily="34" charset="0"/>
              <a:cs typeface="Arial" panose="020B0604020202020204" pitchFamily="34" charset="0"/>
            </a:endParaRPr>
          </a:p>
        </p:txBody>
      </p:sp>
      <p:sp>
        <p:nvSpPr>
          <p:cNvPr id="6" name="Down Arrow 5"/>
          <p:cNvSpPr/>
          <p:nvPr/>
        </p:nvSpPr>
        <p:spPr>
          <a:xfrm>
            <a:off x="4281853" y="1095678"/>
            <a:ext cx="580293" cy="73191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4281852" y="2300947"/>
            <a:ext cx="580293" cy="73191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4281851" y="3972723"/>
            <a:ext cx="580293" cy="73191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5140118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4834" y="1632753"/>
            <a:ext cx="7609743" cy="3416320"/>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Undigested proteins </a:t>
            </a:r>
            <a:r>
              <a:rPr lang="en-GB" sz="3600" b="1" dirty="0" smtClean="0">
                <a:solidFill>
                  <a:schemeClr val="bg1"/>
                </a:solidFill>
                <a:latin typeface="Arial" panose="020B0604020202020204" pitchFamily="34" charset="0"/>
                <a:cs typeface="Arial" panose="020B0604020202020204" pitchFamily="34" charset="0"/>
              </a:rPr>
              <a:t>may lead to parasitic infestation.</a:t>
            </a:r>
          </a:p>
          <a:p>
            <a:r>
              <a:rPr lang="en-GB" sz="3600" b="1" dirty="0" smtClean="0">
                <a:solidFill>
                  <a:srgbClr val="FFFF00"/>
                </a:solidFill>
                <a:latin typeface="Arial" panose="020B0604020202020204" pitchFamily="34" charset="0"/>
                <a:cs typeface="Arial" panose="020B0604020202020204" pitchFamily="34" charset="0"/>
              </a:rPr>
              <a:t>Undigested sugars </a:t>
            </a:r>
            <a:r>
              <a:rPr lang="en-GB" sz="3600" b="1" dirty="0" smtClean="0">
                <a:solidFill>
                  <a:schemeClr val="bg1"/>
                </a:solidFill>
                <a:latin typeface="Arial" panose="020B0604020202020204" pitchFamily="34" charset="0"/>
                <a:cs typeface="Arial" panose="020B0604020202020204" pitchFamily="34" charset="0"/>
              </a:rPr>
              <a:t>may lead to fungal overgrowths.</a:t>
            </a:r>
          </a:p>
          <a:p>
            <a:r>
              <a:rPr lang="en-GB" sz="3600" b="1" dirty="0" smtClean="0">
                <a:solidFill>
                  <a:srgbClr val="FFFF00"/>
                </a:solidFill>
                <a:latin typeface="Arial" panose="020B0604020202020204" pitchFamily="34" charset="0"/>
                <a:cs typeface="Arial" panose="020B0604020202020204" pitchFamily="34" charset="0"/>
              </a:rPr>
              <a:t>Undigested fats </a:t>
            </a:r>
            <a:r>
              <a:rPr lang="en-GB" sz="3600" b="1" dirty="0" smtClean="0">
                <a:solidFill>
                  <a:schemeClr val="bg1"/>
                </a:solidFill>
                <a:latin typeface="Arial" panose="020B0604020202020204" pitchFamily="34" charset="0"/>
                <a:cs typeface="Arial" panose="020B0604020202020204" pitchFamily="34" charset="0"/>
              </a:rPr>
              <a:t>may lead to essential fatty acid deficiencies.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647646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911" y="889843"/>
            <a:ext cx="7724043" cy="5078313"/>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Deficiency of the pancreatic enzymes leads to </a:t>
            </a:r>
            <a:r>
              <a:rPr lang="en-GB" sz="3600" b="1" dirty="0" smtClean="0">
                <a:solidFill>
                  <a:srgbClr val="FFFF00"/>
                </a:solidFill>
                <a:latin typeface="Arial" panose="020B0604020202020204" pitchFamily="34" charset="0"/>
                <a:cs typeface="Arial" panose="020B0604020202020204" pitchFamily="34" charset="0"/>
              </a:rPr>
              <a:t>gas formation </a:t>
            </a:r>
            <a:r>
              <a:rPr lang="en-GB" sz="3600" b="1" dirty="0" smtClean="0">
                <a:solidFill>
                  <a:schemeClr val="bg1"/>
                </a:solidFill>
                <a:latin typeface="Arial" panose="020B0604020202020204" pitchFamily="34" charset="0"/>
                <a:cs typeface="Arial" panose="020B0604020202020204" pitchFamily="34" charset="0"/>
              </a:rPr>
              <a:t>as a result of undigested and unabsorbed nutrients travelling to the colon where bacteria ferment these nutrients.</a:t>
            </a:r>
          </a:p>
          <a:p>
            <a:r>
              <a:rPr lang="en-GB" sz="3600" b="1" dirty="0" smtClean="0">
                <a:solidFill>
                  <a:schemeClr val="bg1"/>
                </a:solidFill>
                <a:latin typeface="Arial" panose="020B0604020202020204" pitchFamily="34" charset="0"/>
                <a:cs typeface="Arial" panose="020B0604020202020204" pitchFamily="34" charset="0"/>
              </a:rPr>
              <a:t>Most common gas is Methane, CO2, Hydrogen and Hydrogen sulphite.</a:t>
            </a:r>
          </a:p>
        </p:txBody>
      </p:sp>
    </p:spTree>
    <p:extLst>
      <p:ext uri="{BB962C8B-B14F-4D97-AF65-F5344CB8AC3E}">
        <p14:creationId xmlns:p14="http://schemas.microsoft.com/office/powerpoint/2010/main" xmlns="" val="32223014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Gut kit Biomarkers for dysfunction</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13289" y="1816833"/>
            <a:ext cx="7886700" cy="4351338"/>
          </a:xfrm>
        </p:spPr>
        <p:txBody>
          <a:bodyPr>
            <a:normAutofit fontScale="92500" lnSpcReduction="10000"/>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Brewers yeast derivatives:</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Ethanol	</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Acetaldehyde</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Acetic acid</a:t>
            </a:r>
          </a:p>
          <a:p>
            <a:pPr marL="0" indent="0">
              <a:buNone/>
            </a:pPr>
            <a:r>
              <a:rPr lang="en-GB" sz="3600" b="1" dirty="0" smtClean="0">
                <a:solidFill>
                  <a:schemeClr val="bg1"/>
                </a:solidFill>
                <a:latin typeface="Arial" panose="020B0604020202020204" pitchFamily="34" charset="0"/>
                <a:cs typeface="Arial" panose="020B0604020202020204" pitchFamily="34" charset="0"/>
              </a:rPr>
              <a:t>Pathogenic </a:t>
            </a:r>
            <a:r>
              <a:rPr lang="en-GB" sz="3600" b="1" dirty="0" err="1" smtClean="0">
                <a:solidFill>
                  <a:schemeClr val="bg1"/>
                </a:solidFill>
                <a:latin typeface="Arial" panose="020B0604020202020204" pitchFamily="34" charset="0"/>
                <a:cs typeface="Arial" panose="020B0604020202020204" pitchFamily="34" charset="0"/>
              </a:rPr>
              <a:t>Fungii</a:t>
            </a:r>
            <a:r>
              <a:rPr lang="en-GB" sz="3600" b="1" dirty="0" smtClean="0">
                <a:solidFill>
                  <a:schemeClr val="bg1"/>
                </a:solidFill>
                <a:latin typeface="Arial" panose="020B0604020202020204" pitchFamily="34" charset="0"/>
                <a:cs typeface="Arial" panose="020B0604020202020204" pitchFamily="34" charset="0"/>
              </a:rPr>
              <a:t> derivatives:</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Methanol		</a:t>
            </a:r>
          </a:p>
          <a:p>
            <a:pPr marL="0" indent="0">
              <a:buNone/>
            </a:pPr>
            <a:r>
              <a:rPr lang="en-GB" sz="3600" b="1" dirty="0" smtClean="0">
                <a:solidFill>
                  <a:schemeClr val="bg1"/>
                </a:solidFill>
                <a:latin typeface="Arial" panose="020B0604020202020204" pitchFamily="34" charset="0"/>
                <a:cs typeface="Arial" panose="020B0604020202020204" pitchFamily="34" charset="0"/>
              </a:rPr>
              <a:t>	Formaldehyde</a:t>
            </a:r>
            <a:endParaRPr lang="en-GB" sz="3600" b="1" dirty="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	Formic acid	</a:t>
            </a: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757888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5" name="Rectangle 5"/>
          <p:cNvSpPr>
            <a:spLocks noChangeArrowheads="1"/>
          </p:cNvSpPr>
          <p:nvPr/>
        </p:nvSpPr>
        <p:spPr bwMode="auto">
          <a:xfrm>
            <a:off x="587801" y="545978"/>
            <a:ext cx="8002284" cy="574845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dirty="0"/>
          </a:p>
        </p:txBody>
      </p:sp>
      <p:pic>
        <p:nvPicPr>
          <p:cNvPr id="286741"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6663" y="765175"/>
            <a:ext cx="3697287" cy="547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Oval 1"/>
          <p:cNvSpPr/>
          <p:nvPr/>
        </p:nvSpPr>
        <p:spPr>
          <a:xfrm>
            <a:off x="3464169" y="3420208"/>
            <a:ext cx="378069" cy="38686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5287106" y="3420208"/>
            <a:ext cx="378069" cy="38686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4355306" y="4328747"/>
            <a:ext cx="378069" cy="38686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utoShape 18"/>
          <p:cNvSpPr>
            <a:spLocks noChangeArrowheads="1"/>
          </p:cNvSpPr>
          <p:nvPr/>
        </p:nvSpPr>
        <p:spPr bwMode="auto">
          <a:xfrm>
            <a:off x="896205" y="2401521"/>
            <a:ext cx="1800225" cy="807671"/>
          </a:xfrm>
          <a:prstGeom prst="wedgeRectCallout">
            <a:avLst>
              <a:gd name="adj1" fmla="val 98187"/>
              <a:gd name="adj2" fmla="val 98579"/>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Hepatic flexure</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18" name="AutoShape 18"/>
          <p:cNvSpPr>
            <a:spLocks noChangeArrowheads="1"/>
          </p:cNvSpPr>
          <p:nvPr/>
        </p:nvSpPr>
        <p:spPr bwMode="auto">
          <a:xfrm>
            <a:off x="6403121" y="2437300"/>
            <a:ext cx="1800225" cy="807671"/>
          </a:xfrm>
          <a:prstGeom prst="wedgeRectCallout">
            <a:avLst>
              <a:gd name="adj1" fmla="val -94243"/>
              <a:gd name="adj2" fmla="val 88782"/>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Splenic flexure</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19" name="AutoShape 18"/>
          <p:cNvSpPr>
            <a:spLocks noChangeArrowheads="1"/>
          </p:cNvSpPr>
          <p:nvPr/>
        </p:nvSpPr>
        <p:spPr bwMode="auto">
          <a:xfrm>
            <a:off x="896205" y="4258162"/>
            <a:ext cx="2230926" cy="1979126"/>
          </a:xfrm>
          <a:prstGeom prst="wedgeRectCallout">
            <a:avLst>
              <a:gd name="adj1" fmla="val 109223"/>
              <a:gd name="adj2" fmla="val -31587"/>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sz="2000" b="1" dirty="0">
                <a:solidFill>
                  <a:srgbClr val="002060"/>
                </a:solidFill>
                <a:latin typeface="Arial" panose="020B0604020202020204" pitchFamily="34" charset="0"/>
                <a:cs typeface="Arial" panose="020B0604020202020204" pitchFamily="34" charset="0"/>
              </a:rPr>
              <a:t>Therapy Localisation point with pressure for </a:t>
            </a:r>
            <a:r>
              <a:rPr lang="en-GB" sz="2000" b="1" dirty="0" smtClean="0">
                <a:solidFill>
                  <a:srgbClr val="002060"/>
                </a:solidFill>
                <a:latin typeface="Arial" panose="020B0604020202020204" pitchFamily="34" charset="0"/>
                <a:cs typeface="Arial" panose="020B0604020202020204" pitchFamily="34" charset="0"/>
              </a:rPr>
              <a:t>Probiotics. Root of Mesentery</a:t>
            </a:r>
            <a:endParaRPr lang="en-GB" sz="2000" b="1" dirty="0">
              <a:solidFill>
                <a:srgbClr val="002060"/>
              </a:solidFill>
              <a:latin typeface="Arial" panose="020B0604020202020204" pitchFamily="34" charset="0"/>
              <a:cs typeface="Arial" panose="020B0604020202020204" pitchFamily="34" charset="0"/>
            </a:endParaRPr>
          </a:p>
          <a:p>
            <a:pPr algn="ctr"/>
            <a:endParaRPr lang="en-GB" altLang="en-US" sz="2400" b="1" dirty="0">
              <a:latin typeface="Arial" panose="020B0604020202020204" pitchFamily="34" charset="0"/>
              <a:cs typeface="Arial" panose="020B0604020202020204" pitchFamily="34" charset="0"/>
            </a:endParaRPr>
          </a:p>
        </p:txBody>
      </p:sp>
      <p:sp>
        <p:nvSpPr>
          <p:cNvPr id="20" name="AutoShape 18"/>
          <p:cNvSpPr>
            <a:spLocks noChangeArrowheads="1"/>
          </p:cNvSpPr>
          <p:nvPr/>
        </p:nvSpPr>
        <p:spPr bwMode="auto">
          <a:xfrm>
            <a:off x="896205" y="3568455"/>
            <a:ext cx="1800225" cy="477228"/>
          </a:xfrm>
          <a:prstGeom prst="wedgeRectCallout">
            <a:avLst>
              <a:gd name="adj1" fmla="val 114304"/>
              <a:gd name="adj2" fmla="val 102264"/>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ICV</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21" name="AutoShape 18"/>
          <p:cNvSpPr>
            <a:spLocks noChangeArrowheads="1"/>
          </p:cNvSpPr>
          <p:nvPr/>
        </p:nvSpPr>
        <p:spPr bwMode="auto">
          <a:xfrm>
            <a:off x="6435114" y="5135195"/>
            <a:ext cx="1800225" cy="864089"/>
          </a:xfrm>
          <a:prstGeom prst="wedgeRectCallout">
            <a:avLst>
              <a:gd name="adj1" fmla="val -101569"/>
              <a:gd name="adj2" fmla="val -112409"/>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Valve of Houston</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12" name="AutoShape 18"/>
          <p:cNvSpPr>
            <a:spLocks noChangeArrowheads="1"/>
          </p:cNvSpPr>
          <p:nvPr/>
        </p:nvSpPr>
        <p:spPr bwMode="auto">
          <a:xfrm>
            <a:off x="6373691" y="1087377"/>
            <a:ext cx="1800225" cy="521616"/>
          </a:xfrm>
          <a:prstGeom prst="wedgeRectCallout">
            <a:avLst>
              <a:gd name="adj1" fmla="val -125012"/>
              <a:gd name="adj2" fmla="val 216887"/>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Diaphragm</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13" name="Oval 12"/>
          <p:cNvSpPr/>
          <p:nvPr/>
        </p:nvSpPr>
        <p:spPr>
          <a:xfrm>
            <a:off x="4715791" y="2291987"/>
            <a:ext cx="378069" cy="38686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utoShape 18"/>
          <p:cNvSpPr>
            <a:spLocks noChangeArrowheads="1"/>
          </p:cNvSpPr>
          <p:nvPr/>
        </p:nvSpPr>
        <p:spPr bwMode="auto">
          <a:xfrm>
            <a:off x="870679" y="1348185"/>
            <a:ext cx="1800225" cy="807671"/>
          </a:xfrm>
          <a:prstGeom prst="wedgeRectCallout">
            <a:avLst>
              <a:gd name="adj1" fmla="val 124072"/>
              <a:gd name="adj2" fmla="val 216148"/>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Sphincter of Oddi</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22" name="AutoShape 18"/>
          <p:cNvSpPr>
            <a:spLocks noChangeArrowheads="1"/>
          </p:cNvSpPr>
          <p:nvPr/>
        </p:nvSpPr>
        <p:spPr bwMode="auto">
          <a:xfrm>
            <a:off x="6432433" y="3592015"/>
            <a:ext cx="1800225" cy="1208576"/>
          </a:xfrm>
          <a:prstGeom prst="wedgeRectCallout">
            <a:avLst>
              <a:gd name="adj1" fmla="val -137223"/>
              <a:gd name="adj2" fmla="val -21796"/>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Duodenal – Jejunal junction</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23" name="AutoShape 18"/>
          <p:cNvSpPr>
            <a:spLocks noChangeArrowheads="1"/>
          </p:cNvSpPr>
          <p:nvPr/>
        </p:nvSpPr>
        <p:spPr bwMode="auto">
          <a:xfrm>
            <a:off x="873611" y="612565"/>
            <a:ext cx="2740029" cy="586670"/>
          </a:xfrm>
          <a:prstGeom prst="wedgeRectCallout">
            <a:avLst>
              <a:gd name="adj1" fmla="val 75297"/>
              <a:gd name="adj2" fmla="val 379504"/>
            </a:avLst>
          </a:prstGeom>
          <a:noFill/>
          <a:ln w="381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GB" altLang="en-US" sz="2400" b="1" dirty="0" smtClean="0">
                <a:solidFill>
                  <a:srgbClr val="002060"/>
                </a:solidFill>
                <a:latin typeface="Arial" panose="020B0604020202020204" pitchFamily="34" charset="0"/>
                <a:cs typeface="Arial" panose="020B0604020202020204" pitchFamily="34" charset="0"/>
              </a:rPr>
              <a:t>Pyloric sphincter </a:t>
            </a:r>
            <a:endParaRPr lang="en-GB" altLang="en-US" sz="2400" b="1"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3709836" y="518629"/>
            <a:ext cx="4695091" cy="492443"/>
          </a:xfrm>
          <a:prstGeom prst="rect">
            <a:avLst/>
          </a:prstGeom>
          <a:solidFill>
            <a:schemeClr val="bg1"/>
          </a:solidFill>
        </p:spPr>
        <p:txBody>
          <a:bodyPr wrap="square" rtlCol="0">
            <a:spAutoFit/>
          </a:bodyPr>
          <a:lstStyle/>
          <a:p>
            <a:r>
              <a:rPr lang="en-GB" sz="2600" b="1" dirty="0" smtClean="0">
                <a:solidFill>
                  <a:srgbClr val="FF0000"/>
                </a:solidFill>
                <a:latin typeface="Arial" panose="020B0604020202020204" pitchFamily="34" charset="0"/>
                <a:cs typeface="Arial" panose="020B0604020202020204" pitchFamily="34" charset="0"/>
              </a:rPr>
              <a:t>Therapy Localisation points</a:t>
            </a:r>
            <a:endParaRPr lang="en-GB" sz="2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427291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Large Intestine biomarkers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0534" y="1834417"/>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Pain and Diagnostic Kit</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Parasites	</a:t>
            </a:r>
            <a:r>
              <a:rPr lang="en-GB" sz="3600" b="1" dirty="0" err="1">
                <a:solidFill>
                  <a:schemeClr val="bg1"/>
                </a:solidFill>
                <a:latin typeface="Arial" panose="020B0604020202020204" pitchFamily="34" charset="0"/>
                <a:cs typeface="Arial" panose="020B0604020202020204" pitchFamily="34" charset="0"/>
              </a:rPr>
              <a:t>S</a:t>
            </a:r>
            <a:r>
              <a:rPr lang="en-GB" sz="3600" b="1" dirty="0" err="1" smtClean="0">
                <a:solidFill>
                  <a:schemeClr val="bg1"/>
                </a:solidFill>
                <a:latin typeface="Arial" panose="020B0604020202020204" pitchFamily="34" charset="0"/>
                <a:cs typeface="Arial" panose="020B0604020202020204" pitchFamily="34" charset="0"/>
              </a:rPr>
              <a:t>porozoa</a:t>
            </a:r>
            <a:r>
              <a:rPr lang="en-GB" sz="3600" b="1" dirty="0" smtClean="0">
                <a:solidFill>
                  <a:schemeClr val="bg1"/>
                </a:solidFill>
                <a:latin typeface="Arial" panose="020B0604020202020204" pitchFamily="34" charset="0"/>
                <a:cs typeface="Arial" panose="020B0604020202020204" pitchFamily="34" charset="0"/>
              </a:rPr>
              <a:t>						Protozoa</a:t>
            </a:r>
            <a:endParaRPr lang="en-GB" sz="3600" b="1" dirty="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C</a:t>
            </a:r>
            <a:r>
              <a:rPr lang="en-GB" sz="3600" b="1" dirty="0" err="1" smtClean="0">
                <a:solidFill>
                  <a:schemeClr val="bg1"/>
                </a:solidFill>
                <a:latin typeface="Arial" panose="020B0604020202020204" pitchFamily="34" charset="0"/>
                <a:cs typeface="Arial" panose="020B0604020202020204" pitchFamily="34" charset="0"/>
              </a:rPr>
              <a:t>estodes</a:t>
            </a:r>
            <a:endParaRPr lang="en-GB" sz="3600" b="1" dirty="0" smtClean="0">
              <a:solidFill>
                <a:schemeClr val="bg1"/>
              </a:solidFill>
              <a:latin typeface="Arial" panose="020B0604020202020204" pitchFamily="34" charset="0"/>
              <a:cs typeface="Arial" panose="020B0604020202020204" pitchFamily="34" charset="0"/>
            </a:endParaRP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Nematodes</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Trematodes</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Fungus</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t>
            </a: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80443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Large Intestine biomarkers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48457" y="1834418"/>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Gut Kit</a:t>
            </a:r>
          </a:p>
          <a:p>
            <a:pPr marL="0" indent="0">
              <a:buNone/>
            </a:pP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Ammonia</a:t>
            </a:r>
          </a:p>
          <a:p>
            <a:pPr marL="457200" lvl="1" indent="0">
              <a:buNone/>
            </a:pPr>
            <a:r>
              <a:rPr lang="en-GB" sz="3600" b="1" dirty="0" smtClean="0">
                <a:solidFill>
                  <a:schemeClr val="bg1"/>
                </a:solidFill>
                <a:latin typeface="Arial" panose="020B0604020202020204" pitchFamily="34" charset="0"/>
                <a:cs typeface="Arial" panose="020B0604020202020204" pitchFamily="34" charset="0"/>
              </a:rPr>
              <a:t>	Phenol</a:t>
            </a:r>
          </a:p>
          <a:p>
            <a:pPr marL="457200" lvl="1" indent="0">
              <a:buNone/>
            </a:pPr>
            <a:r>
              <a:rPr lang="en-GB" sz="3600" b="1" dirty="0" smtClean="0">
                <a:solidFill>
                  <a:schemeClr val="bg1"/>
                </a:solidFill>
                <a:latin typeface="Arial" panose="020B0604020202020204" pitchFamily="34" charset="0"/>
                <a:cs typeface="Arial" panose="020B0604020202020204" pitchFamily="34" charset="0"/>
              </a:rPr>
              <a:t>	Toluene</a:t>
            </a:r>
            <a:r>
              <a:rPr lang="en-GB" sz="3200" b="1" dirty="0">
                <a:solidFill>
                  <a:schemeClr val="bg1"/>
                </a:solidFill>
                <a:latin typeface="Arial" panose="020B0604020202020204" pitchFamily="34" charset="0"/>
                <a:cs typeface="Arial" panose="020B0604020202020204" pitchFamily="34" charset="0"/>
              </a:rPr>
              <a:t>	</a:t>
            </a:r>
            <a:r>
              <a:rPr lang="en-GB" sz="3200" b="1" dirty="0" smtClean="0">
                <a:solidFill>
                  <a:schemeClr val="bg1"/>
                </a:solidFill>
                <a:latin typeface="Arial" panose="020B0604020202020204" pitchFamily="34" charset="0"/>
                <a:cs typeface="Arial" panose="020B0604020202020204" pitchFamily="34" charset="0"/>
              </a:rPr>
              <a:t>			</a:t>
            </a: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805907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Anti Fungal Remedies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78120" y="1808041"/>
            <a:ext cx="7886700" cy="4351338"/>
          </a:xfrm>
        </p:spPr>
        <p:txBody>
          <a:bodyPr>
            <a:normAutofit/>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if weak to FUNGUS or FUNGAL TOXIN:</a:t>
            </a:r>
          </a:p>
          <a:p>
            <a:pPr marL="0" indent="0">
              <a:buNone/>
            </a:pPr>
            <a:r>
              <a:rPr lang="en-GB" sz="3600" b="1" dirty="0" smtClean="0">
                <a:solidFill>
                  <a:schemeClr val="bg1"/>
                </a:solidFill>
                <a:latin typeface="Arial" panose="020B0604020202020204" pitchFamily="34" charset="0"/>
                <a:cs typeface="Arial" panose="020B0604020202020204" pitchFamily="34" charset="0"/>
              </a:rPr>
              <a:t>Zinc			Oregano</a:t>
            </a:r>
          </a:p>
          <a:p>
            <a:pPr marL="0" indent="0">
              <a:buNone/>
            </a:pPr>
            <a:r>
              <a:rPr lang="en-GB" sz="3600" b="1" dirty="0" smtClean="0">
                <a:solidFill>
                  <a:schemeClr val="bg1"/>
                </a:solidFill>
                <a:latin typeface="Arial" panose="020B0604020202020204" pitchFamily="34" charset="0"/>
                <a:cs typeface="Arial" panose="020B0604020202020204" pitchFamily="34" charset="0"/>
              </a:rPr>
              <a:t>Sodium </a:t>
            </a:r>
            <a:r>
              <a:rPr lang="en-GB" sz="3600" b="1" dirty="0" err="1" smtClean="0">
                <a:solidFill>
                  <a:schemeClr val="bg1"/>
                </a:solidFill>
                <a:latin typeface="Arial" panose="020B0604020202020204" pitchFamily="34" charset="0"/>
                <a:cs typeface="Arial" panose="020B0604020202020204" pitchFamily="34" charset="0"/>
              </a:rPr>
              <a:t>sulfate</a:t>
            </a:r>
            <a:r>
              <a:rPr lang="en-GB" sz="3600" b="1" dirty="0" smtClean="0">
                <a:solidFill>
                  <a:schemeClr val="bg1"/>
                </a:solidFill>
                <a:latin typeface="Arial" panose="020B0604020202020204" pitchFamily="34" charset="0"/>
                <a:cs typeface="Arial" panose="020B0604020202020204" pitchFamily="34" charset="0"/>
              </a:rPr>
              <a:t>	Probiotics</a:t>
            </a:r>
          </a:p>
          <a:p>
            <a:pPr marL="0" indent="0">
              <a:buNone/>
            </a:pPr>
            <a:r>
              <a:rPr lang="en-GB" sz="3600" b="1" dirty="0" smtClean="0">
                <a:solidFill>
                  <a:schemeClr val="bg1"/>
                </a:solidFill>
                <a:latin typeface="Arial" panose="020B0604020202020204" pitchFamily="34" charset="0"/>
                <a:cs typeface="Arial" panose="020B0604020202020204" pitchFamily="34" charset="0"/>
              </a:rPr>
              <a:t>Coconut oil		AF cream locally	</a:t>
            </a:r>
          </a:p>
          <a:p>
            <a:pPr marL="0" indent="0">
              <a:buNone/>
            </a:pPr>
            <a:r>
              <a:rPr lang="en-GB" sz="3600" b="1" dirty="0" smtClean="0">
                <a:solidFill>
                  <a:schemeClr val="bg1"/>
                </a:solidFill>
                <a:latin typeface="Arial" panose="020B0604020202020204" pitchFamily="34" charset="0"/>
                <a:cs typeface="Arial" panose="020B0604020202020204" pitchFamily="34" charset="0"/>
              </a:rPr>
              <a:t>Coriander/Ginger spice capsules</a:t>
            </a:r>
          </a:p>
          <a:p>
            <a:pPr marL="0" indent="0">
              <a:buNone/>
            </a:pPr>
            <a:r>
              <a:rPr lang="en-GB" sz="3600" b="1" dirty="0" smtClean="0">
                <a:solidFill>
                  <a:schemeClr val="bg1"/>
                </a:solidFill>
                <a:latin typeface="Arial" panose="020B0604020202020204" pitchFamily="34" charset="0"/>
                <a:cs typeface="Arial" panose="020B0604020202020204" pitchFamily="34" charset="0"/>
              </a:rPr>
              <a:t>Pau </a:t>
            </a:r>
            <a:r>
              <a:rPr lang="en-GB" sz="3600" b="1" dirty="0" err="1" smtClean="0">
                <a:solidFill>
                  <a:schemeClr val="bg1"/>
                </a:solidFill>
                <a:latin typeface="Arial" panose="020B0604020202020204" pitchFamily="34" charset="0"/>
                <a:cs typeface="Arial" panose="020B0604020202020204" pitchFamily="34" charset="0"/>
              </a:rPr>
              <a:t>d’arco</a:t>
            </a:r>
            <a:r>
              <a:rPr lang="en-GB" sz="3600" b="1" dirty="0" smtClean="0">
                <a:solidFill>
                  <a:schemeClr val="bg1"/>
                </a:solidFill>
                <a:latin typeface="Arial" panose="020B0604020202020204" pitchFamily="34" charset="0"/>
                <a:cs typeface="Arial" panose="020B0604020202020204" pitchFamily="34" charset="0"/>
              </a:rPr>
              <a:t>		Mannose</a:t>
            </a:r>
          </a:p>
          <a:p>
            <a:endParaRPr lang="en-GB" sz="32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734778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Anti Parasitic Remedies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95704" y="1843210"/>
            <a:ext cx="7886700" cy="4351338"/>
          </a:xfrm>
        </p:spPr>
        <p:txBody>
          <a:bodyPr>
            <a:normAutofit fontScale="92500"/>
          </a:bodyPr>
          <a:lstStyle/>
          <a:p>
            <a:pPr marL="0" indent="0">
              <a:buNone/>
            </a:pPr>
            <a:r>
              <a:rPr lang="en-GB" sz="3600" b="1" dirty="0" smtClean="0">
                <a:solidFill>
                  <a:schemeClr val="bg1"/>
                </a:solidFill>
                <a:latin typeface="Arial" panose="020B0604020202020204" pitchFamily="34" charset="0"/>
                <a:cs typeface="Arial" panose="020B0604020202020204" pitchFamily="34" charset="0"/>
              </a:rPr>
              <a:t>Smart Iodides		Garlic capsule</a:t>
            </a:r>
          </a:p>
          <a:p>
            <a:pPr marL="0" indent="0">
              <a:buNone/>
            </a:pPr>
            <a:r>
              <a:rPr lang="en-GB" sz="3600" b="1" dirty="0" smtClean="0">
                <a:solidFill>
                  <a:schemeClr val="bg1"/>
                </a:solidFill>
                <a:latin typeface="Arial" panose="020B0604020202020204" pitchFamily="34" charset="0"/>
                <a:cs typeface="Arial" panose="020B0604020202020204" pitchFamily="34" charset="0"/>
              </a:rPr>
              <a:t>Artemisia </a:t>
            </a:r>
            <a:r>
              <a:rPr lang="en-GB" sz="3600" b="1" dirty="0" err="1" smtClean="0">
                <a:solidFill>
                  <a:schemeClr val="bg1"/>
                </a:solidFill>
                <a:latin typeface="Arial" panose="020B0604020202020204" pitchFamily="34" charset="0"/>
                <a:cs typeface="Arial" panose="020B0604020202020204" pitchFamily="34" charset="0"/>
              </a:rPr>
              <a:t>Annua</a:t>
            </a:r>
            <a:r>
              <a:rPr lang="en-GB" sz="3600" b="1" dirty="0" smtClean="0">
                <a:solidFill>
                  <a:schemeClr val="bg1"/>
                </a:solidFill>
                <a:latin typeface="Arial" panose="020B0604020202020204" pitchFamily="34" charset="0"/>
                <a:cs typeface="Arial" panose="020B0604020202020204" pitchFamily="34" charset="0"/>
              </a:rPr>
              <a:t>		AP Formula</a:t>
            </a:r>
          </a:p>
          <a:p>
            <a:pPr marL="0" indent="0">
              <a:buNone/>
            </a:pPr>
            <a:r>
              <a:rPr lang="en-GB" sz="3600" b="1" dirty="0" smtClean="0">
                <a:solidFill>
                  <a:schemeClr val="bg1"/>
                </a:solidFill>
                <a:latin typeface="Arial" panose="020B0604020202020204" pitchFamily="34" charset="0"/>
                <a:cs typeface="Arial" panose="020B0604020202020204" pitchFamily="34" charset="0"/>
              </a:rPr>
              <a:t>Cumin, Clove, Ginger, Turmeric cap</a:t>
            </a:r>
          </a:p>
          <a:p>
            <a:pPr marL="0" indent="0">
              <a:buNone/>
            </a:pPr>
            <a:r>
              <a:rPr lang="en-GB" sz="3600" b="1" dirty="0" smtClean="0">
                <a:solidFill>
                  <a:schemeClr val="bg1"/>
                </a:solidFill>
                <a:latin typeface="Arial" panose="020B0604020202020204" pitchFamily="34" charset="0"/>
                <a:cs typeface="Arial" panose="020B0604020202020204" pitchFamily="34" charset="0"/>
              </a:rPr>
              <a:t>Black Walnut tincture &amp; capsule	</a:t>
            </a:r>
          </a:p>
          <a:p>
            <a:pPr marL="0" indent="0">
              <a:buNone/>
            </a:pPr>
            <a:r>
              <a:rPr lang="en-GB" sz="3600" b="1" dirty="0" smtClean="0">
                <a:solidFill>
                  <a:schemeClr val="bg1"/>
                </a:solidFill>
                <a:latin typeface="Arial" panose="020B0604020202020204" pitchFamily="34" charset="0"/>
                <a:cs typeface="Arial" panose="020B0604020202020204" pitchFamily="34" charset="0"/>
              </a:rPr>
              <a:t>Wormwood &amp; Wormwood comb.</a:t>
            </a:r>
            <a:endParaRPr lang="en-GB" sz="3600" b="1" dirty="0">
              <a:solidFill>
                <a:schemeClr val="bg1"/>
              </a:solidFill>
              <a:latin typeface="Arial" panose="020B0604020202020204" pitchFamily="34" charset="0"/>
              <a:cs typeface="Arial" panose="020B0604020202020204" pitchFamily="34" charset="0"/>
            </a:endParaRPr>
          </a:p>
          <a:p>
            <a:pPr marL="0" indent="0">
              <a:buNone/>
            </a:pPr>
            <a:r>
              <a:rPr lang="en-GB" sz="3600" b="1" dirty="0" smtClean="0">
                <a:solidFill>
                  <a:schemeClr val="bg1"/>
                </a:solidFill>
                <a:latin typeface="Arial" panose="020B0604020202020204" pitchFamily="34" charset="0"/>
                <a:cs typeface="Arial" panose="020B0604020202020204" pitchFamily="34" charset="0"/>
              </a:rPr>
              <a:t>Coriander spice (</a:t>
            </a:r>
            <a:r>
              <a:rPr lang="en-GB" sz="3600" b="1" dirty="0" err="1" smtClean="0">
                <a:solidFill>
                  <a:schemeClr val="bg1"/>
                </a:solidFill>
                <a:latin typeface="Arial" panose="020B0604020202020204" pitchFamily="34" charset="0"/>
                <a:cs typeface="Arial" panose="020B0604020202020204" pitchFamily="34" charset="0"/>
              </a:rPr>
              <a:t>cestodes</a:t>
            </a:r>
            <a:r>
              <a:rPr lang="en-GB" sz="3600" b="1" dirty="0" smtClean="0">
                <a:solidFill>
                  <a:schemeClr val="bg1"/>
                </a:solidFill>
                <a:latin typeface="Arial" panose="020B0604020202020204" pitchFamily="34" charset="0"/>
                <a:cs typeface="Arial" panose="020B0604020202020204" pitchFamily="34" charset="0"/>
              </a:rPr>
              <a:t>) </a:t>
            </a:r>
          </a:p>
          <a:p>
            <a:pPr marL="0" indent="0">
              <a:buNone/>
            </a:pPr>
            <a:r>
              <a:rPr lang="en-GB" sz="3600" b="1" dirty="0" smtClean="0">
                <a:solidFill>
                  <a:schemeClr val="bg1"/>
                </a:solidFill>
                <a:latin typeface="Arial" panose="020B0604020202020204" pitchFamily="34" charset="0"/>
                <a:cs typeface="Arial" panose="020B0604020202020204" pitchFamily="34" charset="0"/>
              </a:rPr>
              <a:t>Cloves/nutmeg (nematodes)</a:t>
            </a: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141537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Insoluble Fibre for the Large Intestine</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83627" y="2133356"/>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Colon cleanse</a:t>
            </a:r>
          </a:p>
          <a:p>
            <a:r>
              <a:rPr lang="en-GB" sz="3600" b="1" dirty="0" smtClean="0">
                <a:solidFill>
                  <a:schemeClr val="bg1"/>
                </a:solidFill>
                <a:latin typeface="Arial" panose="020B0604020202020204" pitchFamily="34" charset="0"/>
                <a:cs typeface="Arial" panose="020B0604020202020204" pitchFamily="34" charset="0"/>
              </a:rPr>
              <a:t>Psyllium husk capsules</a:t>
            </a:r>
          </a:p>
          <a:p>
            <a:r>
              <a:rPr lang="en-GB" sz="3600" b="1" dirty="0" err="1" smtClean="0">
                <a:solidFill>
                  <a:schemeClr val="bg1"/>
                </a:solidFill>
                <a:latin typeface="Arial" panose="020B0604020202020204" pitchFamily="34" charset="0"/>
                <a:cs typeface="Arial" panose="020B0604020202020204" pitchFamily="34" charset="0"/>
              </a:rPr>
              <a:t>Kamut</a:t>
            </a:r>
            <a:r>
              <a:rPr lang="en-GB" sz="3600" b="1" dirty="0" smtClean="0">
                <a:solidFill>
                  <a:schemeClr val="bg1"/>
                </a:solidFill>
                <a:latin typeface="Arial" panose="020B0604020202020204" pitchFamily="34" charset="0"/>
                <a:cs typeface="Arial" panose="020B0604020202020204" pitchFamily="34" charset="0"/>
              </a:rPr>
              <a:t> wheat</a:t>
            </a:r>
          </a:p>
          <a:p>
            <a:r>
              <a:rPr lang="en-GB" sz="3600" b="1" dirty="0" smtClean="0">
                <a:solidFill>
                  <a:schemeClr val="bg1"/>
                </a:solidFill>
                <a:latin typeface="Arial" panose="020B0604020202020204" pitchFamily="34" charset="0"/>
                <a:cs typeface="Arial" panose="020B0604020202020204" pitchFamily="34" charset="0"/>
              </a:rPr>
              <a:t>Sesame seeds</a:t>
            </a:r>
          </a:p>
          <a:p>
            <a:r>
              <a:rPr lang="en-GB" sz="3600" b="1" dirty="0" smtClean="0">
                <a:solidFill>
                  <a:schemeClr val="bg1"/>
                </a:solidFill>
                <a:latin typeface="Arial" panose="020B0604020202020204" pitchFamily="34" charset="0"/>
                <a:cs typeface="Arial" panose="020B0604020202020204" pitchFamily="34" charset="0"/>
              </a:rPr>
              <a:t>Flax seeds</a:t>
            </a:r>
          </a:p>
          <a:p>
            <a:endParaRPr lang="en-GB" sz="32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pPr marL="0" indent="0">
              <a:buNone/>
            </a:pPr>
            <a:endParaRPr lang="en-GB" sz="3600" b="1" dirty="0">
              <a:solidFill>
                <a:schemeClr val="bg1"/>
              </a:solidFill>
              <a:latin typeface="Arial" panose="020B0604020202020204" pitchFamily="34" charset="0"/>
              <a:cs typeface="Arial" panose="020B0604020202020204" pitchFamily="34" charset="0"/>
            </a:endParaRPr>
          </a:p>
          <a:p>
            <a:endParaRPr lang="en-GB" sz="3600" b="1" dirty="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372506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703750" y="592381"/>
            <a:ext cx="7859958" cy="5685327"/>
          </a:xfrm>
          <a:prstGeom prst="rect">
            <a:avLst/>
          </a:prstGeom>
        </p:spPr>
      </p:pic>
      <p:sp>
        <p:nvSpPr>
          <p:cNvPr id="6" name="Oval 5"/>
          <p:cNvSpPr/>
          <p:nvPr/>
        </p:nvSpPr>
        <p:spPr>
          <a:xfrm>
            <a:off x="2031023" y="1107831"/>
            <a:ext cx="5081954" cy="4765431"/>
          </a:xfrm>
          <a:prstGeom prst="ellipse">
            <a:avLst/>
          </a:prstGeom>
          <a:solidFill>
            <a:srgbClr val="6600C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442189" y="3105834"/>
            <a:ext cx="2747596" cy="64633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Prebiotics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1507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95703" y="1825625"/>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Substances that induce the growth of microorganisms that contribute to the wellbeing of their host</a:t>
            </a:r>
          </a:p>
          <a:p>
            <a:r>
              <a:rPr lang="en-GB" sz="3600" b="1" dirty="0" smtClean="0">
                <a:solidFill>
                  <a:schemeClr val="bg1"/>
                </a:solidFill>
                <a:latin typeface="Arial" panose="020B0604020202020204" pitchFamily="34" charset="0"/>
                <a:cs typeface="Arial" panose="020B0604020202020204" pitchFamily="34" charset="0"/>
              </a:rPr>
              <a:t>Most commonly in the GI tract where prebiotics can alter the composition of organisms in the gut microbiome</a:t>
            </a:r>
          </a:p>
        </p:txBody>
      </p:sp>
    </p:spTree>
    <p:extLst>
      <p:ext uri="{BB962C8B-B14F-4D97-AF65-F5344CB8AC3E}">
        <p14:creationId xmlns:p14="http://schemas.microsoft.com/office/powerpoint/2010/main" xmlns="" val="28739996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Non digestible fibre compounds that pass undigested through the upper part of the GI tract</a:t>
            </a:r>
          </a:p>
          <a:p>
            <a:r>
              <a:rPr lang="en-GB" sz="3600" b="1" dirty="0" smtClean="0">
                <a:solidFill>
                  <a:schemeClr val="bg1"/>
                </a:solidFill>
                <a:latin typeface="Arial" panose="020B0604020202020204" pitchFamily="34" charset="0"/>
                <a:cs typeface="Arial" panose="020B0604020202020204" pitchFamily="34" charset="0"/>
              </a:rPr>
              <a:t>Stimulate the growth of advantageous bacteria in LI by acting as a substrate for them</a:t>
            </a:r>
          </a:p>
          <a:p>
            <a:r>
              <a:rPr lang="en-GB" sz="3600" b="1" dirty="0" smtClean="0">
                <a:solidFill>
                  <a:schemeClr val="bg1"/>
                </a:solidFill>
                <a:latin typeface="Arial" panose="020B0604020202020204" pitchFamily="34" charset="0"/>
                <a:cs typeface="Arial" panose="020B0604020202020204" pitchFamily="34" charset="0"/>
              </a:rPr>
              <a:t>First identified and named by Marcel </a:t>
            </a:r>
            <a:r>
              <a:rPr lang="en-GB" sz="3600" b="1" dirty="0" err="1" smtClean="0">
                <a:solidFill>
                  <a:schemeClr val="bg1"/>
                </a:solidFill>
                <a:latin typeface="Arial" panose="020B0604020202020204" pitchFamily="34" charset="0"/>
                <a:cs typeface="Arial" panose="020B0604020202020204" pitchFamily="34" charset="0"/>
              </a:rPr>
              <a:t>Roberfroid</a:t>
            </a:r>
            <a:r>
              <a:rPr lang="en-GB" sz="3600" b="1" dirty="0" smtClean="0">
                <a:solidFill>
                  <a:schemeClr val="bg1"/>
                </a:solidFill>
                <a:latin typeface="Arial" panose="020B0604020202020204" pitchFamily="34" charset="0"/>
                <a:cs typeface="Arial" panose="020B0604020202020204" pitchFamily="34" charset="0"/>
              </a:rPr>
              <a:t> in 1995</a:t>
            </a:r>
          </a:p>
        </p:txBody>
      </p:sp>
    </p:spTree>
    <p:extLst>
      <p:ext uri="{BB962C8B-B14F-4D97-AF65-F5344CB8AC3E}">
        <p14:creationId xmlns:p14="http://schemas.microsoft.com/office/powerpoint/2010/main" xmlns="" val="971228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Relate to the growth of </a:t>
            </a:r>
            <a:r>
              <a:rPr lang="en-GB" sz="3600" b="1" dirty="0" err="1" smtClean="0">
                <a:solidFill>
                  <a:schemeClr val="bg1"/>
                </a:solidFill>
                <a:latin typeface="Arial" panose="020B0604020202020204" pitchFamily="34" charset="0"/>
                <a:cs typeface="Arial" panose="020B0604020202020204" pitchFamily="34" charset="0"/>
              </a:rPr>
              <a:t>bifidobacteria</a:t>
            </a:r>
            <a:r>
              <a:rPr lang="en-GB" sz="3600" b="1" dirty="0" smtClean="0">
                <a:solidFill>
                  <a:schemeClr val="bg1"/>
                </a:solidFill>
                <a:latin typeface="Arial" panose="020B0604020202020204" pitchFamily="34" charset="0"/>
                <a:cs typeface="Arial" panose="020B0604020202020204" pitchFamily="34" charset="0"/>
              </a:rPr>
              <a:t> and lactobacilli as opposed to other groups of bacteria in the gut such as </a:t>
            </a:r>
            <a:r>
              <a:rPr lang="en-GB" sz="3600" b="1" dirty="0" err="1" smtClean="0">
                <a:solidFill>
                  <a:schemeClr val="bg1"/>
                </a:solidFill>
                <a:latin typeface="Arial" panose="020B0604020202020204" pitchFamily="34" charset="0"/>
                <a:cs typeface="Arial" panose="020B0604020202020204" pitchFamily="34" charset="0"/>
              </a:rPr>
              <a:t>bacteriodes</a:t>
            </a:r>
            <a:r>
              <a:rPr lang="en-GB" sz="3600" b="1" dirty="0" smtClean="0">
                <a:solidFill>
                  <a:schemeClr val="bg1"/>
                </a:solidFill>
                <a:latin typeface="Arial" panose="020B0604020202020204" pitchFamily="34" charset="0"/>
                <a:cs typeface="Arial" panose="020B0604020202020204" pitchFamily="34" charset="0"/>
              </a:rPr>
              <a:t>, clostridia, eubacteria, </a:t>
            </a:r>
            <a:r>
              <a:rPr lang="en-GB" sz="3600" b="1" dirty="0" err="1" smtClean="0">
                <a:solidFill>
                  <a:schemeClr val="bg1"/>
                </a:solidFill>
                <a:latin typeface="Arial" panose="020B0604020202020204" pitchFamily="34" charset="0"/>
                <a:cs typeface="Arial" panose="020B0604020202020204" pitchFamily="34" charset="0"/>
              </a:rPr>
              <a:t>entrobacteria</a:t>
            </a:r>
            <a:r>
              <a:rPr lang="en-GB" sz="3600" b="1" dirty="0" smtClean="0">
                <a:solidFill>
                  <a:schemeClr val="bg1"/>
                </a:solidFill>
                <a:latin typeface="Arial" panose="020B0604020202020204" pitchFamily="34" charset="0"/>
                <a:cs typeface="Arial" panose="020B0604020202020204" pitchFamily="34" charset="0"/>
              </a:rPr>
              <a:t> and enterococci</a:t>
            </a:r>
          </a:p>
          <a:p>
            <a:r>
              <a:rPr lang="en-GB" sz="3600" b="1" dirty="0" smtClean="0">
                <a:solidFill>
                  <a:schemeClr val="bg1"/>
                </a:solidFill>
                <a:latin typeface="Arial" panose="020B0604020202020204" pitchFamily="34" charset="0"/>
                <a:cs typeface="Arial" panose="020B0604020202020204" pitchFamily="34" charset="0"/>
              </a:rPr>
              <a:t>Can only enhance growth of bacteria that are already present</a:t>
            </a:r>
          </a:p>
        </p:txBody>
      </p:sp>
    </p:spTree>
    <p:extLst>
      <p:ext uri="{BB962C8B-B14F-4D97-AF65-F5344CB8AC3E}">
        <p14:creationId xmlns:p14="http://schemas.microsoft.com/office/powerpoint/2010/main" xmlns="" val="9687787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816" y="1354015"/>
            <a:ext cx="7587761" cy="397031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 prebiotic is a selectively fermented ingredient that allows specific changes, both in the composition and/or activity in the gastrointestinal microflora that confers benefits upon host well-being and health</a:t>
            </a:r>
            <a:r>
              <a:rPr lang="en-GB" sz="3600" b="1" dirty="0" smtClean="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181969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3384" y="589085"/>
            <a:ext cx="7825154" cy="5715000"/>
          </a:xfrm>
          <a:prstGeom prst="rect">
            <a:avLst/>
          </a:prstGeom>
        </p:spPr>
      </p:pic>
      <p:sp>
        <p:nvSpPr>
          <p:cNvPr id="3" name="Oval 2"/>
          <p:cNvSpPr/>
          <p:nvPr/>
        </p:nvSpPr>
        <p:spPr>
          <a:xfrm>
            <a:off x="3069980" y="2766509"/>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5" name="TextBox 4"/>
          <p:cNvSpPr txBox="1"/>
          <p:nvPr/>
        </p:nvSpPr>
        <p:spPr>
          <a:xfrm>
            <a:off x="1723292" y="590056"/>
            <a:ext cx="6435969" cy="1200329"/>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Therapy Localisation points for GUT problems</a:t>
            </a:r>
            <a:endParaRPr lang="en-GB" sz="3600" b="1"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6157545" y="2766508"/>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8" name="Oval Callout 7"/>
          <p:cNvSpPr/>
          <p:nvPr/>
        </p:nvSpPr>
        <p:spPr>
          <a:xfrm>
            <a:off x="3328234" y="3204691"/>
            <a:ext cx="1516327" cy="992578"/>
          </a:xfrm>
          <a:prstGeom prst="wedgeEllipseCallout">
            <a:avLst>
              <a:gd name="adj1" fmla="val -48894"/>
              <a:gd name="adj2" fmla="val -5642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bg1"/>
                </a:solidFill>
                <a:latin typeface="Arial" panose="020B0604020202020204" pitchFamily="34" charset="0"/>
                <a:cs typeface="Arial" panose="020B0604020202020204" pitchFamily="34" charset="0"/>
              </a:rPr>
              <a:t>Hepatic flexure</a:t>
            </a:r>
            <a:endParaRPr lang="en-GB" b="1" dirty="0">
              <a:solidFill>
                <a:schemeClr val="bg1"/>
              </a:solidFill>
              <a:latin typeface="Arial" panose="020B0604020202020204" pitchFamily="34" charset="0"/>
              <a:cs typeface="Arial" panose="020B0604020202020204" pitchFamily="34" charset="0"/>
            </a:endParaRPr>
          </a:p>
        </p:txBody>
      </p:sp>
      <p:sp>
        <p:nvSpPr>
          <p:cNvPr id="9" name="Oval Callout 8"/>
          <p:cNvSpPr/>
          <p:nvPr/>
        </p:nvSpPr>
        <p:spPr>
          <a:xfrm>
            <a:off x="4941276" y="3204691"/>
            <a:ext cx="1516327" cy="992578"/>
          </a:xfrm>
          <a:prstGeom prst="wedgeEllipseCallout">
            <a:avLst>
              <a:gd name="adj1" fmla="val 35763"/>
              <a:gd name="adj2" fmla="val -6794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bg1"/>
                </a:solidFill>
                <a:latin typeface="Arial" panose="020B0604020202020204" pitchFamily="34" charset="0"/>
                <a:cs typeface="Arial" panose="020B0604020202020204" pitchFamily="34" charset="0"/>
              </a:rPr>
              <a:t>Splenic flexure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240403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err="1" smtClean="0">
                <a:solidFill>
                  <a:schemeClr val="bg1"/>
                </a:solidFill>
                <a:latin typeface="Arial" panose="020B0604020202020204" pitchFamily="34" charset="0"/>
                <a:cs typeface="Arial" panose="020B0604020202020204" pitchFamily="34" charset="0"/>
              </a:rPr>
              <a:t>Roberfroid</a:t>
            </a:r>
            <a:r>
              <a:rPr lang="en-GB" sz="3600" b="1" dirty="0" smtClean="0">
                <a:solidFill>
                  <a:schemeClr val="bg1"/>
                </a:solidFill>
                <a:latin typeface="Arial" panose="020B0604020202020204" pitchFamily="34" charset="0"/>
                <a:cs typeface="Arial" panose="020B0604020202020204" pitchFamily="34" charset="0"/>
              </a:rPr>
              <a:t> in 2007 identified only two that fully met his definition: trans </a:t>
            </a:r>
            <a:r>
              <a:rPr lang="en-GB" sz="3600" b="1" dirty="0" err="1" smtClean="0">
                <a:solidFill>
                  <a:schemeClr val="bg1"/>
                </a:solidFill>
                <a:latin typeface="Arial" panose="020B0604020202020204" pitchFamily="34" charset="0"/>
                <a:cs typeface="Arial" panose="020B0604020202020204" pitchFamily="34" charset="0"/>
              </a:rPr>
              <a:t>galactooligosaccharides</a:t>
            </a:r>
            <a:r>
              <a:rPr lang="en-GB" sz="3600" b="1" dirty="0" smtClean="0">
                <a:solidFill>
                  <a:schemeClr val="bg1"/>
                </a:solidFill>
                <a:latin typeface="Arial" panose="020B0604020202020204" pitchFamily="34" charset="0"/>
                <a:cs typeface="Arial" panose="020B0604020202020204" pitchFamily="34" charset="0"/>
              </a:rPr>
              <a:t> and inulin</a:t>
            </a:r>
          </a:p>
          <a:p>
            <a:r>
              <a:rPr lang="en-GB" sz="3600" b="1" dirty="0" smtClean="0">
                <a:solidFill>
                  <a:schemeClr val="bg1"/>
                </a:solidFill>
                <a:latin typeface="Arial" panose="020B0604020202020204" pitchFamily="34" charset="0"/>
                <a:cs typeface="Arial" panose="020B0604020202020204" pitchFamily="34" charset="0"/>
              </a:rPr>
              <a:t>Also fit this definition – larch arabinogalactan,  resistant starch, pectin, beta glucans, </a:t>
            </a:r>
            <a:r>
              <a:rPr lang="en-GB" sz="3600" b="1" dirty="0" err="1" smtClean="0">
                <a:solidFill>
                  <a:schemeClr val="bg1"/>
                </a:solidFill>
                <a:latin typeface="Arial" panose="020B0604020202020204" pitchFamily="34" charset="0"/>
                <a:cs typeface="Arial" panose="020B0604020202020204" pitchFamily="34" charset="0"/>
              </a:rPr>
              <a:t>xylooligosaccharides</a:t>
            </a:r>
            <a:r>
              <a:rPr lang="en-GB" sz="3600" b="1" dirty="0" smtClean="0">
                <a:solidFill>
                  <a:schemeClr val="bg1"/>
                </a:solidFill>
                <a:latin typeface="Arial" panose="020B0604020202020204" pitchFamily="34" charset="0"/>
                <a:cs typeface="Arial" panose="020B0604020202020204" pitchFamily="34" charset="0"/>
              </a:rPr>
              <a:t> (XOS)</a:t>
            </a:r>
          </a:p>
        </p:txBody>
      </p:sp>
    </p:spTree>
    <p:extLst>
      <p:ext uri="{BB962C8B-B14F-4D97-AF65-F5344CB8AC3E}">
        <p14:creationId xmlns:p14="http://schemas.microsoft.com/office/powerpoint/2010/main" xmlns="" val="30353670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Types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Trans-</a:t>
            </a:r>
            <a:r>
              <a:rPr lang="en-GB" sz="3600" b="1" dirty="0" err="1" smtClean="0">
                <a:solidFill>
                  <a:schemeClr val="bg1"/>
                </a:solidFill>
                <a:latin typeface="Arial" panose="020B0604020202020204" pitchFamily="34" charset="0"/>
                <a:cs typeface="Arial" panose="020B0604020202020204" pitchFamily="34" charset="0"/>
              </a:rPr>
              <a:t>galactooligosaccharides</a:t>
            </a:r>
            <a:r>
              <a:rPr lang="en-GB" sz="3600" b="1" dirty="0" smtClean="0">
                <a:solidFill>
                  <a:schemeClr val="bg1"/>
                </a:solidFill>
                <a:latin typeface="Arial" panose="020B0604020202020204" pitchFamily="34" charset="0"/>
                <a:cs typeface="Arial" panose="020B0604020202020204" pitchFamily="34" charset="0"/>
              </a:rPr>
              <a:t> </a:t>
            </a:r>
            <a:endParaRPr lang="en-GB" sz="32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Enzymatic conversion of lactose</a:t>
            </a:r>
          </a:p>
          <a:p>
            <a:r>
              <a:rPr lang="en-GB" sz="3600" b="1" dirty="0" smtClean="0">
                <a:solidFill>
                  <a:schemeClr val="bg1"/>
                </a:solidFill>
                <a:latin typeface="Arial" panose="020B0604020202020204" pitchFamily="34" charset="0"/>
                <a:cs typeface="Arial" panose="020B0604020202020204" pitchFamily="34" charset="0"/>
              </a:rPr>
              <a:t>Chain of galactose units</a:t>
            </a:r>
          </a:p>
          <a:p>
            <a:r>
              <a:rPr lang="en-GB" sz="3600" b="1" dirty="0" smtClean="0">
                <a:solidFill>
                  <a:schemeClr val="bg1"/>
                </a:solidFill>
                <a:latin typeface="Arial" panose="020B0604020202020204" pitchFamily="34" charset="0"/>
                <a:cs typeface="Arial" panose="020B0604020202020204" pitchFamily="34" charset="0"/>
              </a:rPr>
              <a:t>Commercially available and added to foods. Mostly in baby foods</a:t>
            </a:r>
          </a:p>
          <a:p>
            <a:r>
              <a:rPr lang="en-GB" sz="3600" b="1" dirty="0" smtClean="0">
                <a:solidFill>
                  <a:schemeClr val="bg1"/>
                </a:solidFill>
                <a:latin typeface="Arial" panose="020B0604020202020204" pitchFamily="34" charset="0"/>
                <a:cs typeface="Arial" panose="020B0604020202020204" pitchFamily="34" charset="0"/>
              </a:rPr>
              <a:t>Glycoside bonds resist intestinal digestion and reach end of intestine intact</a:t>
            </a:r>
          </a:p>
        </p:txBody>
      </p:sp>
    </p:spTree>
    <p:extLst>
      <p:ext uri="{BB962C8B-B14F-4D97-AF65-F5344CB8AC3E}">
        <p14:creationId xmlns:p14="http://schemas.microsoft.com/office/powerpoint/2010/main" xmlns="" val="2204986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Types of Prebiotics - </a:t>
            </a:r>
            <a:r>
              <a:rPr lang="en-GB" sz="3600" b="1" dirty="0" err="1" smtClean="0">
                <a:solidFill>
                  <a:srgbClr val="FFFF00"/>
                </a:solidFill>
                <a:latin typeface="Arial" panose="020B0604020202020204" pitchFamily="34" charset="0"/>
                <a:cs typeface="Arial" panose="020B0604020202020204" pitchFamily="34" charset="0"/>
              </a:rPr>
              <a:t>Inulins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Group of naturally occurring polysaccharides produced by many types of plants</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Industrially most often extracted from chicory</a:t>
            </a:r>
          </a:p>
          <a:p>
            <a:r>
              <a:rPr lang="en-GB" sz="3600" b="1" dirty="0" smtClean="0">
                <a:solidFill>
                  <a:schemeClr val="bg1"/>
                </a:solidFill>
                <a:latin typeface="Arial" panose="020B0604020202020204" pitchFamily="34" charset="0"/>
                <a:cs typeface="Arial" panose="020B0604020202020204" pitchFamily="34" charset="0"/>
              </a:rPr>
              <a:t>The </a:t>
            </a:r>
            <a:r>
              <a:rPr lang="en-GB" sz="3600" b="1" dirty="0" err="1" smtClean="0">
                <a:solidFill>
                  <a:schemeClr val="bg1"/>
                </a:solidFill>
                <a:latin typeface="Arial" panose="020B0604020202020204" pitchFamily="34" charset="0"/>
                <a:cs typeface="Arial" panose="020B0604020202020204" pitchFamily="34" charset="0"/>
              </a:rPr>
              <a:t>inulins</a:t>
            </a:r>
            <a:r>
              <a:rPr lang="en-GB" sz="3600" b="1" dirty="0" smtClean="0">
                <a:solidFill>
                  <a:schemeClr val="bg1"/>
                </a:solidFill>
                <a:latin typeface="Arial" panose="020B0604020202020204" pitchFamily="34" charset="0"/>
                <a:cs typeface="Arial" panose="020B0604020202020204" pitchFamily="34" charset="0"/>
              </a:rPr>
              <a:t> belong to a class of dietary fibres known as </a:t>
            </a:r>
            <a:r>
              <a:rPr lang="en-GB" sz="3600" b="1" dirty="0" err="1" smtClean="0">
                <a:solidFill>
                  <a:schemeClr val="bg1"/>
                </a:solidFill>
                <a:latin typeface="Arial" panose="020B0604020202020204" pitchFamily="34" charset="0"/>
                <a:cs typeface="Arial" panose="020B0604020202020204" pitchFamily="34" charset="0"/>
              </a:rPr>
              <a:t>fructans</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766538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255" y="527538"/>
            <a:ext cx="7957038" cy="5794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srcRect l="3241" t="2389"/>
          <a:stretch/>
        </p:blipFill>
        <p:spPr>
          <a:xfrm>
            <a:off x="2011164" y="729762"/>
            <a:ext cx="5128190" cy="5365416"/>
          </a:xfrm>
          <a:prstGeom prst="rect">
            <a:avLst/>
          </a:prstGeom>
        </p:spPr>
      </p:pic>
    </p:spTree>
    <p:extLst>
      <p:ext uri="{BB962C8B-B14F-4D97-AF65-F5344CB8AC3E}">
        <p14:creationId xmlns:p14="http://schemas.microsoft.com/office/powerpoint/2010/main" xmlns="" val="35647294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08" y="556953"/>
            <a:ext cx="8027377" cy="57440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2123504" y="710234"/>
            <a:ext cx="4725521" cy="5461966"/>
          </a:xfrm>
          <a:prstGeom prst="rect">
            <a:avLst/>
          </a:prstGeom>
        </p:spPr>
      </p:pic>
    </p:spTree>
    <p:extLst>
      <p:ext uri="{BB962C8B-B14F-4D97-AF65-F5344CB8AC3E}">
        <p14:creationId xmlns:p14="http://schemas.microsoft.com/office/powerpoint/2010/main" xmlns="" val="41340623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211" y="1166842"/>
            <a:ext cx="7341577" cy="4524315"/>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Inulin </a:t>
            </a:r>
            <a:r>
              <a:rPr lang="en-GB" sz="3600" b="1" dirty="0">
                <a:solidFill>
                  <a:schemeClr val="bg1"/>
                </a:solidFill>
                <a:latin typeface="Arial" panose="020B0604020202020204" pitchFamily="34" charset="0"/>
                <a:cs typeface="Arial" panose="020B0604020202020204" pitchFamily="34" charset="0"/>
              </a:rPr>
              <a:t>is used by some plants as a means of storing energy and is typically found in roots or rhizomes. </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Most </a:t>
            </a:r>
            <a:r>
              <a:rPr lang="en-GB" sz="3600" b="1" dirty="0">
                <a:solidFill>
                  <a:schemeClr val="bg1"/>
                </a:solidFill>
                <a:latin typeface="Arial" panose="020B0604020202020204" pitchFamily="34" charset="0"/>
                <a:cs typeface="Arial" panose="020B0604020202020204" pitchFamily="34" charset="0"/>
              </a:rPr>
              <a:t>plants that synthesize and store inulin do not store other forms of carbohydrate such as starch.</a:t>
            </a:r>
          </a:p>
        </p:txBody>
      </p:sp>
    </p:spTree>
    <p:extLst>
      <p:ext uri="{BB962C8B-B14F-4D97-AF65-F5344CB8AC3E}">
        <p14:creationId xmlns:p14="http://schemas.microsoft.com/office/powerpoint/2010/main" xmlns="" val="12897926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970" y="703385"/>
            <a:ext cx="8009792" cy="5909310"/>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Plants that contain high concentrations of inulin include:</a:t>
            </a:r>
          </a:p>
          <a:p>
            <a:r>
              <a:rPr lang="en-GB" b="1" dirty="0">
                <a:solidFill>
                  <a:schemeClr val="bg1"/>
                </a:solidFill>
                <a:latin typeface="Arial" panose="020B0604020202020204" pitchFamily="34" charset="0"/>
                <a:cs typeface="Arial" panose="020B0604020202020204" pitchFamily="34" charset="0"/>
              </a:rPr>
              <a:t>Agave (</a:t>
            </a:r>
            <a:r>
              <a:rPr lang="en-GB" b="1" i="1" dirty="0">
                <a:solidFill>
                  <a:schemeClr val="bg1"/>
                </a:solidFill>
                <a:latin typeface="Arial" panose="020B0604020202020204" pitchFamily="34" charset="0"/>
                <a:cs typeface="Arial" panose="020B0604020202020204" pitchFamily="34" charset="0"/>
              </a:rPr>
              <a:t>Agave</a:t>
            </a:r>
            <a:r>
              <a:rPr lang="en-GB" b="1" dirty="0">
                <a:solidFill>
                  <a:schemeClr val="bg1"/>
                </a:solidFill>
                <a:latin typeface="Arial" panose="020B0604020202020204" pitchFamily="34" charset="0"/>
                <a:cs typeface="Arial" panose="020B0604020202020204" pitchFamily="34" charset="0"/>
              </a:rPr>
              <a:t> spp.)</a:t>
            </a:r>
          </a:p>
          <a:p>
            <a:r>
              <a:rPr lang="en-GB" b="1" dirty="0">
                <a:solidFill>
                  <a:schemeClr val="bg1"/>
                </a:solidFill>
                <a:latin typeface="Arial" panose="020B0604020202020204" pitchFamily="34" charset="0"/>
                <a:cs typeface="Arial" panose="020B0604020202020204" pitchFamily="34" charset="0"/>
              </a:rPr>
              <a:t>Banana/Plantain (</a:t>
            </a:r>
            <a:r>
              <a:rPr lang="en-GB" b="1" dirty="0" err="1">
                <a:solidFill>
                  <a:schemeClr val="bg1"/>
                </a:solidFill>
                <a:latin typeface="Arial" panose="020B0604020202020204" pitchFamily="34" charset="0"/>
                <a:cs typeface="Arial" panose="020B0604020202020204" pitchFamily="34" charset="0"/>
              </a:rPr>
              <a:t>Musaceae</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Burdock (</a:t>
            </a:r>
            <a:r>
              <a:rPr lang="en-GB" b="1" i="1" dirty="0" err="1">
                <a:solidFill>
                  <a:schemeClr val="bg1"/>
                </a:solidFill>
                <a:latin typeface="Arial" panose="020B0604020202020204" pitchFamily="34" charset="0"/>
                <a:cs typeface="Arial" panose="020B0604020202020204" pitchFamily="34" charset="0"/>
              </a:rPr>
              <a:t>Arctium</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lappa</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Camas (</a:t>
            </a:r>
            <a:r>
              <a:rPr lang="en-GB" b="1" i="1" dirty="0" err="1">
                <a:solidFill>
                  <a:schemeClr val="bg1"/>
                </a:solidFill>
                <a:latin typeface="Arial" panose="020B0604020202020204" pitchFamily="34" charset="0"/>
                <a:cs typeface="Arial" panose="020B0604020202020204" pitchFamily="34" charset="0"/>
              </a:rPr>
              <a:t>Camassia</a:t>
            </a:r>
            <a:r>
              <a:rPr lang="en-GB" b="1" dirty="0">
                <a:solidFill>
                  <a:schemeClr val="bg1"/>
                </a:solidFill>
                <a:latin typeface="Arial" panose="020B0604020202020204" pitchFamily="34" charset="0"/>
                <a:cs typeface="Arial" panose="020B0604020202020204" pitchFamily="34" charset="0"/>
              </a:rPr>
              <a:t> spp.)</a:t>
            </a:r>
          </a:p>
          <a:p>
            <a:r>
              <a:rPr lang="en-GB" b="1" dirty="0">
                <a:solidFill>
                  <a:schemeClr val="bg1"/>
                </a:solidFill>
                <a:latin typeface="Arial" panose="020B0604020202020204" pitchFamily="34" charset="0"/>
                <a:cs typeface="Arial" panose="020B0604020202020204" pitchFamily="34" charset="0"/>
              </a:rPr>
              <a:t>Chicory (</a:t>
            </a:r>
            <a:r>
              <a:rPr lang="en-GB" b="1" i="1" dirty="0" err="1">
                <a:solidFill>
                  <a:schemeClr val="bg1"/>
                </a:solidFill>
                <a:latin typeface="Arial" panose="020B0604020202020204" pitchFamily="34" charset="0"/>
                <a:cs typeface="Arial" panose="020B0604020202020204" pitchFamily="34" charset="0"/>
              </a:rPr>
              <a:t>Cichorium</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intybus</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Coneflower (</a:t>
            </a:r>
            <a:r>
              <a:rPr lang="en-GB" b="1" i="1" dirty="0">
                <a:solidFill>
                  <a:schemeClr val="bg1"/>
                </a:solidFill>
                <a:latin typeface="Arial" panose="020B0604020202020204" pitchFamily="34" charset="0"/>
                <a:cs typeface="Arial" panose="020B0604020202020204" pitchFamily="34" charset="0"/>
              </a:rPr>
              <a:t>Echinacea</a:t>
            </a:r>
            <a:r>
              <a:rPr lang="en-GB" b="1" dirty="0">
                <a:solidFill>
                  <a:schemeClr val="bg1"/>
                </a:solidFill>
                <a:latin typeface="Arial" panose="020B0604020202020204" pitchFamily="34" charset="0"/>
                <a:cs typeface="Arial" panose="020B0604020202020204" pitchFamily="34" charset="0"/>
              </a:rPr>
              <a:t> spp.)</a:t>
            </a:r>
          </a:p>
          <a:p>
            <a:r>
              <a:rPr lang="en-GB" b="1" dirty="0" err="1">
                <a:solidFill>
                  <a:schemeClr val="bg1"/>
                </a:solidFill>
                <a:latin typeface="Arial" panose="020B0604020202020204" pitchFamily="34" charset="0"/>
                <a:cs typeface="Arial" panose="020B0604020202020204" pitchFamily="34" charset="0"/>
              </a:rPr>
              <a:t>Costus</a:t>
            </a:r>
            <a:r>
              <a:rPr lang="en-GB" b="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Saussurea</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lappa</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Dandelion (</a:t>
            </a:r>
            <a:r>
              <a:rPr lang="en-GB" b="1" i="1" dirty="0" err="1">
                <a:solidFill>
                  <a:schemeClr val="bg1"/>
                </a:solidFill>
                <a:latin typeface="Arial" panose="020B0604020202020204" pitchFamily="34" charset="0"/>
                <a:cs typeface="Arial" panose="020B0604020202020204" pitchFamily="34" charset="0"/>
              </a:rPr>
              <a:t>Taraxacum</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officinale</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Elecampane (</a:t>
            </a:r>
            <a:r>
              <a:rPr lang="en-GB" b="1" i="1" dirty="0" err="1">
                <a:solidFill>
                  <a:schemeClr val="bg1"/>
                </a:solidFill>
                <a:latin typeface="Arial" panose="020B0604020202020204" pitchFamily="34" charset="0"/>
                <a:cs typeface="Arial" panose="020B0604020202020204" pitchFamily="34" charset="0"/>
              </a:rPr>
              <a:t>Inula</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helenium</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Garlic (</a:t>
            </a:r>
            <a:r>
              <a:rPr lang="en-GB" b="1" i="1" dirty="0">
                <a:solidFill>
                  <a:schemeClr val="bg1"/>
                </a:solidFill>
                <a:latin typeface="Arial" panose="020B0604020202020204" pitchFamily="34" charset="0"/>
                <a:cs typeface="Arial" panose="020B0604020202020204" pitchFamily="34" charset="0"/>
              </a:rPr>
              <a:t>Allium </a:t>
            </a:r>
            <a:r>
              <a:rPr lang="en-GB" b="1" i="1" dirty="0" err="1">
                <a:solidFill>
                  <a:schemeClr val="bg1"/>
                </a:solidFill>
                <a:latin typeface="Arial" panose="020B0604020202020204" pitchFamily="34" charset="0"/>
                <a:cs typeface="Arial" panose="020B0604020202020204" pitchFamily="34" charset="0"/>
              </a:rPr>
              <a:t>sativum</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Globe artichoke (</a:t>
            </a:r>
            <a:r>
              <a:rPr lang="en-GB" b="1" i="1" dirty="0" err="1">
                <a:solidFill>
                  <a:schemeClr val="bg1"/>
                </a:solidFill>
                <a:latin typeface="Arial" panose="020B0604020202020204" pitchFamily="34" charset="0"/>
                <a:cs typeface="Arial" panose="020B0604020202020204" pitchFamily="34" charset="0"/>
              </a:rPr>
              <a:t>Cynara</a:t>
            </a:r>
            <a:r>
              <a:rPr lang="en-GB" b="1" i="1" dirty="0">
                <a:solidFill>
                  <a:schemeClr val="bg1"/>
                </a:solidFill>
                <a:latin typeface="Arial" panose="020B0604020202020204" pitchFamily="34" charset="0"/>
                <a:cs typeface="Arial" panose="020B0604020202020204" pitchFamily="34" charset="0"/>
              </a:rPr>
              <a:t> </a:t>
            </a:r>
            <a:r>
              <a:rPr lang="en-GB" b="1" i="1" dirty="0" err="1" smtClean="0">
                <a:solidFill>
                  <a:schemeClr val="bg1"/>
                </a:solidFill>
                <a:latin typeface="Arial" panose="020B0604020202020204" pitchFamily="34" charset="0"/>
                <a:cs typeface="Arial" panose="020B0604020202020204" pitchFamily="34" charset="0"/>
              </a:rPr>
              <a:t>scolymus</a:t>
            </a:r>
            <a:r>
              <a:rPr lang="en-GB" b="1" dirty="0" smtClean="0">
                <a:solidFill>
                  <a:schemeClr val="bg1"/>
                </a:solidFill>
                <a:latin typeface="Arial" panose="020B0604020202020204" pitchFamily="34" charset="0"/>
                <a:cs typeface="Arial" panose="020B0604020202020204" pitchFamily="34" charset="0"/>
              </a:rPr>
              <a:t>)</a:t>
            </a: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Jerusalem artichoke (</a:t>
            </a:r>
            <a:r>
              <a:rPr lang="en-GB" b="1" i="1" dirty="0">
                <a:solidFill>
                  <a:schemeClr val="bg1"/>
                </a:solidFill>
                <a:latin typeface="Arial" panose="020B0604020202020204" pitchFamily="34" charset="0"/>
                <a:cs typeface="Arial" panose="020B0604020202020204" pitchFamily="34" charset="0"/>
              </a:rPr>
              <a:t>Helianthus </a:t>
            </a:r>
            <a:r>
              <a:rPr lang="en-GB" b="1" i="1" dirty="0" err="1">
                <a:solidFill>
                  <a:schemeClr val="bg1"/>
                </a:solidFill>
                <a:latin typeface="Arial" panose="020B0604020202020204" pitchFamily="34" charset="0"/>
                <a:cs typeface="Arial" panose="020B0604020202020204" pitchFamily="34" charset="0"/>
              </a:rPr>
              <a:t>tuberosus</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Jicama (</a:t>
            </a:r>
            <a:r>
              <a:rPr lang="en-GB" b="1" i="1" dirty="0" err="1">
                <a:solidFill>
                  <a:schemeClr val="bg1"/>
                </a:solidFill>
                <a:latin typeface="Arial" panose="020B0604020202020204" pitchFamily="34" charset="0"/>
                <a:cs typeface="Arial" panose="020B0604020202020204" pitchFamily="34" charset="0"/>
              </a:rPr>
              <a:t>Pachyrhizus</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erosus</a:t>
            </a:r>
            <a:r>
              <a:rPr lang="en-GB" b="1" dirty="0">
                <a:solidFill>
                  <a:schemeClr val="bg1"/>
                </a:solidFill>
                <a:latin typeface="Arial" panose="020B0604020202020204" pitchFamily="34" charset="0"/>
                <a:cs typeface="Arial" panose="020B0604020202020204" pitchFamily="34" charset="0"/>
              </a:rPr>
              <a:t>)</a:t>
            </a:r>
          </a:p>
          <a:p>
            <a:r>
              <a:rPr lang="en-GB" b="1" dirty="0">
                <a:solidFill>
                  <a:schemeClr val="bg1"/>
                </a:solidFill>
                <a:latin typeface="Arial" panose="020B0604020202020204" pitchFamily="34" charset="0"/>
                <a:cs typeface="Arial" panose="020B0604020202020204" pitchFamily="34" charset="0"/>
              </a:rPr>
              <a:t>Leopard's-bane (</a:t>
            </a:r>
            <a:r>
              <a:rPr lang="en-GB" b="1" i="1" dirty="0">
                <a:solidFill>
                  <a:schemeClr val="bg1"/>
                </a:solidFill>
                <a:latin typeface="Arial" panose="020B0604020202020204" pitchFamily="34" charset="0"/>
                <a:cs typeface="Arial" panose="020B0604020202020204" pitchFamily="34" charset="0"/>
              </a:rPr>
              <a:t>Arnica </a:t>
            </a:r>
            <a:r>
              <a:rPr lang="en-GB" b="1" i="1" dirty="0" err="1">
                <a:solidFill>
                  <a:schemeClr val="bg1"/>
                </a:solidFill>
                <a:latin typeface="Arial" panose="020B0604020202020204" pitchFamily="34" charset="0"/>
                <a:cs typeface="Arial" panose="020B0604020202020204" pitchFamily="34" charset="0"/>
              </a:rPr>
              <a:t>montana</a:t>
            </a:r>
            <a:r>
              <a:rPr lang="en-GB" b="1" dirty="0">
                <a:solidFill>
                  <a:schemeClr val="bg1"/>
                </a:solidFill>
                <a:latin typeface="Arial" panose="020B0604020202020204" pitchFamily="34" charset="0"/>
                <a:cs typeface="Arial" panose="020B0604020202020204" pitchFamily="34" charset="0"/>
              </a:rPr>
              <a:t>)</a:t>
            </a:r>
          </a:p>
          <a:p>
            <a:r>
              <a:rPr lang="en-GB" b="1" dirty="0" err="1">
                <a:solidFill>
                  <a:schemeClr val="bg1"/>
                </a:solidFill>
                <a:latin typeface="Arial" panose="020B0604020202020204" pitchFamily="34" charset="0"/>
                <a:cs typeface="Arial" panose="020B0604020202020204" pitchFamily="34" charset="0"/>
              </a:rPr>
              <a:t>Mugwort</a:t>
            </a:r>
            <a:r>
              <a:rPr lang="en-GB" b="1" dirty="0">
                <a:solidFill>
                  <a:schemeClr val="bg1"/>
                </a:solidFill>
                <a:latin typeface="Arial" panose="020B0604020202020204" pitchFamily="34" charset="0"/>
                <a:cs typeface="Arial" panose="020B0604020202020204" pitchFamily="34" charset="0"/>
              </a:rPr>
              <a:t> Root (</a:t>
            </a:r>
            <a:r>
              <a:rPr lang="en-GB" b="1" i="1" dirty="0">
                <a:solidFill>
                  <a:schemeClr val="bg1"/>
                </a:solidFill>
                <a:latin typeface="Arial" panose="020B0604020202020204" pitchFamily="34" charset="0"/>
                <a:cs typeface="Arial" panose="020B0604020202020204" pitchFamily="34" charset="0"/>
              </a:rPr>
              <a:t>Artemisia </a:t>
            </a:r>
            <a:r>
              <a:rPr lang="en-GB" b="1" i="1" dirty="0" smtClean="0">
                <a:solidFill>
                  <a:schemeClr val="bg1"/>
                </a:solidFill>
                <a:latin typeface="Arial" panose="020B0604020202020204" pitchFamily="34" charset="0"/>
                <a:cs typeface="Arial" panose="020B0604020202020204" pitchFamily="34" charset="0"/>
              </a:rPr>
              <a:t>vulgaris</a:t>
            </a: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Onion (</a:t>
            </a:r>
            <a:r>
              <a:rPr lang="en-GB" b="1" i="1" dirty="0">
                <a:solidFill>
                  <a:schemeClr val="bg1"/>
                </a:solidFill>
                <a:latin typeface="Arial" panose="020B0604020202020204" pitchFamily="34" charset="0"/>
                <a:cs typeface="Arial" panose="020B0604020202020204" pitchFamily="34" charset="0"/>
              </a:rPr>
              <a:t>Allium </a:t>
            </a:r>
            <a:r>
              <a:rPr lang="en-GB" b="1" i="1" dirty="0" err="1">
                <a:solidFill>
                  <a:schemeClr val="bg1"/>
                </a:solidFill>
                <a:latin typeface="Arial" panose="020B0604020202020204" pitchFamily="34" charset="0"/>
                <a:cs typeface="Arial" panose="020B0604020202020204" pitchFamily="34" charset="0"/>
              </a:rPr>
              <a:t>cepa</a:t>
            </a:r>
            <a:r>
              <a:rPr lang="en-GB" b="1" dirty="0" smtClean="0">
                <a:solidFill>
                  <a:schemeClr val="bg1"/>
                </a:solidFill>
                <a:latin typeface="Arial" panose="020B0604020202020204" pitchFamily="34" charset="0"/>
                <a:cs typeface="Arial" panose="020B0604020202020204" pitchFamily="34" charset="0"/>
              </a:rPr>
              <a:t>)</a:t>
            </a:r>
          </a:p>
          <a:p>
            <a:r>
              <a:rPr lang="en-GB" b="1" dirty="0" smtClean="0">
                <a:solidFill>
                  <a:schemeClr val="bg1"/>
                </a:solidFill>
                <a:latin typeface="Arial" panose="020B0604020202020204" pitchFamily="34" charset="0"/>
                <a:cs typeface="Arial" panose="020B0604020202020204" pitchFamily="34" charset="0"/>
              </a:rPr>
              <a:t>Sweet potato</a:t>
            </a: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Wild yam (</a:t>
            </a:r>
            <a:r>
              <a:rPr lang="en-GB" b="1" i="1" dirty="0" err="1">
                <a:solidFill>
                  <a:schemeClr val="bg1"/>
                </a:solidFill>
                <a:latin typeface="Arial" panose="020B0604020202020204" pitchFamily="34" charset="0"/>
                <a:cs typeface="Arial" panose="020B0604020202020204" pitchFamily="34" charset="0"/>
              </a:rPr>
              <a:t>Dioscorea</a:t>
            </a:r>
            <a:r>
              <a:rPr lang="en-GB" b="1" dirty="0">
                <a:solidFill>
                  <a:schemeClr val="bg1"/>
                </a:solidFill>
                <a:latin typeface="Arial" panose="020B0604020202020204" pitchFamily="34" charset="0"/>
                <a:cs typeface="Arial" panose="020B0604020202020204" pitchFamily="34" charset="0"/>
              </a:rPr>
              <a:t> spp.)</a:t>
            </a:r>
          </a:p>
          <a:p>
            <a:r>
              <a:rPr lang="en-GB" b="1" dirty="0" err="1">
                <a:solidFill>
                  <a:schemeClr val="bg1"/>
                </a:solidFill>
                <a:latin typeface="Arial" panose="020B0604020202020204" pitchFamily="34" charset="0"/>
                <a:cs typeface="Arial" panose="020B0604020202020204" pitchFamily="34" charset="0"/>
              </a:rPr>
              <a:t>Yacón</a:t>
            </a:r>
            <a:r>
              <a:rPr lang="en-GB" b="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Smallanthus</a:t>
            </a:r>
            <a:r>
              <a:rPr lang="en-GB" b="1" i="1" dirty="0">
                <a:solidFill>
                  <a:schemeClr val="bg1"/>
                </a:solidFill>
                <a:latin typeface="Arial" panose="020B0604020202020204" pitchFamily="34" charset="0"/>
                <a:cs typeface="Arial" panose="020B0604020202020204" pitchFamily="34" charset="0"/>
              </a:rPr>
              <a:t> </a:t>
            </a:r>
            <a:r>
              <a:rPr lang="en-GB" b="1" i="1" dirty="0" err="1">
                <a:solidFill>
                  <a:schemeClr val="bg1"/>
                </a:solidFill>
                <a:latin typeface="Arial" panose="020B0604020202020204" pitchFamily="34" charset="0"/>
                <a:cs typeface="Arial" panose="020B0604020202020204" pitchFamily="34" charset="0"/>
              </a:rPr>
              <a:t>sonchifolius</a:t>
            </a:r>
            <a:r>
              <a:rPr lang="en-GB" b="1" dirty="0">
                <a:solidFill>
                  <a:schemeClr val="bg1"/>
                </a:solidFill>
                <a:latin typeface="Arial" panose="020B0604020202020204" pitchFamily="34" charset="0"/>
                <a:cs typeface="Arial" panose="020B0604020202020204" pitchFamily="34" charset="0"/>
              </a:rPr>
              <a:t> spp.)</a:t>
            </a:r>
          </a:p>
          <a:p>
            <a:endParaRPr lang="en-GB" dirty="0"/>
          </a:p>
        </p:txBody>
      </p:sp>
    </p:spTree>
    <p:extLst>
      <p:ext uri="{BB962C8B-B14F-4D97-AF65-F5344CB8AC3E}">
        <p14:creationId xmlns:p14="http://schemas.microsoft.com/office/powerpoint/2010/main" xmlns="" val="29308913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Types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13289" y="1816833"/>
            <a:ext cx="7886700" cy="4351338"/>
          </a:xfrm>
        </p:spPr>
        <p:txBody>
          <a:bodyPr>
            <a:normAutofit/>
          </a:bodyPr>
          <a:lstStyle/>
          <a:p>
            <a:r>
              <a:rPr lang="en-GB" sz="3600" b="1" dirty="0" err="1" smtClean="0">
                <a:solidFill>
                  <a:schemeClr val="bg1"/>
                </a:solidFill>
                <a:latin typeface="Arial" panose="020B0604020202020204" pitchFamily="34" charset="0"/>
                <a:cs typeface="Arial" panose="020B0604020202020204" pitchFamily="34" charset="0"/>
              </a:rPr>
              <a:t>Arabinogalactin</a:t>
            </a:r>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Biopolymer consisting of arabinose and galactose monosaccharides</a:t>
            </a:r>
          </a:p>
          <a:p>
            <a:r>
              <a:rPr lang="en-GB" sz="3600" b="1" dirty="0" smtClean="0">
                <a:solidFill>
                  <a:schemeClr val="bg1"/>
                </a:solidFill>
                <a:latin typeface="Arial" panose="020B0604020202020204" pitchFamily="34" charset="0"/>
                <a:cs typeface="Arial" panose="020B0604020202020204" pitchFamily="34" charset="0"/>
              </a:rPr>
              <a:t>Found in nature as the major component of many gums – Arabic gum </a:t>
            </a:r>
            <a:endParaRPr lang="en-GB"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29670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Fructooligosaccharides</a:t>
            </a:r>
            <a:r>
              <a:rPr lang="en-GB" sz="3600" b="1" dirty="0" smtClean="0">
                <a:solidFill>
                  <a:srgbClr val="FFFF00"/>
                </a:solidFill>
                <a:latin typeface="Arial" panose="020B0604020202020204" pitchFamily="34" charset="0"/>
                <a:cs typeface="Arial" panose="020B0604020202020204" pitchFamily="34" charset="0"/>
              </a:rPr>
              <a:t> (FOS)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78119" y="1834418"/>
            <a:ext cx="7886700" cy="4351338"/>
          </a:xfrm>
        </p:spPr>
        <p:txBody>
          <a:bodyPr>
            <a:normAutofit fontScale="92500"/>
          </a:bodyPr>
          <a:lstStyle/>
          <a:p>
            <a:r>
              <a:rPr lang="en-GB" sz="3600" b="1" dirty="0" smtClean="0">
                <a:solidFill>
                  <a:schemeClr val="bg1"/>
                </a:solidFill>
                <a:latin typeface="Arial" panose="020B0604020202020204" pitchFamily="34" charset="0"/>
                <a:cs typeface="Arial" panose="020B0604020202020204" pitchFamily="34" charset="0"/>
              </a:rPr>
              <a:t>Produced by degradation of inulin enzymatically or chemically to a mixture of oligosaccharides</a:t>
            </a:r>
          </a:p>
          <a:p>
            <a:r>
              <a:rPr lang="en-GB" sz="3600" b="1" dirty="0" smtClean="0">
                <a:solidFill>
                  <a:schemeClr val="bg1"/>
                </a:solidFill>
                <a:latin typeface="Arial" panose="020B0604020202020204" pitchFamily="34" charset="0"/>
                <a:cs typeface="Arial" panose="020B0604020202020204" pitchFamily="34" charset="0"/>
              </a:rPr>
              <a:t>General structure of </a:t>
            </a:r>
            <a:r>
              <a:rPr lang="en-GB" sz="3600" b="1" dirty="0" err="1">
                <a:solidFill>
                  <a:schemeClr val="bg1"/>
                </a:solidFill>
                <a:latin typeface="Arial" panose="020B0604020202020204" pitchFamily="34" charset="0"/>
                <a:cs typeface="Arial" panose="020B0604020202020204" pitchFamily="34" charset="0"/>
              </a:rPr>
              <a:t>Glu-Fru</a:t>
            </a:r>
            <a:r>
              <a:rPr lang="en-GB" sz="3600" b="1" baseline="-25000" dirty="0" err="1">
                <a:solidFill>
                  <a:schemeClr val="bg1"/>
                </a:solidFill>
                <a:latin typeface="Arial" panose="020B0604020202020204" pitchFamily="34" charset="0"/>
                <a:cs typeface="Arial" panose="020B0604020202020204" pitchFamily="34" charset="0"/>
              </a:rPr>
              <a:t>n</a:t>
            </a:r>
            <a:r>
              <a:rPr lang="en-GB" sz="3600" b="1" dirty="0">
                <a:solidFill>
                  <a:schemeClr val="bg1"/>
                </a:solidFill>
                <a:latin typeface="Arial" panose="020B0604020202020204" pitchFamily="34" charset="0"/>
                <a:cs typeface="Arial" panose="020B0604020202020204" pitchFamily="34" charset="0"/>
              </a:rPr>
              <a:t> and </a:t>
            </a:r>
            <a:r>
              <a:rPr lang="en-GB" sz="3600" b="1" dirty="0" err="1" smtClean="0">
                <a:solidFill>
                  <a:schemeClr val="bg1"/>
                </a:solidFill>
                <a:latin typeface="Arial" panose="020B0604020202020204" pitchFamily="34" charset="0"/>
                <a:cs typeface="Arial" panose="020B0604020202020204" pitchFamily="34" charset="0"/>
              </a:rPr>
              <a:t>Fru</a:t>
            </a:r>
            <a:r>
              <a:rPr lang="en-GB" sz="3600" b="1" baseline="-25000" dirty="0" err="1" smtClean="0">
                <a:solidFill>
                  <a:schemeClr val="bg1"/>
                </a:solidFill>
                <a:latin typeface="Arial" panose="020B0604020202020204" pitchFamily="34" charset="0"/>
                <a:cs typeface="Arial" panose="020B0604020202020204" pitchFamily="34" charset="0"/>
              </a:rPr>
              <a:t>m</a:t>
            </a:r>
            <a:r>
              <a:rPr lang="en-GB" sz="3600" b="1" baseline="-25000"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with n and </a:t>
            </a:r>
            <a:r>
              <a:rPr lang="en-GB" sz="3600" b="1" dirty="0" smtClean="0">
                <a:solidFill>
                  <a:schemeClr val="bg1"/>
                </a:solidFill>
                <a:latin typeface="Arial" panose="020B0604020202020204" pitchFamily="34" charset="0"/>
                <a:cs typeface="Arial" panose="020B0604020202020204" pitchFamily="34" charset="0"/>
              </a:rPr>
              <a:t>m ranging from 1 to 7</a:t>
            </a:r>
          </a:p>
          <a:p>
            <a:r>
              <a:rPr lang="en-GB" sz="3600" b="1" dirty="0" smtClean="0">
                <a:solidFill>
                  <a:schemeClr val="bg1"/>
                </a:solidFill>
                <a:latin typeface="Arial" panose="020B0604020202020204" pitchFamily="34" charset="0"/>
                <a:cs typeface="Arial" panose="020B0604020202020204" pitchFamily="34" charset="0"/>
              </a:rPr>
              <a:t>This </a:t>
            </a:r>
            <a:r>
              <a:rPr lang="en-GB" sz="3600" b="1" dirty="0">
                <a:solidFill>
                  <a:schemeClr val="bg1"/>
                </a:solidFill>
                <a:latin typeface="Arial" panose="020B0604020202020204" pitchFamily="34" charset="0"/>
                <a:cs typeface="Arial" panose="020B0604020202020204" pitchFamily="34" charset="0"/>
              </a:rPr>
              <a:t>process also occurs to some extent in nature, and these oligosaccharides can be found in -</a:t>
            </a:r>
          </a:p>
        </p:txBody>
      </p:sp>
    </p:spTree>
    <p:extLst>
      <p:ext uri="{BB962C8B-B14F-4D97-AF65-F5344CB8AC3E}">
        <p14:creationId xmlns:p14="http://schemas.microsoft.com/office/powerpoint/2010/main" xmlns="" val="40754518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515" y="612844"/>
            <a:ext cx="7578969" cy="5632311"/>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Jerusalem artichoke and chicory, bananas</a:t>
            </a:r>
            <a:r>
              <a:rPr lang="en-GB" sz="3600" b="1" dirty="0">
                <a:solidFill>
                  <a:schemeClr val="bg1"/>
                </a:solidFill>
                <a:latin typeface="Arial" panose="020B0604020202020204" pitchFamily="34" charset="0"/>
                <a:cs typeface="Arial" panose="020B0604020202020204" pitchFamily="34" charset="0"/>
              </a:rPr>
              <a:t>, onions, chicory root, </a:t>
            </a:r>
            <a:r>
              <a:rPr lang="en-GB" sz="3600" b="1" dirty="0" smtClean="0">
                <a:solidFill>
                  <a:schemeClr val="bg1"/>
                </a:solidFill>
                <a:latin typeface="Arial" panose="020B0604020202020204" pitchFamily="34" charset="0"/>
                <a:cs typeface="Arial" panose="020B0604020202020204" pitchFamily="34" charset="0"/>
              </a:rPr>
              <a:t>   garlic</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asparagus and</a:t>
            </a:r>
            <a:r>
              <a:rPr lang="en-GB" sz="3600" b="1" dirty="0">
                <a:solidFill>
                  <a:schemeClr val="bg1"/>
                </a:solidFill>
                <a:latin typeface="Arial" panose="020B0604020202020204" pitchFamily="34" charset="0"/>
                <a:cs typeface="Arial" panose="020B0604020202020204" pitchFamily="34" charset="0"/>
              </a:rPr>
              <a:t> leeks. Some grains and cereals, such as wheat and barley, also contain </a:t>
            </a:r>
            <a:r>
              <a:rPr lang="en-GB" sz="3600" b="1" dirty="0" smtClean="0">
                <a:solidFill>
                  <a:schemeClr val="bg1"/>
                </a:solidFill>
                <a:latin typeface="Arial" panose="020B0604020202020204" pitchFamily="34" charset="0"/>
                <a:cs typeface="Arial" panose="020B0604020202020204" pitchFamily="34" charset="0"/>
              </a:rPr>
              <a:t>FOS.</a:t>
            </a:r>
            <a:r>
              <a:rPr lang="en-GB" sz="3600" b="1" baseline="30000" dirty="0">
                <a:solidFill>
                  <a:schemeClr val="bg1"/>
                </a:solidFill>
                <a:latin typeface="Arial" panose="020B0604020202020204" pitchFamily="34" charset="0"/>
                <a:cs typeface="Arial" panose="020B0604020202020204" pitchFamily="34" charset="0"/>
              </a:rPr>
              <a:t> </a:t>
            </a:r>
            <a:endParaRPr lang="en-GB" sz="3600" b="1" baseline="30000"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The</a:t>
            </a:r>
            <a:r>
              <a:rPr lang="en-GB" sz="3600" b="1" dirty="0">
                <a:solidFill>
                  <a:schemeClr val="bg1"/>
                </a:solidFill>
                <a:latin typeface="Arial" panose="020B0604020202020204" pitchFamily="34" charset="0"/>
                <a:cs typeface="Arial" panose="020B0604020202020204" pitchFamily="34" charset="0"/>
              </a:rPr>
              <a:t> </a:t>
            </a:r>
            <a:r>
              <a:rPr lang="en-GB" sz="3600" b="1" dirty="0">
                <a:solidFill>
                  <a:srgbClr val="FFFF00"/>
                </a:solidFill>
                <a:latin typeface="Arial" panose="020B0604020202020204" pitchFamily="34" charset="0"/>
                <a:cs typeface="Arial" panose="020B0604020202020204" pitchFamily="34" charset="0"/>
              </a:rPr>
              <a:t>Jerusalem artichoke</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has </a:t>
            </a:r>
            <a:r>
              <a:rPr lang="en-GB" sz="3600" b="1" dirty="0">
                <a:solidFill>
                  <a:schemeClr val="bg1"/>
                </a:solidFill>
                <a:latin typeface="Arial" panose="020B0604020202020204" pitchFamily="34" charset="0"/>
                <a:cs typeface="Arial" panose="020B0604020202020204" pitchFamily="34" charset="0"/>
              </a:rPr>
              <a:t>been found to have the highest </a:t>
            </a:r>
            <a:r>
              <a:rPr lang="en-GB" sz="3600" b="1" dirty="0" smtClean="0">
                <a:solidFill>
                  <a:schemeClr val="bg1"/>
                </a:solidFill>
                <a:latin typeface="Arial" panose="020B0604020202020204" pitchFamily="34" charset="0"/>
                <a:cs typeface="Arial" panose="020B0604020202020204" pitchFamily="34" charset="0"/>
              </a:rPr>
              <a:t>concentration </a:t>
            </a:r>
            <a:r>
              <a:rPr lang="en-GB" sz="3600" b="1" dirty="0">
                <a:solidFill>
                  <a:schemeClr val="bg1"/>
                </a:solidFill>
                <a:latin typeface="Arial" panose="020B0604020202020204" pitchFamily="34" charset="0"/>
                <a:cs typeface="Arial" panose="020B0604020202020204" pitchFamily="34" charset="0"/>
              </a:rPr>
              <a:t>of FOS of cultured plants</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46944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0969" y="581264"/>
            <a:ext cx="7825154" cy="5715000"/>
          </a:xfrm>
          <a:prstGeom prst="rect">
            <a:avLst/>
          </a:prstGeom>
        </p:spPr>
      </p:pic>
      <p:sp>
        <p:nvSpPr>
          <p:cNvPr id="3" name="Oval 2"/>
          <p:cNvSpPr/>
          <p:nvPr/>
        </p:nvSpPr>
        <p:spPr>
          <a:xfrm>
            <a:off x="4668717" y="4919305"/>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723292" y="590056"/>
            <a:ext cx="6435969" cy="1200329"/>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Therapy Localisation point with pressure for Probiotics</a:t>
            </a:r>
            <a:endParaRPr lang="en-GB" sz="3600" b="1" dirty="0">
              <a:solidFill>
                <a:schemeClr val="bg1"/>
              </a:solidFill>
              <a:latin typeface="Arial" panose="020B0604020202020204" pitchFamily="34" charset="0"/>
              <a:cs typeface="Arial" panose="020B0604020202020204" pitchFamily="34" charset="0"/>
            </a:endParaRPr>
          </a:p>
        </p:txBody>
      </p:sp>
      <p:sp>
        <p:nvSpPr>
          <p:cNvPr id="6" name="Oval Callout 5"/>
          <p:cNvSpPr/>
          <p:nvPr/>
        </p:nvSpPr>
        <p:spPr>
          <a:xfrm>
            <a:off x="4185138" y="2034630"/>
            <a:ext cx="4181089" cy="2307816"/>
          </a:xfrm>
          <a:prstGeom prst="wedgeEllipseCallout">
            <a:avLst>
              <a:gd name="adj1" fmla="val -29784"/>
              <a:gd name="adj2" fmla="val 7393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Arial" panose="020B0604020202020204" pitchFamily="34" charset="0"/>
                <a:cs typeface="Arial" panose="020B0604020202020204" pitchFamily="34" charset="0"/>
              </a:rPr>
              <a:t>Root of the Mesentery. Therapy </a:t>
            </a:r>
            <a:r>
              <a:rPr lang="en-GB" sz="2400" b="1" dirty="0">
                <a:solidFill>
                  <a:schemeClr val="bg1"/>
                </a:solidFill>
                <a:latin typeface="Arial" panose="020B0604020202020204" pitchFamily="34" charset="0"/>
                <a:cs typeface="Arial" panose="020B0604020202020204" pitchFamily="34" charset="0"/>
              </a:rPr>
              <a:t>Localisation point with pressure for Probiotics</a:t>
            </a:r>
          </a:p>
        </p:txBody>
      </p:sp>
    </p:spTree>
    <p:extLst>
      <p:ext uri="{BB962C8B-B14F-4D97-AF65-F5344CB8AC3E}">
        <p14:creationId xmlns:p14="http://schemas.microsoft.com/office/powerpoint/2010/main" xmlns="" val="3977279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815" y="1166842"/>
            <a:ext cx="7227277"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We can get </a:t>
            </a:r>
            <a:r>
              <a:rPr lang="en-GB" sz="3600" b="1" dirty="0" smtClean="0">
                <a:solidFill>
                  <a:srgbClr val="FFFF00"/>
                </a:solidFill>
                <a:latin typeface="Arial" panose="020B0604020202020204" pitchFamily="34" charset="0"/>
                <a:cs typeface="Arial" panose="020B0604020202020204" pitchFamily="34" charset="0"/>
              </a:rPr>
              <a:t>Resistant Starch </a:t>
            </a:r>
            <a:r>
              <a:rPr lang="en-GB" sz="3600" b="1" dirty="0" smtClean="0">
                <a:solidFill>
                  <a:schemeClr val="bg1"/>
                </a:solidFill>
                <a:latin typeface="Arial" panose="020B0604020202020204" pitchFamily="34" charset="0"/>
                <a:cs typeface="Arial" panose="020B0604020202020204" pitchFamily="34" charset="0"/>
              </a:rPr>
              <a:t>(RS) from </a:t>
            </a:r>
            <a:r>
              <a:rPr lang="en-GB" sz="3600" b="1" dirty="0">
                <a:solidFill>
                  <a:schemeClr val="bg1"/>
                </a:solidFill>
                <a:latin typeface="Arial" panose="020B0604020202020204" pitchFamily="34" charset="0"/>
                <a:cs typeface="Arial" panose="020B0604020202020204" pitchFamily="34" charset="0"/>
              </a:rPr>
              <a:t>food. The richest food sources are raw potatoes, green bananas, plantains, cooked-and-cooled potatoes, cooked-and-cooled-rice, parboiled rice, and cooked-and-cooled legumes</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22097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3385" y="612844"/>
            <a:ext cx="8132885"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There are </a:t>
            </a:r>
            <a:r>
              <a:rPr lang="en-GB" sz="3600" b="1" dirty="0">
                <a:solidFill>
                  <a:srgbClr val="FFFF00"/>
                </a:solidFill>
                <a:latin typeface="Arial" panose="020B0604020202020204" pitchFamily="34" charset="0"/>
                <a:cs typeface="Arial" panose="020B0604020202020204" pitchFamily="34" charset="0"/>
              </a:rPr>
              <a:t>3</a:t>
            </a:r>
            <a:r>
              <a:rPr lang="en-GB" sz="3600" b="1" dirty="0" smtClean="0">
                <a:solidFill>
                  <a:srgbClr val="FFFF00"/>
                </a:solidFill>
                <a:latin typeface="Arial" panose="020B0604020202020204" pitchFamily="34" charset="0"/>
                <a:cs typeface="Arial" panose="020B0604020202020204" pitchFamily="34" charset="0"/>
              </a:rPr>
              <a:t> </a:t>
            </a:r>
            <a:r>
              <a:rPr lang="en-GB" sz="3600" b="1" dirty="0">
                <a:solidFill>
                  <a:srgbClr val="FFFF00"/>
                </a:solidFill>
                <a:latin typeface="Arial" panose="020B0604020202020204" pitchFamily="34" charset="0"/>
                <a:cs typeface="Arial" panose="020B0604020202020204" pitchFamily="34" charset="0"/>
              </a:rPr>
              <a:t>types of </a:t>
            </a:r>
            <a:r>
              <a:rPr lang="en-GB" sz="3600" b="1" dirty="0" smtClean="0">
                <a:solidFill>
                  <a:srgbClr val="FFFF00"/>
                </a:solidFill>
                <a:latin typeface="Arial" panose="020B0604020202020204" pitchFamily="34" charset="0"/>
                <a:cs typeface="Arial" panose="020B0604020202020204" pitchFamily="34" charset="0"/>
              </a:rPr>
              <a:t>RS:</a:t>
            </a:r>
            <a:endParaRPr lang="en-GB" sz="3600" b="1" dirty="0">
              <a:solidFill>
                <a:srgbClr val="FFFF00"/>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RS Type 1 – Starch bound by indigestible plant cell walls; found in beans, grains, and seeds.</a:t>
            </a:r>
          </a:p>
          <a:p>
            <a:r>
              <a:rPr lang="en-GB" sz="3600" b="1" dirty="0">
                <a:solidFill>
                  <a:schemeClr val="bg1"/>
                </a:solidFill>
                <a:latin typeface="Arial" panose="020B0604020202020204" pitchFamily="34" charset="0"/>
                <a:cs typeface="Arial" panose="020B0604020202020204" pitchFamily="34" charset="0"/>
              </a:rPr>
              <a:t>RS Type 2 – Starch that is intrinsically indigestible in the raw state due to its high amylose content; found in potatoes, bananas, plantains, </a:t>
            </a:r>
            <a:r>
              <a:rPr lang="en-GB" sz="3600" b="1" dirty="0" smtClean="0">
                <a:solidFill>
                  <a:schemeClr val="bg1"/>
                </a:solidFill>
                <a:latin typeface="Arial" panose="020B0604020202020204" pitchFamily="34" charset="0"/>
                <a:cs typeface="Arial" panose="020B0604020202020204" pitchFamily="34" charset="0"/>
              </a:rPr>
              <a:t>becoming </a:t>
            </a:r>
            <a:r>
              <a:rPr lang="en-GB" sz="3600" b="1" dirty="0">
                <a:solidFill>
                  <a:schemeClr val="bg1"/>
                </a:solidFill>
                <a:latin typeface="Arial" panose="020B0604020202020204" pitchFamily="34" charset="0"/>
                <a:cs typeface="Arial" panose="020B0604020202020204" pitchFamily="34" charset="0"/>
              </a:rPr>
              <a:t>accessible upon heating</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119364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231" y="1166842"/>
            <a:ext cx="7631723" cy="4524315"/>
          </a:xfrm>
          <a:prstGeom prst="rect">
            <a:avLst/>
          </a:prstGeom>
          <a:noFill/>
        </p:spPr>
        <p:txBody>
          <a:bodyPr wrap="square" rtlCol="0">
            <a:spAutoFit/>
          </a:bodyPr>
          <a:lstStyle/>
          <a:p>
            <a:r>
              <a:rPr lang="en-GB" sz="3600" b="1" dirty="0" smtClean="0">
                <a:solidFill>
                  <a:schemeClr val="bg1"/>
                </a:solidFill>
                <a:latin typeface="Arial" panose="020B0604020202020204" pitchFamily="34" charset="0"/>
                <a:cs typeface="Arial" panose="020B0604020202020204" pitchFamily="34" charset="0"/>
              </a:rPr>
              <a:t>RS </a:t>
            </a:r>
            <a:r>
              <a:rPr lang="en-GB" sz="3600" b="1" dirty="0">
                <a:solidFill>
                  <a:schemeClr val="bg1"/>
                </a:solidFill>
                <a:latin typeface="Arial" panose="020B0604020202020204" pitchFamily="34" charset="0"/>
                <a:cs typeface="Arial" panose="020B0604020202020204" pitchFamily="34" charset="0"/>
              </a:rPr>
              <a:t>Type 3 – Retrograded starch; when some starches have been cooked, cooling them (fridge or freezer) changes the structure and makes it more resistant to digestion; found in cooked and cooled potatoes, grains, and beans</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56714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Pectin</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78119" y="1834418"/>
            <a:ext cx="7886700" cy="4351338"/>
          </a:xfrm>
        </p:spPr>
        <p:txBody>
          <a:bodyPr>
            <a:normAutofit/>
          </a:bodyPr>
          <a:lstStyle/>
          <a:p>
            <a:r>
              <a:rPr lang="en-GB" sz="3600" b="1" dirty="0" err="1" smtClean="0">
                <a:solidFill>
                  <a:schemeClr val="bg1"/>
                </a:solidFill>
                <a:latin typeface="Arial" panose="020B0604020202020204" pitchFamily="34" charset="0"/>
                <a:cs typeface="Arial" panose="020B0604020202020204" pitchFamily="34" charset="0"/>
              </a:rPr>
              <a:t>Heteropolysaccharide</a:t>
            </a:r>
            <a:r>
              <a:rPr lang="en-GB" sz="3600" b="1" dirty="0" smtClean="0">
                <a:solidFill>
                  <a:schemeClr val="bg1"/>
                </a:solidFill>
                <a:latin typeface="Arial" panose="020B0604020202020204" pitchFamily="34" charset="0"/>
                <a:cs typeface="Arial" panose="020B0604020202020204" pitchFamily="34" charset="0"/>
              </a:rPr>
              <a:t> contained in primary cell walls of plants</a:t>
            </a:r>
          </a:p>
          <a:p>
            <a:r>
              <a:rPr lang="en-GB" sz="3600" b="1" dirty="0" smtClean="0">
                <a:solidFill>
                  <a:schemeClr val="bg1"/>
                </a:solidFill>
                <a:latin typeface="Arial" panose="020B0604020202020204" pitchFamily="34" charset="0"/>
                <a:cs typeface="Arial" panose="020B0604020202020204" pitchFamily="34" charset="0"/>
              </a:rPr>
              <a:t>Commercially extracted from citrus fruits as gelling agent</a:t>
            </a:r>
          </a:p>
          <a:p>
            <a:r>
              <a:rPr lang="en-GB" sz="3600" b="1" dirty="0" smtClean="0">
                <a:solidFill>
                  <a:schemeClr val="bg1"/>
                </a:solidFill>
                <a:latin typeface="Arial" panose="020B0604020202020204" pitchFamily="34" charset="0"/>
                <a:cs typeface="Arial" panose="020B0604020202020204" pitchFamily="34" charset="0"/>
              </a:rPr>
              <a:t>Natural part of human diet but does not contribute to nutrition</a:t>
            </a:r>
          </a:p>
          <a:p>
            <a:r>
              <a:rPr lang="en-GB" sz="3600" b="1" dirty="0" smtClean="0">
                <a:solidFill>
                  <a:schemeClr val="bg1"/>
                </a:solidFill>
                <a:latin typeface="Arial" panose="020B0604020202020204" pitchFamily="34" charset="0"/>
                <a:cs typeface="Arial" panose="020B0604020202020204" pitchFamily="34" charset="0"/>
              </a:rPr>
              <a:t>Average daily intake 5g</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696051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Pectin</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In digestion pectin binds to cholesterol in GI tract and slows glucose absorption by trapping carbohydrates – soluble dietary fibre</a:t>
            </a:r>
          </a:p>
          <a:p>
            <a:r>
              <a:rPr lang="en-GB" sz="3600" b="1" dirty="0" smtClean="0">
                <a:solidFill>
                  <a:schemeClr val="bg1"/>
                </a:solidFill>
                <a:latin typeface="Arial" panose="020B0604020202020204" pitchFamily="34" charset="0"/>
                <a:cs typeface="Arial" panose="020B0604020202020204" pitchFamily="34" charset="0"/>
              </a:rPr>
              <a:t>In LI microorganisms degrade pectin and liberate short chain fatty acids – beneficial to health</a:t>
            </a:r>
          </a:p>
        </p:txBody>
      </p:sp>
    </p:spTree>
    <p:extLst>
      <p:ext uri="{BB962C8B-B14F-4D97-AF65-F5344CB8AC3E}">
        <p14:creationId xmlns:p14="http://schemas.microsoft.com/office/powerpoint/2010/main" xmlns="" val="15634858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Pectin</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42950" y="2054225"/>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Large amounts of pectin in apples, pears, plums, gooseberries, oranges and citrus fruits</a:t>
            </a:r>
          </a:p>
          <a:p>
            <a:r>
              <a:rPr lang="en-GB" sz="3600" b="1" dirty="0" smtClean="0">
                <a:solidFill>
                  <a:schemeClr val="bg1"/>
                </a:solidFill>
                <a:latin typeface="Arial" panose="020B0604020202020204" pitchFamily="34" charset="0"/>
                <a:cs typeface="Arial" panose="020B0604020202020204" pitchFamily="34" charset="0"/>
              </a:rPr>
              <a:t>Small amounts in soft fruits – cherries, grapes, strawberries</a:t>
            </a:r>
          </a:p>
        </p:txBody>
      </p:sp>
    </p:spTree>
    <p:extLst>
      <p:ext uri="{BB962C8B-B14F-4D97-AF65-F5344CB8AC3E}">
        <p14:creationId xmlns:p14="http://schemas.microsoft.com/office/powerpoint/2010/main" xmlns="" val="25503723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Beta Glucans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Polysaccharides naturally occurring in cell walls of cereals, oat and barley</a:t>
            </a:r>
          </a:p>
          <a:p>
            <a:r>
              <a:rPr lang="en-GB" sz="3600" b="1" dirty="0" smtClean="0">
                <a:solidFill>
                  <a:schemeClr val="bg1"/>
                </a:solidFill>
                <a:latin typeface="Arial" panose="020B0604020202020204" pitchFamily="34" charset="0"/>
                <a:cs typeface="Arial" panose="020B0604020202020204" pitchFamily="34" charset="0"/>
              </a:rPr>
              <a:t>Cereal types used to lower cholesterol, modulate glucose and provide soluble fibre</a:t>
            </a:r>
          </a:p>
          <a:p>
            <a:r>
              <a:rPr lang="en-GB" sz="3600" b="1" dirty="0" smtClean="0">
                <a:solidFill>
                  <a:schemeClr val="bg1"/>
                </a:solidFill>
                <a:latin typeface="Arial" panose="020B0604020202020204" pitchFamily="34" charset="0"/>
                <a:cs typeface="Arial" panose="020B0604020202020204" pitchFamily="34" charset="0"/>
              </a:rPr>
              <a:t>Other sources – </a:t>
            </a:r>
            <a:r>
              <a:rPr lang="en-GB" sz="3600" b="1" dirty="0" err="1" smtClean="0">
                <a:solidFill>
                  <a:schemeClr val="bg1"/>
                </a:solidFill>
                <a:latin typeface="Arial" panose="020B0604020202020204" pitchFamily="34" charset="0"/>
                <a:cs typeface="Arial" panose="020B0604020202020204" pitchFamily="34" charset="0"/>
              </a:rPr>
              <a:t>reishi</a:t>
            </a:r>
            <a:r>
              <a:rPr lang="en-GB" sz="3600" b="1" dirty="0" smtClean="0">
                <a:solidFill>
                  <a:schemeClr val="bg1"/>
                </a:solidFill>
                <a:latin typeface="Arial" panose="020B0604020202020204" pitchFamily="34" charset="0"/>
                <a:cs typeface="Arial" panose="020B0604020202020204" pitchFamily="34" charset="0"/>
              </a:rPr>
              <a:t> &amp; </a:t>
            </a:r>
            <a:r>
              <a:rPr lang="en-GB" sz="3600" b="1" dirty="0" err="1" smtClean="0">
                <a:solidFill>
                  <a:schemeClr val="bg1"/>
                </a:solidFill>
                <a:latin typeface="Arial" panose="020B0604020202020204" pitchFamily="34" charset="0"/>
                <a:cs typeface="Arial" panose="020B0604020202020204" pitchFamily="34" charset="0"/>
              </a:rPr>
              <a:t>shitaki</a:t>
            </a:r>
            <a:r>
              <a:rPr lang="en-GB" sz="3600" b="1" dirty="0" smtClean="0">
                <a:solidFill>
                  <a:schemeClr val="bg1"/>
                </a:solidFill>
                <a:latin typeface="Arial" panose="020B0604020202020204" pitchFamily="34" charset="0"/>
                <a:cs typeface="Arial" panose="020B0604020202020204" pitchFamily="34" charset="0"/>
              </a:rPr>
              <a:t> mushrooms - insoluble</a:t>
            </a:r>
          </a:p>
        </p:txBody>
      </p:sp>
    </p:spTree>
    <p:extLst>
      <p:ext uri="{BB962C8B-B14F-4D97-AF65-F5344CB8AC3E}">
        <p14:creationId xmlns:p14="http://schemas.microsoft.com/office/powerpoint/2010/main" xmlns="" val="33277127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Xylooligosaccharides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Polymer of the sugar xylose</a:t>
            </a:r>
          </a:p>
          <a:p>
            <a:r>
              <a:rPr lang="en-GB" sz="3600" b="1" dirty="0" smtClean="0">
                <a:solidFill>
                  <a:schemeClr val="bg1"/>
                </a:solidFill>
                <a:latin typeface="Arial" panose="020B0604020202020204" pitchFamily="34" charset="0"/>
                <a:cs typeface="Arial" panose="020B0604020202020204" pitchFamily="34" charset="0"/>
              </a:rPr>
              <a:t>XOS is the only nutraceutical that can be produced from </a:t>
            </a:r>
            <a:r>
              <a:rPr lang="en-GB" sz="3600" b="1" dirty="0" err="1" smtClean="0">
                <a:solidFill>
                  <a:schemeClr val="bg1"/>
                </a:solidFill>
                <a:latin typeface="Arial" panose="020B0604020202020204" pitchFamily="34" charset="0"/>
                <a:cs typeface="Arial" panose="020B0604020202020204" pitchFamily="34" charset="0"/>
              </a:rPr>
              <a:t>logno</a:t>
            </a:r>
            <a:r>
              <a:rPr lang="en-GB" sz="3600" b="1" dirty="0" smtClean="0">
                <a:solidFill>
                  <a:schemeClr val="bg1"/>
                </a:solidFill>
                <a:latin typeface="Arial" panose="020B0604020202020204" pitchFamily="34" charset="0"/>
                <a:cs typeface="Arial" panose="020B0604020202020204" pitchFamily="34" charset="0"/>
              </a:rPr>
              <a:t> cellulosic biomass</a:t>
            </a:r>
          </a:p>
          <a:p>
            <a:r>
              <a:rPr lang="en-GB" sz="3600" b="1" dirty="0" smtClean="0">
                <a:solidFill>
                  <a:schemeClr val="bg1"/>
                </a:solidFill>
                <a:latin typeface="Arial" panose="020B0604020202020204" pitchFamily="34" charset="0"/>
                <a:cs typeface="Arial" panose="020B0604020202020204" pitchFamily="34" charset="0"/>
              </a:rPr>
              <a:t>Production of XOS from agricultural residues offers great scope to the nutraceutical industry as it is cheap and readily available</a:t>
            </a:r>
          </a:p>
        </p:txBody>
      </p:sp>
    </p:spTree>
    <p:extLst>
      <p:ext uri="{BB962C8B-B14F-4D97-AF65-F5344CB8AC3E}">
        <p14:creationId xmlns:p14="http://schemas.microsoft.com/office/powerpoint/2010/main" xmlns="" val="10678802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smtClean="0">
                <a:solidFill>
                  <a:srgbClr val="FFFF00"/>
                </a:solidFill>
                <a:latin typeface="Arial" panose="020B0604020202020204" pitchFamily="34" charset="0"/>
                <a:cs typeface="Arial" panose="020B0604020202020204" pitchFamily="34" charset="0"/>
              </a:rPr>
              <a:t>Xylooligosaccharides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Used as an artificial </a:t>
            </a:r>
            <a:r>
              <a:rPr lang="en-GB" sz="3600" b="1" dirty="0" err="1" smtClean="0">
                <a:solidFill>
                  <a:schemeClr val="bg1"/>
                </a:solidFill>
                <a:latin typeface="Arial" panose="020B0604020202020204" pitchFamily="34" charset="0"/>
                <a:cs typeface="Arial" panose="020B0604020202020204" pitchFamily="34" charset="0"/>
              </a:rPr>
              <a:t>sweetner</a:t>
            </a:r>
            <a:r>
              <a:rPr lang="en-GB" sz="3600" b="1" dirty="0" smtClean="0">
                <a:solidFill>
                  <a:schemeClr val="bg1"/>
                </a:solidFill>
                <a:latin typeface="Arial" panose="020B0604020202020204" pitchFamily="34" charset="0"/>
                <a:cs typeface="Arial" panose="020B0604020202020204" pitchFamily="34" charset="0"/>
              </a:rPr>
              <a:t> due to its sweet taste</a:t>
            </a:r>
          </a:p>
          <a:p>
            <a:r>
              <a:rPr lang="en-GB" sz="3600" b="1" dirty="0" smtClean="0">
                <a:solidFill>
                  <a:schemeClr val="bg1"/>
                </a:solidFill>
                <a:latin typeface="Arial" panose="020B0604020202020204" pitchFamily="34" charset="0"/>
                <a:cs typeface="Arial" panose="020B0604020202020204" pitchFamily="34" charset="0"/>
              </a:rPr>
              <a:t>With increasing ban on use of antibiotics in livestock, XOS can be an alternative to guard GI tract in livestock from pathogenic microflora</a:t>
            </a:r>
          </a:p>
        </p:txBody>
      </p:sp>
    </p:spTree>
    <p:extLst>
      <p:ext uri="{BB962C8B-B14F-4D97-AF65-F5344CB8AC3E}">
        <p14:creationId xmlns:p14="http://schemas.microsoft.com/office/powerpoint/2010/main" xmlns="" val="30981041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6140" y="1166842"/>
            <a:ext cx="3666392" cy="4524315"/>
          </a:xfrm>
          <a:prstGeom prst="rect">
            <a:avLst/>
          </a:prstGeom>
        </p:spPr>
        <p:txBody>
          <a:bodyPr wrap="square">
            <a:spAutoFit/>
          </a:bodyPr>
          <a:lstStyle/>
          <a:p>
            <a:r>
              <a:rPr lang="en-GB" sz="3600" b="1" i="0" dirty="0" smtClean="0">
                <a:solidFill>
                  <a:schemeClr val="bg1"/>
                </a:solidFill>
                <a:effectLst/>
                <a:latin typeface="Arial" panose="020B0604020202020204" pitchFamily="34" charset="0"/>
                <a:cs typeface="Arial" panose="020B0604020202020204" pitchFamily="34" charset="0"/>
              </a:rPr>
              <a:t>Researchers have also studied the effects of some fibres and other compounds in seaweeds on </a:t>
            </a:r>
            <a:r>
              <a:rPr lang="en-GB" sz="3600" b="1" dirty="0">
                <a:solidFill>
                  <a:schemeClr val="bg1"/>
                </a:solidFill>
                <a:latin typeface="Arial" panose="020B0604020202020204" pitchFamily="34" charset="0"/>
                <a:cs typeface="Arial" panose="020B0604020202020204" pitchFamily="34" charset="0"/>
              </a:rPr>
              <a:t>gut </a:t>
            </a:r>
            <a:r>
              <a:rPr lang="en-GB" sz="3600" b="1" dirty="0" smtClean="0">
                <a:solidFill>
                  <a:schemeClr val="bg1"/>
                </a:solidFill>
                <a:latin typeface="Arial" panose="020B0604020202020204" pitchFamily="34" charset="0"/>
                <a:cs typeface="Arial" panose="020B0604020202020204" pitchFamily="34" charset="0"/>
              </a:rPr>
              <a:t>bacteria.</a:t>
            </a:r>
          </a:p>
        </p:txBody>
      </p:sp>
      <p:pic>
        <p:nvPicPr>
          <p:cNvPr id="3" name="Picture 2"/>
          <p:cNvPicPr>
            <a:picLocks noChangeAspect="1"/>
          </p:cNvPicPr>
          <p:nvPr/>
        </p:nvPicPr>
        <p:blipFill rotWithShape="1">
          <a:blip r:embed="rId2" cstate="print"/>
          <a:srcRect l="48525"/>
          <a:stretch/>
        </p:blipFill>
        <p:spPr>
          <a:xfrm>
            <a:off x="4633546" y="536332"/>
            <a:ext cx="3941724" cy="5781838"/>
          </a:xfrm>
          <a:prstGeom prst="rect">
            <a:avLst/>
          </a:prstGeom>
        </p:spPr>
      </p:pic>
    </p:spTree>
    <p:extLst>
      <p:ext uri="{BB962C8B-B14F-4D97-AF65-F5344CB8AC3E}">
        <p14:creationId xmlns:p14="http://schemas.microsoft.com/office/powerpoint/2010/main" xmlns="" val="18574065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554" y="668215"/>
            <a:ext cx="7798777" cy="5632311"/>
          </a:xfrm>
          <a:prstGeom prst="rect">
            <a:avLst/>
          </a:prstGeom>
          <a:noFill/>
        </p:spPr>
        <p:txBody>
          <a:bodyPr wrap="square" rtlCol="0">
            <a:spAutoFit/>
          </a:bodyPr>
          <a:lstStyle/>
          <a:p>
            <a:r>
              <a:rPr lang="en-GB" sz="3600" b="1" dirty="0" err="1">
                <a:solidFill>
                  <a:srgbClr val="FFFF00"/>
                </a:solidFill>
                <a:latin typeface="Arial" panose="020B0604020202020204" pitchFamily="34" charset="0"/>
                <a:cs typeface="Arial" panose="020B0604020202020204" pitchFamily="34" charset="0"/>
              </a:rPr>
              <a:t>Prana</a:t>
            </a:r>
            <a:r>
              <a:rPr lang="en-GB" sz="3600" b="1" dirty="0">
                <a:solidFill>
                  <a:schemeClr val="bg1"/>
                </a:solidFill>
                <a:latin typeface="Arial" panose="020B0604020202020204" pitchFamily="34" charset="0"/>
                <a:cs typeface="Arial" panose="020B0604020202020204" pitchFamily="34" charset="0"/>
              </a:rPr>
              <a:t> moves along channels called </a:t>
            </a:r>
            <a:r>
              <a:rPr lang="en-GB" sz="3600" b="1" dirty="0" err="1">
                <a:solidFill>
                  <a:schemeClr val="bg1"/>
                </a:solidFill>
                <a:latin typeface="Arial" panose="020B0604020202020204" pitchFamily="34" charset="0"/>
                <a:cs typeface="Arial" panose="020B0604020202020204" pitchFamily="34" charset="0"/>
              </a:rPr>
              <a:t>nadis</a:t>
            </a:r>
            <a:r>
              <a:rPr lang="en-GB" sz="3600" b="1" dirty="0">
                <a:solidFill>
                  <a:schemeClr val="bg1"/>
                </a:solidFill>
                <a:latin typeface="Arial" panose="020B0604020202020204" pitchFamily="34" charset="0"/>
                <a:cs typeface="Arial" panose="020B0604020202020204" pitchFamily="34" charset="0"/>
              </a:rPr>
              <a:t> and the points on these </a:t>
            </a:r>
            <a:r>
              <a:rPr lang="en-GB" sz="3600" b="1" dirty="0" err="1">
                <a:solidFill>
                  <a:schemeClr val="bg1"/>
                </a:solidFill>
                <a:latin typeface="Arial" panose="020B0604020202020204" pitchFamily="34" charset="0"/>
                <a:cs typeface="Arial" panose="020B0604020202020204" pitchFamily="34" charset="0"/>
              </a:rPr>
              <a:t>nadis</a:t>
            </a:r>
            <a:r>
              <a:rPr lang="en-GB" sz="3600" b="1" dirty="0">
                <a:solidFill>
                  <a:schemeClr val="bg1"/>
                </a:solidFill>
                <a:latin typeface="Arial" panose="020B0604020202020204" pitchFamily="34" charset="0"/>
                <a:cs typeface="Arial" panose="020B0604020202020204" pitchFamily="34" charset="0"/>
              </a:rPr>
              <a:t> are called </a:t>
            </a:r>
            <a:r>
              <a:rPr lang="en-GB" sz="3600" b="1" dirty="0" err="1">
                <a:solidFill>
                  <a:schemeClr val="bg1"/>
                </a:solidFill>
                <a:latin typeface="Arial" panose="020B0604020202020204" pitchFamily="34" charset="0"/>
                <a:cs typeface="Arial" panose="020B0604020202020204" pitchFamily="34" charset="0"/>
              </a:rPr>
              <a:t>marmas</a:t>
            </a:r>
            <a:r>
              <a:rPr lang="en-GB" sz="3600" b="1" dirty="0">
                <a:solidFill>
                  <a:schemeClr val="bg1"/>
                </a:solidFill>
                <a:latin typeface="Arial" panose="020B0604020202020204" pitchFamily="34" charset="0"/>
                <a:cs typeface="Arial" panose="020B0604020202020204" pitchFamily="34" charset="0"/>
              </a:rPr>
              <a:t>. So, </a:t>
            </a:r>
            <a:r>
              <a:rPr lang="en-GB" sz="3600" b="1" dirty="0" err="1">
                <a:solidFill>
                  <a:schemeClr val="bg1"/>
                </a:solidFill>
                <a:latin typeface="Arial" panose="020B0604020202020204" pitchFamily="34" charset="0"/>
                <a:cs typeface="Arial" panose="020B0604020202020204" pitchFamily="34" charset="0"/>
              </a:rPr>
              <a:t>nadis</a:t>
            </a:r>
            <a:r>
              <a:rPr lang="en-GB" sz="3600" b="1" dirty="0">
                <a:solidFill>
                  <a:schemeClr val="bg1"/>
                </a:solidFill>
                <a:latin typeface="Arial" panose="020B0604020202020204" pitchFamily="34" charset="0"/>
                <a:cs typeface="Arial" panose="020B0604020202020204" pitchFamily="34" charset="0"/>
              </a:rPr>
              <a:t> are the string, and </a:t>
            </a:r>
            <a:r>
              <a:rPr lang="en-GB" sz="3600" b="1" dirty="0" err="1">
                <a:solidFill>
                  <a:schemeClr val="bg1"/>
                </a:solidFill>
                <a:latin typeface="Arial" panose="020B0604020202020204" pitchFamily="34" charset="0"/>
                <a:cs typeface="Arial" panose="020B0604020202020204" pitchFamily="34" charset="0"/>
              </a:rPr>
              <a:t>marmas</a:t>
            </a:r>
            <a:r>
              <a:rPr lang="en-GB" sz="3600" b="1" dirty="0">
                <a:solidFill>
                  <a:schemeClr val="bg1"/>
                </a:solidFill>
                <a:latin typeface="Arial" panose="020B0604020202020204" pitchFamily="34" charset="0"/>
                <a:cs typeface="Arial" panose="020B0604020202020204" pitchFamily="34" charset="0"/>
              </a:rPr>
              <a:t> are the pearls of the necklace. A </a:t>
            </a:r>
            <a:r>
              <a:rPr lang="en-GB" sz="3600" b="1" dirty="0" err="1">
                <a:solidFill>
                  <a:schemeClr val="bg1"/>
                </a:solidFill>
                <a:latin typeface="Arial" panose="020B0604020202020204" pitchFamily="34" charset="0"/>
                <a:cs typeface="Arial" panose="020B0604020202020204" pitchFamily="34" charset="0"/>
              </a:rPr>
              <a:t>marma</a:t>
            </a:r>
            <a:r>
              <a:rPr lang="en-GB" sz="3600" b="1" dirty="0">
                <a:solidFill>
                  <a:schemeClr val="bg1"/>
                </a:solidFill>
                <a:latin typeface="Arial" panose="020B0604020202020204" pitchFamily="34" charset="0"/>
                <a:cs typeface="Arial" panose="020B0604020202020204" pitchFamily="34" charset="0"/>
              </a:rPr>
              <a:t> is a point of concentrated </a:t>
            </a:r>
            <a:r>
              <a:rPr lang="en-GB" sz="3600" b="1" dirty="0" err="1">
                <a:solidFill>
                  <a:schemeClr val="bg1"/>
                </a:solidFill>
                <a:latin typeface="Arial" panose="020B0604020202020204" pitchFamily="34" charset="0"/>
                <a:cs typeface="Arial" panose="020B0604020202020204" pitchFamily="34" charset="0"/>
              </a:rPr>
              <a:t>prana</a:t>
            </a:r>
            <a:r>
              <a:rPr lang="en-GB" sz="3600" b="1" dirty="0">
                <a:solidFill>
                  <a:schemeClr val="bg1"/>
                </a:solidFill>
                <a:latin typeface="Arial" panose="020B0604020202020204" pitchFamily="34" charset="0"/>
                <a:cs typeface="Arial" panose="020B0604020202020204" pitchFamily="34" charset="0"/>
              </a:rPr>
              <a:t> where anatomical structures (muscle, bone, tendon, vessels, ligament, and joints) are also present.</a:t>
            </a:r>
          </a:p>
        </p:txBody>
      </p:sp>
    </p:spTree>
    <p:extLst>
      <p:ext uri="{BB962C8B-B14F-4D97-AF65-F5344CB8AC3E}">
        <p14:creationId xmlns:p14="http://schemas.microsoft.com/office/powerpoint/2010/main" xmlns="" val="30976368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554" y="619432"/>
            <a:ext cx="7675684" cy="5632311"/>
          </a:xfrm>
          <a:prstGeom prst="rect">
            <a:avLst/>
          </a:prstGeom>
        </p:spPr>
        <p:txBody>
          <a:bodyPr wrap="square">
            <a:spAutoFit/>
          </a:bodyPr>
          <a:lstStyle/>
          <a:p>
            <a:r>
              <a:rPr lang="en-GB" sz="3600" b="1" dirty="0" smtClean="0">
                <a:solidFill>
                  <a:schemeClr val="bg1"/>
                </a:solidFill>
                <a:latin typeface="Arial" panose="020B0604020202020204" pitchFamily="34" charset="0"/>
                <a:cs typeface="Arial" panose="020B0604020202020204" pitchFamily="34" charset="0"/>
              </a:rPr>
              <a:t>Alginates</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fucoidans</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laminarin</a:t>
            </a:r>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    and </a:t>
            </a:r>
            <a:r>
              <a:rPr lang="en-GB" sz="3600" b="1" dirty="0">
                <a:solidFill>
                  <a:schemeClr val="bg1"/>
                </a:solidFill>
                <a:latin typeface="Arial" panose="020B0604020202020204" pitchFamily="34" charset="0"/>
                <a:cs typeface="Arial" panose="020B0604020202020204" pitchFamily="34" charset="0"/>
              </a:rPr>
              <a:t>other polysaccharides (complex sugars) found in brown seaweeds like kelp, </a:t>
            </a:r>
            <a:r>
              <a:rPr lang="en-GB" sz="3600" b="1" dirty="0" err="1">
                <a:solidFill>
                  <a:schemeClr val="bg1"/>
                </a:solidFill>
                <a:latin typeface="Arial" panose="020B0604020202020204" pitchFamily="34" charset="0"/>
                <a:cs typeface="Arial" panose="020B0604020202020204" pitchFamily="34" charset="0"/>
              </a:rPr>
              <a:t>bladderwrack</a:t>
            </a:r>
            <a:r>
              <a:rPr lang="en-GB" sz="3600" b="1" dirty="0">
                <a:solidFill>
                  <a:schemeClr val="bg1"/>
                </a:solidFill>
                <a:latin typeface="Arial" panose="020B0604020202020204" pitchFamily="34" charset="0"/>
                <a:cs typeface="Arial" panose="020B0604020202020204" pitchFamily="34" charset="0"/>
              </a:rPr>
              <a:t> and rockweed, contain </a:t>
            </a:r>
            <a:r>
              <a:rPr lang="en-GB" sz="3600" b="1" dirty="0" smtClean="0">
                <a:solidFill>
                  <a:schemeClr val="bg1"/>
                </a:solidFill>
                <a:latin typeface="Arial" panose="020B0604020202020204" pitchFamily="34" charset="0"/>
                <a:cs typeface="Arial" panose="020B0604020202020204" pitchFamily="34" charset="0"/>
              </a:rPr>
              <a:t>fibre </a:t>
            </a:r>
            <a:r>
              <a:rPr lang="en-GB" sz="3600" b="1" dirty="0">
                <a:solidFill>
                  <a:schemeClr val="bg1"/>
                </a:solidFill>
                <a:latin typeface="Arial" panose="020B0604020202020204" pitchFamily="34" charset="0"/>
                <a:cs typeface="Arial" panose="020B0604020202020204" pitchFamily="34" charset="0"/>
              </a:rPr>
              <a:t>that does not seem to be digested, but is fermented in the large intestine, becoming prebiotics that support the millions of bacteria that live in the gut. </a:t>
            </a:r>
          </a:p>
        </p:txBody>
      </p:sp>
    </p:spTree>
    <p:extLst>
      <p:ext uri="{BB962C8B-B14F-4D97-AF65-F5344CB8AC3E}">
        <p14:creationId xmlns:p14="http://schemas.microsoft.com/office/powerpoint/2010/main" xmlns="" val="13341460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555" y="886590"/>
            <a:ext cx="3833446" cy="5078313"/>
          </a:xfrm>
          <a:prstGeom prst="rect">
            <a:avLst/>
          </a:prstGeom>
        </p:spPr>
        <p:txBody>
          <a:bodyPr wrap="square">
            <a:spAutoFit/>
          </a:bodyPr>
          <a:lstStyle/>
          <a:p>
            <a:r>
              <a:rPr lang="en-GB" sz="3600" b="1" dirty="0" smtClean="0">
                <a:solidFill>
                  <a:schemeClr val="bg1"/>
                </a:solidFill>
                <a:latin typeface="Arial" panose="020B0604020202020204" pitchFamily="34" charset="0"/>
                <a:cs typeface="Arial" panose="020B0604020202020204" pitchFamily="34" charset="0"/>
              </a:rPr>
              <a:t>These </a:t>
            </a:r>
            <a:r>
              <a:rPr lang="en-GB" sz="3600" b="1" dirty="0">
                <a:solidFill>
                  <a:schemeClr val="bg1"/>
                </a:solidFill>
                <a:latin typeface="Arial" panose="020B0604020202020204" pitchFamily="34" charset="0"/>
                <a:cs typeface="Arial" panose="020B0604020202020204" pitchFamily="34" charset="0"/>
              </a:rPr>
              <a:t>seaweed </a:t>
            </a:r>
            <a:r>
              <a:rPr lang="en-GB" sz="3600" b="1" dirty="0" smtClean="0">
                <a:solidFill>
                  <a:schemeClr val="bg1"/>
                </a:solidFill>
                <a:latin typeface="Arial" panose="020B0604020202020204" pitchFamily="34" charset="0"/>
                <a:cs typeface="Arial" panose="020B0604020202020204" pitchFamily="34" charset="0"/>
              </a:rPr>
              <a:t>fibres </a:t>
            </a:r>
            <a:r>
              <a:rPr lang="en-GB" sz="3600" b="1" dirty="0">
                <a:solidFill>
                  <a:schemeClr val="bg1"/>
                </a:solidFill>
                <a:latin typeface="Arial" panose="020B0604020202020204" pitchFamily="34" charset="0"/>
                <a:cs typeface="Arial" panose="020B0604020202020204" pitchFamily="34" charset="0"/>
              </a:rPr>
              <a:t>and sugars have also been shown to help with elimination and soothe the lining of the intestinal tract</a:t>
            </a:r>
            <a:r>
              <a:rPr lang="en-GB" sz="3600" b="1" dirty="0" smtClean="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stretch>
            <a:fillRect/>
          </a:stretch>
        </p:blipFill>
        <p:spPr>
          <a:xfrm rot="16200000">
            <a:off x="3689617" y="1436298"/>
            <a:ext cx="5743667" cy="3978899"/>
          </a:xfrm>
          <a:prstGeom prst="rect">
            <a:avLst/>
          </a:prstGeom>
        </p:spPr>
      </p:pic>
    </p:spTree>
    <p:extLst>
      <p:ext uri="{BB962C8B-B14F-4D97-AF65-F5344CB8AC3E}">
        <p14:creationId xmlns:p14="http://schemas.microsoft.com/office/powerpoint/2010/main" xmlns="" val="28929175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Short &amp; </a:t>
            </a:r>
            <a:r>
              <a:rPr lang="en-GB" sz="3600" b="1" dirty="0">
                <a:solidFill>
                  <a:srgbClr val="FFFF00"/>
                </a:solidFill>
                <a:latin typeface="Arial" panose="020B0604020202020204" pitchFamily="34" charset="0"/>
                <a:cs typeface="Arial" panose="020B0604020202020204" pitchFamily="34" charset="0"/>
              </a:rPr>
              <a:t>L</a:t>
            </a:r>
            <a:r>
              <a:rPr lang="en-GB" sz="3600" b="1" dirty="0" smtClean="0">
                <a:solidFill>
                  <a:srgbClr val="FFFF00"/>
                </a:solidFill>
                <a:latin typeface="Arial" panose="020B0604020202020204" pitchFamily="34" charset="0"/>
                <a:cs typeface="Arial" panose="020B0604020202020204" pitchFamily="34" charset="0"/>
              </a:rPr>
              <a:t>ong </a:t>
            </a:r>
            <a:r>
              <a:rPr lang="en-GB" sz="3600" b="1" dirty="0">
                <a:solidFill>
                  <a:srgbClr val="FFFF00"/>
                </a:solidFill>
                <a:latin typeface="Arial" panose="020B0604020202020204" pitchFamily="34" charset="0"/>
                <a:cs typeface="Arial" panose="020B0604020202020204" pitchFamily="34" charset="0"/>
              </a:rPr>
              <a:t>C</a:t>
            </a:r>
            <a:r>
              <a:rPr lang="en-GB" sz="3600" b="1" dirty="0" smtClean="0">
                <a:solidFill>
                  <a:srgbClr val="FFFF00"/>
                </a:solidFill>
                <a:latin typeface="Arial" panose="020B0604020202020204" pitchFamily="34" charset="0"/>
                <a:cs typeface="Arial" panose="020B0604020202020204" pitchFamily="34" charset="0"/>
              </a:rPr>
              <a:t>hain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Distinction between short, long chain and full spectrum prebiotics</a:t>
            </a:r>
          </a:p>
          <a:p>
            <a:r>
              <a:rPr lang="en-GB" sz="3600" b="1" dirty="0" smtClean="0">
                <a:solidFill>
                  <a:schemeClr val="bg1"/>
                </a:solidFill>
                <a:latin typeface="Arial" panose="020B0604020202020204" pitchFamily="34" charset="0"/>
                <a:cs typeface="Arial" panose="020B0604020202020204" pitchFamily="34" charset="0"/>
              </a:rPr>
              <a:t>Short chain </a:t>
            </a:r>
            <a:r>
              <a:rPr lang="en-GB" sz="3600" b="1" dirty="0" err="1" smtClean="0">
                <a:solidFill>
                  <a:schemeClr val="bg1"/>
                </a:solidFill>
                <a:latin typeface="Arial" panose="020B0604020202020204" pitchFamily="34" charset="0"/>
                <a:cs typeface="Arial" panose="020B0604020202020204" pitchFamily="34" charset="0"/>
              </a:rPr>
              <a:t>eg</a:t>
            </a:r>
            <a:r>
              <a:rPr lang="en-GB" sz="3600" b="1" dirty="0" smtClean="0">
                <a:solidFill>
                  <a:schemeClr val="bg1"/>
                </a:solidFill>
                <a:latin typeface="Arial" panose="020B0604020202020204" pitchFamily="34" charset="0"/>
                <a:cs typeface="Arial" panose="020B0604020202020204" pitchFamily="34" charset="0"/>
              </a:rPr>
              <a:t> </a:t>
            </a:r>
            <a:r>
              <a:rPr lang="en-GB" sz="3600" b="1" dirty="0" err="1" smtClean="0">
                <a:solidFill>
                  <a:schemeClr val="bg1"/>
                </a:solidFill>
                <a:latin typeface="Arial" panose="020B0604020202020204" pitchFamily="34" charset="0"/>
                <a:cs typeface="Arial" panose="020B0604020202020204" pitchFamily="34" charset="0"/>
              </a:rPr>
              <a:t>oligofructose</a:t>
            </a:r>
            <a:r>
              <a:rPr lang="en-GB" sz="3600" b="1" dirty="0" smtClean="0">
                <a:solidFill>
                  <a:schemeClr val="bg1"/>
                </a:solidFill>
                <a:latin typeface="Arial" panose="020B0604020202020204" pitchFamily="34" charset="0"/>
                <a:cs typeface="Arial" panose="020B0604020202020204" pitchFamily="34" charset="0"/>
              </a:rPr>
              <a:t> contain 2 to 8 links per saccharide molecule</a:t>
            </a:r>
          </a:p>
          <a:p>
            <a:r>
              <a:rPr lang="en-GB" sz="3600" b="1" dirty="0" smtClean="0">
                <a:solidFill>
                  <a:schemeClr val="bg1"/>
                </a:solidFill>
                <a:latin typeface="Arial" panose="020B0604020202020204" pitchFamily="34" charset="0"/>
                <a:cs typeface="Arial" panose="020B0604020202020204" pitchFamily="34" charset="0"/>
              </a:rPr>
              <a:t>Ferment more quickly in the ascending colon providing food for local bacteria</a:t>
            </a:r>
          </a:p>
        </p:txBody>
      </p:sp>
    </p:spTree>
    <p:extLst>
      <p:ext uri="{BB962C8B-B14F-4D97-AF65-F5344CB8AC3E}">
        <p14:creationId xmlns:p14="http://schemas.microsoft.com/office/powerpoint/2010/main" xmlns="" val="5636578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Short &amp; </a:t>
            </a:r>
            <a:r>
              <a:rPr lang="en-GB" sz="3600" b="1" dirty="0">
                <a:solidFill>
                  <a:srgbClr val="FFFF00"/>
                </a:solidFill>
                <a:latin typeface="Arial" panose="020B0604020202020204" pitchFamily="34" charset="0"/>
                <a:cs typeface="Arial" panose="020B0604020202020204" pitchFamily="34" charset="0"/>
              </a:rPr>
              <a:t>L</a:t>
            </a:r>
            <a:r>
              <a:rPr lang="en-GB" sz="3600" b="1" dirty="0" smtClean="0">
                <a:solidFill>
                  <a:srgbClr val="FFFF00"/>
                </a:solidFill>
                <a:latin typeface="Arial" panose="020B0604020202020204" pitchFamily="34" charset="0"/>
                <a:cs typeface="Arial" panose="020B0604020202020204" pitchFamily="34" charset="0"/>
              </a:rPr>
              <a:t>ong </a:t>
            </a:r>
            <a:r>
              <a:rPr lang="en-GB" sz="3600" b="1" dirty="0">
                <a:solidFill>
                  <a:srgbClr val="FFFF00"/>
                </a:solidFill>
                <a:latin typeface="Arial" panose="020B0604020202020204" pitchFamily="34" charset="0"/>
                <a:cs typeface="Arial" panose="020B0604020202020204" pitchFamily="34" charset="0"/>
              </a:rPr>
              <a:t>C</a:t>
            </a:r>
            <a:r>
              <a:rPr lang="en-GB" sz="3600" b="1" dirty="0" smtClean="0">
                <a:solidFill>
                  <a:srgbClr val="FFFF00"/>
                </a:solidFill>
                <a:latin typeface="Arial" panose="020B0604020202020204" pitchFamily="34" charset="0"/>
                <a:cs typeface="Arial" panose="020B0604020202020204" pitchFamily="34" charset="0"/>
              </a:rPr>
              <a:t>hain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6573" y="2124563"/>
            <a:ext cx="7886700" cy="4351338"/>
          </a:xfrm>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Longer chain prebiotics, </a:t>
            </a:r>
            <a:r>
              <a:rPr lang="en-GB" sz="3600" b="1" dirty="0" err="1" smtClean="0">
                <a:solidFill>
                  <a:schemeClr val="bg1"/>
                </a:solidFill>
                <a:latin typeface="Arial" panose="020B0604020202020204" pitchFamily="34" charset="0"/>
                <a:cs typeface="Arial" panose="020B0604020202020204" pitchFamily="34" charset="0"/>
              </a:rPr>
              <a:t>eg</a:t>
            </a:r>
            <a:r>
              <a:rPr lang="en-GB" sz="3600" b="1" dirty="0" smtClean="0">
                <a:solidFill>
                  <a:schemeClr val="bg1"/>
                </a:solidFill>
                <a:latin typeface="Arial" panose="020B0604020202020204" pitchFamily="34" charset="0"/>
                <a:cs typeface="Arial" panose="020B0604020202020204" pitchFamily="34" charset="0"/>
              </a:rPr>
              <a:t> inulin, contain 9 to 64 links per saccharide molecule</a:t>
            </a:r>
          </a:p>
          <a:p>
            <a:r>
              <a:rPr lang="en-GB" sz="3600" b="1" dirty="0" smtClean="0">
                <a:solidFill>
                  <a:schemeClr val="bg1"/>
                </a:solidFill>
                <a:latin typeface="Arial" panose="020B0604020202020204" pitchFamily="34" charset="0"/>
                <a:cs typeface="Arial" panose="020B0604020202020204" pitchFamily="34" charset="0"/>
              </a:rPr>
              <a:t>Fermented more slowly and nourish the bacteria in descending colon </a:t>
            </a:r>
          </a:p>
        </p:txBody>
      </p:sp>
    </p:spTree>
    <p:extLst>
      <p:ext uri="{BB962C8B-B14F-4D97-AF65-F5344CB8AC3E}">
        <p14:creationId xmlns:p14="http://schemas.microsoft.com/office/powerpoint/2010/main" xmlns="" val="28859693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Short &amp; </a:t>
            </a:r>
            <a:r>
              <a:rPr lang="en-GB" sz="3600" b="1" dirty="0">
                <a:solidFill>
                  <a:srgbClr val="FFFF00"/>
                </a:solidFill>
                <a:latin typeface="Arial" panose="020B0604020202020204" pitchFamily="34" charset="0"/>
                <a:cs typeface="Arial" panose="020B0604020202020204" pitchFamily="34" charset="0"/>
              </a:rPr>
              <a:t>L</a:t>
            </a:r>
            <a:r>
              <a:rPr lang="en-GB" sz="3600" b="1" dirty="0" smtClean="0">
                <a:solidFill>
                  <a:srgbClr val="FFFF00"/>
                </a:solidFill>
                <a:latin typeface="Arial" panose="020B0604020202020204" pitchFamily="34" charset="0"/>
                <a:cs typeface="Arial" panose="020B0604020202020204" pitchFamily="34" charset="0"/>
              </a:rPr>
              <a:t>ong </a:t>
            </a:r>
            <a:r>
              <a:rPr lang="en-GB" sz="3600" b="1" dirty="0">
                <a:solidFill>
                  <a:srgbClr val="FFFF00"/>
                </a:solidFill>
                <a:latin typeface="Arial" panose="020B0604020202020204" pitchFamily="34" charset="0"/>
                <a:cs typeface="Arial" panose="020B0604020202020204" pitchFamily="34" charset="0"/>
              </a:rPr>
              <a:t>C</a:t>
            </a:r>
            <a:r>
              <a:rPr lang="en-GB" sz="3600" b="1" dirty="0" smtClean="0">
                <a:solidFill>
                  <a:srgbClr val="FFFF00"/>
                </a:solidFill>
                <a:latin typeface="Arial" panose="020B0604020202020204" pitchFamily="34" charset="0"/>
                <a:cs typeface="Arial" panose="020B0604020202020204" pitchFamily="34" charset="0"/>
              </a:rPr>
              <a:t>hain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Medium chain prebiotics – nourish the transverse colon</a:t>
            </a:r>
          </a:p>
          <a:p>
            <a:r>
              <a:rPr lang="en-GB" sz="3600" b="1" dirty="0" smtClean="0">
                <a:solidFill>
                  <a:schemeClr val="bg1"/>
                </a:solidFill>
                <a:latin typeface="Arial" panose="020B0604020202020204" pitchFamily="34" charset="0"/>
                <a:cs typeface="Arial" panose="020B0604020202020204" pitchFamily="34" charset="0"/>
              </a:rPr>
              <a:t>Full spectrum provide the full range of molecular links from 2 to 64 and nourish bacteria throughout the colon</a:t>
            </a:r>
          </a:p>
          <a:p>
            <a:r>
              <a:rPr lang="en-GB" sz="3600" b="1" dirty="0" err="1" smtClean="0">
                <a:solidFill>
                  <a:schemeClr val="bg1"/>
                </a:solidFill>
                <a:latin typeface="Arial" panose="020B0604020202020204" pitchFamily="34" charset="0"/>
                <a:cs typeface="Arial" panose="020B0604020202020204" pitchFamily="34" charset="0"/>
              </a:rPr>
              <a:t>Oligofructose</a:t>
            </a:r>
            <a:r>
              <a:rPr lang="en-GB" sz="3600" b="1" dirty="0" smtClean="0">
                <a:solidFill>
                  <a:schemeClr val="bg1"/>
                </a:solidFill>
                <a:latin typeface="Arial" panose="020B0604020202020204" pitchFamily="34" charset="0"/>
                <a:cs typeface="Arial" panose="020B0604020202020204" pitchFamily="34" charset="0"/>
              </a:rPr>
              <a:t>-enriched Inulin (OEI)</a:t>
            </a: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297397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9424" y="545124"/>
            <a:ext cx="7869116" cy="57765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919712" y="1679331"/>
            <a:ext cx="7452759" cy="3636717"/>
          </a:xfrm>
          <a:prstGeom prst="rect">
            <a:avLst/>
          </a:prstGeom>
        </p:spPr>
      </p:pic>
      <p:sp>
        <p:nvSpPr>
          <p:cNvPr id="4" name="TextBox 3"/>
          <p:cNvSpPr txBox="1"/>
          <p:nvPr/>
        </p:nvSpPr>
        <p:spPr>
          <a:xfrm>
            <a:off x="1386992" y="4692716"/>
            <a:ext cx="6985479" cy="369332"/>
          </a:xfrm>
          <a:prstGeom prst="rect">
            <a:avLst/>
          </a:prstGeom>
          <a:solidFill>
            <a:schemeClr val="bg1"/>
          </a:solidFill>
        </p:spPr>
        <p:txBody>
          <a:bodyPr wrap="square" rtlCol="0">
            <a:spAutoFit/>
          </a:bodyPr>
          <a:lstStyle/>
          <a:p>
            <a:r>
              <a:rPr lang="en-GB" b="1" dirty="0" err="1" smtClean="0">
                <a:latin typeface="Arial" panose="020B0604020202020204" pitchFamily="34" charset="0"/>
                <a:cs typeface="Arial" panose="020B0604020202020204" pitchFamily="34" charset="0"/>
              </a:rPr>
              <a:t>Oligofructose</a:t>
            </a:r>
            <a:r>
              <a:rPr lang="en-GB" b="1" dirty="0" smtClean="0">
                <a:latin typeface="Arial" panose="020B0604020202020204" pitchFamily="34" charset="0"/>
                <a:cs typeface="Arial" panose="020B0604020202020204" pitchFamily="34" charset="0"/>
              </a:rPr>
              <a:t>                     Inulin                            Prebiotic</a:t>
            </a:r>
            <a:endParaRPr lang="en-GB" b="1" dirty="0">
              <a:latin typeface="Arial" panose="020B0604020202020204" pitchFamily="34" charset="0"/>
              <a:cs typeface="Arial" panose="020B0604020202020204" pitchFamily="34" charset="0"/>
            </a:endParaRPr>
          </a:p>
        </p:txBody>
      </p:sp>
      <p:sp>
        <p:nvSpPr>
          <p:cNvPr id="5" name="TextBox 4"/>
          <p:cNvSpPr txBox="1"/>
          <p:nvPr/>
        </p:nvSpPr>
        <p:spPr>
          <a:xfrm>
            <a:off x="1122256" y="5099116"/>
            <a:ext cx="2513857" cy="369332"/>
          </a:xfrm>
          <a:prstGeom prst="rect">
            <a:avLst/>
          </a:prstGeom>
          <a:solidFill>
            <a:schemeClr val="bg1"/>
          </a:solidFill>
        </p:spPr>
        <p:txBody>
          <a:bodyPr wrap="square" rtlCol="0">
            <a:spAutoFit/>
          </a:bodyPr>
          <a:lstStyle/>
          <a:p>
            <a:endParaRPr lang="en-GB" b="1" dirty="0">
              <a:latin typeface="Arial" panose="020B0604020202020204" pitchFamily="34" charset="0"/>
              <a:cs typeface="Arial" panose="020B0604020202020204" pitchFamily="34" charset="0"/>
            </a:endParaRPr>
          </a:p>
        </p:txBody>
      </p:sp>
      <p:sp>
        <p:nvSpPr>
          <p:cNvPr id="6" name="TextBox 5"/>
          <p:cNvSpPr txBox="1"/>
          <p:nvPr/>
        </p:nvSpPr>
        <p:spPr>
          <a:xfrm>
            <a:off x="3490434" y="5072317"/>
            <a:ext cx="2513857" cy="369332"/>
          </a:xfrm>
          <a:prstGeom prst="rect">
            <a:avLst/>
          </a:prstGeom>
          <a:solidFill>
            <a:schemeClr val="bg1"/>
          </a:solidFill>
        </p:spPr>
        <p:txBody>
          <a:bodyPr wrap="square" rtlCol="0">
            <a:spAutoFit/>
          </a:bodyPr>
          <a:lstStyle/>
          <a:p>
            <a:pPr algn="ctr"/>
            <a:endParaRPr lang="en-GB" b="1" dirty="0">
              <a:latin typeface="Arial" panose="020B0604020202020204" pitchFamily="34" charset="0"/>
              <a:cs typeface="Arial" panose="020B0604020202020204" pitchFamily="34" charset="0"/>
            </a:endParaRPr>
          </a:p>
        </p:txBody>
      </p:sp>
      <p:sp>
        <p:nvSpPr>
          <p:cNvPr id="7" name="TextBox 6"/>
          <p:cNvSpPr txBox="1"/>
          <p:nvPr/>
        </p:nvSpPr>
        <p:spPr>
          <a:xfrm>
            <a:off x="5858612" y="5054515"/>
            <a:ext cx="2513857" cy="369332"/>
          </a:xfrm>
          <a:prstGeom prst="rect">
            <a:avLst/>
          </a:prstGeom>
          <a:solidFill>
            <a:schemeClr val="bg1"/>
          </a:solidFill>
        </p:spPr>
        <p:txBody>
          <a:bodyPr wrap="square" rtlCol="0">
            <a:spAutoFit/>
          </a:bodyPr>
          <a:lstStyle/>
          <a:p>
            <a:pPr algn="ct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410786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9424" y="545124"/>
            <a:ext cx="7869116" cy="57765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919712" y="1679331"/>
            <a:ext cx="7452759" cy="3636717"/>
          </a:xfrm>
          <a:prstGeom prst="rect">
            <a:avLst/>
          </a:prstGeom>
        </p:spPr>
      </p:pic>
      <p:sp>
        <p:nvSpPr>
          <p:cNvPr id="4" name="TextBox 3"/>
          <p:cNvSpPr txBox="1"/>
          <p:nvPr/>
        </p:nvSpPr>
        <p:spPr>
          <a:xfrm>
            <a:off x="1386992" y="4692716"/>
            <a:ext cx="6985479" cy="369332"/>
          </a:xfrm>
          <a:prstGeom prst="rect">
            <a:avLst/>
          </a:prstGeom>
          <a:solidFill>
            <a:schemeClr val="bg1"/>
          </a:solidFill>
        </p:spPr>
        <p:txBody>
          <a:bodyPr wrap="square" rtlCol="0">
            <a:spAutoFit/>
          </a:bodyPr>
          <a:lstStyle/>
          <a:p>
            <a:r>
              <a:rPr lang="en-GB" b="1" dirty="0" err="1" smtClean="0">
                <a:latin typeface="Arial" panose="020B0604020202020204" pitchFamily="34" charset="0"/>
                <a:cs typeface="Arial" panose="020B0604020202020204" pitchFamily="34" charset="0"/>
              </a:rPr>
              <a:t>Oligofructose</a:t>
            </a:r>
            <a:r>
              <a:rPr lang="en-GB" b="1" dirty="0" smtClean="0">
                <a:latin typeface="Arial" panose="020B0604020202020204" pitchFamily="34" charset="0"/>
                <a:cs typeface="Arial" panose="020B0604020202020204" pitchFamily="34" charset="0"/>
              </a:rPr>
              <a:t>                     Inulin                            Prebiotic</a:t>
            </a:r>
            <a:endParaRPr lang="en-GB" b="1" dirty="0">
              <a:latin typeface="Arial" panose="020B0604020202020204" pitchFamily="34" charset="0"/>
              <a:cs typeface="Arial" panose="020B0604020202020204" pitchFamily="34" charset="0"/>
            </a:endParaRPr>
          </a:p>
        </p:txBody>
      </p:sp>
      <p:sp>
        <p:nvSpPr>
          <p:cNvPr id="5" name="TextBox 4"/>
          <p:cNvSpPr txBox="1"/>
          <p:nvPr/>
        </p:nvSpPr>
        <p:spPr>
          <a:xfrm>
            <a:off x="1122256" y="5099116"/>
            <a:ext cx="2513857" cy="369332"/>
          </a:xfrm>
          <a:prstGeom prst="rect">
            <a:avLst/>
          </a:prstGeom>
          <a:solidFill>
            <a:schemeClr val="bg1"/>
          </a:solidFill>
        </p:spPr>
        <p:txBody>
          <a:bodyPr wrap="square" rtlCol="0">
            <a:spAutoFit/>
          </a:bodyPr>
          <a:lstStyle/>
          <a:p>
            <a:r>
              <a:rPr lang="en-GB" b="1" dirty="0" smtClean="0">
                <a:latin typeface="Arial" panose="020B0604020202020204" pitchFamily="34" charset="0"/>
                <a:cs typeface="Arial" panose="020B0604020202020204" pitchFamily="34" charset="0"/>
              </a:rPr>
              <a:t>Jerusalem artichoke</a:t>
            </a:r>
            <a:endParaRPr lang="en-GB" b="1" dirty="0">
              <a:latin typeface="Arial" panose="020B0604020202020204" pitchFamily="34" charset="0"/>
              <a:cs typeface="Arial" panose="020B0604020202020204" pitchFamily="34" charset="0"/>
            </a:endParaRPr>
          </a:p>
        </p:txBody>
      </p:sp>
      <p:sp>
        <p:nvSpPr>
          <p:cNvPr id="6" name="TextBox 5"/>
          <p:cNvSpPr txBox="1"/>
          <p:nvPr/>
        </p:nvSpPr>
        <p:spPr>
          <a:xfrm>
            <a:off x="3490434" y="5072317"/>
            <a:ext cx="2513857" cy="923330"/>
          </a:xfrm>
          <a:prstGeom prst="rect">
            <a:avLst/>
          </a:prstGeom>
          <a:solidFill>
            <a:schemeClr val="bg1"/>
          </a:solidFill>
        </p:spPr>
        <p:txBody>
          <a:bodyPr wrap="square" rtlCol="0">
            <a:spAutoFit/>
          </a:bodyPr>
          <a:lstStyle/>
          <a:p>
            <a:pPr algn="ctr"/>
            <a:r>
              <a:rPr lang="en-GB" b="1" dirty="0" smtClean="0">
                <a:latin typeface="Arial" panose="020B0604020202020204" pitchFamily="34" charset="0"/>
                <a:cs typeface="Arial" panose="020B0604020202020204" pitchFamily="34" charset="0"/>
              </a:rPr>
              <a:t>Asparagus </a:t>
            </a:r>
          </a:p>
          <a:p>
            <a:pPr algn="ctr"/>
            <a:r>
              <a:rPr lang="en-GB" b="1" dirty="0" smtClean="0">
                <a:latin typeface="Arial" panose="020B0604020202020204" pitchFamily="34" charset="0"/>
                <a:cs typeface="Arial" panose="020B0604020202020204" pitchFamily="34" charset="0"/>
              </a:rPr>
              <a:t>and </a:t>
            </a:r>
          </a:p>
          <a:p>
            <a:pPr algn="ctr"/>
            <a:r>
              <a:rPr lang="en-GB" b="1" dirty="0" smtClean="0">
                <a:latin typeface="Arial" panose="020B0604020202020204" pitchFamily="34" charset="0"/>
                <a:cs typeface="Arial" panose="020B0604020202020204" pitchFamily="34" charset="0"/>
              </a:rPr>
              <a:t>Globe artichoke</a:t>
            </a:r>
            <a:endParaRPr lang="en-GB" b="1" dirty="0">
              <a:latin typeface="Arial" panose="020B0604020202020204" pitchFamily="34" charset="0"/>
              <a:cs typeface="Arial" panose="020B0604020202020204" pitchFamily="34" charset="0"/>
            </a:endParaRPr>
          </a:p>
        </p:txBody>
      </p:sp>
      <p:sp>
        <p:nvSpPr>
          <p:cNvPr id="7" name="TextBox 6"/>
          <p:cNvSpPr txBox="1"/>
          <p:nvPr/>
        </p:nvSpPr>
        <p:spPr>
          <a:xfrm>
            <a:off x="5858612" y="5054515"/>
            <a:ext cx="2513857" cy="923330"/>
          </a:xfrm>
          <a:prstGeom prst="rect">
            <a:avLst/>
          </a:prstGeom>
          <a:solidFill>
            <a:schemeClr val="bg1"/>
          </a:solidFill>
        </p:spPr>
        <p:txBody>
          <a:bodyPr wrap="square" rtlCol="0">
            <a:spAutoFit/>
          </a:bodyPr>
          <a:lstStyle/>
          <a:p>
            <a:pPr algn="ctr"/>
            <a:r>
              <a:rPr lang="en-GB" b="1" dirty="0" smtClean="0">
                <a:latin typeface="Arial" panose="020B0604020202020204" pitchFamily="34" charset="0"/>
                <a:cs typeface="Arial" panose="020B0604020202020204" pitchFamily="34" charset="0"/>
              </a:rPr>
              <a:t>Asparagus </a:t>
            </a:r>
          </a:p>
          <a:p>
            <a:pPr algn="ctr"/>
            <a:r>
              <a:rPr lang="en-GB" b="1" dirty="0" smtClean="0">
                <a:latin typeface="Arial" panose="020B0604020202020204" pitchFamily="34" charset="0"/>
                <a:cs typeface="Arial" panose="020B0604020202020204" pitchFamily="34" charset="0"/>
              </a:rPr>
              <a:t>Jerusalem artichoke </a:t>
            </a:r>
          </a:p>
          <a:p>
            <a:pPr algn="ctr"/>
            <a:r>
              <a:rPr lang="en-GB" b="1" dirty="0" smtClean="0">
                <a:latin typeface="Arial" panose="020B0604020202020204" pitchFamily="34" charset="0"/>
                <a:cs typeface="Arial" panose="020B0604020202020204" pitchFamily="34" charset="0"/>
              </a:rPr>
              <a:t>Globe artichoke</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291524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956" y="556953"/>
            <a:ext cx="7847215" cy="57440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stretch>
            <a:fillRect/>
          </a:stretch>
        </p:blipFill>
        <p:spPr>
          <a:xfrm>
            <a:off x="669680" y="550324"/>
            <a:ext cx="6886469" cy="5806513"/>
          </a:xfrm>
          <a:prstGeom prst="rect">
            <a:avLst/>
          </a:prstGeom>
        </p:spPr>
      </p:pic>
      <p:sp>
        <p:nvSpPr>
          <p:cNvPr id="4" name="Oval 3"/>
          <p:cNvSpPr/>
          <p:nvPr/>
        </p:nvSpPr>
        <p:spPr>
          <a:xfrm>
            <a:off x="1846385" y="2286000"/>
            <a:ext cx="6093069" cy="15034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2233014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9956" y="556953"/>
            <a:ext cx="7847215" cy="57440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stretch>
            <a:fillRect/>
          </a:stretch>
        </p:blipFill>
        <p:spPr>
          <a:xfrm>
            <a:off x="690563" y="550240"/>
            <a:ext cx="7873478" cy="4760313"/>
          </a:xfrm>
          <a:prstGeom prst="rect">
            <a:avLst/>
          </a:prstGeom>
        </p:spPr>
      </p:pic>
      <p:sp>
        <p:nvSpPr>
          <p:cNvPr id="6" name="Oval 5"/>
          <p:cNvSpPr/>
          <p:nvPr/>
        </p:nvSpPr>
        <p:spPr>
          <a:xfrm>
            <a:off x="589081" y="2751993"/>
            <a:ext cx="6093069" cy="15034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9929231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477" y="641838"/>
            <a:ext cx="7491046" cy="4524315"/>
          </a:xfrm>
          <a:prstGeom prst="rect">
            <a:avLst/>
          </a:prstGeom>
          <a:noFill/>
        </p:spPr>
        <p:txBody>
          <a:bodyPr wrap="square" rtlCol="0">
            <a:spAutoFit/>
          </a:bodyPr>
          <a:lstStyle/>
          <a:p>
            <a:r>
              <a:rPr lang="en-GB" sz="3600" b="1" dirty="0" smtClean="0">
                <a:solidFill>
                  <a:srgbClr val="FFFF00"/>
                </a:solidFill>
                <a:latin typeface="Arial" panose="020B0604020202020204" pitchFamily="34" charset="0"/>
                <a:cs typeface="Arial" panose="020B0604020202020204" pitchFamily="34" charset="0"/>
              </a:rPr>
              <a:t>Prebiotic formula</a:t>
            </a:r>
          </a:p>
          <a:p>
            <a:r>
              <a:rPr lang="en-GB" sz="3600" b="1" dirty="0" smtClean="0">
                <a:solidFill>
                  <a:srgbClr val="FFFF00"/>
                </a:solidFill>
                <a:latin typeface="Arial" panose="020B0604020202020204" pitchFamily="34" charset="0"/>
                <a:cs typeface="Arial" panose="020B0604020202020204" pitchFamily="34" charset="0"/>
              </a:rPr>
              <a:t>All organic</a:t>
            </a:r>
          </a:p>
          <a:p>
            <a:r>
              <a:rPr lang="en-GB" sz="3600" b="1" dirty="0" smtClean="0">
                <a:solidFill>
                  <a:schemeClr val="bg1"/>
                </a:solidFill>
                <a:latin typeface="Arial" panose="020B0604020202020204" pitchFamily="34" charset="0"/>
                <a:cs typeface="Arial" panose="020B0604020202020204" pitchFamily="34" charset="0"/>
              </a:rPr>
              <a:t>Globe artichoke 3 parts</a:t>
            </a:r>
          </a:p>
          <a:p>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Jerusalem </a:t>
            </a:r>
          </a:p>
          <a:p>
            <a:r>
              <a:rPr lang="en-GB" sz="3600" b="1" dirty="0" smtClean="0">
                <a:solidFill>
                  <a:schemeClr val="bg1"/>
                </a:solidFill>
                <a:latin typeface="Arial" panose="020B0604020202020204" pitchFamily="34" charset="0"/>
                <a:cs typeface="Arial" panose="020B0604020202020204" pitchFamily="34" charset="0"/>
              </a:rPr>
              <a:t>artichoke  		1 part</a:t>
            </a:r>
          </a:p>
          <a:p>
            <a:endParaRPr lang="en-GB" sz="3600" b="1" dirty="0" smtClean="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Asparagus 		1 part</a:t>
            </a:r>
          </a:p>
        </p:txBody>
      </p:sp>
      <p:pic>
        <p:nvPicPr>
          <p:cNvPr id="3" name="Picture 2"/>
          <p:cNvPicPr>
            <a:picLocks noChangeAspect="1"/>
          </p:cNvPicPr>
          <p:nvPr/>
        </p:nvPicPr>
        <p:blipFill>
          <a:blip r:embed="rId2" cstate="print"/>
          <a:stretch>
            <a:fillRect/>
          </a:stretch>
        </p:blipFill>
        <p:spPr>
          <a:xfrm>
            <a:off x="6497599" y="506633"/>
            <a:ext cx="2054574" cy="1884875"/>
          </a:xfrm>
          <a:prstGeom prst="rect">
            <a:avLst/>
          </a:prstGeom>
        </p:spPr>
      </p:pic>
      <p:pic>
        <p:nvPicPr>
          <p:cNvPr id="6" name="Picture 5"/>
          <p:cNvPicPr>
            <a:picLocks noChangeAspect="1"/>
          </p:cNvPicPr>
          <p:nvPr/>
        </p:nvPicPr>
        <p:blipFill rotWithShape="1">
          <a:blip r:embed="rId3" cstate="print"/>
          <a:srcRect l="3502"/>
          <a:stretch/>
        </p:blipFill>
        <p:spPr>
          <a:xfrm>
            <a:off x="6497599" y="2391508"/>
            <a:ext cx="2054574" cy="1884875"/>
          </a:xfrm>
          <a:prstGeom prst="rect">
            <a:avLst/>
          </a:prstGeom>
        </p:spPr>
      </p:pic>
      <p:pic>
        <p:nvPicPr>
          <p:cNvPr id="7" name="Picture 6"/>
          <p:cNvPicPr>
            <a:picLocks noChangeAspect="1"/>
          </p:cNvPicPr>
          <p:nvPr/>
        </p:nvPicPr>
        <p:blipFill>
          <a:blip r:embed="rId4" cstate="print"/>
          <a:stretch>
            <a:fillRect/>
          </a:stretch>
        </p:blipFill>
        <p:spPr>
          <a:xfrm>
            <a:off x="6512518" y="4276382"/>
            <a:ext cx="2039655" cy="2032977"/>
          </a:xfrm>
          <a:prstGeom prst="rect">
            <a:avLst/>
          </a:prstGeom>
        </p:spPr>
      </p:pic>
    </p:spTree>
    <p:extLst>
      <p:ext uri="{BB962C8B-B14F-4D97-AF65-F5344CB8AC3E}">
        <p14:creationId xmlns:p14="http://schemas.microsoft.com/office/powerpoint/2010/main" xmlns="" val="11300051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50263" y="545123"/>
            <a:ext cx="7895860" cy="5758962"/>
          </a:xfrm>
          <a:prstGeom prst="rect">
            <a:avLst/>
          </a:prstGeom>
        </p:spPr>
      </p:pic>
    </p:spTree>
    <p:extLst>
      <p:ext uri="{BB962C8B-B14F-4D97-AF65-F5344CB8AC3E}">
        <p14:creationId xmlns:p14="http://schemas.microsoft.com/office/powerpoint/2010/main" xmlns="" val="38426409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Prebiotics “Heads Up”</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The addition of large amounts of </a:t>
            </a:r>
            <a:r>
              <a:rPr lang="en-GB" sz="3600" b="1" dirty="0" err="1" smtClean="0">
                <a:solidFill>
                  <a:schemeClr val="bg1"/>
                </a:solidFill>
                <a:latin typeface="Arial" panose="020B0604020202020204" pitchFamily="34" charset="0"/>
                <a:cs typeface="Arial" panose="020B0604020202020204" pitchFamily="34" charset="0"/>
              </a:rPr>
              <a:t>prebotics</a:t>
            </a:r>
            <a:r>
              <a:rPr lang="en-GB" sz="3600" b="1" dirty="0" smtClean="0">
                <a:solidFill>
                  <a:schemeClr val="bg1"/>
                </a:solidFill>
                <a:latin typeface="Arial" panose="020B0604020202020204" pitchFamily="34" charset="0"/>
                <a:cs typeface="Arial" panose="020B0604020202020204" pitchFamily="34" charset="0"/>
              </a:rPr>
              <a:t> to the diet may result in an increase in fermentation leading to increased gas production, bloating or bowel movements</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Fermentation and SCFA production are reduced with low fibre diets</a:t>
            </a:r>
          </a:p>
        </p:txBody>
      </p:sp>
    </p:spTree>
    <p:extLst>
      <p:ext uri="{BB962C8B-B14F-4D97-AF65-F5344CB8AC3E}">
        <p14:creationId xmlns:p14="http://schemas.microsoft.com/office/powerpoint/2010/main" xmlns="" val="26598814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Prebiotics “Heads Up”</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Until bacterial flora are gradually established to rehabilitate or restore intestinal bacteria, nutrient absorption can be temporarily impaired and colon transit time increased</a:t>
            </a:r>
          </a:p>
          <a:p>
            <a:r>
              <a:rPr lang="en-GB" sz="3600" b="1" dirty="0" smtClean="0">
                <a:solidFill>
                  <a:schemeClr val="bg1"/>
                </a:solidFill>
                <a:latin typeface="Arial" panose="020B0604020202020204" pitchFamily="34" charset="0"/>
                <a:cs typeface="Arial" panose="020B0604020202020204" pitchFamily="34" charset="0"/>
              </a:rPr>
              <a:t>Short term effect</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288444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Benefits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ncrease the number or activity of  </a:t>
            </a:r>
            <a:r>
              <a:rPr lang="en-GB" sz="3600" b="1" dirty="0" err="1" smtClean="0">
                <a:solidFill>
                  <a:schemeClr val="bg1"/>
                </a:solidFill>
                <a:latin typeface="Arial" panose="020B0604020202020204" pitchFamily="34" charset="0"/>
                <a:cs typeface="Arial" panose="020B0604020202020204" pitchFamily="34" charset="0"/>
              </a:rPr>
              <a:t>bifidobacteria</a:t>
            </a:r>
            <a:r>
              <a:rPr lang="en-GB" sz="3600" b="1" dirty="0" smtClean="0">
                <a:solidFill>
                  <a:schemeClr val="bg1"/>
                </a:solidFill>
                <a:latin typeface="Arial" panose="020B0604020202020204" pitchFamily="34" charset="0"/>
                <a:cs typeface="Arial" panose="020B0604020202020204" pitchFamily="34" charset="0"/>
              </a:rPr>
              <a:t> and lactic acid bacteria</a:t>
            </a:r>
            <a:endParaRPr lang="en-GB" sz="3600" b="1" dirty="0">
              <a:solidFill>
                <a:schemeClr val="bg1"/>
              </a:solidFill>
              <a:latin typeface="Arial" panose="020B0604020202020204" pitchFamily="34" charset="0"/>
              <a:cs typeface="Arial" panose="020B0604020202020204" pitchFamily="34" charset="0"/>
            </a:endParaRPr>
          </a:p>
          <a:p>
            <a:r>
              <a:rPr lang="en-GB" sz="3600" b="1" dirty="0" smtClean="0">
                <a:solidFill>
                  <a:schemeClr val="bg1"/>
                </a:solidFill>
                <a:latin typeface="Arial" panose="020B0604020202020204" pitchFamily="34" charset="0"/>
                <a:cs typeface="Arial" panose="020B0604020202020204" pitchFamily="34" charset="0"/>
              </a:rPr>
              <a:t>Improve digestion, especially mineral absorption (Ca, Mg) and strengthen the immune system</a:t>
            </a:r>
          </a:p>
          <a:p>
            <a:r>
              <a:rPr lang="en-GB" sz="3600" b="1" dirty="0" smtClean="0">
                <a:solidFill>
                  <a:schemeClr val="bg1"/>
                </a:solidFill>
                <a:latin typeface="Arial" panose="020B0604020202020204" pitchFamily="34" charset="0"/>
                <a:cs typeface="Arial" panose="020B0604020202020204" pitchFamily="34" charset="0"/>
              </a:rPr>
              <a:t>Product that stimulates </a:t>
            </a:r>
            <a:r>
              <a:rPr lang="en-GB" sz="3600" b="1" dirty="0" err="1" smtClean="0">
                <a:solidFill>
                  <a:schemeClr val="bg1"/>
                </a:solidFill>
                <a:latin typeface="Arial" panose="020B0604020202020204" pitchFamily="34" charset="0"/>
                <a:cs typeface="Arial" panose="020B0604020202020204" pitchFamily="34" charset="0"/>
              </a:rPr>
              <a:t>bifidobacteria</a:t>
            </a:r>
            <a:r>
              <a:rPr lang="en-GB" sz="3600" b="1" dirty="0" smtClean="0">
                <a:solidFill>
                  <a:schemeClr val="bg1"/>
                </a:solidFill>
                <a:latin typeface="Arial" panose="020B0604020202020204" pitchFamily="34" charset="0"/>
                <a:cs typeface="Arial" panose="020B0604020202020204" pitchFamily="34" charset="0"/>
              </a:rPr>
              <a:t> is a bifidogenic factor</a:t>
            </a:r>
          </a:p>
        </p:txBody>
      </p:sp>
    </p:spTree>
    <p:extLst>
      <p:ext uri="{BB962C8B-B14F-4D97-AF65-F5344CB8AC3E}">
        <p14:creationId xmlns:p14="http://schemas.microsoft.com/office/powerpoint/2010/main" xmlns="" val="16158570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Benefits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Mineral absorption – improve calcium and magnesium uptake in SI</a:t>
            </a:r>
          </a:p>
          <a:p>
            <a:r>
              <a:rPr lang="en-GB" sz="3600" b="1" dirty="0" smtClean="0">
                <a:solidFill>
                  <a:schemeClr val="bg1"/>
                </a:solidFill>
                <a:latin typeface="Arial" panose="020B0604020202020204" pitchFamily="34" charset="0"/>
                <a:cs typeface="Arial" panose="020B0604020202020204" pitchFamily="34" charset="0"/>
              </a:rPr>
              <a:t>Potential anti-cancer properties</a:t>
            </a:r>
          </a:p>
          <a:p>
            <a:r>
              <a:rPr lang="en-GB" sz="3600" b="1" dirty="0" smtClean="0">
                <a:solidFill>
                  <a:schemeClr val="bg1"/>
                </a:solidFill>
                <a:latin typeface="Arial" panose="020B0604020202020204" pitchFamily="34" charset="0"/>
                <a:cs typeface="Arial" panose="020B0604020202020204" pitchFamily="34" charset="0"/>
              </a:rPr>
              <a:t>Lipid metabolism</a:t>
            </a:r>
          </a:p>
          <a:p>
            <a:r>
              <a:rPr lang="en-GB" sz="3600" b="1" dirty="0">
                <a:solidFill>
                  <a:schemeClr val="bg1"/>
                </a:solidFill>
                <a:latin typeface="Arial" panose="020B0604020202020204" pitchFamily="34" charset="0"/>
                <a:cs typeface="Arial" panose="020B0604020202020204" pitchFamily="34" charset="0"/>
              </a:rPr>
              <a:t>A</a:t>
            </a:r>
            <a:r>
              <a:rPr lang="en-GB" sz="3600" b="1" dirty="0" smtClean="0">
                <a:solidFill>
                  <a:schemeClr val="bg1"/>
                </a:solidFill>
                <a:latin typeface="Arial" panose="020B0604020202020204" pitchFamily="34" charset="0"/>
                <a:cs typeface="Arial" panose="020B0604020202020204" pitchFamily="34" charset="0"/>
              </a:rPr>
              <a:t>nti-inflammatory properties</a:t>
            </a:r>
          </a:p>
          <a:p>
            <a:r>
              <a:rPr lang="en-GB" sz="3600" b="1" dirty="0" smtClean="0">
                <a:solidFill>
                  <a:schemeClr val="bg1"/>
                </a:solidFill>
                <a:latin typeface="Arial" panose="020B0604020202020204" pitchFamily="34" charset="0"/>
                <a:cs typeface="Arial" panose="020B0604020202020204" pitchFamily="34" charset="0"/>
              </a:rPr>
              <a:t>Immune system responses</a:t>
            </a:r>
          </a:p>
        </p:txBody>
      </p:sp>
    </p:spTree>
    <p:extLst>
      <p:ext uri="{BB962C8B-B14F-4D97-AF65-F5344CB8AC3E}">
        <p14:creationId xmlns:p14="http://schemas.microsoft.com/office/powerpoint/2010/main" xmlns="" val="8261185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Benefits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In mouth believed to be protective against dental caries</a:t>
            </a:r>
          </a:p>
          <a:p>
            <a:r>
              <a:rPr lang="en-GB" sz="3600" b="1" dirty="0" smtClean="0">
                <a:solidFill>
                  <a:schemeClr val="bg1"/>
                </a:solidFill>
                <a:latin typeface="Arial" panose="020B0604020202020204" pitchFamily="34" charset="0"/>
                <a:cs typeface="Arial" panose="020B0604020202020204" pitchFamily="34" charset="0"/>
              </a:rPr>
              <a:t>Attach to cellular binding sites for pathogenic bacteria</a:t>
            </a:r>
          </a:p>
          <a:p>
            <a:r>
              <a:rPr lang="en-GB" sz="3600" b="1" dirty="0" smtClean="0">
                <a:solidFill>
                  <a:schemeClr val="bg1"/>
                </a:solidFill>
                <a:latin typeface="Arial" panose="020B0604020202020204" pitchFamily="34" charset="0"/>
                <a:cs typeface="Arial" panose="020B0604020202020204" pitchFamily="34" charset="0"/>
              </a:rPr>
              <a:t>In LI prebiotic fermentation leads to increased production of bacterial cell  mass with improved laxation</a:t>
            </a:r>
          </a:p>
        </p:txBody>
      </p:sp>
    </p:spTree>
    <p:extLst>
      <p:ext uri="{BB962C8B-B14F-4D97-AF65-F5344CB8AC3E}">
        <p14:creationId xmlns:p14="http://schemas.microsoft.com/office/powerpoint/2010/main" xmlns="" val="11797008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Benefits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Mice and rats challenged with carcinogens and mutagens showed that prebiotics or mixed with probiotics can have strong anti-cancer effects</a:t>
            </a:r>
          </a:p>
          <a:p>
            <a:r>
              <a:rPr lang="en-GB" sz="3600" b="1" dirty="0" smtClean="0">
                <a:solidFill>
                  <a:schemeClr val="bg1"/>
                </a:solidFill>
                <a:latin typeface="Arial" panose="020B0604020202020204" pitchFamily="34" charset="0"/>
                <a:cs typeface="Arial" panose="020B0604020202020204" pitchFamily="34" charset="0"/>
              </a:rPr>
              <a:t>Minimise damage to DNA in colonic epithelial cells, reduce aberrant crypt foci on mucosal surface and prevent tumours</a:t>
            </a:r>
          </a:p>
        </p:txBody>
      </p:sp>
    </p:spTree>
    <p:extLst>
      <p:ext uri="{BB962C8B-B14F-4D97-AF65-F5344CB8AC3E}">
        <p14:creationId xmlns:p14="http://schemas.microsoft.com/office/powerpoint/2010/main" xmlns="" val="4345358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Benefits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a:bodyPr>
          <a:lstStyle/>
          <a:p>
            <a:r>
              <a:rPr lang="en-GB" sz="3600" b="1" dirty="0" smtClean="0">
                <a:solidFill>
                  <a:schemeClr val="bg1"/>
                </a:solidFill>
                <a:latin typeface="Arial" panose="020B0604020202020204" pitchFamily="34" charset="0"/>
                <a:cs typeface="Arial" panose="020B0604020202020204" pitchFamily="34" charset="0"/>
              </a:rPr>
              <a:t>Research has shown that prebiotics have a potential effect on:</a:t>
            </a:r>
          </a:p>
          <a:p>
            <a:r>
              <a:rPr lang="en-GB" sz="3600" b="1" dirty="0">
                <a:solidFill>
                  <a:schemeClr val="bg1"/>
                </a:solidFill>
                <a:latin typeface="Arial" panose="020B0604020202020204" pitchFamily="34" charset="0"/>
                <a:cs typeface="Arial" panose="020B0604020202020204" pitchFamily="34" charset="0"/>
              </a:rPr>
              <a:t>B</a:t>
            </a:r>
            <a:r>
              <a:rPr lang="en-GB" sz="3600" b="1" dirty="0" smtClean="0">
                <a:solidFill>
                  <a:schemeClr val="bg1"/>
                </a:solidFill>
                <a:latin typeface="Arial" panose="020B0604020202020204" pitchFamily="34" charset="0"/>
                <a:cs typeface="Arial" panose="020B0604020202020204" pitchFamily="34" charset="0"/>
              </a:rPr>
              <a:t>owel acidity</a:t>
            </a:r>
          </a:p>
          <a:p>
            <a:r>
              <a:rPr lang="en-GB" sz="3600" b="1" dirty="0">
                <a:solidFill>
                  <a:schemeClr val="bg1"/>
                </a:solidFill>
                <a:latin typeface="Arial" panose="020B0604020202020204" pitchFamily="34" charset="0"/>
                <a:cs typeface="Arial" panose="020B0604020202020204" pitchFamily="34" charset="0"/>
              </a:rPr>
              <a:t>R</a:t>
            </a:r>
            <a:r>
              <a:rPr lang="en-GB" sz="3600" b="1" dirty="0" smtClean="0">
                <a:solidFill>
                  <a:schemeClr val="bg1"/>
                </a:solidFill>
                <a:latin typeface="Arial" panose="020B0604020202020204" pitchFamily="34" charset="0"/>
                <a:cs typeface="Arial" panose="020B0604020202020204" pitchFamily="34" charset="0"/>
              </a:rPr>
              <a:t>eduction of colorectal cancer risk</a:t>
            </a:r>
          </a:p>
          <a:p>
            <a:r>
              <a:rPr lang="en-GB" sz="3600" b="1" dirty="0">
                <a:solidFill>
                  <a:schemeClr val="bg1"/>
                </a:solidFill>
                <a:latin typeface="Arial" panose="020B0604020202020204" pitchFamily="34" charset="0"/>
                <a:cs typeface="Arial" panose="020B0604020202020204" pitchFamily="34" charset="0"/>
              </a:rPr>
              <a:t>I</a:t>
            </a:r>
            <a:r>
              <a:rPr lang="en-GB" sz="3600" b="1" dirty="0" smtClean="0">
                <a:solidFill>
                  <a:schemeClr val="bg1"/>
                </a:solidFill>
                <a:latin typeface="Arial" panose="020B0604020202020204" pitchFamily="34" charset="0"/>
                <a:cs typeface="Arial" panose="020B0604020202020204" pitchFamily="34" charset="0"/>
              </a:rPr>
              <a:t>nflammatory bowel disease (Crohn’s or ulcerative colitis), </a:t>
            </a:r>
          </a:p>
          <a:p>
            <a:r>
              <a:rPr lang="en-GB" sz="3600" b="1" dirty="0" smtClean="0">
                <a:solidFill>
                  <a:schemeClr val="bg1"/>
                </a:solidFill>
                <a:latin typeface="Arial" panose="020B0604020202020204" pitchFamily="34" charset="0"/>
                <a:cs typeface="Arial" panose="020B0604020202020204" pitchFamily="34" charset="0"/>
              </a:rPr>
              <a:t>Hypertension</a:t>
            </a:r>
          </a:p>
          <a:p>
            <a:r>
              <a:rPr lang="en-GB" sz="3600" b="1" dirty="0">
                <a:solidFill>
                  <a:schemeClr val="bg1"/>
                </a:solidFill>
                <a:latin typeface="Arial" panose="020B0604020202020204" pitchFamily="34" charset="0"/>
                <a:cs typeface="Arial" panose="020B0604020202020204" pitchFamily="34" charset="0"/>
              </a:rPr>
              <a:t>D</a:t>
            </a:r>
            <a:r>
              <a:rPr lang="en-GB" sz="3600" b="1" dirty="0" smtClean="0">
                <a:solidFill>
                  <a:schemeClr val="bg1"/>
                </a:solidFill>
                <a:latin typeface="Arial" panose="020B0604020202020204" pitchFamily="34" charset="0"/>
                <a:cs typeface="Arial" panose="020B0604020202020204" pitchFamily="34" charset="0"/>
              </a:rPr>
              <a:t>efecation frequency</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067484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Benefits of Prebiotics</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3600" b="1" dirty="0" smtClean="0">
                <a:solidFill>
                  <a:schemeClr val="bg1"/>
                </a:solidFill>
                <a:latin typeface="Arial" panose="020B0604020202020204" pitchFamily="34" charset="0"/>
                <a:cs typeface="Arial" panose="020B0604020202020204" pitchFamily="34" charset="0"/>
              </a:rPr>
              <a:t>May be effective in decreasing the number of infectious episodes requiring antibiotics and the total number of infections in children aged 0-24 months</a:t>
            </a:r>
          </a:p>
          <a:p>
            <a:r>
              <a:rPr lang="en-GB" sz="3600" b="1" dirty="0" smtClean="0">
                <a:solidFill>
                  <a:schemeClr val="bg1"/>
                </a:solidFill>
                <a:latin typeface="Arial" panose="020B0604020202020204" pitchFamily="34" charset="0"/>
                <a:cs typeface="Arial" panose="020B0604020202020204" pitchFamily="34" charset="0"/>
              </a:rPr>
              <a:t>Beneficial through the production of SCFA via fermentation which nourish the gut and have beneficial effects on the body</a:t>
            </a:r>
          </a:p>
          <a:p>
            <a:endParaRPr lang="en-GB" sz="3600" b="1" dirty="0" smtClean="0">
              <a:solidFill>
                <a:schemeClr val="bg1"/>
              </a:solidFill>
              <a:latin typeface="Arial" panose="020B0604020202020204" pitchFamily="34" charset="0"/>
              <a:cs typeface="Arial" panose="020B0604020202020204" pitchFamily="34" charset="0"/>
            </a:endParaRPr>
          </a:p>
          <a:p>
            <a:endParaRPr lang="en-GB" sz="3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729167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Short Chain Fatty Acids (SCFA)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Physiological processes in the body that are affected by prebiotics result from their breakdown by colonic microorganisms and the consequent formation of short chain fatty acids (SCFA)</a:t>
            </a:r>
          </a:p>
        </p:txBody>
      </p:sp>
    </p:spTree>
    <p:extLst>
      <p:ext uri="{BB962C8B-B14F-4D97-AF65-F5344CB8AC3E}">
        <p14:creationId xmlns:p14="http://schemas.microsoft.com/office/powerpoint/2010/main" xmlns="" val="18846211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FF00"/>
                </a:solidFill>
                <a:latin typeface="Arial" panose="020B0604020202020204" pitchFamily="34" charset="0"/>
                <a:cs typeface="Arial" panose="020B0604020202020204" pitchFamily="34" charset="0"/>
              </a:rPr>
              <a:t>Short Chain Fatty Acids (SCFA)</a:t>
            </a:r>
            <a:endParaRPr lang="en-GB"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3600" b="1" dirty="0" smtClean="0">
                <a:solidFill>
                  <a:schemeClr val="bg1"/>
                </a:solidFill>
                <a:latin typeface="Arial" panose="020B0604020202020204" pitchFamily="34" charset="0"/>
                <a:cs typeface="Arial" panose="020B0604020202020204" pitchFamily="34" charset="0"/>
              </a:rPr>
              <a:t>Acetate C2, </a:t>
            </a:r>
            <a:r>
              <a:rPr lang="en-GB" sz="3600" b="1" dirty="0" err="1" smtClean="0">
                <a:solidFill>
                  <a:schemeClr val="bg1"/>
                </a:solidFill>
                <a:latin typeface="Arial" panose="020B0604020202020204" pitchFamily="34" charset="0"/>
                <a:cs typeface="Arial" panose="020B0604020202020204" pitchFamily="34" charset="0"/>
              </a:rPr>
              <a:t>Proprionate</a:t>
            </a:r>
            <a:r>
              <a:rPr lang="en-GB" sz="3600" b="1" dirty="0" smtClean="0">
                <a:solidFill>
                  <a:schemeClr val="bg1"/>
                </a:solidFill>
                <a:latin typeface="Arial" panose="020B0604020202020204" pitchFamily="34" charset="0"/>
                <a:cs typeface="Arial" panose="020B0604020202020204" pitchFamily="34" charset="0"/>
              </a:rPr>
              <a:t> C3 and Butyrate C4</a:t>
            </a:r>
          </a:p>
          <a:p>
            <a:r>
              <a:rPr lang="en-GB" sz="3600" b="1" dirty="0" smtClean="0">
                <a:solidFill>
                  <a:schemeClr val="bg1"/>
                </a:solidFill>
                <a:latin typeface="Arial" panose="020B0604020202020204" pitchFamily="34" charset="0"/>
                <a:cs typeface="Arial" panose="020B0604020202020204" pitchFamily="34" charset="0"/>
              </a:rPr>
              <a:t>Energy generation, colonic function, immune system reactivity, carcinogenesis, satiety, oxidative stress, barrier function, insulin sensitivity</a:t>
            </a:r>
          </a:p>
        </p:txBody>
      </p:sp>
    </p:spTree>
    <p:extLst>
      <p:ext uri="{BB962C8B-B14F-4D97-AF65-F5344CB8AC3E}">
        <p14:creationId xmlns:p14="http://schemas.microsoft.com/office/powerpoint/2010/main" xmlns="" val="2024513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14298</TotalTime>
  <Words>8096</Words>
  <Application>Microsoft Office PowerPoint</Application>
  <PresentationFormat>On-screen Show (4:3)</PresentationFormat>
  <Paragraphs>1464</Paragraphs>
  <Slides>331</Slides>
  <Notes>27</Notes>
  <HiddenSlides>0</HiddenSlides>
  <MMClips>0</MMClips>
  <ScaleCrop>false</ScaleCrop>
  <HeadingPairs>
    <vt:vector size="4" baseType="variant">
      <vt:variant>
        <vt:lpstr>Theme</vt:lpstr>
      </vt:variant>
      <vt:variant>
        <vt:i4>1</vt:i4>
      </vt:variant>
      <vt:variant>
        <vt:lpstr>Slide Titles</vt:lpstr>
      </vt:variant>
      <vt:variant>
        <vt:i4>331</vt:i4>
      </vt:variant>
    </vt:vector>
  </HeadingPairs>
  <TitlesOfParts>
    <vt:vector size="3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Microbiome</vt:lpstr>
      <vt:lpstr>Microbiome</vt:lpstr>
      <vt:lpstr>Microbiome</vt:lpstr>
      <vt:lpstr>Microbiome Disturbance</vt:lpstr>
      <vt:lpstr>Optimising the Microbiome – Gut Kit </vt:lpstr>
      <vt:lpstr>Slide 27</vt:lpstr>
      <vt:lpstr>Slide 28</vt:lpstr>
      <vt:lpstr>Stomach</vt:lpstr>
      <vt:lpstr>Stomach</vt:lpstr>
      <vt:lpstr>Slide 31</vt:lpstr>
      <vt:lpstr>Stomach</vt:lpstr>
      <vt:lpstr>Gut kit biomarkers for the Stomach</vt:lpstr>
      <vt:lpstr>Gut kit biomarkers for the Stomach</vt:lpstr>
      <vt:lpstr>Pathogenic Bacteria</vt:lpstr>
      <vt:lpstr>Remedies for pathogenic bacteria</vt:lpstr>
      <vt:lpstr>Slide 37</vt:lpstr>
      <vt:lpstr>Gut Kit biomarkers for GB</vt:lpstr>
      <vt:lpstr>Bile</vt:lpstr>
      <vt:lpstr>Gall Bladder – Functions of Bile</vt:lpstr>
      <vt:lpstr>Key Nutrients for Bile synthesis</vt:lpstr>
      <vt:lpstr>Slide 42</vt:lpstr>
      <vt:lpstr>Slide 43</vt:lpstr>
      <vt:lpstr>Pancreatic enzymes - main</vt:lpstr>
      <vt:lpstr>Pancreatic enzymes</vt:lpstr>
      <vt:lpstr>Slide 46</vt:lpstr>
      <vt:lpstr>Slide 47</vt:lpstr>
      <vt:lpstr>Slide 48</vt:lpstr>
      <vt:lpstr>Gut kit Biomarkers for dysfunction</vt:lpstr>
      <vt:lpstr>Large Intestine biomarkers</vt:lpstr>
      <vt:lpstr>Large Intestine biomarkers</vt:lpstr>
      <vt:lpstr>Anti Fungal Remedies</vt:lpstr>
      <vt:lpstr>Anti Parasitic Remedies</vt:lpstr>
      <vt:lpstr>Insoluble Fibre for the Large Intestine</vt:lpstr>
      <vt:lpstr>Slide 55</vt:lpstr>
      <vt:lpstr>Prebiotics</vt:lpstr>
      <vt:lpstr>Prebiotics</vt:lpstr>
      <vt:lpstr>Prebiotics</vt:lpstr>
      <vt:lpstr>Slide 59</vt:lpstr>
      <vt:lpstr>Prebiotics</vt:lpstr>
      <vt:lpstr>Types of Prebiotics</vt:lpstr>
      <vt:lpstr>Types of Prebiotics - Inulins</vt:lpstr>
      <vt:lpstr>Slide 63</vt:lpstr>
      <vt:lpstr>Slide 64</vt:lpstr>
      <vt:lpstr>Slide 65</vt:lpstr>
      <vt:lpstr>Slide 66</vt:lpstr>
      <vt:lpstr>Types of Prebiotics</vt:lpstr>
      <vt:lpstr>Fructooligosaccharides (FOS)</vt:lpstr>
      <vt:lpstr>Slide 69</vt:lpstr>
      <vt:lpstr>Slide 70</vt:lpstr>
      <vt:lpstr>Slide 71</vt:lpstr>
      <vt:lpstr>Slide 72</vt:lpstr>
      <vt:lpstr>Pectin</vt:lpstr>
      <vt:lpstr>Pectin</vt:lpstr>
      <vt:lpstr>Pectin</vt:lpstr>
      <vt:lpstr>Beta Glucans</vt:lpstr>
      <vt:lpstr>Xylooligosaccharides</vt:lpstr>
      <vt:lpstr>Xylooligosaccharides</vt:lpstr>
      <vt:lpstr>Slide 79</vt:lpstr>
      <vt:lpstr>Slide 80</vt:lpstr>
      <vt:lpstr>Slide 81</vt:lpstr>
      <vt:lpstr>Short &amp; Long Chain Prebiotics</vt:lpstr>
      <vt:lpstr>Short &amp; Long Chain Prebiotics</vt:lpstr>
      <vt:lpstr>Short &amp; Long Chain Prebiotics</vt:lpstr>
      <vt:lpstr>Slide 85</vt:lpstr>
      <vt:lpstr>Slide 86</vt:lpstr>
      <vt:lpstr>Slide 87</vt:lpstr>
      <vt:lpstr>Slide 88</vt:lpstr>
      <vt:lpstr>Slide 89</vt:lpstr>
      <vt:lpstr>Prebiotics “Heads Up”</vt:lpstr>
      <vt:lpstr>Prebiotics “Heads Up”</vt:lpstr>
      <vt:lpstr>Benefits of Prebiotics</vt:lpstr>
      <vt:lpstr>Benefits of Prebiotics</vt:lpstr>
      <vt:lpstr>Benefits of Prebiotics</vt:lpstr>
      <vt:lpstr>Benefits of Prebiotics</vt:lpstr>
      <vt:lpstr>Benefits of Prebiotics</vt:lpstr>
      <vt:lpstr>Benefits of Prebiotics</vt:lpstr>
      <vt:lpstr>Short Chain Fatty Acids (SCFA)</vt:lpstr>
      <vt:lpstr>Short Chain Fatty Acids (SCFA)</vt:lpstr>
      <vt:lpstr>Acetate C2</vt:lpstr>
      <vt:lpstr>Acetate C2</vt:lpstr>
      <vt:lpstr>Acetate C2</vt:lpstr>
      <vt:lpstr>Butyrate C4</vt:lpstr>
      <vt:lpstr>Butyrate C4</vt:lpstr>
      <vt:lpstr>Butyrate C4</vt:lpstr>
      <vt:lpstr>Proprionic Acid C3 – An enigma!</vt:lpstr>
      <vt:lpstr>Proprionic Acid C3 – An enigma!</vt:lpstr>
      <vt:lpstr>Proprionic Acid C3 – An enigma!</vt:lpstr>
      <vt:lpstr>Proprionic Acid C3 – An enigma!</vt:lpstr>
      <vt:lpstr>Proprionic Acid C3 – An enigma!</vt:lpstr>
      <vt:lpstr>Proprionic Acid C3 – An enigma!</vt:lpstr>
      <vt:lpstr>Test for Prebiotics</vt:lpstr>
      <vt:lpstr>Test for Proprionic acid</vt:lpstr>
      <vt:lpstr>Test for Proprionic acid</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1. Lactobacillus Acidophilus</vt:lpstr>
      <vt:lpstr>Lactobacillus Acidophilus</vt:lpstr>
      <vt:lpstr>Slide 171</vt:lpstr>
      <vt:lpstr>Slide 172</vt:lpstr>
      <vt:lpstr>4. Lactobacillus Bulgaricus</vt:lpstr>
      <vt:lpstr>Lactobacillus Bulgaricus</vt:lpstr>
      <vt:lpstr>5. Lactobacillus Casei</vt:lpstr>
      <vt:lpstr>Lactobacillus Casei</vt:lpstr>
      <vt:lpstr>Lactobacillus Casei</vt:lpstr>
      <vt:lpstr>Lactobacillus Casei</vt:lpstr>
      <vt:lpstr>Slide 179</vt:lpstr>
      <vt:lpstr>Slide 180</vt:lpstr>
      <vt:lpstr>Slide 181</vt:lpstr>
      <vt:lpstr>Slide 182</vt:lpstr>
      <vt:lpstr>Slide 183</vt:lpstr>
      <vt:lpstr>Slide 184</vt:lpstr>
      <vt:lpstr>Slide 185</vt:lpstr>
      <vt:lpstr>Slide 186</vt:lpstr>
      <vt:lpstr>Slide 187</vt:lpstr>
      <vt:lpstr>Slide 188</vt:lpstr>
      <vt:lpstr>Slide 189</vt:lpstr>
      <vt:lpstr>14. Lactobacillus Plantarum</vt:lpstr>
      <vt:lpstr>Lactobacillus Plantarum</vt:lpstr>
      <vt:lpstr>Slide 192</vt:lpstr>
      <vt:lpstr>Slide 193</vt:lpstr>
      <vt:lpstr>16. Lactobacillus Rhamnosus</vt:lpstr>
      <vt:lpstr>Lactobacillus Rhamnosus</vt:lpstr>
      <vt:lpstr>Lactobacillus Rhamnosus</vt:lpstr>
      <vt:lpstr>Slide 197</vt:lpstr>
      <vt:lpstr>Slide 198</vt:lpstr>
      <vt:lpstr>18. Streptococcus Thermophilus</vt:lpstr>
      <vt:lpstr>Streptococcus Thermophilus</vt:lpstr>
      <vt:lpstr>Streptococcus Thermophilus</vt:lpstr>
      <vt:lpstr>Slide 202</vt:lpstr>
      <vt:lpstr>22. Bifidobacterium Bifidum</vt:lpstr>
      <vt:lpstr>Bifidobacterium Bifidum</vt:lpstr>
      <vt:lpstr>Bifidobacterium Bifidum</vt:lpstr>
      <vt:lpstr>Bifidobacterium Bifidum</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Bacillus Subtilis</vt:lpstr>
      <vt:lpstr>Slide 221</vt:lpstr>
      <vt:lpstr>Bacillus Subtilis</vt:lpstr>
      <vt:lpstr>Slide 223</vt:lpstr>
      <vt:lpstr>Slide 224</vt:lpstr>
      <vt:lpstr>30. Saccharomyces Boulardii</vt:lpstr>
      <vt:lpstr>Saccharomyces Boulardii</vt:lpstr>
      <vt:lpstr>Saccharomyces Boulardii</vt:lpstr>
      <vt:lpstr>Saccharomyces Boulardii</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Decarboxylated A/A derivatives</vt:lpstr>
      <vt:lpstr>Decarboxylated A/A derivatives</vt:lpstr>
      <vt:lpstr>Decarboxylated A/A derivatives</vt:lpstr>
      <vt:lpstr>Decarboxylated A/A derivatives</vt:lpstr>
      <vt:lpstr>Decarboxylated A/A derivatives</vt:lpstr>
      <vt:lpstr>Decarboxylated A/A derivatives</vt:lpstr>
      <vt:lpstr>Decarboxylated A/A derivatives</vt:lpstr>
      <vt:lpstr>Decarboxylated A/A derivatives</vt:lpstr>
      <vt:lpstr>Decarboxylated A/A derivatives</vt:lpstr>
      <vt:lpstr>Hydrogen Sulfide </vt:lpstr>
      <vt:lpstr>Hydrogen Sulfide </vt:lpstr>
      <vt:lpstr>Solution to Decarboxylated A/A derivatives</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lpstr>Slide 315</vt:lpstr>
      <vt:lpstr>Slide 316</vt:lpstr>
      <vt:lpstr>Slide 317</vt:lpstr>
      <vt:lpstr>Slide 318</vt:lpstr>
      <vt:lpstr>Slide 319</vt:lpstr>
      <vt:lpstr>Slide 320</vt:lpstr>
      <vt:lpstr>Slide 321</vt:lpstr>
      <vt:lpstr>Slide 322</vt:lpstr>
      <vt:lpstr>Slide 323</vt:lpstr>
      <vt:lpstr>Slide 324</vt:lpstr>
      <vt:lpstr>Slide 325</vt:lpstr>
      <vt:lpstr>Slide 326</vt:lpstr>
      <vt:lpstr>Slide 327</vt:lpstr>
      <vt:lpstr>Slide 328</vt:lpstr>
      <vt:lpstr>Slide 329</vt:lpstr>
      <vt:lpstr>Slide 330</vt:lpstr>
      <vt:lpstr>Slide 331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Astill-Smith</dc:creator>
  <cp:lastModifiedBy>Bob</cp:lastModifiedBy>
  <cp:revision>275</cp:revision>
  <cp:lastPrinted>2016-03-01T18:47:22Z</cp:lastPrinted>
  <dcterms:created xsi:type="dcterms:W3CDTF">2015-11-29T13:34:44Z</dcterms:created>
  <dcterms:modified xsi:type="dcterms:W3CDTF">2016-03-16T16:40:22Z</dcterms:modified>
</cp:coreProperties>
</file>