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2"/>
  </p:notesMasterIdLst>
  <p:handoutMasterIdLst>
    <p:handoutMasterId r:id="rId313"/>
  </p:handoutMasterIdLst>
  <p:sldIdLst>
    <p:sldId id="2521" r:id="rId2"/>
    <p:sldId id="2548" r:id="rId3"/>
    <p:sldId id="2557" r:id="rId4"/>
    <p:sldId id="2558" r:id="rId5"/>
    <p:sldId id="2559" r:id="rId6"/>
    <p:sldId id="1581" r:id="rId7"/>
    <p:sldId id="1828" r:id="rId8"/>
    <p:sldId id="1573" r:id="rId9"/>
    <p:sldId id="1728" r:id="rId10"/>
    <p:sldId id="1388" r:id="rId11"/>
    <p:sldId id="1277" r:id="rId12"/>
    <p:sldId id="1320" r:id="rId13"/>
    <p:sldId id="2295" r:id="rId14"/>
    <p:sldId id="2550" r:id="rId15"/>
    <p:sldId id="2309" r:id="rId16"/>
    <p:sldId id="2310" r:id="rId17"/>
    <p:sldId id="2311" r:id="rId18"/>
    <p:sldId id="2312" r:id="rId19"/>
    <p:sldId id="2313" r:id="rId20"/>
    <p:sldId id="2314" r:id="rId21"/>
    <p:sldId id="2315" r:id="rId22"/>
    <p:sldId id="2316" r:id="rId23"/>
    <p:sldId id="2317" r:id="rId24"/>
    <p:sldId id="2319" r:id="rId25"/>
    <p:sldId id="2320" r:id="rId26"/>
    <p:sldId id="2321" r:id="rId27"/>
    <p:sldId id="2322" r:id="rId28"/>
    <p:sldId id="2323" r:id="rId29"/>
    <p:sldId id="2325" r:id="rId30"/>
    <p:sldId id="2324" r:id="rId31"/>
    <p:sldId id="2326" r:id="rId32"/>
    <p:sldId id="2327" r:id="rId33"/>
    <p:sldId id="2328" r:id="rId34"/>
    <p:sldId id="2329" r:id="rId35"/>
    <p:sldId id="2330" r:id="rId36"/>
    <p:sldId id="2331" r:id="rId37"/>
    <p:sldId id="2515" r:id="rId38"/>
    <p:sldId id="2514" r:id="rId39"/>
    <p:sldId id="2551" r:id="rId40"/>
    <p:sldId id="2333" r:id="rId41"/>
    <p:sldId id="2334" r:id="rId42"/>
    <p:sldId id="2335" r:id="rId43"/>
    <p:sldId id="2336" r:id="rId44"/>
    <p:sldId id="2337" r:id="rId45"/>
    <p:sldId id="2338" r:id="rId46"/>
    <p:sldId id="2339" r:id="rId47"/>
    <p:sldId id="2340" r:id="rId48"/>
    <p:sldId id="2342" r:id="rId49"/>
    <p:sldId id="2343" r:id="rId50"/>
    <p:sldId id="2344" r:id="rId51"/>
    <p:sldId id="2345" r:id="rId52"/>
    <p:sldId id="2346" r:id="rId53"/>
    <p:sldId id="2347" r:id="rId54"/>
    <p:sldId id="2349" r:id="rId55"/>
    <p:sldId id="2350" r:id="rId56"/>
    <p:sldId id="2351" r:id="rId57"/>
    <p:sldId id="2354" r:id="rId58"/>
    <p:sldId id="2552" r:id="rId59"/>
    <p:sldId id="2355" r:id="rId60"/>
    <p:sldId id="2356" r:id="rId61"/>
    <p:sldId id="2357" r:id="rId62"/>
    <p:sldId id="2359" r:id="rId63"/>
    <p:sldId id="2360" r:id="rId64"/>
    <p:sldId id="2361" r:id="rId65"/>
    <p:sldId id="2362" r:id="rId66"/>
    <p:sldId id="2553" r:id="rId67"/>
    <p:sldId id="2363" r:id="rId68"/>
    <p:sldId id="2554" r:id="rId69"/>
    <p:sldId id="2562" r:id="rId70"/>
    <p:sldId id="2563" r:id="rId71"/>
    <p:sldId id="2564" r:id="rId72"/>
    <p:sldId id="2565" r:id="rId73"/>
    <p:sldId id="2566" r:id="rId74"/>
    <p:sldId id="2567" r:id="rId75"/>
    <p:sldId id="2568" r:id="rId76"/>
    <p:sldId id="2569" r:id="rId77"/>
    <p:sldId id="2570" r:id="rId78"/>
    <p:sldId id="2571" r:id="rId79"/>
    <p:sldId id="2572" r:id="rId80"/>
    <p:sldId id="2573" r:id="rId81"/>
    <p:sldId id="2574" r:id="rId82"/>
    <p:sldId id="2575" r:id="rId83"/>
    <p:sldId id="2576" r:id="rId84"/>
    <p:sldId id="2577" r:id="rId85"/>
    <p:sldId id="2578" r:id="rId86"/>
    <p:sldId id="2579" r:id="rId87"/>
    <p:sldId id="2580" r:id="rId88"/>
    <p:sldId id="2581" r:id="rId89"/>
    <p:sldId id="2582" r:id="rId90"/>
    <p:sldId id="2583" r:id="rId91"/>
    <p:sldId id="2584" r:id="rId92"/>
    <p:sldId id="2585" r:id="rId93"/>
    <p:sldId id="2586" r:id="rId94"/>
    <p:sldId id="2587" r:id="rId95"/>
    <p:sldId id="2588" r:id="rId96"/>
    <p:sldId id="2589" r:id="rId97"/>
    <p:sldId id="2590" r:id="rId98"/>
    <p:sldId id="2592" r:id="rId99"/>
    <p:sldId id="2593" r:id="rId100"/>
    <p:sldId id="2594" r:id="rId101"/>
    <p:sldId id="2595" r:id="rId102"/>
    <p:sldId id="2596" r:id="rId103"/>
    <p:sldId id="2597" r:id="rId104"/>
    <p:sldId id="2598" r:id="rId105"/>
    <p:sldId id="2599" r:id="rId106"/>
    <p:sldId id="2600" r:id="rId107"/>
    <p:sldId id="2601" r:id="rId108"/>
    <p:sldId id="2602" r:id="rId109"/>
    <p:sldId id="2603" r:id="rId110"/>
    <p:sldId id="2604" r:id="rId111"/>
    <p:sldId id="2605" r:id="rId112"/>
    <p:sldId id="2606" r:id="rId113"/>
    <p:sldId id="2607" r:id="rId114"/>
    <p:sldId id="2608" r:id="rId115"/>
    <p:sldId id="2609" r:id="rId116"/>
    <p:sldId id="2610" r:id="rId117"/>
    <p:sldId id="2611" r:id="rId118"/>
    <p:sldId id="2612" r:id="rId119"/>
    <p:sldId id="2613" r:id="rId120"/>
    <p:sldId id="2614" r:id="rId121"/>
    <p:sldId id="2615" r:id="rId122"/>
    <p:sldId id="2616" r:id="rId123"/>
    <p:sldId id="2617" r:id="rId124"/>
    <p:sldId id="2618" r:id="rId125"/>
    <p:sldId id="2620" r:id="rId126"/>
    <p:sldId id="2621" r:id="rId127"/>
    <p:sldId id="2622" r:id="rId128"/>
    <p:sldId id="2623" r:id="rId129"/>
    <p:sldId id="2624" r:id="rId130"/>
    <p:sldId id="2625" r:id="rId131"/>
    <p:sldId id="2626" r:id="rId132"/>
    <p:sldId id="2627" r:id="rId133"/>
    <p:sldId id="2628" r:id="rId134"/>
    <p:sldId id="2629" r:id="rId135"/>
    <p:sldId id="2630" r:id="rId136"/>
    <p:sldId id="2631" r:id="rId137"/>
    <p:sldId id="2632" r:id="rId138"/>
    <p:sldId id="2633" r:id="rId139"/>
    <p:sldId id="2634" r:id="rId140"/>
    <p:sldId id="2635" r:id="rId141"/>
    <p:sldId id="2636" r:id="rId142"/>
    <p:sldId id="2637" r:id="rId143"/>
    <p:sldId id="2638" r:id="rId144"/>
    <p:sldId id="2639" r:id="rId145"/>
    <p:sldId id="2640" r:id="rId146"/>
    <p:sldId id="2641" r:id="rId147"/>
    <p:sldId id="2642" r:id="rId148"/>
    <p:sldId id="2643" r:id="rId149"/>
    <p:sldId id="2644" r:id="rId150"/>
    <p:sldId id="2645" r:id="rId151"/>
    <p:sldId id="2646" r:id="rId152"/>
    <p:sldId id="2647" r:id="rId153"/>
    <p:sldId id="2648" r:id="rId154"/>
    <p:sldId id="2649" r:id="rId155"/>
    <p:sldId id="2650" r:id="rId156"/>
    <p:sldId id="2651" r:id="rId157"/>
    <p:sldId id="2652" r:id="rId158"/>
    <p:sldId id="2653" r:id="rId159"/>
    <p:sldId id="2654" r:id="rId160"/>
    <p:sldId id="2655" r:id="rId161"/>
    <p:sldId id="2656" r:id="rId162"/>
    <p:sldId id="2657" r:id="rId163"/>
    <p:sldId id="2658" r:id="rId164"/>
    <p:sldId id="2659" r:id="rId165"/>
    <p:sldId id="2660" r:id="rId166"/>
    <p:sldId id="2661" r:id="rId167"/>
    <p:sldId id="2662" r:id="rId168"/>
    <p:sldId id="2663" r:id="rId169"/>
    <p:sldId id="2664" r:id="rId170"/>
    <p:sldId id="2665" r:id="rId171"/>
    <p:sldId id="2666" r:id="rId172"/>
    <p:sldId id="2667" r:id="rId173"/>
    <p:sldId id="2668" r:id="rId174"/>
    <p:sldId id="2669" r:id="rId175"/>
    <p:sldId id="2670" r:id="rId176"/>
    <p:sldId id="2671" r:id="rId177"/>
    <p:sldId id="2672" r:id="rId178"/>
    <p:sldId id="2673" r:id="rId179"/>
    <p:sldId id="2674" r:id="rId180"/>
    <p:sldId id="2675" r:id="rId181"/>
    <p:sldId id="2676" r:id="rId182"/>
    <p:sldId id="2677" r:id="rId183"/>
    <p:sldId id="2678" r:id="rId184"/>
    <p:sldId id="2679" r:id="rId185"/>
    <p:sldId id="2680" r:id="rId186"/>
    <p:sldId id="2681" r:id="rId187"/>
    <p:sldId id="2682" r:id="rId188"/>
    <p:sldId id="2683" r:id="rId189"/>
    <p:sldId id="2684" r:id="rId190"/>
    <p:sldId id="2685" r:id="rId191"/>
    <p:sldId id="2686" r:id="rId192"/>
    <p:sldId id="2549" r:id="rId193"/>
    <p:sldId id="1611" r:id="rId194"/>
    <p:sldId id="2555" r:id="rId195"/>
    <p:sldId id="2528" r:id="rId196"/>
    <p:sldId id="2464" r:id="rId197"/>
    <p:sldId id="2465" r:id="rId198"/>
    <p:sldId id="1331" r:id="rId199"/>
    <p:sldId id="1967" r:id="rId200"/>
    <p:sldId id="2561" r:id="rId201"/>
    <p:sldId id="1619" r:id="rId202"/>
    <p:sldId id="1968" r:id="rId203"/>
    <p:sldId id="1308" r:id="rId204"/>
    <p:sldId id="1309" r:id="rId205"/>
    <p:sldId id="1833" r:id="rId206"/>
    <p:sldId id="2193" r:id="rId207"/>
    <p:sldId id="2529" r:id="rId208"/>
    <p:sldId id="2530" r:id="rId209"/>
    <p:sldId id="1969" r:id="rId210"/>
    <p:sldId id="1900" r:id="rId211"/>
    <p:sldId id="1302" r:id="rId212"/>
    <p:sldId id="1303" r:id="rId213"/>
    <p:sldId id="1304" r:id="rId214"/>
    <p:sldId id="1305" r:id="rId215"/>
    <p:sldId id="1901" r:id="rId216"/>
    <p:sldId id="1949" r:id="rId217"/>
    <p:sldId id="1689" r:id="rId218"/>
    <p:sldId id="1825" r:id="rId219"/>
    <p:sldId id="1937" r:id="rId220"/>
    <p:sldId id="1970" r:id="rId221"/>
    <p:sldId id="1704" r:id="rId222"/>
    <p:sldId id="1709" r:id="rId223"/>
    <p:sldId id="1712" r:id="rId224"/>
    <p:sldId id="1821" r:id="rId225"/>
    <p:sldId id="2556" r:id="rId226"/>
    <p:sldId id="1253" r:id="rId227"/>
    <p:sldId id="1985" r:id="rId228"/>
    <p:sldId id="1971" r:id="rId229"/>
    <p:sldId id="1972" r:id="rId230"/>
    <p:sldId id="1973" r:id="rId231"/>
    <p:sldId id="1974" r:id="rId232"/>
    <p:sldId id="1735" r:id="rId233"/>
    <p:sldId id="1736" r:id="rId234"/>
    <p:sldId id="1310" r:id="rId235"/>
    <p:sldId id="1904" r:id="rId236"/>
    <p:sldId id="1312" r:id="rId237"/>
    <p:sldId id="1905" r:id="rId238"/>
    <p:sldId id="1734" r:id="rId239"/>
    <p:sldId id="1737" r:id="rId240"/>
    <p:sldId id="1259" r:id="rId241"/>
    <p:sldId id="1975" r:id="rId242"/>
    <p:sldId id="2531" r:id="rId243"/>
    <p:sldId id="2532" r:id="rId244"/>
    <p:sldId id="2533" r:id="rId245"/>
    <p:sldId id="1988" r:id="rId246"/>
    <p:sldId id="1978" r:id="rId247"/>
    <p:sldId id="1979" r:id="rId248"/>
    <p:sldId id="2534" r:id="rId249"/>
    <p:sldId id="2535" r:id="rId250"/>
    <p:sldId id="2536" r:id="rId251"/>
    <p:sldId id="2537" r:id="rId252"/>
    <p:sldId id="2538" r:id="rId253"/>
    <p:sldId id="1987" r:id="rId254"/>
    <p:sldId id="2539" r:id="rId255"/>
    <p:sldId id="2540" r:id="rId256"/>
    <p:sldId id="1758" r:id="rId257"/>
    <p:sldId id="1834" r:id="rId258"/>
    <p:sldId id="1760" r:id="rId259"/>
    <p:sldId id="1761" r:id="rId260"/>
    <p:sldId id="1762" r:id="rId261"/>
    <p:sldId id="1906" r:id="rId262"/>
    <p:sldId id="1763" r:id="rId263"/>
    <p:sldId id="1986" r:id="rId264"/>
    <p:sldId id="1766" r:id="rId265"/>
    <p:sldId id="1767" r:id="rId266"/>
    <p:sldId id="1907" r:id="rId267"/>
    <p:sldId id="1768" r:id="rId268"/>
    <p:sldId id="1908" r:id="rId269"/>
    <p:sldId id="1769" r:id="rId270"/>
    <p:sldId id="1770" r:id="rId271"/>
    <p:sldId id="1776" r:id="rId272"/>
    <p:sldId id="1777" r:id="rId273"/>
    <p:sldId id="1778" r:id="rId274"/>
    <p:sldId id="1779" r:id="rId275"/>
    <p:sldId id="1780" r:id="rId276"/>
    <p:sldId id="1781" r:id="rId277"/>
    <p:sldId id="1782" r:id="rId278"/>
    <p:sldId id="1783" r:id="rId279"/>
    <p:sldId id="1784" r:id="rId280"/>
    <p:sldId id="1785" r:id="rId281"/>
    <p:sldId id="1786" r:id="rId282"/>
    <p:sldId id="1787" r:id="rId283"/>
    <p:sldId id="1788" r:id="rId284"/>
    <p:sldId id="1789" r:id="rId285"/>
    <p:sldId id="1790" r:id="rId286"/>
    <p:sldId id="1909" r:id="rId287"/>
    <p:sldId id="1791" r:id="rId288"/>
    <p:sldId id="1792" r:id="rId289"/>
    <p:sldId id="1793" r:id="rId290"/>
    <p:sldId id="1794" r:id="rId291"/>
    <p:sldId id="1795" r:id="rId292"/>
    <p:sldId id="1796" r:id="rId293"/>
    <p:sldId id="1797" r:id="rId294"/>
    <p:sldId id="1798" r:id="rId295"/>
    <p:sldId id="1799" r:id="rId296"/>
    <p:sldId id="1800" r:id="rId297"/>
    <p:sldId id="1801" r:id="rId298"/>
    <p:sldId id="1802" r:id="rId299"/>
    <p:sldId id="1911" r:id="rId300"/>
    <p:sldId id="1803" r:id="rId301"/>
    <p:sldId id="1805" r:id="rId302"/>
    <p:sldId id="1806" r:id="rId303"/>
    <p:sldId id="1819" r:id="rId304"/>
    <p:sldId id="1818" r:id="rId305"/>
    <p:sldId id="2178" r:id="rId306"/>
    <p:sldId id="2179" r:id="rId307"/>
    <p:sldId id="2117" r:id="rId308"/>
    <p:sldId id="2180" r:id="rId309"/>
    <p:sldId id="2118" r:id="rId310"/>
    <p:sldId id="2119" r:id="rId311"/>
  </p:sldIdLst>
  <p:sldSz cx="9144000" cy="6858000" type="screen4x3"/>
  <p:notesSz cx="6797675" cy="9926638"/>
  <p:defaultTextStyle>
    <a:defPPr>
      <a:defRPr lang="en-GB"/>
    </a:defPPr>
    <a:lvl1pPr algn="l" rtl="0" eaLnBrk="0" fontAlgn="base" hangingPunct="0">
      <a:spcBef>
        <a:spcPct val="0"/>
      </a:spcBef>
      <a:spcAft>
        <a:spcPct val="0"/>
      </a:spcAft>
      <a:defRPr sz="4000" b="1" kern="1200">
        <a:solidFill>
          <a:schemeClr val="tx1"/>
        </a:solidFill>
        <a:latin typeface="Arial" charset="0"/>
        <a:ea typeface="+mn-ea"/>
        <a:cs typeface="+mn-cs"/>
      </a:defRPr>
    </a:lvl1pPr>
    <a:lvl2pPr marL="457200" algn="l" rtl="0" eaLnBrk="0" fontAlgn="base" hangingPunct="0">
      <a:spcBef>
        <a:spcPct val="0"/>
      </a:spcBef>
      <a:spcAft>
        <a:spcPct val="0"/>
      </a:spcAft>
      <a:defRPr sz="4000" b="1" kern="1200">
        <a:solidFill>
          <a:schemeClr val="tx1"/>
        </a:solidFill>
        <a:latin typeface="Arial" charset="0"/>
        <a:ea typeface="+mn-ea"/>
        <a:cs typeface="+mn-cs"/>
      </a:defRPr>
    </a:lvl2pPr>
    <a:lvl3pPr marL="914400" algn="l" rtl="0" eaLnBrk="0" fontAlgn="base" hangingPunct="0">
      <a:spcBef>
        <a:spcPct val="0"/>
      </a:spcBef>
      <a:spcAft>
        <a:spcPct val="0"/>
      </a:spcAft>
      <a:defRPr sz="4000" b="1" kern="1200">
        <a:solidFill>
          <a:schemeClr val="tx1"/>
        </a:solidFill>
        <a:latin typeface="Arial" charset="0"/>
        <a:ea typeface="+mn-ea"/>
        <a:cs typeface="+mn-cs"/>
      </a:defRPr>
    </a:lvl3pPr>
    <a:lvl4pPr marL="1371600" algn="l" rtl="0" eaLnBrk="0" fontAlgn="base" hangingPunct="0">
      <a:spcBef>
        <a:spcPct val="0"/>
      </a:spcBef>
      <a:spcAft>
        <a:spcPct val="0"/>
      </a:spcAft>
      <a:defRPr sz="4000" b="1" kern="1200">
        <a:solidFill>
          <a:schemeClr val="tx1"/>
        </a:solidFill>
        <a:latin typeface="Arial" charset="0"/>
        <a:ea typeface="+mn-ea"/>
        <a:cs typeface="+mn-cs"/>
      </a:defRPr>
    </a:lvl4pPr>
    <a:lvl5pPr marL="1828800" algn="l" rtl="0" eaLnBrk="0" fontAlgn="base" hangingPunct="0">
      <a:spcBef>
        <a:spcPct val="0"/>
      </a:spcBef>
      <a:spcAft>
        <a:spcPct val="0"/>
      </a:spcAft>
      <a:defRPr sz="4000" b="1" kern="1200">
        <a:solidFill>
          <a:schemeClr val="tx1"/>
        </a:solidFill>
        <a:latin typeface="Arial" charset="0"/>
        <a:ea typeface="+mn-ea"/>
        <a:cs typeface="+mn-cs"/>
      </a:defRPr>
    </a:lvl5pPr>
    <a:lvl6pPr marL="2286000" algn="l" defTabSz="914400" rtl="0" eaLnBrk="1" latinLnBrk="0" hangingPunct="1">
      <a:defRPr sz="4000" b="1" kern="1200">
        <a:solidFill>
          <a:schemeClr val="tx1"/>
        </a:solidFill>
        <a:latin typeface="Arial" charset="0"/>
        <a:ea typeface="+mn-ea"/>
        <a:cs typeface="+mn-cs"/>
      </a:defRPr>
    </a:lvl6pPr>
    <a:lvl7pPr marL="2743200" algn="l" defTabSz="914400" rtl="0" eaLnBrk="1" latinLnBrk="0" hangingPunct="1">
      <a:defRPr sz="4000" b="1" kern="1200">
        <a:solidFill>
          <a:schemeClr val="tx1"/>
        </a:solidFill>
        <a:latin typeface="Arial" charset="0"/>
        <a:ea typeface="+mn-ea"/>
        <a:cs typeface="+mn-cs"/>
      </a:defRPr>
    </a:lvl7pPr>
    <a:lvl8pPr marL="3200400" algn="l" defTabSz="914400" rtl="0" eaLnBrk="1" latinLnBrk="0" hangingPunct="1">
      <a:defRPr sz="4000" b="1" kern="1200">
        <a:solidFill>
          <a:schemeClr val="tx1"/>
        </a:solidFill>
        <a:latin typeface="Arial" charset="0"/>
        <a:ea typeface="+mn-ea"/>
        <a:cs typeface="+mn-cs"/>
      </a:defRPr>
    </a:lvl8pPr>
    <a:lvl9pPr marL="3657600" algn="l" defTabSz="914400" rtl="0" eaLnBrk="1" latinLnBrk="0" hangingPunct="1">
      <a:defRPr sz="4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06666"/>
    <a:srgbClr val="008080"/>
    <a:srgbClr val="D60093"/>
    <a:srgbClr val="000099"/>
    <a:srgbClr val="000000"/>
    <a:srgbClr val="FFFF00"/>
    <a:srgbClr val="00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81081" autoAdjust="0"/>
  </p:normalViewPr>
  <p:slideViewPr>
    <p:cSldViewPr>
      <p:cViewPr varScale="1">
        <p:scale>
          <a:sx n="118" d="100"/>
          <a:sy n="118" d="100"/>
        </p:scale>
        <p:origin x="-14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6"/>
    </p:cViewPr>
  </p:sorterViewPr>
  <p:notesViewPr>
    <p:cSldViewPr>
      <p:cViewPr varScale="1">
        <p:scale>
          <a:sx n="82" d="100"/>
          <a:sy n="82" d="100"/>
        </p:scale>
        <p:origin x="-4002" y="-84"/>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notesMaster" Target="notesMasters/notesMaster1.xml"/><Relationship Id="rId31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1"/>
            <a:ext cx="2943826" cy="49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t" anchorCtr="0" compatLnSpc="1">
            <a:prstTxWarp prst="textNoShape">
              <a:avLst/>
            </a:prstTxWarp>
          </a:bodyPr>
          <a:lstStyle>
            <a:lvl1pPr defTabSz="923813" eaLnBrk="1" hangingPunct="1">
              <a:defRPr sz="1200">
                <a:latin typeface="Times New Roman" panose="02020603050405020304" pitchFamily="18" charset="0"/>
              </a:defRPr>
            </a:lvl1pPr>
          </a:lstStyle>
          <a:p>
            <a:pPr>
              <a:defRPr/>
            </a:pPr>
            <a:endParaRPr lang="en-GB" altLang="en-US" dirty="0"/>
          </a:p>
        </p:txBody>
      </p:sp>
      <p:sp>
        <p:nvSpPr>
          <p:cNvPr id="169987" name="Rectangle 3"/>
          <p:cNvSpPr>
            <a:spLocks noGrp="1" noChangeArrowheads="1"/>
          </p:cNvSpPr>
          <p:nvPr>
            <p:ph type="dt" sz="quarter" idx="1"/>
          </p:nvPr>
        </p:nvSpPr>
        <p:spPr bwMode="auto">
          <a:xfrm>
            <a:off x="3853849" y="1"/>
            <a:ext cx="2943826" cy="49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t" anchorCtr="0" compatLnSpc="1">
            <a:prstTxWarp prst="textNoShape">
              <a:avLst/>
            </a:prstTxWarp>
          </a:bodyPr>
          <a:lstStyle>
            <a:lvl1pPr algn="r" defTabSz="923813" eaLnBrk="1" hangingPunct="1">
              <a:defRPr sz="1200">
                <a:latin typeface="Times New Roman" panose="02020603050405020304" pitchFamily="18" charset="0"/>
              </a:defRPr>
            </a:lvl1pPr>
          </a:lstStyle>
          <a:p>
            <a:pPr>
              <a:defRPr/>
            </a:pPr>
            <a:endParaRPr lang="en-GB" altLang="en-US" dirty="0"/>
          </a:p>
        </p:txBody>
      </p:sp>
      <p:sp>
        <p:nvSpPr>
          <p:cNvPr id="169988" name="Rectangle 4"/>
          <p:cNvSpPr>
            <a:spLocks noGrp="1" noChangeArrowheads="1"/>
          </p:cNvSpPr>
          <p:nvPr>
            <p:ph type="ftr" sz="quarter" idx="2"/>
          </p:nvPr>
        </p:nvSpPr>
        <p:spPr bwMode="auto">
          <a:xfrm>
            <a:off x="0" y="9430149"/>
            <a:ext cx="2943826" cy="4964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b" anchorCtr="0" compatLnSpc="1">
            <a:prstTxWarp prst="textNoShape">
              <a:avLst/>
            </a:prstTxWarp>
          </a:bodyPr>
          <a:lstStyle>
            <a:lvl1pPr defTabSz="923813" eaLnBrk="1" hangingPunct="1">
              <a:defRPr sz="1200">
                <a:latin typeface="Times New Roman" panose="02020603050405020304" pitchFamily="18" charset="0"/>
              </a:defRPr>
            </a:lvl1pPr>
          </a:lstStyle>
          <a:p>
            <a:pPr>
              <a:defRPr/>
            </a:pPr>
            <a:endParaRPr lang="en-GB" altLang="en-US"/>
          </a:p>
        </p:txBody>
      </p:sp>
      <p:sp>
        <p:nvSpPr>
          <p:cNvPr id="169989" name="Rectangle 5"/>
          <p:cNvSpPr>
            <a:spLocks noGrp="1" noChangeArrowheads="1"/>
          </p:cNvSpPr>
          <p:nvPr>
            <p:ph type="sldNum" sz="quarter" idx="3"/>
          </p:nvPr>
        </p:nvSpPr>
        <p:spPr bwMode="auto">
          <a:xfrm>
            <a:off x="3031842" y="9430149"/>
            <a:ext cx="733991" cy="4964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b" anchorCtr="0" compatLnSpc="1">
            <a:prstTxWarp prst="textNoShape">
              <a:avLst/>
            </a:prstTxWarp>
          </a:bodyPr>
          <a:lstStyle>
            <a:lvl1pPr algn="ctr" defTabSz="922554" eaLnBrk="1" hangingPunct="1">
              <a:defRPr sz="1200">
                <a:latin typeface="Times New Roman" pitchFamily="18" charset="0"/>
              </a:defRPr>
            </a:lvl1pPr>
          </a:lstStyle>
          <a:p>
            <a:fld id="{52E9DF09-04A6-4ADD-8F40-660AF956764F}"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hdr" sz="quarter"/>
          </p:nvPr>
        </p:nvSpPr>
        <p:spPr bwMode="auto">
          <a:xfrm>
            <a:off x="0" y="1"/>
            <a:ext cx="2943826" cy="496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t" anchorCtr="0" compatLnSpc="1">
            <a:prstTxWarp prst="textNoShape">
              <a:avLst/>
            </a:prstTxWarp>
          </a:bodyPr>
          <a:lstStyle>
            <a:lvl1pPr defTabSz="923813" eaLnBrk="1" hangingPunct="1">
              <a:defRPr sz="1200" b="0">
                <a:latin typeface="Times New Roman" panose="02020603050405020304" pitchFamily="18" charset="0"/>
              </a:defRPr>
            </a:lvl1pPr>
          </a:lstStyle>
          <a:p>
            <a:pPr>
              <a:defRPr/>
            </a:pPr>
            <a:r>
              <a:rPr lang="en-US" altLang="en-US"/>
              <a:t>Metabolics Ltd</a:t>
            </a:r>
          </a:p>
        </p:txBody>
      </p:sp>
      <p:sp>
        <p:nvSpPr>
          <p:cNvPr id="265219" name="Rectangle 3"/>
          <p:cNvSpPr>
            <a:spLocks noGrp="1" noChangeArrowheads="1"/>
          </p:cNvSpPr>
          <p:nvPr>
            <p:ph type="dt" idx="1"/>
          </p:nvPr>
        </p:nvSpPr>
        <p:spPr bwMode="auto">
          <a:xfrm>
            <a:off x="3852278" y="1"/>
            <a:ext cx="2943825" cy="496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t" anchorCtr="0" compatLnSpc="1">
            <a:prstTxWarp prst="textNoShape">
              <a:avLst/>
            </a:prstTxWarp>
          </a:bodyPr>
          <a:lstStyle>
            <a:lvl1pPr algn="r" defTabSz="923813" eaLnBrk="1" hangingPunct="1">
              <a:defRPr sz="1200" b="0">
                <a:latin typeface="Times New Roman" panose="02020603050405020304" pitchFamily="18" charset="0"/>
              </a:defRPr>
            </a:lvl1pPr>
          </a:lstStyle>
          <a:p>
            <a:pPr>
              <a:defRPr/>
            </a:pPr>
            <a:fld id="{00B60D1B-1258-46DD-BD94-ED7A605A6BCF}" type="datetime4">
              <a:rPr lang="en-US" altLang="en-US"/>
              <a:pPr>
                <a:defRPr/>
              </a:pPr>
              <a:t>March 16, 2016</a:t>
            </a:fld>
            <a:endParaRPr lang="en-US" altLang="en-US"/>
          </a:p>
        </p:txBody>
      </p:sp>
      <p:sp>
        <p:nvSpPr>
          <p:cNvPr id="2052" name="Rectangle 4"/>
          <p:cNvSpPr>
            <a:spLocks noRo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ffectLst/>
        </p:spPr>
      </p:sp>
      <p:sp>
        <p:nvSpPr>
          <p:cNvPr id="265221" name="Rectangle 5"/>
          <p:cNvSpPr>
            <a:spLocks noGrp="1" noChangeArrowheads="1"/>
          </p:cNvSpPr>
          <p:nvPr>
            <p:ph type="body" sz="quarter" idx="3"/>
          </p:nvPr>
        </p:nvSpPr>
        <p:spPr bwMode="auto">
          <a:xfrm>
            <a:off x="680554" y="4714287"/>
            <a:ext cx="5436567" cy="4468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65222" name="Rectangle 6"/>
          <p:cNvSpPr>
            <a:spLocks noGrp="1" noChangeArrowheads="1"/>
          </p:cNvSpPr>
          <p:nvPr>
            <p:ph type="ftr" sz="quarter" idx="4"/>
          </p:nvPr>
        </p:nvSpPr>
        <p:spPr bwMode="auto">
          <a:xfrm>
            <a:off x="0" y="9428573"/>
            <a:ext cx="2943826" cy="496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b" anchorCtr="0" compatLnSpc="1">
            <a:prstTxWarp prst="textNoShape">
              <a:avLst/>
            </a:prstTxWarp>
          </a:bodyPr>
          <a:lstStyle>
            <a:lvl1pPr defTabSz="923813" eaLnBrk="1" hangingPunct="1">
              <a:defRPr sz="1200" b="0">
                <a:latin typeface="Times New Roman" panose="02020603050405020304" pitchFamily="18" charset="0"/>
              </a:defRPr>
            </a:lvl1pPr>
          </a:lstStyle>
          <a:p>
            <a:pPr>
              <a:defRPr/>
            </a:pPr>
            <a:endParaRPr lang="en-US" altLang="en-US"/>
          </a:p>
        </p:txBody>
      </p:sp>
      <p:sp>
        <p:nvSpPr>
          <p:cNvPr id="265223" name="Rectangle 7"/>
          <p:cNvSpPr>
            <a:spLocks noGrp="1" noChangeArrowheads="1"/>
          </p:cNvSpPr>
          <p:nvPr>
            <p:ph type="sldNum" sz="quarter" idx="5"/>
          </p:nvPr>
        </p:nvSpPr>
        <p:spPr bwMode="auto">
          <a:xfrm>
            <a:off x="3852278" y="9428573"/>
            <a:ext cx="2943825" cy="496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41" tIns="46172" rIns="92341" bIns="46172" numCol="1" anchor="b" anchorCtr="0" compatLnSpc="1">
            <a:prstTxWarp prst="textNoShape">
              <a:avLst/>
            </a:prstTxWarp>
          </a:bodyPr>
          <a:lstStyle>
            <a:lvl1pPr algn="r" defTabSz="922554" eaLnBrk="1" hangingPunct="1">
              <a:defRPr sz="1200" b="0">
                <a:latin typeface="Times New Roman" pitchFamily="18" charset="0"/>
              </a:defRPr>
            </a:lvl1pPr>
          </a:lstStyle>
          <a:p>
            <a:fld id="{CAAD0780-3EA8-4E6C-AD5A-E118F6B49E0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Rot="1" noChangeArrowheads="1" noTextEdit="1"/>
          </p:cNvSpPr>
          <p:nvPr>
            <p:ph type="sldImg"/>
          </p:nvPr>
        </p:nvSpPr>
        <p:spPr>
          <a:xfrm>
            <a:off x="917575" y="744538"/>
            <a:ext cx="4962525" cy="3722687"/>
          </a:xfrm>
          <a:ln/>
        </p:spPr>
      </p:sp>
      <p:sp>
        <p:nvSpPr>
          <p:cNvPr id="25603"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Rot="1" noChangeArrowheads="1" noTextEdit="1"/>
          </p:cNvSpPr>
          <p:nvPr>
            <p:ph type="sldImg"/>
          </p:nvPr>
        </p:nvSpPr>
        <p:spPr>
          <a:xfrm>
            <a:off x="917575" y="744538"/>
            <a:ext cx="4962525" cy="3722687"/>
          </a:xfrm>
          <a:ln/>
        </p:spPr>
      </p:sp>
      <p:sp>
        <p:nvSpPr>
          <p:cNvPr id="27651"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Rot="1" noChangeArrowheads="1" noTextEdit="1"/>
          </p:cNvSpPr>
          <p:nvPr>
            <p:ph type="sldImg"/>
          </p:nvPr>
        </p:nvSpPr>
        <p:spPr>
          <a:xfrm>
            <a:off x="917575" y="744538"/>
            <a:ext cx="4962525" cy="3722687"/>
          </a:xfrm>
          <a:ln/>
        </p:spPr>
      </p:sp>
      <p:sp>
        <p:nvSpPr>
          <p:cNvPr id="29699"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Rot="1" noChangeArrowheads="1" noTextEdit="1"/>
          </p:cNvSpPr>
          <p:nvPr>
            <p:ph type="sldImg"/>
          </p:nvPr>
        </p:nvSpPr>
        <p:spPr>
          <a:xfrm>
            <a:off x="858838" y="731838"/>
            <a:ext cx="4879975" cy="3660775"/>
          </a:xfrm>
          <a:ln/>
        </p:spPr>
      </p:sp>
      <p:sp>
        <p:nvSpPr>
          <p:cNvPr id="97283"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Rot="1" noChangeArrowheads="1" noTextEdit="1"/>
          </p:cNvSpPr>
          <p:nvPr>
            <p:ph type="sldImg"/>
          </p:nvPr>
        </p:nvSpPr>
        <p:spPr>
          <a:xfrm>
            <a:off x="858838" y="731838"/>
            <a:ext cx="4879975" cy="3660775"/>
          </a:xfrm>
          <a:ln/>
        </p:spPr>
      </p:sp>
      <p:sp>
        <p:nvSpPr>
          <p:cNvPr id="99331"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71477A75-AE40-40E3-9E07-C0EA8B23D82B}" type="slidenum">
              <a:rPr lang="en-GB" altLang="en-US"/>
              <a:pPr/>
              <a:t>‹#›</a:t>
            </a:fld>
            <a:endParaRPr lang="en-GB" alt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6A214F59-C510-4EA8-B3E1-3ECAC6ADC8E1}" type="slidenum">
              <a:rPr lang="en-GB" altLang="en-US"/>
              <a:pPr/>
              <a:t>‹#›</a:t>
            </a:fld>
            <a:endParaRPr lang="en-GB"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2EE8BE5B-9299-40C8-A1AB-DB0DB0F71206}" type="slidenum">
              <a:rPr lang="en-GB" altLang="en-US"/>
              <a:pPr/>
              <a:t>‹#›</a:t>
            </a:fld>
            <a:endParaRPr lang="en-GB" alt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062B6648-B7F9-4BDD-9713-B8356BF9BAE5}" type="slidenum">
              <a:rPr lang="en-GB" altLang="en-US"/>
              <a:pPr/>
              <a:t>‹#›</a:t>
            </a:fld>
            <a:endParaRPr lang="en-GB" alt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495A25F8-B545-493D-BFF8-2984A4168B2C}" type="slidenum">
              <a:rPr lang="en-GB" altLang="en-US"/>
              <a:pPr/>
              <a:t>‹#›</a:t>
            </a:fld>
            <a:endParaRPr lang="en-GB" alt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81CD00C7-85CC-4F2B-8FE4-2389616D7A48}" type="slidenum">
              <a:rPr lang="en-GB" altLang="en-US"/>
              <a:pPr/>
              <a:t>‹#›</a:t>
            </a:fld>
            <a:endParaRPr lang="en-GB"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0425D45F-A857-44DE-B29F-CC0393A3F0C4}" type="slidenum">
              <a:rPr lang="en-GB" altLang="en-US"/>
              <a:pPr/>
              <a:t>‹#›</a:t>
            </a:fld>
            <a:endParaRPr lang="en-GB" alt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19853995-2C6E-4E5D-A101-97EED463C817}" type="slidenum">
              <a:rPr lang="en-GB" altLang="en-US"/>
              <a:pPr/>
              <a:t>‹#›</a:t>
            </a:fld>
            <a:endParaRPr lang="en-GB"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fld id="{469E37EF-F281-4D86-9925-BF9AB8042C26}" type="slidenum">
              <a:rPr lang="en-GB" altLang="en-US"/>
              <a:pPr/>
              <a:t>‹#›</a:t>
            </a:fld>
            <a:endParaRPr lang="en-GB"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6677ADFB-AA31-45DA-B2C6-DCFD09FBAAE0}" type="slidenum">
              <a:rPr lang="en-GB" altLang="en-US"/>
              <a:pPr/>
              <a:t>‹#›</a:t>
            </a:fld>
            <a:endParaRPr lang="en-GB"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fld id="{D0882D57-6608-4A19-B502-BAFA5450F4F8}" type="slidenum">
              <a:rPr lang="en-GB" altLang="en-US"/>
              <a:pPr/>
              <a:t>‹#›</a:t>
            </a:fld>
            <a:endParaRPr lang="en-GB" alt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CC5E9E48-5390-4B63-8FE5-ACB52468B106}" type="slidenum">
              <a:rPr lang="en-GB" altLang="en-US"/>
              <a:pPr/>
              <a:t>‹#›</a:t>
            </a:fld>
            <a:endParaRPr lang="en-GB" alt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DB0D9864-918D-4CDE-98E5-A4E7C1354E73}" type="slidenum">
              <a:rPr lang="en-GB" altLang="en-US"/>
              <a:pPr/>
              <a:t>‹#›</a:t>
            </a:fld>
            <a:endParaRPr lang="en-GB" alt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defRPr>
            </a:lvl1pPr>
          </a:lstStyle>
          <a:p>
            <a:pPr>
              <a:defRPr/>
            </a:pPr>
            <a:endParaRPr lang="en-GB"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panose="02020603050405020304" pitchFamily="18" charset="0"/>
              </a:defRPr>
            </a:lvl1pPr>
          </a:lstStyle>
          <a:p>
            <a:pPr>
              <a:defRPr/>
            </a:pPr>
            <a:endParaRPr lang="en-GB"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itchFamily="18" charset="0"/>
              </a:defRPr>
            </a:lvl1pPr>
          </a:lstStyle>
          <a:p>
            <a:fld id="{7E566E0F-8EDE-4EC2-B7C9-3B16166D31AF}"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zeu.ask.com/r?t=a&amp;d=eu&amp;s=uk&amp;c=p&amp;ti=1&amp;ai=30751&amp;l=dir&amp;o=312&amp;sv=0a652847&amp;ip=5368b6b1&amp;u=http%3A%2F%2Fwww.tarsierjungle.net%2Fblog%2Fblogpics%2Fmarty_feldman.jpg" TargetMode="Externa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1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bayinsider.adam.com/ency/article/000358.htm" TargetMode="Externa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legalmusclebooks.com/" TargetMode="Externa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bioweb.wku.edu/faculty/Hoyt/Biol324/LabImages/images/reprod_male_vas_deferens_highx_jpg.jpg" TargetMode="Externa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tm.wc.ask.com/r?t=an&amp;s=p&amp;uid=093D97A014DCD6BE3&amp;sid=1CB46E9489FFA0EE3&amp;qid=FD030BFF70083C4D9C32C8D05C56020C&amp;io=7&amp;sv=za5cb0d8e&amp;ask=estrogen&amp;uip=50e1a027&amp;en=is&amp;eo=-100&amp;pt=&amp;ac=7&amp;qs=1&amp;pg=7&amp;u=http://pictures.ask.com/redir?bpg=http%3a%2f%2fpictures.ask.com%2fpictures%3fq%3destrogen%26o%3d0&amp;q=estrogen&amp;u=http%3a%2f%2fendocrineweb.com%2fosteoporosis%2fmenopause.html&amp;s=p&amp;bu=http%3a%2f%2fendocrineweb.com%2fosteoporosis%2fmenopause.html&amp;isimageSearch=true&amp;iskey=&amp;thumbsrc=http%3a%2f%2fimages.picsearch.com%2fis%3f55725774880&amp;imagesrc=http%3a%2f%2fendocrineweb.com%2fimages%2fovary.gif&amp;thumbwidth=128&amp;thumbheight=98" TargetMode="Externa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2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2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zeu.ask.com/r?t=a&amp;d=eu&amp;s=uk&amp;c=p&amp;ti=1&amp;ai=30751&amp;l=dir&amp;o=312&amp;sv=0a652820&amp;ip=5368b6b1&amp;u=http%3A%2F%2Fwww.alertnet.org%2Fthefacts%2Fimagerepository%2FRTRPICT%2F2006-01-16T203115Z_01_BUC10D_RTRIDSP_1_ROMANIA-MOTHER.jpg" TargetMode="Externa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tm.wc.ask.com/r?t=an&amp;s=p&amp;uid=0BD0B067DDBE634F3&amp;sid=170B1167DDBE634F3&amp;qid=AB0C3BEB7B3379499E96EA36A58EF93C&amp;io=13&amp;sv=za5cb0ddb&amp;ask=fat+lady&amp;uip=50e1a580&amp;en=is&amp;eo=-100&amp;pt=&amp;ac=7&amp;qs=0&amp;pg=3&amp;u=http://pictures.ask.com/redir?bpg=http%3a%2f%2fpictures.ask.com%2fpictures%3fq%3dfat%2blady%26o%3d0%26page%3d3&amp;q=fat+lady&amp;u=http%3a%2f%2fwww.compassbiz.com%2fbio_popups%2fkayla_d.asp&amp;s=p&amp;bu=http%3a%2f%2fwww.compassbiz.com%2fbio_popups%2fkayla_d.asp&amp;isimageSearch=true&amp;iskey=&amp;thumbsrc=http%3a%2f%2fimages.picsearch.com%2fis%3f704142165099&amp;imagesrc=http%3a%2f%2fwww.compassbiz.com%2fimages%2fcharacters%2ffat_lady.gif&amp;thumbwidth=104&amp;thumbheight=128" TargetMode="Externa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www.painetworks.com/cgi-bin/fs2479',%20'/photos/fs/fs2479.JPG',%20248,%20384,%20'Winfs2479" TargetMode="Externa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www.astrosurf.com/lombry/Bio/lymphocyte.jpg" TargetMode="External"/><Relationship Id="rId4" Type="http://schemas.openxmlformats.org/officeDocument/2006/relationships/image" Target="../media/image24.png"/></Relationships>
</file>

<file path=ppt/slides/_rels/slide30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micro.magnet.fsu.edu/pesticides/index.html" TargetMode="External"/><Relationship Id="rId1" Type="http://schemas.openxmlformats.org/officeDocument/2006/relationships/slideLayout" Target="../slideLayouts/slideLayout7.xml"/><Relationship Id="rId4" Type="http://schemas.openxmlformats.org/officeDocument/2006/relationships/image" Target="../media/image151.gif"/></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tm.wc.ask.com/r?t=an&amp;s=p&amp;uid=07DC3A2D719A933F3&amp;sid=1EFC98ECA71CC33F3&amp;qid=0AC329DB6687324C8730116D7B37D0B1&amp;io=7&amp;sv=za5cb0def&amp;ask=thyroid&amp;uip=50e1a078&amp;en=is&amp;eo=-100&amp;pt=&amp;ac=7&amp;qs=31&amp;pg=1&amp;u=http://pictures.ask.com/redir?bpg=http%3a%2f%2fpictures.ask.com%2fpictures%3fq%3dthyroid%26o%3d0%26page%3d1&amp;q=thyroid&amp;u=http%3a%2f%2fwww.bupa.co.uk%2fhealth_information%2fhtml%2forgan%2fthyroid.html&amp;s=p&amp;bu=http%3a%2f%2fwww.bupa.co.uk%2fhealth_information%2fhtml%2forgan%2fthyroid.html&amp;isimageSearch=true&amp;iskey=&amp;thumbsrc=http%3a%2f%2fimages.picsearch.com%2fis%3f827173641058&amp;imagesrc=http%3a%2f%2fwww.bupa.co.uk%2fhealth_information%2fimages%2forgan%2fthyroid.gif&amp;thumbwidth=128&amp;thumbheight=115"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57000"/>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84213" y="549275"/>
            <a:ext cx="7848600" cy="5759450"/>
          </a:xfrm>
          <a:prstGeom prst="rect">
            <a:avLst/>
          </a:prstGeom>
          <a:solidFill>
            <a:schemeClr val="tx1">
              <a:alpha val="80000"/>
            </a:schemeClr>
          </a:solidFill>
          <a:ln w="9525" algn="ctr">
            <a:solidFill>
              <a:schemeClr val="tx1"/>
            </a:solidFill>
            <a:round/>
            <a:headEnd/>
            <a:tailEnd/>
          </a:ln>
        </p:spPr>
        <p:txBody>
          <a:bodyPr/>
          <a:lstStyle/>
          <a:p>
            <a:pPr eaLnBrk="1" hangingPunct="1"/>
            <a:endParaRPr lang="en-US" altLang="en-US"/>
          </a:p>
        </p:txBody>
      </p:sp>
      <p:pic>
        <p:nvPicPr>
          <p:cNvPr id="4099" name="Picture 1"/>
          <p:cNvPicPr>
            <a:picLocks noChangeAspect="1"/>
          </p:cNvPicPr>
          <p:nvPr/>
        </p:nvPicPr>
        <p:blipFill>
          <a:blip r:embed="rId3" cstate="print">
            <a:lum bright="43000" contrast="43000"/>
          </a:blip>
          <a:srcRect/>
          <a:stretch>
            <a:fillRect/>
          </a:stretch>
        </p:blipFill>
        <p:spPr bwMode="auto">
          <a:xfrm>
            <a:off x="2484439" y="682625"/>
            <a:ext cx="4751858" cy="5483225"/>
          </a:xfrm>
          <a:prstGeom prst="rect">
            <a:avLst/>
          </a:prstGeom>
          <a:noFill/>
          <a:ln w="9525">
            <a:noFill/>
            <a:miter lim="800000"/>
            <a:headEnd/>
            <a:tailEnd/>
          </a:ln>
        </p:spPr>
      </p:pic>
      <p:sp>
        <p:nvSpPr>
          <p:cNvPr id="4100" name="Oval 3"/>
          <p:cNvSpPr>
            <a:spLocks noChangeArrowheads="1"/>
          </p:cNvSpPr>
          <p:nvPr/>
        </p:nvSpPr>
        <p:spPr bwMode="auto">
          <a:xfrm>
            <a:off x="2627313" y="1773238"/>
            <a:ext cx="4032250" cy="3959225"/>
          </a:xfrm>
          <a:prstGeom prst="ellipse">
            <a:avLst/>
          </a:prstGeom>
          <a:solidFill>
            <a:srgbClr val="6666FF">
              <a:alpha val="38039"/>
            </a:srgbClr>
          </a:solidFill>
          <a:ln w="9525" algn="ctr">
            <a:solidFill>
              <a:schemeClr val="tx1"/>
            </a:solidFill>
            <a:round/>
            <a:headEnd/>
            <a:tailEnd/>
          </a:ln>
        </p:spPr>
        <p:txBody>
          <a:bodyPr/>
          <a:lstStyle/>
          <a:p>
            <a:pPr eaLnBrk="1" hangingPunct="1"/>
            <a:endParaRPr lang="en-US" altLang="en-US"/>
          </a:p>
        </p:txBody>
      </p:sp>
      <p:sp>
        <p:nvSpPr>
          <p:cNvPr id="4101" name="Text Box 4"/>
          <p:cNvSpPr txBox="1">
            <a:spLocks noChangeArrowheads="1"/>
          </p:cNvSpPr>
          <p:nvPr/>
        </p:nvSpPr>
        <p:spPr bwMode="auto">
          <a:xfrm>
            <a:off x="2754313" y="2395538"/>
            <a:ext cx="3635375" cy="2124075"/>
          </a:xfrm>
          <a:prstGeom prst="rect">
            <a:avLst/>
          </a:prstGeom>
          <a:noFill/>
          <a:ln w="9525">
            <a:noFill/>
            <a:miter lim="800000"/>
            <a:headEnd/>
            <a:tailEnd/>
          </a:ln>
          <a:effectLst/>
        </p:spPr>
        <p:txBody>
          <a:bodyPr>
            <a:spAutoFit/>
          </a:bodyPr>
          <a:lstStyle/>
          <a:p>
            <a:pPr algn="ctr" eaLnBrk="1" hangingPunct="1">
              <a:spcBef>
                <a:spcPct val="50000"/>
              </a:spcBef>
            </a:pPr>
            <a:r>
              <a:rPr lang="en-GB" altLang="en-US" sz="4400">
                <a:solidFill>
                  <a:srgbClr val="FFFF00"/>
                </a:solidFill>
              </a:rPr>
              <a:t>The ENDOCRINE SYSTEM</a:t>
            </a:r>
          </a:p>
        </p:txBody>
      </p:sp>
      <p:sp>
        <p:nvSpPr>
          <p:cNvPr id="4102" name="Text Box 4"/>
          <p:cNvSpPr txBox="1">
            <a:spLocks noChangeArrowheads="1"/>
          </p:cNvSpPr>
          <p:nvPr/>
        </p:nvSpPr>
        <p:spPr bwMode="auto">
          <a:xfrm>
            <a:off x="6262688" y="658813"/>
            <a:ext cx="2139950" cy="646112"/>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dirty="0">
                <a:solidFill>
                  <a:srgbClr val="FFFF00"/>
                </a:solidFill>
              </a:rPr>
              <a:t>Film 6</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ChangeArrowheads="1"/>
          </p:cNvSpPr>
          <p:nvPr/>
        </p:nvSpPr>
        <p:spPr bwMode="auto">
          <a:xfrm>
            <a:off x="587375" y="549275"/>
            <a:ext cx="8032750" cy="5832475"/>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pic>
        <p:nvPicPr>
          <p:cNvPr id="13315" name="Picture 11"/>
          <p:cNvPicPr>
            <a:picLocks noChangeAspect="1" noChangeArrowheads="1"/>
          </p:cNvPicPr>
          <p:nvPr/>
        </p:nvPicPr>
        <p:blipFill>
          <a:blip r:embed="rId2" cstate="print"/>
          <a:srcRect/>
          <a:stretch>
            <a:fillRect/>
          </a:stretch>
        </p:blipFill>
        <p:spPr bwMode="auto">
          <a:xfrm>
            <a:off x="1743075" y="549275"/>
            <a:ext cx="5659438" cy="5759450"/>
          </a:xfrm>
          <a:prstGeom prst="rect">
            <a:avLst/>
          </a:prstGeom>
          <a:noFill/>
          <a:ln w="9525">
            <a:noFill/>
            <a:miter lim="800000"/>
            <a:headEnd/>
            <a:tailEnd/>
          </a:ln>
          <a:effectLst/>
        </p:spPr>
      </p:pic>
      <p:sp>
        <p:nvSpPr>
          <p:cNvPr id="13316" name="Text Box 9"/>
          <p:cNvSpPr txBox="1">
            <a:spLocks noChangeArrowheads="1"/>
          </p:cNvSpPr>
          <p:nvPr/>
        </p:nvSpPr>
        <p:spPr bwMode="auto">
          <a:xfrm>
            <a:off x="587375" y="5526088"/>
            <a:ext cx="4356100" cy="822325"/>
          </a:xfrm>
          <a:prstGeom prst="rect">
            <a:avLst/>
          </a:prstGeom>
          <a:solidFill>
            <a:schemeClr val="tx1"/>
          </a:solidFill>
          <a:ln w="9525">
            <a:noFill/>
            <a:miter lim="800000"/>
            <a:headEnd/>
            <a:tailEnd/>
          </a:ln>
          <a:effectLst/>
        </p:spPr>
        <p:txBody>
          <a:bodyPr>
            <a:spAutoFit/>
          </a:bodyPr>
          <a:lstStyle/>
          <a:p>
            <a:pPr eaLnBrk="1" hangingPunct="1">
              <a:spcBef>
                <a:spcPct val="50000"/>
              </a:spcBef>
            </a:pPr>
            <a:r>
              <a:rPr lang="en-GB" altLang="en-US" sz="2400">
                <a:solidFill>
                  <a:schemeClr val="bg1"/>
                </a:solidFill>
              </a:rPr>
              <a:t>Other hormones pass through the cell membranes</a:t>
            </a:r>
          </a:p>
        </p:txBody>
      </p:sp>
      <p:sp>
        <p:nvSpPr>
          <p:cNvPr id="13317" name="Text Box 8"/>
          <p:cNvSpPr txBox="1">
            <a:spLocks noChangeArrowheads="1"/>
          </p:cNvSpPr>
          <p:nvPr/>
        </p:nvSpPr>
        <p:spPr bwMode="auto">
          <a:xfrm>
            <a:off x="6530975" y="1331913"/>
            <a:ext cx="2089150" cy="1917700"/>
          </a:xfrm>
          <a:prstGeom prst="rect">
            <a:avLst/>
          </a:prstGeom>
          <a:solidFill>
            <a:schemeClr val="tx1"/>
          </a:solidFill>
          <a:ln w="9525">
            <a:noFill/>
            <a:miter lim="800000"/>
            <a:headEnd/>
            <a:tailEnd/>
          </a:ln>
          <a:effectLst/>
        </p:spPr>
        <p:txBody>
          <a:bodyPr>
            <a:spAutoFit/>
          </a:bodyPr>
          <a:lstStyle/>
          <a:p>
            <a:pPr eaLnBrk="1" hangingPunct="1">
              <a:spcBef>
                <a:spcPct val="50000"/>
              </a:spcBef>
            </a:pPr>
            <a:r>
              <a:rPr lang="en-GB" altLang="en-US" sz="2400">
                <a:solidFill>
                  <a:schemeClr val="bg1"/>
                </a:solidFill>
              </a:rPr>
              <a:t>and use secondary messengers like cAMP, cGMP</a:t>
            </a:r>
          </a:p>
        </p:txBody>
      </p:sp>
      <p:sp>
        <p:nvSpPr>
          <p:cNvPr id="13318" name="Text Box 7"/>
          <p:cNvSpPr txBox="1">
            <a:spLocks noChangeArrowheads="1"/>
          </p:cNvSpPr>
          <p:nvPr/>
        </p:nvSpPr>
        <p:spPr bwMode="auto">
          <a:xfrm>
            <a:off x="4659313" y="606425"/>
            <a:ext cx="3960812" cy="822325"/>
          </a:xfrm>
          <a:prstGeom prst="rect">
            <a:avLst/>
          </a:prstGeom>
          <a:solidFill>
            <a:schemeClr val="tx1"/>
          </a:solidFill>
          <a:ln w="9525">
            <a:noFill/>
            <a:miter lim="800000"/>
            <a:headEnd/>
            <a:tailEnd/>
          </a:ln>
          <a:effectLst/>
        </p:spPr>
        <p:txBody>
          <a:bodyPr>
            <a:spAutoFit/>
          </a:bodyPr>
          <a:lstStyle/>
          <a:p>
            <a:pPr eaLnBrk="1" hangingPunct="1">
              <a:spcBef>
                <a:spcPct val="50000"/>
              </a:spcBef>
            </a:pPr>
            <a:r>
              <a:rPr lang="en-GB" altLang="en-US" sz="2400">
                <a:solidFill>
                  <a:schemeClr val="bg1"/>
                </a:solidFill>
              </a:rPr>
              <a:t>Some hormones bind to cell surface receptors</a:t>
            </a:r>
          </a:p>
        </p:txBody>
      </p:sp>
      <p:sp>
        <p:nvSpPr>
          <p:cNvPr id="13319" name="AutoShape 12"/>
          <p:cNvSpPr>
            <a:spLocks noChangeArrowheads="1"/>
          </p:cNvSpPr>
          <p:nvPr/>
        </p:nvSpPr>
        <p:spPr bwMode="auto">
          <a:xfrm rot="-1678096">
            <a:off x="3767138" y="1390650"/>
            <a:ext cx="1008062" cy="215900"/>
          </a:xfrm>
          <a:prstGeom prst="leftArrow">
            <a:avLst>
              <a:gd name="adj1" fmla="val 50000"/>
              <a:gd name="adj2" fmla="val 116728"/>
            </a:avLst>
          </a:prstGeom>
          <a:solidFill>
            <a:schemeClr val="tx1"/>
          </a:solidFill>
          <a:ln w="9525">
            <a:solidFill>
              <a:schemeClr val="tx1"/>
            </a:solidFill>
            <a:miter lim="800000"/>
            <a:headEnd/>
            <a:tailEnd/>
          </a:ln>
          <a:effectLst/>
        </p:spPr>
        <p:txBody>
          <a:bodyPr wrap="none" anchor="ctr"/>
          <a:lstStyle/>
          <a:p>
            <a:pPr eaLnBrk="1" hangingPunct="1"/>
            <a:endParaRPr lang="en-US" altLang="en-US"/>
          </a:p>
        </p:txBody>
      </p:sp>
      <p:sp>
        <p:nvSpPr>
          <p:cNvPr id="13320" name="AutoShape 13"/>
          <p:cNvSpPr>
            <a:spLocks noChangeArrowheads="1"/>
          </p:cNvSpPr>
          <p:nvPr/>
        </p:nvSpPr>
        <p:spPr bwMode="auto">
          <a:xfrm rot="9121150">
            <a:off x="2846388" y="5027613"/>
            <a:ext cx="1871662" cy="215900"/>
          </a:xfrm>
          <a:prstGeom prst="leftArrow">
            <a:avLst>
              <a:gd name="adj1" fmla="val 50000"/>
              <a:gd name="adj2" fmla="val 216728"/>
            </a:avLst>
          </a:prstGeom>
          <a:solidFill>
            <a:schemeClr val="tx1"/>
          </a:solidFill>
          <a:ln w="9525">
            <a:solidFill>
              <a:schemeClr val="tx1"/>
            </a:solidFill>
            <a:miter lim="800000"/>
            <a:headEnd/>
            <a:tailEnd/>
          </a:ln>
          <a:effectLst/>
        </p:spPr>
        <p:txBody>
          <a:bodyPr wrap="none" anchor="ctr"/>
          <a:lstStyle/>
          <a:p>
            <a:pPr eaLnBrk="1" hangingPunct="1"/>
            <a:endParaRPr lang="en-US" altLang="en-US"/>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algn="l"/>
            <a:r>
              <a:rPr lang="en-GB" altLang="en-US" sz="3600" b="1" smtClean="0">
                <a:solidFill>
                  <a:srgbClr val="FFFF00"/>
                </a:solidFill>
                <a:cs typeface="Arial" charset="0"/>
              </a:rPr>
              <a:t>Hypothyroidism</a:t>
            </a:r>
          </a:p>
        </p:txBody>
      </p:sp>
      <p:sp>
        <p:nvSpPr>
          <p:cNvPr id="3" name="Content Placeholder 2"/>
          <p:cNvSpPr>
            <a:spLocks noGrp="1"/>
          </p:cNvSpPr>
          <p:nvPr>
            <p:ph idx="1"/>
          </p:nvPr>
        </p:nvSpPr>
        <p:spPr/>
        <p:txBody>
          <a:bodyPr>
            <a:normAutofit fontScale="92500" lnSpcReduction="10000"/>
          </a:bodyPr>
          <a:lstStyle/>
          <a:p>
            <a:pPr>
              <a:defRPr/>
            </a:pPr>
            <a:r>
              <a:rPr lang="en-GB" sz="3600" b="1" dirty="0" smtClean="0">
                <a:solidFill>
                  <a:schemeClr val="bg1"/>
                </a:solidFill>
                <a:cs typeface="Arial" panose="020B0604020202020204" pitchFamily="34" charset="0"/>
              </a:rPr>
              <a:t>Iatrogenic, doctor induced</a:t>
            </a:r>
          </a:p>
          <a:p>
            <a:pPr>
              <a:defRPr/>
            </a:pPr>
            <a:r>
              <a:rPr lang="en-GB" sz="3600" b="1" dirty="0" smtClean="0">
                <a:solidFill>
                  <a:schemeClr val="bg1"/>
                </a:solidFill>
                <a:cs typeface="Arial" panose="020B0604020202020204" pitchFamily="34" charset="0"/>
              </a:rPr>
              <a:t>Patient treated for hyperactive thyroid and because of the treatment the gland becomes underactive</a:t>
            </a:r>
          </a:p>
          <a:p>
            <a:pPr>
              <a:defRPr/>
            </a:pPr>
            <a:r>
              <a:rPr lang="en-GB" sz="3600" b="1" dirty="0" smtClean="0">
                <a:solidFill>
                  <a:schemeClr val="bg1"/>
                </a:solidFill>
                <a:cs typeface="Arial" panose="020B0604020202020204" pitchFamily="34" charset="0"/>
              </a:rPr>
              <a:t>Metabolism and all body processes slow down</a:t>
            </a:r>
          </a:p>
          <a:p>
            <a:pPr>
              <a:defRPr/>
            </a:pPr>
            <a:r>
              <a:rPr lang="en-GB" sz="3600" b="1" dirty="0" smtClean="0">
                <a:solidFill>
                  <a:schemeClr val="bg1"/>
                </a:solidFill>
                <a:cs typeface="Arial" panose="020B0604020202020204" pitchFamily="34" charset="0"/>
              </a:rPr>
              <a:t>Rate of aging accelerates </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algn="l"/>
            <a:r>
              <a:rPr lang="en-GB" altLang="en-US" sz="3600" b="1" smtClean="0">
                <a:solidFill>
                  <a:srgbClr val="FFFF00"/>
                </a:solidFill>
                <a:cs typeface="Arial" charset="0"/>
              </a:rPr>
              <a:t>Hypothyroidism Symptoms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Lethargy and fatigue</a:t>
            </a:r>
          </a:p>
          <a:p>
            <a:pPr>
              <a:defRPr/>
            </a:pPr>
            <a:r>
              <a:rPr lang="en-GB" sz="3600" b="1" dirty="0" smtClean="0">
                <a:solidFill>
                  <a:schemeClr val="bg1"/>
                </a:solidFill>
                <a:cs typeface="Arial" panose="020B0604020202020204" pitchFamily="34" charset="0"/>
              </a:rPr>
              <a:t>Weight gain for no apparent reason</a:t>
            </a:r>
          </a:p>
          <a:p>
            <a:pPr>
              <a:defRPr/>
            </a:pPr>
            <a:r>
              <a:rPr lang="en-GB" sz="3600" b="1" dirty="0" smtClean="0">
                <a:solidFill>
                  <a:schemeClr val="bg1"/>
                </a:solidFill>
                <a:cs typeface="Arial" panose="020B0604020202020204" pitchFamily="34" charset="0"/>
              </a:rPr>
              <a:t>Decreased appetite</a:t>
            </a:r>
          </a:p>
          <a:p>
            <a:pPr>
              <a:defRPr/>
            </a:pPr>
            <a:r>
              <a:rPr lang="en-GB" sz="3600" b="1" dirty="0" smtClean="0">
                <a:solidFill>
                  <a:schemeClr val="bg1"/>
                </a:solidFill>
                <a:cs typeface="Arial" panose="020B0604020202020204" pitchFamily="34" charset="0"/>
              </a:rPr>
              <a:t>Increased sensitivity to cold</a:t>
            </a:r>
          </a:p>
          <a:p>
            <a:pPr>
              <a:defRPr/>
            </a:pPr>
            <a:r>
              <a:rPr lang="en-GB" sz="3600" b="1" dirty="0" smtClean="0">
                <a:solidFill>
                  <a:schemeClr val="bg1"/>
                </a:solidFill>
                <a:cs typeface="Arial" panose="020B0604020202020204" pitchFamily="34" charset="0"/>
              </a:rPr>
              <a:t>Slow heart rate (bradycardia)</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algn="l"/>
            <a:r>
              <a:rPr lang="en-GB" altLang="en-US" sz="3600" b="1" smtClean="0">
                <a:solidFill>
                  <a:srgbClr val="FFFF00"/>
                </a:solidFill>
                <a:cs typeface="Arial" charset="0"/>
              </a:rPr>
              <a:t>Hypothyroidism Symptoms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Slow, weak pulse</a:t>
            </a:r>
          </a:p>
          <a:p>
            <a:pPr>
              <a:defRPr/>
            </a:pPr>
            <a:r>
              <a:rPr lang="en-GB" sz="3600" b="1" dirty="0" err="1" smtClean="0">
                <a:solidFill>
                  <a:schemeClr val="bg1"/>
                </a:solidFill>
                <a:cs typeface="Arial" panose="020B0604020202020204" pitchFamily="34" charset="0"/>
              </a:rPr>
              <a:t>Goiter</a:t>
            </a:r>
            <a:r>
              <a:rPr lang="en-GB" sz="3600" b="1" dirty="0" smtClean="0">
                <a:solidFill>
                  <a:schemeClr val="bg1"/>
                </a:solidFill>
                <a:cs typeface="Arial" panose="020B0604020202020204" pitchFamily="34" charset="0"/>
              </a:rPr>
              <a:t> (enlarged gland)</a:t>
            </a:r>
          </a:p>
          <a:p>
            <a:pPr>
              <a:defRPr/>
            </a:pPr>
            <a:r>
              <a:rPr lang="en-GB" sz="3600" b="1" dirty="0" smtClean="0">
                <a:solidFill>
                  <a:schemeClr val="bg1"/>
                </a:solidFill>
                <a:cs typeface="Arial" panose="020B0604020202020204" pitchFamily="34" charset="0"/>
              </a:rPr>
              <a:t>Depression</a:t>
            </a:r>
          </a:p>
          <a:p>
            <a:pPr>
              <a:defRPr/>
            </a:pPr>
            <a:r>
              <a:rPr lang="en-GB" sz="3600" b="1" dirty="0" smtClean="0">
                <a:solidFill>
                  <a:schemeClr val="bg1"/>
                </a:solidFill>
                <a:cs typeface="Arial" panose="020B0604020202020204" pitchFamily="34" charset="0"/>
              </a:rPr>
              <a:t>Poor concentration</a:t>
            </a:r>
          </a:p>
          <a:p>
            <a:pPr>
              <a:defRPr/>
            </a:pPr>
            <a:r>
              <a:rPr lang="en-GB" sz="3600" b="1" dirty="0" smtClean="0">
                <a:solidFill>
                  <a:schemeClr val="bg1"/>
                </a:solidFill>
                <a:cs typeface="Arial" panose="020B0604020202020204" pitchFamily="34" charset="0"/>
              </a:rPr>
              <a:t>Poor memory</a:t>
            </a:r>
          </a:p>
          <a:p>
            <a:pPr>
              <a:defRPr/>
            </a:pPr>
            <a:r>
              <a:rPr lang="en-GB" sz="3600" b="1" dirty="0" smtClean="0">
                <a:solidFill>
                  <a:schemeClr val="bg1"/>
                </a:solidFill>
                <a:cs typeface="Arial" panose="020B0604020202020204" pitchFamily="34" charset="0"/>
              </a:rPr>
              <a:t>Mental confusion</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algn="l"/>
            <a:r>
              <a:rPr lang="en-GB" altLang="en-US" sz="3600" b="1" smtClean="0">
                <a:solidFill>
                  <a:srgbClr val="FFFF00"/>
                </a:solidFill>
                <a:cs typeface="Arial" charset="0"/>
              </a:rPr>
              <a:t>Hypothyroidism Symptoms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Loss of interest in sex</a:t>
            </a:r>
          </a:p>
          <a:p>
            <a:pPr>
              <a:defRPr/>
            </a:pPr>
            <a:r>
              <a:rPr lang="en-GB" sz="3600" b="1" dirty="0" smtClean="0">
                <a:solidFill>
                  <a:schemeClr val="bg1"/>
                </a:solidFill>
                <a:cs typeface="Arial" panose="020B0604020202020204" pitchFamily="34" charset="0"/>
              </a:rPr>
              <a:t>Dry skin and hair</a:t>
            </a:r>
          </a:p>
          <a:p>
            <a:pPr>
              <a:defRPr/>
            </a:pPr>
            <a:r>
              <a:rPr lang="en-GB" sz="3600" b="1" dirty="0" smtClean="0">
                <a:solidFill>
                  <a:schemeClr val="bg1"/>
                </a:solidFill>
                <a:cs typeface="Arial" panose="020B0604020202020204" pitchFamily="34" charset="0"/>
              </a:rPr>
              <a:t>Aging skin</a:t>
            </a:r>
          </a:p>
          <a:p>
            <a:pPr>
              <a:defRPr/>
            </a:pPr>
            <a:r>
              <a:rPr lang="en-GB" sz="3600" b="1" dirty="0" smtClean="0">
                <a:solidFill>
                  <a:schemeClr val="bg1"/>
                </a:solidFill>
                <a:cs typeface="Arial" panose="020B0604020202020204" pitchFamily="34" charset="0"/>
              </a:rPr>
              <a:t>Scalp hair loss and eyebrows</a:t>
            </a:r>
          </a:p>
          <a:p>
            <a:pPr>
              <a:defRPr/>
            </a:pPr>
            <a:r>
              <a:rPr lang="en-GB" sz="3600" b="1" dirty="0" smtClean="0">
                <a:solidFill>
                  <a:schemeClr val="bg1"/>
                </a:solidFill>
                <a:cs typeface="Arial" panose="020B0604020202020204" pitchFamily="34" charset="0"/>
              </a:rPr>
              <a:t>Constipation</a:t>
            </a:r>
          </a:p>
          <a:p>
            <a:pPr>
              <a:defRPr/>
            </a:pPr>
            <a:r>
              <a:rPr lang="en-GB" sz="3600" b="1" dirty="0" smtClean="0">
                <a:solidFill>
                  <a:schemeClr val="bg1"/>
                </a:solidFill>
                <a:cs typeface="Arial" panose="020B0604020202020204" pitchFamily="34" charset="0"/>
              </a:rPr>
              <a:t>Deeper, hoarse voice</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algn="l"/>
            <a:r>
              <a:rPr lang="en-GB" altLang="en-US" sz="3600" b="1" smtClean="0">
                <a:solidFill>
                  <a:srgbClr val="FFFF00"/>
                </a:solidFill>
                <a:cs typeface="Arial" charset="0"/>
              </a:rPr>
              <a:t>Hypothyroidism Symptoms</a:t>
            </a:r>
          </a:p>
        </p:txBody>
      </p:sp>
      <p:sp>
        <p:nvSpPr>
          <p:cNvPr id="3" name="Content Placeholder 2"/>
          <p:cNvSpPr>
            <a:spLocks noGrp="1"/>
          </p:cNvSpPr>
          <p:nvPr>
            <p:ph idx="1"/>
          </p:nvPr>
        </p:nvSpPr>
        <p:spPr/>
        <p:txBody>
          <a:bodyPr>
            <a:normAutofit fontScale="92500" lnSpcReduction="10000"/>
          </a:bodyPr>
          <a:lstStyle/>
          <a:p>
            <a:pPr>
              <a:defRPr/>
            </a:pPr>
            <a:r>
              <a:rPr lang="en-GB" sz="3600" b="1" dirty="0" smtClean="0">
                <a:solidFill>
                  <a:schemeClr val="bg1"/>
                </a:solidFill>
                <a:cs typeface="Arial" panose="020B0604020202020204" pitchFamily="34" charset="0"/>
              </a:rPr>
              <a:t>Muscle weakness, arms &amp; legs</a:t>
            </a:r>
          </a:p>
          <a:p>
            <a:pPr>
              <a:defRPr/>
            </a:pPr>
            <a:r>
              <a:rPr lang="en-GB" sz="3600" b="1" dirty="0" smtClean="0">
                <a:solidFill>
                  <a:schemeClr val="bg1"/>
                </a:solidFill>
                <a:cs typeface="Arial" panose="020B0604020202020204" pitchFamily="34" charset="0"/>
              </a:rPr>
              <a:t>Slow reflexes</a:t>
            </a:r>
          </a:p>
          <a:p>
            <a:pPr>
              <a:defRPr/>
            </a:pPr>
            <a:r>
              <a:rPr lang="en-GB" sz="3600" b="1" dirty="0" smtClean="0">
                <a:solidFill>
                  <a:schemeClr val="bg1"/>
                </a:solidFill>
                <a:cs typeface="Arial" panose="020B0604020202020204" pitchFamily="34" charset="0"/>
              </a:rPr>
              <a:t>Carpal tunnel syndrome</a:t>
            </a:r>
          </a:p>
          <a:p>
            <a:pPr>
              <a:defRPr/>
            </a:pPr>
            <a:r>
              <a:rPr lang="en-GB" sz="3600" b="1" dirty="0" smtClean="0">
                <a:solidFill>
                  <a:schemeClr val="bg1"/>
                </a:solidFill>
                <a:cs typeface="Arial" panose="020B0604020202020204" pitchFamily="34" charset="0"/>
              </a:rPr>
              <a:t>Aches &amp; pains in muscles, bones</a:t>
            </a:r>
          </a:p>
          <a:p>
            <a:pPr>
              <a:defRPr/>
            </a:pPr>
            <a:r>
              <a:rPr lang="en-GB" sz="3600" b="1" dirty="0" smtClean="0">
                <a:solidFill>
                  <a:schemeClr val="bg1"/>
                </a:solidFill>
                <a:cs typeface="Arial" panose="020B0604020202020204" pitchFamily="34" charset="0"/>
              </a:rPr>
              <a:t>Infertility</a:t>
            </a:r>
          </a:p>
          <a:p>
            <a:pPr>
              <a:defRPr/>
            </a:pPr>
            <a:r>
              <a:rPr lang="en-GB" sz="3600" b="1" dirty="0" smtClean="0">
                <a:solidFill>
                  <a:schemeClr val="bg1"/>
                </a:solidFill>
                <a:cs typeface="Arial" panose="020B0604020202020204" pitchFamily="34" charset="0"/>
              </a:rPr>
              <a:t>Fluid retention, myxoedema</a:t>
            </a:r>
          </a:p>
          <a:p>
            <a:pPr>
              <a:defRPr/>
            </a:pPr>
            <a:r>
              <a:rPr lang="en-GB" sz="3600" b="1" dirty="0" smtClean="0">
                <a:solidFill>
                  <a:schemeClr val="bg1"/>
                </a:solidFill>
                <a:cs typeface="Arial" panose="020B0604020202020204" pitchFamily="34" charset="0"/>
              </a:rPr>
              <a:t>Puffiness around the eyes</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algn="l"/>
            <a:r>
              <a:rPr lang="en-GB" altLang="en-US" sz="3600" b="1" smtClean="0">
                <a:solidFill>
                  <a:srgbClr val="FFFF00"/>
                </a:solidFill>
                <a:cs typeface="Arial" charset="0"/>
              </a:rPr>
              <a:t>Iodine Deficiency</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Main cause of hypothyroidism in developing world</a:t>
            </a:r>
          </a:p>
          <a:p>
            <a:pPr>
              <a:defRPr/>
            </a:pPr>
            <a:r>
              <a:rPr lang="en-GB" sz="3600" b="1" dirty="0" smtClean="0">
                <a:solidFill>
                  <a:schemeClr val="bg1"/>
                </a:solidFill>
                <a:cs typeface="Arial" panose="020B0604020202020204" pitchFamily="34" charset="0"/>
              </a:rPr>
              <a:t>Found in oceans and soils</a:t>
            </a:r>
          </a:p>
          <a:p>
            <a:pPr>
              <a:defRPr/>
            </a:pPr>
            <a:r>
              <a:rPr lang="en-GB" sz="3600" b="1" dirty="0" err="1" smtClean="0">
                <a:solidFill>
                  <a:schemeClr val="bg1"/>
                </a:solidFill>
                <a:cs typeface="Arial" panose="020B0604020202020204" pitchFamily="34" charset="0"/>
              </a:rPr>
              <a:t>Goiter</a:t>
            </a:r>
            <a:r>
              <a:rPr lang="en-GB" sz="3600" b="1" dirty="0" smtClean="0">
                <a:solidFill>
                  <a:schemeClr val="bg1"/>
                </a:solidFill>
                <a:cs typeface="Arial" panose="020B0604020202020204" pitchFamily="34" charset="0"/>
              </a:rPr>
              <a:t> belt, Derbyshire neck</a:t>
            </a:r>
          </a:p>
          <a:p>
            <a:pPr>
              <a:defRPr/>
            </a:pPr>
            <a:r>
              <a:rPr lang="en-GB" sz="3600" b="1" dirty="0" smtClean="0">
                <a:solidFill>
                  <a:schemeClr val="bg1"/>
                </a:solidFill>
                <a:cs typeface="Arial" panose="020B0604020202020204" pitchFamily="34" charset="0"/>
              </a:rPr>
              <a:t>Babies can have intellectual impairment and physical development issues, cretinism</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algn="l"/>
            <a:r>
              <a:rPr lang="en-GB" altLang="en-US" sz="3600" b="1" smtClean="0">
                <a:solidFill>
                  <a:srgbClr val="FFFF00"/>
                </a:solidFill>
                <a:cs typeface="Arial" charset="0"/>
              </a:rPr>
              <a:t>Iodine Deficiency</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Increased risk of attention deficit disorder, learning difficulties</a:t>
            </a:r>
            <a:endParaRPr lang="en-GB" sz="3600" b="1" dirty="0">
              <a:solidFill>
                <a:schemeClr val="bg1"/>
              </a:solidFill>
              <a:cs typeface="Arial" panose="020B0604020202020204" pitchFamily="34" charset="0"/>
            </a:endParaRPr>
          </a:p>
          <a:p>
            <a:pPr>
              <a:defRPr/>
            </a:pPr>
            <a:r>
              <a:rPr lang="en-GB" sz="3600" b="1" dirty="0" smtClean="0">
                <a:solidFill>
                  <a:schemeClr val="bg1"/>
                </a:solidFill>
                <a:cs typeface="Arial" panose="020B0604020202020204" pitchFamily="34" charset="0"/>
              </a:rPr>
              <a:t>In pregnancy can lead to miscarriage and stillbirths</a:t>
            </a:r>
          </a:p>
          <a:p>
            <a:pPr>
              <a:defRPr/>
            </a:pPr>
            <a:r>
              <a:rPr lang="en-GB" sz="3600" b="1" dirty="0" smtClean="0">
                <a:solidFill>
                  <a:schemeClr val="bg1"/>
                </a:solidFill>
                <a:cs typeface="Arial" panose="020B0604020202020204" pitchFamily="34" charset="0"/>
              </a:rPr>
              <a:t>Thyroid enlarges to try to become more efficient when iodine is scarce</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684213" y="939800"/>
            <a:ext cx="4751387" cy="4978400"/>
          </a:xfrm>
          <a:prstGeom prst="rect">
            <a:avLst/>
          </a:prstGeom>
          <a:noFill/>
          <a:ln w="9525">
            <a:noFill/>
            <a:miter lim="800000"/>
            <a:headEnd/>
            <a:tailEnd/>
          </a:ln>
          <a:effectLst/>
        </p:spPr>
        <p:txBody>
          <a:bodyPr>
            <a:spAutoFit/>
          </a:bodyPr>
          <a:lstStyle/>
          <a:p>
            <a:pPr eaLnBrk="1" hangingPunct="1">
              <a:lnSpc>
                <a:spcPct val="98000"/>
              </a:lnSpc>
              <a:spcBef>
                <a:spcPct val="50000"/>
              </a:spcBef>
            </a:pPr>
            <a:r>
              <a:rPr lang="en-US" altLang="en-US" sz="3600">
                <a:solidFill>
                  <a:srgbClr val="FFFF00"/>
                </a:solidFill>
              </a:rPr>
              <a:t>Goiters</a:t>
            </a:r>
            <a:r>
              <a:rPr lang="en-US" altLang="en-US" sz="3600">
                <a:solidFill>
                  <a:schemeClr val="bg1"/>
                </a:solidFill>
              </a:rPr>
              <a:t> are benign (not cancerous) enlargements of the gland. They may occur as a result of iodine deficiency, autoimmune disease or quite normally during pregnancy. </a:t>
            </a:r>
            <a:endParaRPr lang="en-US" altLang="en-US" sz="3600"/>
          </a:p>
        </p:txBody>
      </p:sp>
      <p:pic>
        <p:nvPicPr>
          <p:cNvPr id="117763" name="Picture 3" descr="goiter_thyroid"/>
          <p:cNvPicPr>
            <a:picLocks noChangeAspect="1" noChangeArrowheads="1"/>
          </p:cNvPicPr>
          <p:nvPr/>
        </p:nvPicPr>
        <p:blipFill>
          <a:blip r:embed="rId2" cstate="print"/>
          <a:srcRect/>
          <a:stretch>
            <a:fillRect/>
          </a:stretch>
        </p:blipFill>
        <p:spPr bwMode="auto">
          <a:xfrm>
            <a:off x="5795963" y="549275"/>
            <a:ext cx="2665412" cy="2808288"/>
          </a:xfrm>
          <a:prstGeom prst="rect">
            <a:avLst/>
          </a:prstGeom>
          <a:noFill/>
          <a:ln w="9525">
            <a:noFill/>
            <a:miter lim="800000"/>
            <a:headEnd/>
            <a:tailEnd/>
          </a:ln>
        </p:spPr>
      </p:pic>
      <p:pic>
        <p:nvPicPr>
          <p:cNvPr id="117764" name="Picture 4"/>
          <p:cNvPicPr>
            <a:picLocks noChangeAspect="1" noChangeArrowheads="1"/>
          </p:cNvPicPr>
          <p:nvPr/>
        </p:nvPicPr>
        <p:blipFill>
          <a:blip r:embed="rId3" cstate="print"/>
          <a:srcRect/>
          <a:stretch>
            <a:fillRect/>
          </a:stretch>
        </p:blipFill>
        <p:spPr bwMode="auto">
          <a:xfrm>
            <a:off x="5795963" y="3429000"/>
            <a:ext cx="2693987" cy="29527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755650" y="676275"/>
            <a:ext cx="4032250" cy="5578475"/>
          </a:xfrm>
          <a:prstGeom prst="rect">
            <a:avLst/>
          </a:prstGeom>
          <a:noFill/>
          <a:ln w="9525">
            <a:noFill/>
            <a:miter lim="800000"/>
            <a:headEnd/>
            <a:tailEnd/>
          </a:ln>
          <a:effectLst/>
        </p:spPr>
        <p:txBody>
          <a:bodyPr>
            <a:spAutoFit/>
          </a:bodyPr>
          <a:lstStyle/>
          <a:p>
            <a:pPr eaLnBrk="1" hangingPunct="1">
              <a:lnSpc>
                <a:spcPct val="99000"/>
              </a:lnSpc>
              <a:spcBef>
                <a:spcPct val="50000"/>
              </a:spcBef>
            </a:pPr>
            <a:r>
              <a:rPr lang="en-US" altLang="en-US" sz="3600">
                <a:solidFill>
                  <a:schemeClr val="bg1"/>
                </a:solidFill>
              </a:rPr>
              <a:t>Other swellings of the gland may be caused by </a:t>
            </a:r>
            <a:r>
              <a:rPr lang="en-US" altLang="en-US" sz="3600">
                <a:solidFill>
                  <a:srgbClr val="FFFF00"/>
                </a:solidFill>
              </a:rPr>
              <a:t>benign cysts or cancer</a:t>
            </a:r>
            <a:r>
              <a:rPr lang="en-US" altLang="en-US" sz="3600">
                <a:solidFill>
                  <a:schemeClr val="bg1"/>
                </a:solidFill>
              </a:rPr>
              <a:t> in the gland. The majority of thyroid enlargements are not malignant.</a:t>
            </a:r>
            <a:endParaRPr lang="en-US" altLang="en-US" sz="3600"/>
          </a:p>
        </p:txBody>
      </p:sp>
      <p:pic>
        <p:nvPicPr>
          <p:cNvPr id="118787" name="Picture 3"/>
          <p:cNvPicPr>
            <a:picLocks noChangeAspect="1" noChangeArrowheads="1"/>
          </p:cNvPicPr>
          <p:nvPr/>
        </p:nvPicPr>
        <p:blipFill>
          <a:blip r:embed="rId2" cstate="print"/>
          <a:srcRect/>
          <a:stretch>
            <a:fillRect/>
          </a:stretch>
        </p:blipFill>
        <p:spPr bwMode="auto">
          <a:xfrm>
            <a:off x="5072063" y="549275"/>
            <a:ext cx="3425825" cy="58324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900113" y="574675"/>
            <a:ext cx="4794250" cy="5576888"/>
          </a:xfrm>
          <a:prstGeom prst="rect">
            <a:avLst/>
          </a:prstGeom>
          <a:noFill/>
          <a:ln w="9525">
            <a:noFill/>
            <a:miter lim="800000"/>
            <a:headEnd/>
            <a:tailEnd/>
          </a:ln>
          <a:effectLst/>
        </p:spPr>
        <p:txBody>
          <a:bodyPr>
            <a:spAutoFit/>
          </a:bodyPr>
          <a:lstStyle/>
          <a:p>
            <a:pPr eaLnBrk="1" hangingPunct="1">
              <a:lnSpc>
                <a:spcPct val="99000"/>
              </a:lnSpc>
              <a:spcBef>
                <a:spcPct val="50000"/>
              </a:spcBef>
            </a:pPr>
            <a:r>
              <a:rPr lang="en-US" altLang="en-US" sz="3600">
                <a:solidFill>
                  <a:schemeClr val="bg1"/>
                </a:solidFill>
              </a:rPr>
              <a:t>Adults may develop hypothyroidism from </a:t>
            </a:r>
            <a:r>
              <a:rPr lang="en-US" altLang="en-US" sz="3600">
                <a:solidFill>
                  <a:srgbClr val="FFFF00"/>
                </a:solidFill>
              </a:rPr>
              <a:t>dietary iodine deficiency,</a:t>
            </a:r>
            <a:r>
              <a:rPr lang="en-US" altLang="en-US" sz="3600">
                <a:solidFill>
                  <a:schemeClr val="bg1"/>
                </a:solidFill>
              </a:rPr>
              <a:t> although iodine is added to salt, breads and cereals to prevent deficiency it is usually sodium or potassium iodide.</a:t>
            </a:r>
          </a:p>
        </p:txBody>
      </p:sp>
      <p:pic>
        <p:nvPicPr>
          <p:cNvPr id="119811" name="Picture 3" descr="Cooking and table salt"/>
          <p:cNvPicPr>
            <a:picLocks noChangeAspect="1" noChangeArrowheads="1"/>
          </p:cNvPicPr>
          <p:nvPr/>
        </p:nvPicPr>
        <p:blipFill>
          <a:blip r:embed="rId2" cstate="print"/>
          <a:srcRect/>
          <a:stretch>
            <a:fillRect/>
          </a:stretch>
        </p:blipFill>
        <p:spPr bwMode="auto">
          <a:xfrm>
            <a:off x="5795963" y="549275"/>
            <a:ext cx="2736850" cy="2306638"/>
          </a:xfrm>
          <a:prstGeom prst="rect">
            <a:avLst/>
          </a:prstGeom>
          <a:noFill/>
          <a:ln w="9525">
            <a:noFill/>
            <a:miter lim="800000"/>
            <a:headEnd/>
            <a:tailEnd/>
          </a:ln>
        </p:spPr>
      </p:pic>
      <p:pic>
        <p:nvPicPr>
          <p:cNvPr id="119812" name="Picture 4" descr="Cooking and table salt"/>
          <p:cNvPicPr>
            <a:picLocks noChangeAspect="1" noChangeArrowheads="1"/>
          </p:cNvPicPr>
          <p:nvPr/>
        </p:nvPicPr>
        <p:blipFill>
          <a:blip r:embed="rId2" cstate="print"/>
          <a:srcRect/>
          <a:stretch>
            <a:fillRect/>
          </a:stretch>
        </p:blipFill>
        <p:spPr bwMode="auto">
          <a:xfrm>
            <a:off x="5795963" y="2598738"/>
            <a:ext cx="2736850" cy="2306637"/>
          </a:xfrm>
          <a:prstGeom prst="rect">
            <a:avLst/>
          </a:prstGeom>
          <a:noFill/>
          <a:ln w="9525">
            <a:noFill/>
            <a:miter lim="800000"/>
            <a:headEnd/>
            <a:tailEnd/>
          </a:ln>
        </p:spPr>
      </p:pic>
      <p:pic>
        <p:nvPicPr>
          <p:cNvPr id="119813" name="Picture 5" descr="Cooking and table salt"/>
          <p:cNvPicPr>
            <a:picLocks noChangeAspect="1" noChangeArrowheads="1"/>
          </p:cNvPicPr>
          <p:nvPr/>
        </p:nvPicPr>
        <p:blipFill>
          <a:blip r:embed="rId2" cstate="print"/>
          <a:srcRect/>
          <a:stretch>
            <a:fillRect/>
          </a:stretch>
        </p:blipFill>
        <p:spPr bwMode="auto">
          <a:xfrm>
            <a:off x="5795963" y="4138613"/>
            <a:ext cx="2736850" cy="22621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754063" y="487363"/>
            <a:ext cx="7635875" cy="4802187"/>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Hormones that bind to cell surface receptors</a:t>
            </a:r>
          </a:p>
          <a:p>
            <a:pPr eaLnBrk="1" hangingPunct="1">
              <a:spcBef>
                <a:spcPct val="50000"/>
              </a:spcBef>
            </a:pPr>
            <a:r>
              <a:rPr lang="en-GB" altLang="en-US" sz="3600">
                <a:solidFill>
                  <a:srgbClr val="FFFFFF"/>
                </a:solidFill>
                <a:latin typeface="Arial Unicode MS" pitchFamily="34" charset="-128"/>
              </a:rPr>
              <a:t>Adrenalin		ACTH     ADH Calcitonin          	CRH	 FSH           LH				MSH       PTH Somatostatin     	TSH	 GnRH      TRH			GRH       PRL Glucagon	       Insulin    PRIH</a:t>
            </a:r>
            <a:endParaRPr lang="en-US" altLang="en-US" sz="3600">
              <a:solidFill>
                <a:srgbClr val="FFFFFF"/>
              </a:solidFill>
              <a:latin typeface="Arial Unicode MS" pitchFamily="34" charset="-128"/>
            </a:endParaRPr>
          </a:p>
        </p:txBody>
      </p:sp>
      <p:sp>
        <p:nvSpPr>
          <p:cNvPr id="2588677" name="AutoShape 5"/>
          <p:cNvSpPr>
            <a:spLocks noChangeArrowheads="1"/>
          </p:cNvSpPr>
          <p:nvPr/>
        </p:nvSpPr>
        <p:spPr bwMode="auto">
          <a:xfrm>
            <a:off x="1912938" y="4152900"/>
            <a:ext cx="431800" cy="360363"/>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en-GB">
              <a:latin typeface="Arial" panose="020B0604020202020204" pitchFamily="34" charset="0"/>
            </a:endParaRPr>
          </a:p>
        </p:txBody>
      </p:sp>
      <p:sp>
        <p:nvSpPr>
          <p:cNvPr id="2588678" name="AutoShape 6"/>
          <p:cNvSpPr>
            <a:spLocks noChangeArrowheads="1"/>
          </p:cNvSpPr>
          <p:nvPr/>
        </p:nvSpPr>
        <p:spPr bwMode="auto">
          <a:xfrm>
            <a:off x="5580063" y="4152900"/>
            <a:ext cx="431800" cy="360363"/>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en-GB">
              <a:latin typeface="Arial" panose="020B0604020202020204" pitchFamily="34" charset="0"/>
            </a:endParaRPr>
          </a:p>
        </p:txBody>
      </p:sp>
      <p:sp>
        <p:nvSpPr>
          <p:cNvPr id="2588679" name="AutoShape 7"/>
          <p:cNvSpPr>
            <a:spLocks noChangeArrowheads="1"/>
          </p:cNvSpPr>
          <p:nvPr/>
        </p:nvSpPr>
        <p:spPr bwMode="auto">
          <a:xfrm>
            <a:off x="5564188" y="2563813"/>
            <a:ext cx="431800" cy="36195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en-GB">
              <a:latin typeface="Arial" panose="020B0604020202020204" pitchFamily="34" charset="0"/>
            </a:endParaRPr>
          </a:p>
        </p:txBody>
      </p:sp>
      <p:sp>
        <p:nvSpPr>
          <p:cNvPr id="2588680" name="AutoShape 8"/>
          <p:cNvSpPr>
            <a:spLocks noChangeArrowheads="1"/>
          </p:cNvSpPr>
          <p:nvPr/>
        </p:nvSpPr>
        <p:spPr bwMode="auto">
          <a:xfrm>
            <a:off x="7799388" y="3644900"/>
            <a:ext cx="431800" cy="360363"/>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en-GB">
              <a:latin typeface="Arial" panose="020B0604020202020204" pitchFamily="34" charset="0"/>
            </a:endParaRPr>
          </a:p>
        </p:txBody>
      </p:sp>
      <p:sp>
        <p:nvSpPr>
          <p:cNvPr id="2588681" name="AutoShape 9"/>
          <p:cNvSpPr>
            <a:spLocks noChangeArrowheads="1"/>
          </p:cNvSpPr>
          <p:nvPr/>
        </p:nvSpPr>
        <p:spPr bwMode="auto">
          <a:xfrm>
            <a:off x="7362825" y="4162425"/>
            <a:ext cx="431800" cy="360363"/>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en-GB">
              <a:latin typeface="Arial" panose="020B0604020202020204" pitchFamily="34" charset="0"/>
            </a:endParaRPr>
          </a:p>
        </p:txBody>
      </p:sp>
      <p:sp>
        <p:nvSpPr>
          <p:cNvPr id="2588682" name="AutoShape 10"/>
          <p:cNvSpPr>
            <a:spLocks noChangeArrowheads="1"/>
          </p:cNvSpPr>
          <p:nvPr/>
        </p:nvSpPr>
        <p:spPr bwMode="auto">
          <a:xfrm>
            <a:off x="7485063" y="4725988"/>
            <a:ext cx="431800" cy="35877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en-GB">
              <a:latin typeface="Arial" panose="020B0604020202020204" pitchFamily="34" charset="0"/>
            </a:endParaRPr>
          </a:p>
        </p:txBody>
      </p:sp>
      <p:sp>
        <p:nvSpPr>
          <p:cNvPr id="2588692" name="AutoShape 20"/>
          <p:cNvSpPr>
            <a:spLocks noChangeArrowheads="1"/>
          </p:cNvSpPr>
          <p:nvPr/>
        </p:nvSpPr>
        <p:spPr bwMode="auto">
          <a:xfrm>
            <a:off x="723900" y="5457825"/>
            <a:ext cx="431800" cy="360363"/>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en-GB">
              <a:latin typeface="Arial" panose="020B0604020202020204" pitchFamily="34" charset="0"/>
            </a:endParaRPr>
          </a:p>
        </p:txBody>
      </p:sp>
      <p:sp>
        <p:nvSpPr>
          <p:cNvPr id="14346" name="Text Box 22"/>
          <p:cNvSpPr txBox="1">
            <a:spLocks noChangeArrowheads="1"/>
          </p:cNvSpPr>
          <p:nvPr/>
        </p:nvSpPr>
        <p:spPr bwMode="auto">
          <a:xfrm>
            <a:off x="1090613" y="5378450"/>
            <a:ext cx="7272337" cy="946150"/>
          </a:xfrm>
          <a:prstGeom prst="rect">
            <a:avLst/>
          </a:prstGeom>
          <a:noFill/>
          <a:ln w="9525">
            <a:noFill/>
            <a:miter lim="800000"/>
            <a:headEnd/>
            <a:tailEnd/>
          </a:ln>
          <a:effectLst/>
        </p:spPr>
        <p:txBody>
          <a:bodyPr>
            <a:spAutoFit/>
          </a:bodyPr>
          <a:lstStyle/>
          <a:p>
            <a:pPr eaLnBrk="1" hangingPunct="1">
              <a:spcBef>
                <a:spcPct val="50000"/>
              </a:spcBef>
            </a:pPr>
            <a:r>
              <a:rPr lang="en-GB" altLang="en-US" sz="2800" i="1">
                <a:solidFill>
                  <a:schemeClr val="bg1"/>
                </a:solidFill>
              </a:rPr>
              <a:t>hypothalamic releasing hormones   pituitary trophic hormones</a:t>
            </a:r>
          </a:p>
        </p:txBody>
      </p:sp>
      <p:sp>
        <p:nvSpPr>
          <p:cNvPr id="14347" name="AutoShape 23"/>
          <p:cNvSpPr>
            <a:spLocks noChangeArrowheads="1"/>
          </p:cNvSpPr>
          <p:nvPr/>
        </p:nvSpPr>
        <p:spPr bwMode="auto">
          <a:xfrm>
            <a:off x="690563" y="5851525"/>
            <a:ext cx="433387" cy="433388"/>
          </a:xfrm>
          <a:prstGeom prst="star4">
            <a:avLst>
              <a:gd name="adj" fmla="val 1250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
        <p:nvSpPr>
          <p:cNvPr id="14348" name="AutoShape 24"/>
          <p:cNvSpPr>
            <a:spLocks noChangeArrowheads="1"/>
          </p:cNvSpPr>
          <p:nvPr/>
        </p:nvSpPr>
        <p:spPr bwMode="auto">
          <a:xfrm>
            <a:off x="1474788" y="3100388"/>
            <a:ext cx="433387" cy="434975"/>
          </a:xfrm>
          <a:prstGeom prst="star4">
            <a:avLst>
              <a:gd name="adj" fmla="val 1250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
        <p:nvSpPr>
          <p:cNvPr id="14349" name="AutoShape 25"/>
          <p:cNvSpPr>
            <a:spLocks noChangeArrowheads="1"/>
          </p:cNvSpPr>
          <p:nvPr/>
        </p:nvSpPr>
        <p:spPr bwMode="auto">
          <a:xfrm>
            <a:off x="1604963" y="3486150"/>
            <a:ext cx="433387" cy="433388"/>
          </a:xfrm>
          <a:prstGeom prst="star4">
            <a:avLst>
              <a:gd name="adj" fmla="val 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
        <p:nvSpPr>
          <p:cNvPr id="14350" name="AutoShape 26"/>
          <p:cNvSpPr>
            <a:spLocks noChangeArrowheads="1"/>
          </p:cNvSpPr>
          <p:nvPr/>
        </p:nvSpPr>
        <p:spPr bwMode="auto">
          <a:xfrm>
            <a:off x="5724525" y="2060575"/>
            <a:ext cx="433388" cy="433388"/>
          </a:xfrm>
          <a:prstGeom prst="star4">
            <a:avLst>
              <a:gd name="adj" fmla="val 1250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
        <p:nvSpPr>
          <p:cNvPr id="14351" name="AutoShape 27"/>
          <p:cNvSpPr>
            <a:spLocks noChangeArrowheads="1"/>
          </p:cNvSpPr>
          <p:nvPr/>
        </p:nvSpPr>
        <p:spPr bwMode="auto">
          <a:xfrm>
            <a:off x="7480300" y="1974850"/>
            <a:ext cx="433388" cy="433388"/>
          </a:xfrm>
          <a:prstGeom prst="star4">
            <a:avLst>
              <a:gd name="adj" fmla="val 1250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
        <p:nvSpPr>
          <p:cNvPr id="14352" name="AutoShape 28"/>
          <p:cNvSpPr>
            <a:spLocks noChangeArrowheads="1"/>
          </p:cNvSpPr>
          <p:nvPr/>
        </p:nvSpPr>
        <p:spPr bwMode="auto">
          <a:xfrm>
            <a:off x="7502525" y="3008313"/>
            <a:ext cx="433388" cy="433387"/>
          </a:xfrm>
          <a:prstGeom prst="star4">
            <a:avLst>
              <a:gd name="adj" fmla="val 1250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
        <p:nvSpPr>
          <p:cNvPr id="14353" name="AutoShape 29"/>
          <p:cNvSpPr>
            <a:spLocks noChangeArrowheads="1"/>
          </p:cNvSpPr>
          <p:nvPr/>
        </p:nvSpPr>
        <p:spPr bwMode="auto">
          <a:xfrm>
            <a:off x="5580063" y="3108325"/>
            <a:ext cx="433387" cy="433388"/>
          </a:xfrm>
          <a:prstGeom prst="star4">
            <a:avLst>
              <a:gd name="adj" fmla="val 1250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
        <p:nvSpPr>
          <p:cNvPr id="14354" name="AutoShape 30"/>
          <p:cNvSpPr>
            <a:spLocks noChangeArrowheads="1"/>
          </p:cNvSpPr>
          <p:nvPr/>
        </p:nvSpPr>
        <p:spPr bwMode="auto">
          <a:xfrm>
            <a:off x="5564188" y="3649663"/>
            <a:ext cx="433387" cy="433387"/>
          </a:xfrm>
          <a:prstGeom prst="star4">
            <a:avLst>
              <a:gd name="adj" fmla="val 1250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
        <p:nvSpPr>
          <p:cNvPr id="14355" name="AutoShape 31"/>
          <p:cNvSpPr>
            <a:spLocks noChangeArrowheads="1"/>
          </p:cNvSpPr>
          <p:nvPr/>
        </p:nvSpPr>
        <p:spPr bwMode="auto">
          <a:xfrm>
            <a:off x="7472363" y="2520950"/>
            <a:ext cx="433387" cy="433388"/>
          </a:xfrm>
          <a:prstGeom prst="star4">
            <a:avLst>
              <a:gd name="adj" fmla="val 12500"/>
            </a:avLst>
          </a:prstGeom>
          <a:solidFill>
            <a:srgbClr val="FFFF00"/>
          </a:solidFill>
          <a:ln w="9525">
            <a:solidFill>
              <a:schemeClr val="tx1"/>
            </a:solidFill>
            <a:miter lim="800000"/>
            <a:headEnd/>
            <a:tailEnd/>
          </a:ln>
          <a:effectLst/>
        </p:spPr>
        <p:txBody>
          <a:bodyPr wrap="none" anchor="ctr"/>
          <a:lstStyle/>
          <a:p>
            <a:pPr eaLnBrk="1" hangingPunct="1"/>
            <a:endParaRPr lang="en-US" altLang="en-US"/>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algn="l"/>
            <a:r>
              <a:rPr lang="en-GB" altLang="en-US" sz="3600" b="1" smtClean="0">
                <a:solidFill>
                  <a:srgbClr val="FFFF00"/>
                </a:solidFill>
                <a:cs typeface="Arial" charset="0"/>
              </a:rPr>
              <a:t>Iodine Deficiency</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More prone to developing radiation induced thyroid cancer if exposed to radioactive iodine</a:t>
            </a:r>
          </a:p>
          <a:p>
            <a:pPr>
              <a:defRPr/>
            </a:pPr>
            <a:r>
              <a:rPr lang="en-GB" sz="3600" b="1" dirty="0" smtClean="0">
                <a:solidFill>
                  <a:schemeClr val="bg1"/>
                </a:solidFill>
                <a:cs typeface="Arial" panose="020B0604020202020204" pitchFamily="34" charset="0"/>
              </a:rPr>
              <a:t>More susceptible to damage by environmental pollutants, pesticides, toiletry toxins </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algn="l"/>
            <a:r>
              <a:rPr lang="en-GB" altLang="en-US" sz="3600" b="1" smtClean="0">
                <a:solidFill>
                  <a:srgbClr val="FFFF00"/>
                </a:solidFill>
                <a:cs typeface="Arial" charset="0"/>
              </a:rPr>
              <a:t>Iodine </a:t>
            </a:r>
          </a:p>
        </p:txBody>
      </p:sp>
      <p:sp>
        <p:nvSpPr>
          <p:cNvPr id="3" name="Content Placeholder 2"/>
          <p:cNvSpPr>
            <a:spLocks noGrp="1"/>
          </p:cNvSpPr>
          <p:nvPr>
            <p:ph idx="1"/>
          </p:nvPr>
        </p:nvSpPr>
        <p:spPr/>
        <p:txBody>
          <a:bodyPr>
            <a:normAutofit/>
          </a:bodyPr>
          <a:lstStyle/>
          <a:p>
            <a:pPr>
              <a:defRPr/>
            </a:pPr>
            <a:r>
              <a:rPr lang="en-GB" sz="3600" b="1" dirty="0" err="1" smtClean="0">
                <a:solidFill>
                  <a:schemeClr val="bg1"/>
                </a:solidFill>
                <a:cs typeface="Arial" panose="020B0604020202020204" pitchFamily="34" charset="0"/>
              </a:rPr>
              <a:t>Goitrogens</a:t>
            </a:r>
            <a:r>
              <a:rPr lang="en-GB" sz="3600" b="1" dirty="0" smtClean="0">
                <a:solidFill>
                  <a:schemeClr val="bg1"/>
                </a:solidFill>
                <a:cs typeface="Arial" panose="020B0604020202020204" pitchFamily="34" charset="0"/>
              </a:rPr>
              <a:t>, like cabbage and broccoli, can inhibit the absorption of iodine in stomach and upper SI</a:t>
            </a:r>
          </a:p>
          <a:p>
            <a:pPr>
              <a:defRPr/>
            </a:pPr>
            <a:r>
              <a:rPr lang="en-GB" sz="3600" b="1" dirty="0" smtClean="0">
                <a:solidFill>
                  <a:schemeClr val="bg1"/>
                </a:solidFill>
                <a:cs typeface="Arial" panose="020B0604020202020204" pitchFamily="34" charset="0"/>
              </a:rPr>
              <a:t>Cooking mostly inactivates </a:t>
            </a:r>
            <a:r>
              <a:rPr lang="en-GB" sz="3600" b="1" dirty="0" err="1" smtClean="0">
                <a:solidFill>
                  <a:schemeClr val="bg1"/>
                </a:solidFill>
                <a:cs typeface="Arial" panose="020B0604020202020204" pitchFamily="34" charset="0"/>
              </a:rPr>
              <a:t>goitrogens</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algn="l"/>
            <a:r>
              <a:rPr lang="en-GB" altLang="en-US" sz="3600" b="1" smtClean="0">
                <a:solidFill>
                  <a:srgbClr val="FFFF00"/>
                </a:solidFill>
                <a:cs typeface="Arial" charset="0"/>
              </a:rPr>
              <a:t>Iodine Products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Smart Iodides liquid</a:t>
            </a:r>
          </a:p>
          <a:p>
            <a:pPr>
              <a:defRPr/>
            </a:pPr>
            <a:r>
              <a:rPr lang="en-GB" sz="3600" b="1" dirty="0" smtClean="0">
                <a:solidFill>
                  <a:schemeClr val="bg1"/>
                </a:solidFill>
                <a:cs typeface="Arial" panose="020B0604020202020204" pitchFamily="34" charset="0"/>
              </a:rPr>
              <a:t>Iodine liquid 5ml</a:t>
            </a:r>
          </a:p>
          <a:p>
            <a:pPr>
              <a:defRPr/>
            </a:pPr>
            <a:r>
              <a:rPr lang="en-GB" sz="3600" b="1" dirty="0" smtClean="0">
                <a:solidFill>
                  <a:schemeClr val="bg1"/>
                </a:solidFill>
                <a:cs typeface="Arial" panose="020B0604020202020204" pitchFamily="34" charset="0"/>
              </a:rPr>
              <a:t>Magnesium iodide liquid</a:t>
            </a:r>
          </a:p>
          <a:p>
            <a:pPr>
              <a:defRPr/>
            </a:pPr>
            <a:r>
              <a:rPr lang="en-GB" sz="3600" b="1" dirty="0" smtClean="0">
                <a:solidFill>
                  <a:schemeClr val="bg1"/>
                </a:solidFill>
                <a:cs typeface="Arial" panose="020B0604020202020204" pitchFamily="34" charset="0"/>
              </a:rPr>
              <a:t>Potassium iodide liquid</a:t>
            </a:r>
          </a:p>
          <a:p>
            <a:pPr>
              <a:defRPr/>
            </a:pPr>
            <a:r>
              <a:rPr lang="en-GB" sz="3600" b="1" dirty="0" smtClean="0">
                <a:solidFill>
                  <a:schemeClr val="bg1"/>
                </a:solidFill>
                <a:cs typeface="Arial" panose="020B0604020202020204" pitchFamily="34" charset="0"/>
              </a:rPr>
              <a:t>Potassium iodide capsules</a:t>
            </a:r>
          </a:p>
          <a:p>
            <a:pPr>
              <a:defRPr/>
            </a:pPr>
            <a:r>
              <a:rPr lang="en-GB" sz="3600" b="1" dirty="0" smtClean="0">
                <a:solidFill>
                  <a:schemeClr val="bg1"/>
                </a:solidFill>
                <a:cs typeface="Arial" panose="020B0604020202020204" pitchFamily="34" charset="0"/>
              </a:rPr>
              <a:t>Iodine &amp; tyrosine capsules</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algn="l"/>
            <a:r>
              <a:rPr lang="en-GB" altLang="en-US" sz="3600" b="1" smtClean="0">
                <a:solidFill>
                  <a:srgbClr val="FFFF00"/>
                </a:solidFill>
                <a:cs typeface="Arial" charset="0"/>
              </a:rPr>
              <a:t>Iodine Products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Sea vegetable flavouring (Kelp)</a:t>
            </a:r>
          </a:p>
          <a:p>
            <a:pPr>
              <a:defRPr/>
            </a:pPr>
            <a:r>
              <a:rPr lang="en-GB" sz="3600" b="1" dirty="0" smtClean="0">
                <a:solidFill>
                  <a:schemeClr val="bg1"/>
                </a:solidFill>
                <a:cs typeface="Arial" panose="020B0604020202020204" pitchFamily="34" charset="0"/>
              </a:rPr>
              <a:t>Sea vegetable capsules</a:t>
            </a:r>
          </a:p>
          <a:p>
            <a:pPr>
              <a:defRPr/>
            </a:pPr>
            <a:r>
              <a:rPr lang="en-GB" sz="3600" b="1" dirty="0" err="1" smtClean="0">
                <a:solidFill>
                  <a:schemeClr val="bg1"/>
                </a:solidFill>
                <a:cs typeface="Arial" panose="020B0604020202020204" pitchFamily="34" charset="0"/>
              </a:rPr>
              <a:t>Bladderwrack</a:t>
            </a:r>
            <a:r>
              <a:rPr lang="en-GB" sz="3600" b="1" dirty="0" smtClean="0">
                <a:solidFill>
                  <a:schemeClr val="bg1"/>
                </a:solidFill>
                <a:cs typeface="Arial" panose="020B0604020202020204" pitchFamily="34" charset="0"/>
              </a:rPr>
              <a:t> capsules</a:t>
            </a:r>
          </a:p>
          <a:p>
            <a:pPr>
              <a:defRPr/>
            </a:pPr>
            <a:r>
              <a:rPr lang="en-GB" sz="3600" b="1" dirty="0" smtClean="0">
                <a:solidFill>
                  <a:schemeClr val="bg1"/>
                </a:solidFill>
                <a:cs typeface="Arial" panose="020B0604020202020204" pitchFamily="34" charset="0"/>
              </a:rPr>
              <a:t>Black walnut tincture</a:t>
            </a:r>
          </a:p>
          <a:p>
            <a:pPr>
              <a:defRPr/>
            </a:pPr>
            <a:r>
              <a:rPr lang="en-GB" sz="3600" b="1" dirty="0" smtClean="0">
                <a:solidFill>
                  <a:schemeClr val="bg1"/>
                </a:solidFill>
                <a:cs typeface="Arial" panose="020B0604020202020204" pitchFamily="34" charset="0"/>
              </a:rPr>
              <a:t>Black walnut capsules</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algn="l"/>
            <a:r>
              <a:rPr lang="en-GB" altLang="en-US" sz="3600" b="1" smtClean="0">
                <a:solidFill>
                  <a:srgbClr val="FFFF00"/>
                </a:solidFill>
                <a:cs typeface="Arial" charset="0"/>
              </a:rPr>
              <a:t>Selenium </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Essential for thyroid hormone production, activation and metabolism</a:t>
            </a:r>
          </a:p>
          <a:p>
            <a:pPr>
              <a:defRPr/>
            </a:pPr>
            <a:r>
              <a:rPr lang="en-GB" sz="3600" b="1" dirty="0" smtClean="0">
                <a:solidFill>
                  <a:schemeClr val="bg1"/>
                </a:solidFill>
                <a:cs typeface="Arial" panose="020B0604020202020204" pitchFamily="34" charset="0"/>
              </a:rPr>
              <a:t>Thyroid contains more selenium per gram than any other tissue</a:t>
            </a:r>
          </a:p>
          <a:p>
            <a:pPr>
              <a:defRPr/>
            </a:pPr>
            <a:r>
              <a:rPr lang="en-GB" sz="3600" b="1" dirty="0" smtClean="0">
                <a:solidFill>
                  <a:schemeClr val="bg1"/>
                </a:solidFill>
                <a:cs typeface="Arial" panose="020B0604020202020204" pitchFamily="34" charset="0"/>
              </a:rPr>
              <a:t>Required by enzyme converting T4 to T3 </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algn="l"/>
            <a:r>
              <a:rPr lang="en-GB" altLang="en-US" sz="3600" b="1" smtClean="0">
                <a:solidFill>
                  <a:srgbClr val="FFFF00"/>
                </a:solidFill>
                <a:cs typeface="Arial" charset="0"/>
              </a:rPr>
              <a:t>Selenium </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Deficiency associated with a greater risk of cancer, including thyroid cancer</a:t>
            </a:r>
          </a:p>
          <a:p>
            <a:pPr>
              <a:defRPr/>
            </a:pPr>
            <a:r>
              <a:rPr lang="en-GB" sz="3600" b="1" dirty="0" smtClean="0">
                <a:solidFill>
                  <a:schemeClr val="bg1"/>
                </a:solidFill>
                <a:cs typeface="Arial" panose="020B0604020202020204" pitchFamily="34" charset="0"/>
              </a:rPr>
              <a:t>Can improve the outcome of autoimmune diseases</a:t>
            </a:r>
          </a:p>
          <a:p>
            <a:pPr>
              <a:defRPr/>
            </a:pPr>
            <a:r>
              <a:rPr lang="en-GB" sz="3600" b="1" dirty="0" smtClean="0">
                <a:solidFill>
                  <a:schemeClr val="bg1"/>
                </a:solidFill>
                <a:cs typeface="Arial" panose="020B0604020202020204" pitchFamily="34" charset="0"/>
              </a:rPr>
              <a:t>Many parts of the world have selenium deficient soils</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algn="l"/>
            <a:r>
              <a:rPr lang="en-GB" altLang="en-US" sz="3600" b="1" smtClean="0">
                <a:solidFill>
                  <a:srgbClr val="FFFF00"/>
                </a:solidFill>
                <a:cs typeface="Arial" charset="0"/>
              </a:rPr>
              <a:t>Selenium products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Ionic selenium</a:t>
            </a:r>
          </a:p>
          <a:p>
            <a:pPr>
              <a:defRPr/>
            </a:pPr>
            <a:r>
              <a:rPr lang="en-GB" sz="3600" b="1" dirty="0" smtClean="0">
                <a:solidFill>
                  <a:schemeClr val="bg1"/>
                </a:solidFill>
                <a:cs typeface="Arial" panose="020B0604020202020204" pitchFamily="34" charset="0"/>
              </a:rPr>
              <a:t>Selenium methionine</a:t>
            </a:r>
          </a:p>
          <a:p>
            <a:pPr>
              <a:defRPr/>
            </a:pPr>
            <a:r>
              <a:rPr lang="en-GB" sz="3600" b="1" dirty="0" smtClean="0">
                <a:solidFill>
                  <a:schemeClr val="bg1"/>
                </a:solidFill>
                <a:cs typeface="Arial" panose="020B0604020202020204" pitchFamily="34" charset="0"/>
              </a:rPr>
              <a:t>Selenium phosphate</a:t>
            </a:r>
          </a:p>
          <a:p>
            <a:pPr>
              <a:defRPr/>
            </a:pPr>
            <a:r>
              <a:rPr lang="en-GB" sz="3600" b="1" dirty="0" smtClean="0">
                <a:solidFill>
                  <a:schemeClr val="bg1"/>
                </a:solidFill>
                <a:cs typeface="Arial" panose="020B0604020202020204" pitchFamily="34" charset="0"/>
              </a:rPr>
              <a:t>Colloidal selenium</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algn="l"/>
            <a:r>
              <a:rPr lang="en-GB" altLang="en-US" sz="3600" b="1" smtClean="0">
                <a:solidFill>
                  <a:srgbClr val="FFFF00"/>
                </a:solidFill>
                <a:cs typeface="Arial" charset="0"/>
              </a:rPr>
              <a:t>Other nutrients for thyroid</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Zinc – to convert T4 to T3</a:t>
            </a:r>
          </a:p>
          <a:p>
            <a:pPr>
              <a:defRPr/>
            </a:pPr>
            <a:r>
              <a:rPr lang="en-GB" sz="3600" b="1" dirty="0" smtClean="0">
                <a:solidFill>
                  <a:schemeClr val="bg1"/>
                </a:solidFill>
                <a:cs typeface="Arial" panose="020B0604020202020204" pitchFamily="34" charset="0"/>
              </a:rPr>
              <a:t>Copper </a:t>
            </a:r>
          </a:p>
          <a:p>
            <a:pPr>
              <a:defRPr/>
            </a:pPr>
            <a:r>
              <a:rPr lang="en-GB" sz="3600" b="1" dirty="0" smtClean="0">
                <a:solidFill>
                  <a:schemeClr val="bg1"/>
                </a:solidFill>
                <a:cs typeface="Arial" panose="020B0604020202020204" pitchFamily="34" charset="0"/>
              </a:rPr>
              <a:t>Tyrosine – good digestion is important for the absorption</a:t>
            </a:r>
          </a:p>
          <a:p>
            <a:pPr>
              <a:defRPr/>
            </a:pPr>
            <a:r>
              <a:rPr lang="en-GB" sz="3600" b="1" dirty="0">
                <a:solidFill>
                  <a:schemeClr val="bg1"/>
                </a:solidFill>
                <a:cs typeface="Arial" panose="020B0604020202020204" pitchFamily="34" charset="0"/>
              </a:rPr>
              <a:t>T</a:t>
            </a:r>
            <a:r>
              <a:rPr lang="en-GB" sz="3600" b="1" dirty="0" smtClean="0">
                <a:solidFill>
                  <a:schemeClr val="bg1"/>
                </a:solidFill>
                <a:cs typeface="Arial" panose="020B0604020202020204" pitchFamily="34" charset="0"/>
              </a:rPr>
              <a:t>hyroid hormones convert beta carotene to vitamin A.  Riboflavin to FMN and FAD</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765175" y="1720850"/>
            <a:ext cx="3802063" cy="3416300"/>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chemeClr val="bg1"/>
                </a:solidFill>
              </a:rPr>
              <a:t> Prolonged intake of </a:t>
            </a:r>
            <a:r>
              <a:rPr lang="en-US" altLang="en-US" sz="3600">
                <a:solidFill>
                  <a:srgbClr val="FFFF00"/>
                </a:solidFill>
              </a:rPr>
              <a:t>Vitamin A</a:t>
            </a:r>
            <a:r>
              <a:rPr lang="en-US" altLang="en-US" sz="3600">
                <a:solidFill>
                  <a:schemeClr val="bg1"/>
                </a:solidFill>
              </a:rPr>
              <a:t> supplements can lead to hypothyroidism</a:t>
            </a:r>
          </a:p>
        </p:txBody>
      </p:sp>
      <p:pic>
        <p:nvPicPr>
          <p:cNvPr id="129027" name="Picture 3" descr="Vitamin_Mineral_Supps.jpg"/>
          <p:cNvPicPr>
            <a:picLocks noChangeAspect="1" noChangeArrowheads="1"/>
          </p:cNvPicPr>
          <p:nvPr/>
        </p:nvPicPr>
        <p:blipFill>
          <a:blip r:embed="rId2" cstate="print"/>
          <a:srcRect/>
          <a:stretch>
            <a:fillRect/>
          </a:stretch>
        </p:blipFill>
        <p:spPr bwMode="auto">
          <a:xfrm>
            <a:off x="4572000" y="1452563"/>
            <a:ext cx="3917950" cy="39179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algn="l"/>
            <a:r>
              <a:rPr lang="en-GB" altLang="en-US" sz="3600" b="1" smtClean="0">
                <a:solidFill>
                  <a:srgbClr val="FFFF00"/>
                </a:solidFill>
                <a:cs typeface="Arial" charset="0"/>
              </a:rPr>
              <a:t>Other nutrients for thyroid</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Manganese</a:t>
            </a:r>
          </a:p>
          <a:p>
            <a:pPr>
              <a:defRPr/>
            </a:pPr>
            <a:r>
              <a:rPr lang="en-GB" sz="3600" b="1" dirty="0" smtClean="0">
                <a:solidFill>
                  <a:schemeClr val="bg1"/>
                </a:solidFill>
                <a:cs typeface="Arial" panose="020B0604020202020204" pitchFamily="34" charset="0"/>
              </a:rPr>
              <a:t>Smart Vitamin D3</a:t>
            </a:r>
          </a:p>
          <a:p>
            <a:pPr>
              <a:defRPr/>
            </a:pPr>
            <a:r>
              <a:rPr lang="en-GB" sz="3600" b="1" dirty="0" smtClean="0">
                <a:solidFill>
                  <a:schemeClr val="bg1"/>
                </a:solidFill>
                <a:cs typeface="Arial" panose="020B0604020202020204" pitchFamily="34" charset="0"/>
              </a:rPr>
              <a:t>Unsaturated fatty acids</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27088" y="476250"/>
            <a:ext cx="7772400" cy="1143000"/>
          </a:xfrm>
        </p:spPr>
        <p:txBody>
          <a:bodyPr/>
          <a:lstStyle/>
          <a:p>
            <a:pPr algn="l" eaLnBrk="1" hangingPunct="1"/>
            <a:r>
              <a:rPr lang="en-GB" altLang="en-US" sz="3600" b="1" smtClean="0">
                <a:solidFill>
                  <a:srgbClr val="F6F000"/>
                </a:solidFill>
              </a:rPr>
              <a:t>Main hormones that bind to intracellular receptors.</a:t>
            </a:r>
            <a:endParaRPr lang="en-US" altLang="en-US" sz="3600" b="1" smtClean="0">
              <a:solidFill>
                <a:srgbClr val="F6F000"/>
              </a:solidFill>
            </a:endParaRPr>
          </a:p>
        </p:txBody>
      </p:sp>
      <p:sp>
        <p:nvSpPr>
          <p:cNvPr id="15363" name="Rectangle 3"/>
          <p:cNvSpPr>
            <a:spLocks noGrp="1" noChangeArrowheads="1"/>
          </p:cNvSpPr>
          <p:nvPr>
            <p:ph type="body" idx="1"/>
          </p:nvPr>
        </p:nvSpPr>
        <p:spPr>
          <a:xfrm>
            <a:off x="827088" y="1916113"/>
            <a:ext cx="7772400" cy="4114800"/>
          </a:xfrm>
        </p:spPr>
        <p:txBody>
          <a:bodyPr/>
          <a:lstStyle/>
          <a:p>
            <a:pPr eaLnBrk="1" hangingPunct="1">
              <a:spcBef>
                <a:spcPct val="50000"/>
              </a:spcBef>
            </a:pPr>
            <a:r>
              <a:rPr lang="en-GB" altLang="en-US" b="1" smtClean="0">
                <a:solidFill>
                  <a:schemeClr val="bg1"/>
                </a:solidFill>
              </a:rPr>
              <a:t>Thyroxin and T3  </a:t>
            </a:r>
          </a:p>
          <a:p>
            <a:pPr eaLnBrk="1" hangingPunct="1">
              <a:spcBef>
                <a:spcPct val="50000"/>
              </a:spcBef>
            </a:pPr>
            <a:r>
              <a:rPr lang="en-GB" altLang="en-US" b="1" smtClean="0">
                <a:solidFill>
                  <a:schemeClr val="bg1"/>
                </a:solidFill>
              </a:rPr>
              <a:t>Mineralocorticoids (Aldosterone) </a:t>
            </a:r>
          </a:p>
          <a:p>
            <a:pPr eaLnBrk="1" hangingPunct="1">
              <a:spcBef>
                <a:spcPct val="50000"/>
              </a:spcBef>
            </a:pPr>
            <a:r>
              <a:rPr lang="en-GB" altLang="en-US" b="1" smtClean="0">
                <a:solidFill>
                  <a:schemeClr val="bg1"/>
                </a:solidFill>
              </a:rPr>
              <a:t>Glucocorticoids (Cortisol)          </a:t>
            </a:r>
          </a:p>
          <a:p>
            <a:pPr eaLnBrk="1" hangingPunct="1">
              <a:spcBef>
                <a:spcPct val="50000"/>
              </a:spcBef>
            </a:pPr>
            <a:r>
              <a:rPr lang="en-GB" altLang="en-US" b="1" smtClean="0">
                <a:solidFill>
                  <a:schemeClr val="bg1"/>
                </a:solidFill>
              </a:rPr>
              <a:t>Androgens (DHEA, Testosterone)                    </a:t>
            </a:r>
          </a:p>
          <a:p>
            <a:pPr eaLnBrk="1" hangingPunct="1">
              <a:spcBef>
                <a:spcPct val="50000"/>
              </a:spcBef>
            </a:pPr>
            <a:r>
              <a:rPr lang="en-GB" altLang="en-US" b="1" smtClean="0">
                <a:solidFill>
                  <a:schemeClr val="bg1"/>
                </a:solidFill>
              </a:rPr>
              <a:t>Progesterone               </a:t>
            </a:r>
          </a:p>
          <a:p>
            <a:pPr eaLnBrk="1" hangingPunct="1">
              <a:spcBef>
                <a:spcPct val="50000"/>
              </a:spcBef>
            </a:pPr>
            <a:r>
              <a:rPr lang="en-GB" altLang="en-US" b="1" smtClean="0">
                <a:solidFill>
                  <a:schemeClr val="bg1"/>
                </a:solidFill>
              </a:rPr>
              <a:t>Estrogens</a:t>
            </a:r>
            <a:endParaRPr lang="en-US" altLang="en-US" smtClean="0"/>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728788" y="2813050"/>
            <a:ext cx="5688012" cy="1006475"/>
          </a:xfrm>
          <a:prstGeom prst="rect">
            <a:avLst/>
          </a:prstGeom>
          <a:noFill/>
          <a:ln w="9525">
            <a:noFill/>
            <a:miter lim="800000"/>
            <a:headEnd/>
            <a:tailEnd/>
          </a:ln>
          <a:effectLst/>
        </p:spPr>
        <p:txBody>
          <a:bodyPr>
            <a:spAutoFit/>
          </a:bodyPr>
          <a:lstStyle/>
          <a:p>
            <a:pPr eaLnBrk="1" hangingPunct="1">
              <a:spcBef>
                <a:spcPct val="50000"/>
              </a:spcBef>
            </a:pPr>
            <a:r>
              <a:rPr lang="en-GB" altLang="en-US" sz="5400">
                <a:solidFill>
                  <a:srgbClr val="FFFF00"/>
                </a:solidFill>
              </a:rPr>
              <a:t>Hyperthyroidism</a:t>
            </a:r>
            <a:r>
              <a:rPr lang="en-GB" altLang="en-US" sz="6000">
                <a:solidFill>
                  <a:srgbClr val="FFFF00"/>
                </a:solidFill>
              </a:rPr>
              <a:t> </a:t>
            </a:r>
            <a:endParaRPr lang="en-US" altLang="en-US" sz="6000">
              <a:solidFill>
                <a:srgbClr val="FFFF00"/>
              </a:solidFill>
            </a:endParaRPr>
          </a:p>
        </p:txBody>
      </p:sp>
    </p:spTree>
  </p:cSld>
  <p:clrMapOvr>
    <a:masterClrMapping/>
  </p:clrMapOvr>
  <p:transition>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algn="l"/>
            <a:r>
              <a:rPr lang="en-GB" altLang="en-US" sz="3600" b="1" smtClean="0">
                <a:solidFill>
                  <a:srgbClr val="FFFF00"/>
                </a:solidFill>
                <a:cs typeface="Arial" charset="0"/>
              </a:rPr>
              <a:t>Hyperthyrodism Symptoms</a:t>
            </a:r>
          </a:p>
        </p:txBody>
      </p:sp>
      <p:sp>
        <p:nvSpPr>
          <p:cNvPr id="3" name="Content Placeholder 2"/>
          <p:cNvSpPr>
            <a:spLocks noGrp="1"/>
          </p:cNvSpPr>
          <p:nvPr>
            <p:ph idx="1"/>
          </p:nvPr>
        </p:nvSpPr>
        <p:spPr/>
        <p:txBody>
          <a:bodyPr>
            <a:normAutofit/>
          </a:bodyPr>
          <a:lstStyle/>
          <a:p>
            <a:pPr>
              <a:defRPr/>
            </a:pPr>
            <a:r>
              <a:rPr lang="en-GB" sz="3600" b="1" dirty="0">
                <a:solidFill>
                  <a:schemeClr val="bg1"/>
                </a:solidFill>
                <a:cs typeface="Arial" panose="020B0604020202020204" pitchFamily="34" charset="0"/>
              </a:rPr>
              <a:t>R</a:t>
            </a:r>
            <a:r>
              <a:rPr lang="en-GB" sz="3600" b="1" dirty="0" smtClean="0">
                <a:solidFill>
                  <a:schemeClr val="bg1"/>
                </a:solidFill>
                <a:cs typeface="Arial" panose="020B0604020202020204" pitchFamily="34" charset="0"/>
              </a:rPr>
              <a:t>apid pulse &amp; heart palpitations</a:t>
            </a:r>
          </a:p>
          <a:p>
            <a:pPr>
              <a:defRPr/>
            </a:pPr>
            <a:r>
              <a:rPr lang="en-GB" sz="3600" b="1" dirty="0" smtClean="0">
                <a:solidFill>
                  <a:schemeClr val="bg1"/>
                </a:solidFill>
                <a:cs typeface="Arial" panose="020B0604020202020204" pitchFamily="34" charset="0"/>
              </a:rPr>
              <a:t>Fast heart rate (tachycardia)</a:t>
            </a:r>
          </a:p>
          <a:p>
            <a:pPr>
              <a:defRPr/>
            </a:pPr>
            <a:r>
              <a:rPr lang="en-GB" sz="3600" b="1" dirty="0" smtClean="0">
                <a:solidFill>
                  <a:schemeClr val="bg1"/>
                </a:solidFill>
                <a:cs typeface="Arial" panose="020B0604020202020204" pitchFamily="34" charset="0"/>
              </a:rPr>
              <a:t>Overly sensitive to heat</a:t>
            </a:r>
          </a:p>
          <a:p>
            <a:pPr>
              <a:defRPr/>
            </a:pPr>
            <a:r>
              <a:rPr lang="en-GB" sz="3600" b="1" dirty="0" smtClean="0">
                <a:solidFill>
                  <a:schemeClr val="bg1"/>
                </a:solidFill>
                <a:cs typeface="Arial" panose="020B0604020202020204" pitchFamily="34" charset="0"/>
              </a:rPr>
              <a:t>Increased sweating</a:t>
            </a:r>
          </a:p>
          <a:p>
            <a:pPr>
              <a:defRPr/>
            </a:pPr>
            <a:r>
              <a:rPr lang="en-GB" sz="3600" b="1" dirty="0" smtClean="0">
                <a:solidFill>
                  <a:schemeClr val="bg1"/>
                </a:solidFill>
                <a:cs typeface="Arial" panose="020B0604020202020204" pitchFamily="34" charset="0"/>
              </a:rPr>
              <a:t>Increased appetite</a:t>
            </a:r>
          </a:p>
          <a:p>
            <a:pPr>
              <a:defRPr/>
            </a:pPr>
            <a:r>
              <a:rPr lang="en-GB" sz="3600" b="1" dirty="0" smtClean="0">
                <a:solidFill>
                  <a:schemeClr val="bg1"/>
                </a:solidFill>
                <a:cs typeface="Arial" panose="020B0604020202020204" pitchFamily="34" charset="0"/>
              </a:rPr>
              <a:t>Weight loss</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algn="l"/>
            <a:r>
              <a:rPr lang="en-GB" altLang="en-US" sz="3600" b="1" smtClean="0">
                <a:solidFill>
                  <a:srgbClr val="FFFF00"/>
                </a:solidFill>
                <a:cs typeface="Arial" charset="0"/>
              </a:rPr>
              <a:t>Hyperthyrodism Symptoms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Inability to sleep</a:t>
            </a:r>
          </a:p>
          <a:p>
            <a:pPr>
              <a:defRPr/>
            </a:pPr>
            <a:r>
              <a:rPr lang="en-GB" sz="3600" b="1" dirty="0" smtClean="0">
                <a:solidFill>
                  <a:schemeClr val="bg1"/>
                </a:solidFill>
                <a:cs typeface="Arial" panose="020B0604020202020204" pitchFamily="34" charset="0"/>
              </a:rPr>
              <a:t>Irritability, anxiety, nervousness</a:t>
            </a:r>
          </a:p>
          <a:p>
            <a:pPr>
              <a:defRPr/>
            </a:pPr>
            <a:r>
              <a:rPr lang="en-GB" sz="3600" b="1" dirty="0" smtClean="0">
                <a:solidFill>
                  <a:schemeClr val="bg1"/>
                </a:solidFill>
                <a:cs typeface="Arial" panose="020B0604020202020204" pitchFamily="34" charset="0"/>
              </a:rPr>
              <a:t>Panic attacks</a:t>
            </a:r>
          </a:p>
          <a:p>
            <a:pPr>
              <a:defRPr/>
            </a:pPr>
            <a:r>
              <a:rPr lang="en-GB" sz="3600" b="1" dirty="0" err="1" smtClean="0">
                <a:solidFill>
                  <a:schemeClr val="bg1"/>
                </a:solidFill>
                <a:cs typeface="Arial" panose="020B0604020202020204" pitchFamily="34" charset="0"/>
              </a:rPr>
              <a:t>Diarrhea</a:t>
            </a:r>
            <a:r>
              <a:rPr lang="en-GB" sz="3600" b="1" dirty="0" smtClean="0">
                <a:solidFill>
                  <a:schemeClr val="bg1"/>
                </a:solidFill>
                <a:cs typeface="Arial" panose="020B0604020202020204" pitchFamily="34" charset="0"/>
              </a:rPr>
              <a:t> or </a:t>
            </a:r>
            <a:r>
              <a:rPr lang="en-GB" sz="3600" b="1" dirty="0">
                <a:solidFill>
                  <a:schemeClr val="bg1"/>
                </a:solidFill>
                <a:cs typeface="Arial" panose="020B0604020202020204" pitchFamily="34" charset="0"/>
              </a:rPr>
              <a:t>f</a:t>
            </a:r>
            <a:r>
              <a:rPr lang="en-GB" sz="3600" b="1" dirty="0" smtClean="0">
                <a:solidFill>
                  <a:schemeClr val="bg1"/>
                </a:solidFill>
                <a:cs typeface="Arial" panose="020B0604020202020204" pitchFamily="34" charset="0"/>
              </a:rPr>
              <a:t>requent bowel movements</a:t>
            </a:r>
          </a:p>
          <a:p>
            <a:pPr>
              <a:defRPr/>
            </a:pPr>
            <a:r>
              <a:rPr lang="en-GB" sz="3600" b="1" dirty="0" smtClean="0">
                <a:solidFill>
                  <a:schemeClr val="bg1"/>
                </a:solidFill>
                <a:cs typeface="Arial" panose="020B0604020202020204" pitchFamily="34" charset="0"/>
              </a:rPr>
              <a:t>Hand tremors</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algn="l"/>
            <a:r>
              <a:rPr lang="en-GB" altLang="en-US" sz="3600" b="1" smtClean="0">
                <a:solidFill>
                  <a:srgbClr val="FFFF00"/>
                </a:solidFill>
                <a:cs typeface="Arial" charset="0"/>
              </a:rPr>
              <a:t>Hyperthyrodism Symptoms</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Mood swings</a:t>
            </a:r>
          </a:p>
          <a:p>
            <a:pPr>
              <a:defRPr/>
            </a:pPr>
            <a:r>
              <a:rPr lang="en-GB" sz="3600" b="1" dirty="0" err="1" smtClean="0">
                <a:solidFill>
                  <a:schemeClr val="bg1"/>
                </a:solidFill>
                <a:cs typeface="Arial" panose="020B0604020202020204" pitchFamily="34" charset="0"/>
              </a:rPr>
              <a:t>Goiter</a:t>
            </a:r>
            <a:endParaRPr lang="en-GB" sz="3600" b="1" dirty="0" smtClean="0">
              <a:solidFill>
                <a:schemeClr val="bg1"/>
              </a:solidFill>
              <a:cs typeface="Arial" panose="020B0604020202020204" pitchFamily="34" charset="0"/>
            </a:endParaRPr>
          </a:p>
          <a:p>
            <a:pPr>
              <a:defRPr/>
            </a:pPr>
            <a:r>
              <a:rPr lang="en-GB" sz="3600" b="1" dirty="0" smtClean="0">
                <a:solidFill>
                  <a:schemeClr val="bg1"/>
                </a:solidFill>
                <a:cs typeface="Arial" panose="020B0604020202020204" pitchFamily="34" charset="0"/>
              </a:rPr>
              <a:t>Raised, thickened skin over top of feet or shins</a:t>
            </a:r>
          </a:p>
          <a:p>
            <a:pPr>
              <a:defRPr/>
            </a:pPr>
            <a:r>
              <a:rPr lang="en-GB" sz="3600" b="1" dirty="0" smtClean="0">
                <a:solidFill>
                  <a:schemeClr val="bg1"/>
                </a:solidFill>
                <a:cs typeface="Arial" panose="020B0604020202020204" pitchFamily="34" charset="0"/>
              </a:rPr>
              <a:t>Fatigue</a:t>
            </a:r>
          </a:p>
          <a:p>
            <a:pPr>
              <a:defRPr/>
            </a:pPr>
            <a:r>
              <a:rPr lang="en-GB" sz="3600" b="1" dirty="0" smtClean="0">
                <a:solidFill>
                  <a:schemeClr val="bg1"/>
                </a:solidFill>
                <a:cs typeface="Arial" panose="020B0604020202020204" pitchFamily="34" charset="0"/>
              </a:rPr>
              <a:t>Shortness of breath</a:t>
            </a:r>
          </a:p>
          <a:p>
            <a:pPr>
              <a:defRPr/>
            </a:pPr>
            <a:r>
              <a:rPr lang="en-GB" sz="3600" b="1" dirty="0" smtClean="0">
                <a:solidFill>
                  <a:schemeClr val="bg1"/>
                </a:solidFill>
                <a:cs typeface="Arial" panose="020B0604020202020204" pitchFamily="34" charset="0"/>
              </a:rPr>
              <a:t>Muscle weakness</a:t>
            </a: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algn="l"/>
            <a:r>
              <a:rPr lang="en-GB" altLang="en-US" sz="3600" b="1" smtClean="0">
                <a:solidFill>
                  <a:srgbClr val="FFFF00"/>
                </a:solidFill>
                <a:cs typeface="Arial" charset="0"/>
              </a:rPr>
              <a:t>Hyperthyrodism Symptoms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Thin, moist skin</a:t>
            </a:r>
          </a:p>
          <a:p>
            <a:pPr>
              <a:defRPr/>
            </a:pPr>
            <a:r>
              <a:rPr lang="en-GB" sz="3600" b="1" dirty="0" smtClean="0">
                <a:solidFill>
                  <a:schemeClr val="bg1"/>
                </a:solidFill>
                <a:cs typeface="Arial" panose="020B0604020202020204" pitchFamily="34" charset="0"/>
              </a:rPr>
              <a:t>Periods become light or stop</a:t>
            </a:r>
          </a:p>
          <a:p>
            <a:pPr>
              <a:defRPr/>
            </a:pPr>
            <a:r>
              <a:rPr lang="en-GB" sz="3600" b="1" dirty="0" smtClean="0">
                <a:solidFill>
                  <a:schemeClr val="bg1"/>
                </a:solidFill>
                <a:cs typeface="Arial" panose="020B0604020202020204" pitchFamily="34" charset="0"/>
              </a:rPr>
              <a:t>Joint pains</a:t>
            </a:r>
          </a:p>
          <a:p>
            <a:pPr>
              <a:defRPr/>
            </a:pPr>
            <a:r>
              <a:rPr lang="en-GB" sz="3600" b="1" dirty="0" smtClean="0">
                <a:solidFill>
                  <a:schemeClr val="bg1"/>
                </a:solidFill>
                <a:cs typeface="Arial" panose="020B0604020202020204" pitchFamily="34" charset="0"/>
              </a:rPr>
              <a:t>Difficulty in concentrating</a:t>
            </a:r>
          </a:p>
          <a:p>
            <a:pPr>
              <a:defRPr/>
            </a:pPr>
            <a:r>
              <a:rPr lang="en-GB" sz="3600" b="1" dirty="0" smtClean="0">
                <a:solidFill>
                  <a:schemeClr val="bg1"/>
                </a:solidFill>
                <a:cs typeface="Arial" panose="020B0604020202020204" pitchFamily="34" charset="0"/>
              </a:rPr>
              <a:t>Brittle nails</a:t>
            </a:r>
          </a:p>
          <a:p>
            <a:pPr>
              <a:defRPr/>
            </a:pPr>
            <a:r>
              <a:rPr lang="en-GB" sz="3600" b="1" dirty="0" smtClean="0">
                <a:solidFill>
                  <a:schemeClr val="bg1"/>
                </a:solidFill>
                <a:cs typeface="Arial" panose="020B0604020202020204" pitchFamily="34" charset="0"/>
              </a:rPr>
              <a:t>Eye complaints, bulging, gritty </a:t>
            </a: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ChangeArrowheads="1"/>
          </p:cNvSpPr>
          <p:nvPr/>
        </p:nvSpPr>
        <p:spPr bwMode="auto">
          <a:xfrm>
            <a:off x="611188" y="549275"/>
            <a:ext cx="7993062" cy="5759450"/>
          </a:xfrm>
          <a:prstGeom prst="rect">
            <a:avLst/>
          </a:prstGeom>
          <a:solidFill>
            <a:schemeClr val="tx1"/>
          </a:solidFill>
          <a:ln w="9525" algn="ctr">
            <a:solidFill>
              <a:schemeClr val="tx1"/>
            </a:solidFill>
            <a:round/>
            <a:headEnd/>
            <a:tailEnd/>
          </a:ln>
        </p:spPr>
        <p:txBody>
          <a:bodyPr/>
          <a:lstStyle/>
          <a:p>
            <a:pPr eaLnBrk="1" hangingPunct="1"/>
            <a:endParaRPr lang="en-US" altLang="en-US"/>
          </a:p>
        </p:txBody>
      </p:sp>
      <p:pic>
        <p:nvPicPr>
          <p:cNvPr id="136195" name="Picture 5" descr="marty_feldman.jpg">
            <a:hlinkClick r:id="rId2"/>
          </p:cNvPr>
          <p:cNvPicPr>
            <a:picLocks noChangeAspect="1" noChangeArrowheads="1"/>
          </p:cNvPicPr>
          <p:nvPr/>
        </p:nvPicPr>
        <p:blipFill>
          <a:blip r:embed="rId3" cstate="print"/>
          <a:srcRect/>
          <a:stretch>
            <a:fillRect/>
          </a:stretch>
        </p:blipFill>
        <p:spPr bwMode="auto">
          <a:xfrm>
            <a:off x="611188" y="3500438"/>
            <a:ext cx="2736850" cy="2859087"/>
          </a:xfrm>
          <a:prstGeom prst="rect">
            <a:avLst/>
          </a:prstGeom>
          <a:noFill/>
          <a:ln w="9525">
            <a:noFill/>
            <a:miter lim="800000"/>
            <a:headEnd/>
            <a:tailEnd/>
          </a:ln>
        </p:spPr>
      </p:pic>
      <p:pic>
        <p:nvPicPr>
          <p:cNvPr id="136196" name="Picture 7" descr="guest"/>
          <p:cNvPicPr>
            <a:picLocks noChangeAspect="1" noChangeArrowheads="1"/>
          </p:cNvPicPr>
          <p:nvPr/>
        </p:nvPicPr>
        <p:blipFill>
          <a:blip r:embed="rId4" cstate="print"/>
          <a:srcRect/>
          <a:stretch>
            <a:fillRect/>
          </a:stretch>
        </p:blipFill>
        <p:spPr bwMode="auto">
          <a:xfrm>
            <a:off x="4703763" y="549275"/>
            <a:ext cx="3789362" cy="5759450"/>
          </a:xfrm>
          <a:prstGeom prst="rect">
            <a:avLst/>
          </a:prstGeom>
          <a:noFill/>
          <a:ln w="9525">
            <a:noFill/>
            <a:miter lim="800000"/>
            <a:headEnd/>
            <a:tailEnd/>
          </a:ln>
        </p:spPr>
      </p:pic>
      <p:pic>
        <p:nvPicPr>
          <p:cNvPr id="136197" name="Picture 9" descr="L'inconfondibile volto di Mary Feldman"/>
          <p:cNvPicPr>
            <a:picLocks noChangeAspect="1" noChangeArrowheads="1"/>
          </p:cNvPicPr>
          <p:nvPr/>
        </p:nvPicPr>
        <p:blipFill>
          <a:blip r:embed="rId5" cstate="print"/>
          <a:srcRect/>
          <a:stretch>
            <a:fillRect/>
          </a:stretch>
        </p:blipFill>
        <p:spPr bwMode="auto">
          <a:xfrm>
            <a:off x="611188" y="549275"/>
            <a:ext cx="2736850" cy="2879725"/>
          </a:xfrm>
          <a:prstGeom prst="rect">
            <a:avLst/>
          </a:prstGeom>
          <a:noFill/>
          <a:ln w="9525">
            <a:noFill/>
            <a:miter lim="800000"/>
            <a:headEnd/>
            <a:tailEnd/>
          </a:ln>
        </p:spPr>
      </p:pic>
      <p:sp>
        <p:nvSpPr>
          <p:cNvPr id="136198" name="Text Box 3"/>
          <p:cNvSpPr txBox="1">
            <a:spLocks noChangeArrowheads="1"/>
          </p:cNvSpPr>
          <p:nvPr/>
        </p:nvSpPr>
        <p:spPr bwMode="auto">
          <a:xfrm>
            <a:off x="2627313" y="419100"/>
            <a:ext cx="3816350" cy="701675"/>
          </a:xfrm>
          <a:prstGeom prst="rect">
            <a:avLst/>
          </a:prstGeom>
          <a:solidFill>
            <a:schemeClr val="tx2"/>
          </a:solidFill>
          <a:ln w="9525">
            <a:noFill/>
            <a:miter lim="800000"/>
            <a:headEnd/>
            <a:tailEnd/>
          </a:ln>
          <a:effectLst/>
        </p:spPr>
        <p:txBody>
          <a:bodyPr>
            <a:spAutoFit/>
          </a:bodyPr>
          <a:lstStyle/>
          <a:p>
            <a:pPr eaLnBrk="1" hangingPunct="1">
              <a:spcBef>
                <a:spcPct val="50000"/>
              </a:spcBef>
            </a:pPr>
            <a:r>
              <a:rPr lang="en-GB" altLang="en-US">
                <a:solidFill>
                  <a:srgbClr val="FFFF00"/>
                </a:solidFill>
              </a:rPr>
              <a:t>Exophthalmus</a:t>
            </a:r>
            <a:endParaRPr lang="en-US" altLang="en-US">
              <a:solidFill>
                <a:srgbClr val="FFFF00"/>
              </a:solidFill>
            </a:endParaRPr>
          </a:p>
        </p:txBody>
      </p: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eyes">
            <a:hlinkClick r:id="rId2"/>
          </p:cNvPr>
          <p:cNvPicPr>
            <a:picLocks noChangeAspect="1" noChangeArrowheads="1"/>
          </p:cNvPicPr>
          <p:nvPr/>
        </p:nvPicPr>
        <p:blipFill>
          <a:blip r:embed="rId3" cstate="print"/>
          <a:srcRect/>
          <a:stretch>
            <a:fillRect/>
          </a:stretch>
        </p:blipFill>
        <p:spPr bwMode="auto">
          <a:xfrm>
            <a:off x="611188" y="549275"/>
            <a:ext cx="7883525" cy="5759450"/>
          </a:xfrm>
          <a:prstGeom prst="rect">
            <a:avLst/>
          </a:prstGeom>
          <a:noFill/>
          <a:ln w="9525">
            <a:noFill/>
            <a:miter lim="800000"/>
            <a:headEnd/>
            <a:tailEnd/>
          </a:ln>
        </p:spPr>
      </p:pic>
      <p:sp>
        <p:nvSpPr>
          <p:cNvPr id="137219" name="Text Box 3"/>
          <p:cNvSpPr txBox="1">
            <a:spLocks noChangeArrowheads="1"/>
          </p:cNvSpPr>
          <p:nvPr/>
        </p:nvSpPr>
        <p:spPr bwMode="auto">
          <a:xfrm>
            <a:off x="2555875" y="620713"/>
            <a:ext cx="4465638" cy="701675"/>
          </a:xfrm>
          <a:prstGeom prst="rect">
            <a:avLst/>
          </a:prstGeom>
          <a:solidFill>
            <a:schemeClr val="tx1"/>
          </a:solidFill>
          <a:ln w="9525">
            <a:noFill/>
            <a:miter lim="800000"/>
            <a:headEnd/>
            <a:tailEnd/>
          </a:ln>
          <a:effectLst/>
        </p:spPr>
        <p:txBody>
          <a:bodyPr>
            <a:spAutoFit/>
          </a:bodyPr>
          <a:lstStyle/>
          <a:p>
            <a:pPr eaLnBrk="1" hangingPunct="1">
              <a:spcBef>
                <a:spcPct val="50000"/>
              </a:spcBef>
            </a:pPr>
            <a:r>
              <a:rPr lang="en-GB" altLang="en-US">
                <a:solidFill>
                  <a:schemeClr val="bg1"/>
                </a:solidFill>
              </a:rPr>
              <a:t>Grave’s Disease</a:t>
            </a:r>
            <a:endParaRPr lang="en-US" altLang="en-US">
              <a:solidFill>
                <a:schemeClr val="bg1"/>
              </a:solidFill>
            </a:endParaRPr>
          </a:p>
        </p:txBody>
      </p:sp>
      <p:pic>
        <p:nvPicPr>
          <p:cNvPr id="137220" name="Picture 4"/>
          <p:cNvPicPr>
            <a:picLocks noChangeAspect="1" noChangeArrowheads="1"/>
          </p:cNvPicPr>
          <p:nvPr/>
        </p:nvPicPr>
        <p:blipFill>
          <a:blip r:embed="rId4" cstate="print"/>
          <a:srcRect/>
          <a:stretch>
            <a:fillRect/>
          </a:stretch>
        </p:blipFill>
        <p:spPr bwMode="auto">
          <a:xfrm>
            <a:off x="7524750" y="5222875"/>
            <a:ext cx="898525" cy="106362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algn="l"/>
            <a:r>
              <a:rPr lang="en-GB" altLang="en-US" sz="3600" b="1" smtClean="0">
                <a:solidFill>
                  <a:srgbClr val="FFFF00"/>
                </a:solidFill>
                <a:cs typeface="Arial" charset="0"/>
              </a:rPr>
              <a:t>Thyroid hormone tests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Low TSH – overactive thyroid gland or pituitary gland not able to make TSH</a:t>
            </a:r>
          </a:p>
          <a:p>
            <a:pPr>
              <a:defRPr/>
            </a:pPr>
            <a:r>
              <a:rPr lang="en-GB" sz="3600" b="1" dirty="0" smtClean="0">
                <a:solidFill>
                  <a:schemeClr val="bg1"/>
                </a:solidFill>
                <a:cs typeface="Arial" panose="020B0604020202020204" pitchFamily="34" charset="0"/>
              </a:rPr>
              <a:t>High TSH – under active thyroid not producing enough T4 &amp; T3 in response to TSH stimulation</a:t>
            </a: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algn="l"/>
            <a:r>
              <a:rPr lang="en-GB" altLang="en-US" sz="3600" b="1" smtClean="0">
                <a:solidFill>
                  <a:srgbClr val="FFFF00"/>
                </a:solidFill>
                <a:cs typeface="Arial" charset="0"/>
              </a:rPr>
              <a:t>Thyroid hormone tests</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Low T4 – under active thyroid. Thyroid not able to make hormones or pituitary not stimulating the thyroid</a:t>
            </a:r>
          </a:p>
          <a:p>
            <a:pPr>
              <a:defRPr/>
            </a:pPr>
            <a:r>
              <a:rPr lang="en-GB" sz="3600" b="1" dirty="0" smtClean="0">
                <a:solidFill>
                  <a:schemeClr val="bg1"/>
                </a:solidFill>
                <a:cs typeface="Arial" panose="020B0604020202020204" pitchFamily="34" charset="0"/>
              </a:rPr>
              <a:t>High T4 – overactive thyroid.  </a:t>
            </a:r>
            <a:endParaRPr lang="en-GB" sz="3600" b="1" dirty="0">
              <a:solidFill>
                <a:schemeClr val="bg1"/>
              </a:solidFill>
              <a:cs typeface="Arial" panose="020B0604020202020204" pitchFamily="34" charset="0"/>
            </a:endParaRPr>
          </a:p>
          <a:p>
            <a:pPr>
              <a:defRPr/>
            </a:pPr>
            <a:r>
              <a:rPr lang="en-GB" sz="3600" b="1" dirty="0" smtClean="0">
                <a:solidFill>
                  <a:schemeClr val="bg1"/>
                </a:solidFill>
                <a:cs typeface="Arial" panose="020B0604020202020204" pitchFamily="34" charset="0"/>
              </a:rPr>
              <a:t>Low T3 – under active thyroid. Not converting T4 into active T3</a:t>
            </a: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algn="l"/>
            <a:r>
              <a:rPr lang="en-GB" altLang="en-US" sz="3600" b="1" smtClean="0">
                <a:solidFill>
                  <a:srgbClr val="FFFF00"/>
                </a:solidFill>
                <a:cs typeface="Arial" charset="0"/>
              </a:rPr>
              <a:t>Reverse T3</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Inactive form of T3</a:t>
            </a:r>
          </a:p>
          <a:p>
            <a:pPr>
              <a:defRPr/>
            </a:pPr>
            <a:r>
              <a:rPr lang="en-GB" sz="3600" b="1" dirty="0" smtClean="0">
                <a:solidFill>
                  <a:schemeClr val="bg1"/>
                </a:solidFill>
                <a:cs typeface="Arial" panose="020B0604020202020204" pitchFamily="34" charset="0"/>
              </a:rPr>
              <a:t>5-deiodinase converts T4 into rT3</a:t>
            </a:r>
          </a:p>
          <a:p>
            <a:pPr>
              <a:defRPr/>
            </a:pPr>
            <a:r>
              <a:rPr lang="en-GB" sz="3600" b="1" dirty="0" smtClean="0">
                <a:solidFill>
                  <a:schemeClr val="bg1"/>
                </a:solidFill>
                <a:cs typeface="Arial" panose="020B0604020202020204" pitchFamily="34" charset="0"/>
              </a:rPr>
              <a:t>High rT3 suppress the formation and action of regular T3</a:t>
            </a:r>
          </a:p>
          <a:p>
            <a:pPr>
              <a:defRPr/>
            </a:pPr>
            <a:r>
              <a:rPr lang="en-GB" sz="3600" b="1" dirty="0" smtClean="0">
                <a:solidFill>
                  <a:schemeClr val="bg1"/>
                </a:solidFill>
                <a:cs typeface="Arial" panose="020B0604020202020204" pitchFamily="34" charset="0"/>
              </a:rPr>
              <a:t>Binds to T3 receptors</a:t>
            </a:r>
          </a:p>
          <a:p>
            <a:pPr>
              <a:defRPr/>
            </a:pPr>
            <a:r>
              <a:rPr lang="en-GB" sz="3600" b="1" dirty="0" smtClean="0">
                <a:solidFill>
                  <a:schemeClr val="bg1"/>
                </a:solidFill>
                <a:cs typeface="Arial" panose="020B0604020202020204" pitchFamily="34" charset="0"/>
              </a:rPr>
              <a:t>Inhibits 5’deiodinase </a:t>
            </a: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4"/>
          <p:cNvSpPr>
            <a:spLocks noChangeArrowheads="1"/>
          </p:cNvSpPr>
          <p:nvPr/>
        </p:nvSpPr>
        <p:spPr bwMode="auto">
          <a:xfrm>
            <a:off x="539750" y="476250"/>
            <a:ext cx="8208963" cy="5905500"/>
          </a:xfrm>
          <a:prstGeom prst="rect">
            <a:avLst/>
          </a:prstGeom>
          <a:solidFill>
            <a:schemeClr val="bg1"/>
          </a:solidFill>
          <a:ln w="9525">
            <a:noFill/>
            <a:miter lim="800000"/>
            <a:headEnd/>
            <a:tailEnd/>
          </a:ln>
          <a:effectLst/>
        </p:spPr>
        <p:txBody>
          <a:bodyPr wrap="none" anchor="ctr"/>
          <a:lstStyle/>
          <a:p>
            <a:pPr eaLnBrk="1" hangingPunct="1"/>
            <a:endParaRPr lang="en-US" altLang="en-US"/>
          </a:p>
        </p:txBody>
      </p:sp>
      <p:sp>
        <p:nvSpPr>
          <p:cNvPr id="16387" name="Rectangle 2"/>
          <p:cNvSpPr>
            <a:spLocks noGrp="1" noChangeArrowheads="1"/>
          </p:cNvSpPr>
          <p:nvPr>
            <p:ph type="title"/>
          </p:nvPr>
        </p:nvSpPr>
        <p:spPr>
          <a:xfrm>
            <a:off x="763588" y="411163"/>
            <a:ext cx="8380412" cy="609600"/>
          </a:xfrm>
        </p:spPr>
        <p:txBody>
          <a:bodyPr/>
          <a:lstStyle/>
          <a:p>
            <a:pPr algn="l" eaLnBrk="1" hangingPunct="1"/>
            <a:r>
              <a:rPr lang="en-GB" altLang="en-US" sz="2400" b="1" smtClean="0">
                <a:solidFill>
                  <a:schemeClr val="tx1"/>
                </a:solidFill>
                <a:cs typeface="Times New Roman" pitchFamily="18" charset="0"/>
              </a:rPr>
              <a:t>ENDOCRINE THERAPY LOCALISATION POINTS</a:t>
            </a:r>
            <a:r>
              <a:rPr lang="en-GB" altLang="en-US" sz="2400" b="1" smtClean="0"/>
              <a:t> </a:t>
            </a:r>
          </a:p>
        </p:txBody>
      </p:sp>
      <p:sp>
        <p:nvSpPr>
          <p:cNvPr id="16388" name="Rectangle 3"/>
          <p:cNvSpPr>
            <a:spLocks noChangeArrowheads="1"/>
          </p:cNvSpPr>
          <p:nvPr/>
        </p:nvSpPr>
        <p:spPr bwMode="auto">
          <a:xfrm>
            <a:off x="2709863" y="-166688"/>
            <a:ext cx="9144000" cy="0"/>
          </a:xfrm>
          <a:prstGeom prst="rect">
            <a:avLst/>
          </a:prstGeom>
          <a:noFill/>
          <a:ln w="9525">
            <a:noFill/>
            <a:miter lim="800000"/>
            <a:headEnd/>
            <a:tailEnd/>
          </a:ln>
          <a:effectLst/>
        </p:spPr>
        <p:txBody>
          <a:bodyPr>
            <a:spAutoFit/>
          </a:bodyPr>
          <a:lstStyle/>
          <a:p>
            <a:pPr eaLnBrk="1" hangingPunct="1"/>
            <a:endParaRPr lang="en-US" altLang="en-US"/>
          </a:p>
        </p:txBody>
      </p:sp>
      <p:graphicFrame>
        <p:nvGraphicFramePr>
          <p:cNvPr id="16389" name="Object 4"/>
          <p:cNvGraphicFramePr>
            <a:graphicFrameLocks noChangeAspect="1"/>
          </p:cNvGraphicFramePr>
          <p:nvPr>
            <p:ph type="clipArt" sz="half" idx="2"/>
          </p:nvPr>
        </p:nvGraphicFramePr>
        <p:xfrm>
          <a:off x="1476375" y="1006475"/>
          <a:ext cx="2779713" cy="5373688"/>
        </p:xfrm>
        <a:graphic>
          <a:graphicData uri="http://schemas.openxmlformats.org/presentationml/2006/ole">
            <p:oleObj spid="_x0000_s16389" r:id="rId3" imgW="3720670" imgH="7194515" progId="HP.PictureScan.2">
              <p:embed/>
            </p:oleObj>
          </a:graphicData>
        </a:graphic>
      </p:graphicFrame>
      <p:sp>
        <p:nvSpPr>
          <p:cNvPr id="3702789" name="Text Box 5"/>
          <p:cNvSpPr txBox="1">
            <a:spLocks noChangeArrowheads="1"/>
          </p:cNvSpPr>
          <p:nvPr/>
        </p:nvSpPr>
        <p:spPr bwMode="auto">
          <a:xfrm>
            <a:off x="4356100" y="1058863"/>
            <a:ext cx="2951163"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a:t>Pituitary (Glabella)</a:t>
            </a:r>
          </a:p>
        </p:txBody>
      </p:sp>
      <p:sp>
        <p:nvSpPr>
          <p:cNvPr id="3702790" name="Text Box 6"/>
          <p:cNvSpPr txBox="1">
            <a:spLocks noChangeArrowheads="1"/>
          </p:cNvSpPr>
          <p:nvPr/>
        </p:nvSpPr>
        <p:spPr bwMode="auto">
          <a:xfrm>
            <a:off x="4356100" y="1620838"/>
            <a:ext cx="4464050"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a:t>Thyroid (Thyroid cartilage)</a:t>
            </a:r>
          </a:p>
        </p:txBody>
      </p:sp>
      <p:sp>
        <p:nvSpPr>
          <p:cNvPr id="3702791" name="Text Box 7"/>
          <p:cNvSpPr txBox="1">
            <a:spLocks noChangeArrowheads="1"/>
          </p:cNvSpPr>
          <p:nvPr/>
        </p:nvSpPr>
        <p:spPr bwMode="auto">
          <a:xfrm>
            <a:off x="4356100" y="1917700"/>
            <a:ext cx="4392613"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a:t>Thymus (Angle of Louis)</a:t>
            </a:r>
          </a:p>
        </p:txBody>
      </p:sp>
      <p:sp>
        <p:nvSpPr>
          <p:cNvPr id="3702792" name="Text Box 8"/>
          <p:cNvSpPr txBox="1">
            <a:spLocks noChangeArrowheads="1"/>
          </p:cNvSpPr>
          <p:nvPr/>
        </p:nvSpPr>
        <p:spPr bwMode="auto">
          <a:xfrm>
            <a:off x="4284663" y="2752725"/>
            <a:ext cx="3959225" cy="822325"/>
          </a:xfrm>
          <a:prstGeom prst="rect">
            <a:avLst/>
          </a:prstGeom>
          <a:noFill/>
          <a:ln w="9525">
            <a:noFill/>
            <a:miter lim="800000"/>
            <a:headEnd/>
            <a:tailEnd/>
          </a:ln>
          <a:effectLst/>
        </p:spPr>
        <p:txBody>
          <a:bodyPr>
            <a:spAutoFit/>
          </a:bodyPr>
          <a:lstStyle/>
          <a:p>
            <a:pPr eaLnBrk="1" hangingPunct="1">
              <a:spcBef>
                <a:spcPct val="50000"/>
              </a:spcBef>
            </a:pPr>
            <a:r>
              <a:rPr lang="en-GB" altLang="en-US" sz="2400"/>
              <a:t>Adrenals (Suprarenal)   (also CV6 and 7)</a:t>
            </a:r>
          </a:p>
        </p:txBody>
      </p:sp>
      <p:sp>
        <p:nvSpPr>
          <p:cNvPr id="3702794" name="Text Box 10"/>
          <p:cNvSpPr txBox="1">
            <a:spLocks noChangeArrowheads="1"/>
          </p:cNvSpPr>
          <p:nvPr/>
        </p:nvSpPr>
        <p:spPr bwMode="auto">
          <a:xfrm>
            <a:off x="4284663" y="3814763"/>
            <a:ext cx="2808287"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a:t>Testes (Scrotum)</a:t>
            </a:r>
          </a:p>
        </p:txBody>
      </p:sp>
      <p:sp>
        <p:nvSpPr>
          <p:cNvPr id="3702795" name="Text Box 11"/>
          <p:cNvSpPr txBox="1">
            <a:spLocks noChangeArrowheads="1"/>
          </p:cNvSpPr>
          <p:nvPr/>
        </p:nvSpPr>
        <p:spPr bwMode="auto">
          <a:xfrm>
            <a:off x="4284663" y="3454400"/>
            <a:ext cx="4608512"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a:t>Ovaries (Mid inguinal)</a:t>
            </a:r>
          </a:p>
        </p:txBody>
      </p:sp>
      <p:sp>
        <p:nvSpPr>
          <p:cNvPr id="3702796" name="Line 12"/>
          <p:cNvSpPr>
            <a:spLocks noChangeShapeType="1"/>
          </p:cNvSpPr>
          <p:nvPr/>
        </p:nvSpPr>
        <p:spPr bwMode="auto">
          <a:xfrm flipH="1">
            <a:off x="2555875" y="1255713"/>
            <a:ext cx="1728788" cy="0"/>
          </a:xfrm>
          <a:prstGeom prst="line">
            <a:avLst/>
          </a:prstGeom>
          <a:noFill/>
          <a:ln w="38100">
            <a:solidFill>
              <a:schemeClr val="tx1"/>
            </a:solidFill>
            <a:round/>
            <a:headEnd/>
            <a:tailEnd type="triangle" w="med" len="med"/>
          </a:ln>
          <a:effectLst/>
        </p:spPr>
        <p:txBody>
          <a:bodyPr/>
          <a:lstStyle/>
          <a:p>
            <a:endParaRPr lang="en-GB"/>
          </a:p>
        </p:txBody>
      </p:sp>
      <p:sp>
        <p:nvSpPr>
          <p:cNvPr id="3702797" name="Line 13"/>
          <p:cNvSpPr>
            <a:spLocks noChangeShapeType="1"/>
          </p:cNvSpPr>
          <p:nvPr/>
        </p:nvSpPr>
        <p:spPr bwMode="auto">
          <a:xfrm flipH="1" flipV="1">
            <a:off x="2771775" y="1851025"/>
            <a:ext cx="1512888" cy="0"/>
          </a:xfrm>
          <a:prstGeom prst="line">
            <a:avLst/>
          </a:prstGeom>
          <a:noFill/>
          <a:ln w="38100">
            <a:solidFill>
              <a:schemeClr val="tx1"/>
            </a:solidFill>
            <a:round/>
            <a:headEnd/>
            <a:tailEnd type="triangle" w="med" len="med"/>
          </a:ln>
          <a:effectLst/>
        </p:spPr>
        <p:txBody>
          <a:bodyPr/>
          <a:lstStyle/>
          <a:p>
            <a:endParaRPr lang="en-GB"/>
          </a:p>
        </p:txBody>
      </p:sp>
      <p:sp>
        <p:nvSpPr>
          <p:cNvPr id="3702798" name="Line 14"/>
          <p:cNvSpPr>
            <a:spLocks noChangeShapeType="1"/>
          </p:cNvSpPr>
          <p:nvPr/>
        </p:nvSpPr>
        <p:spPr bwMode="auto">
          <a:xfrm flipH="1" flipV="1">
            <a:off x="2987675" y="2122488"/>
            <a:ext cx="1296988" cy="1587"/>
          </a:xfrm>
          <a:prstGeom prst="line">
            <a:avLst/>
          </a:prstGeom>
          <a:noFill/>
          <a:ln w="38100">
            <a:solidFill>
              <a:schemeClr val="tx1"/>
            </a:solidFill>
            <a:round/>
            <a:headEnd/>
            <a:tailEnd type="triangle" w="med" len="med"/>
          </a:ln>
          <a:effectLst/>
        </p:spPr>
        <p:txBody>
          <a:bodyPr/>
          <a:lstStyle/>
          <a:p>
            <a:endParaRPr lang="en-GB"/>
          </a:p>
        </p:txBody>
      </p:sp>
      <p:sp>
        <p:nvSpPr>
          <p:cNvPr id="3702799" name="Line 15"/>
          <p:cNvSpPr>
            <a:spLocks noChangeShapeType="1"/>
          </p:cNvSpPr>
          <p:nvPr/>
        </p:nvSpPr>
        <p:spPr bwMode="auto">
          <a:xfrm flipH="1">
            <a:off x="2987675" y="3290888"/>
            <a:ext cx="1368425" cy="0"/>
          </a:xfrm>
          <a:prstGeom prst="line">
            <a:avLst/>
          </a:prstGeom>
          <a:noFill/>
          <a:ln w="38100">
            <a:solidFill>
              <a:schemeClr val="tx1"/>
            </a:solidFill>
            <a:round/>
            <a:headEnd/>
            <a:tailEnd type="triangle" w="med" len="med"/>
          </a:ln>
          <a:effectLst/>
        </p:spPr>
        <p:txBody>
          <a:bodyPr/>
          <a:lstStyle/>
          <a:p>
            <a:endParaRPr lang="en-GB"/>
          </a:p>
        </p:txBody>
      </p:sp>
      <p:sp>
        <p:nvSpPr>
          <p:cNvPr id="3702800" name="Line 16"/>
          <p:cNvSpPr>
            <a:spLocks noChangeShapeType="1"/>
          </p:cNvSpPr>
          <p:nvPr/>
        </p:nvSpPr>
        <p:spPr bwMode="auto">
          <a:xfrm>
            <a:off x="3348038" y="2925763"/>
            <a:ext cx="936625" cy="73025"/>
          </a:xfrm>
          <a:prstGeom prst="line">
            <a:avLst/>
          </a:prstGeom>
          <a:noFill/>
          <a:ln w="38100">
            <a:solidFill>
              <a:schemeClr val="tx1"/>
            </a:solidFill>
            <a:prstDash val="sysDot"/>
            <a:round/>
            <a:headEnd type="triangle" w="med" len="med"/>
            <a:tailEnd/>
          </a:ln>
          <a:effectLst/>
        </p:spPr>
        <p:txBody>
          <a:bodyPr/>
          <a:lstStyle/>
          <a:p>
            <a:endParaRPr lang="en-GB"/>
          </a:p>
        </p:txBody>
      </p:sp>
      <p:sp>
        <p:nvSpPr>
          <p:cNvPr id="3702801" name="Line 17"/>
          <p:cNvSpPr>
            <a:spLocks noChangeShapeType="1"/>
          </p:cNvSpPr>
          <p:nvPr/>
        </p:nvSpPr>
        <p:spPr bwMode="auto">
          <a:xfrm flipH="1">
            <a:off x="2771775" y="4049713"/>
            <a:ext cx="1512888" cy="0"/>
          </a:xfrm>
          <a:prstGeom prst="line">
            <a:avLst/>
          </a:prstGeom>
          <a:noFill/>
          <a:ln w="38100">
            <a:solidFill>
              <a:schemeClr val="tx1"/>
            </a:solidFill>
            <a:round/>
            <a:headEnd/>
            <a:tailEnd type="triangle" w="med" len="med"/>
          </a:ln>
          <a:effectLst/>
        </p:spPr>
        <p:txBody>
          <a:bodyPr/>
          <a:lstStyle/>
          <a:p>
            <a:endParaRPr lang="en-GB"/>
          </a:p>
        </p:txBody>
      </p:sp>
      <p:sp>
        <p:nvSpPr>
          <p:cNvPr id="3702802" name="Line 18"/>
          <p:cNvSpPr>
            <a:spLocks noChangeShapeType="1"/>
          </p:cNvSpPr>
          <p:nvPr/>
        </p:nvSpPr>
        <p:spPr bwMode="auto">
          <a:xfrm flipV="1">
            <a:off x="3021013" y="3617913"/>
            <a:ext cx="1225550" cy="0"/>
          </a:xfrm>
          <a:prstGeom prst="line">
            <a:avLst/>
          </a:prstGeom>
          <a:noFill/>
          <a:ln w="38100">
            <a:solidFill>
              <a:schemeClr val="tx1"/>
            </a:solidFill>
            <a:round/>
            <a:headEnd type="triangle" w="med" len="med"/>
            <a:tailEnd/>
          </a:ln>
          <a:effectLst/>
        </p:spPr>
        <p:txBody>
          <a:bodyPr/>
          <a:lstStyle/>
          <a:p>
            <a:endParaRPr lang="en-GB"/>
          </a:p>
        </p:txBody>
      </p:sp>
      <p:sp>
        <p:nvSpPr>
          <p:cNvPr id="3702804" name="Text Box 20"/>
          <p:cNvSpPr txBox="1">
            <a:spLocks noChangeArrowheads="1"/>
          </p:cNvSpPr>
          <p:nvPr/>
        </p:nvSpPr>
        <p:spPr bwMode="auto">
          <a:xfrm>
            <a:off x="4284663" y="5465763"/>
            <a:ext cx="3743325"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a:t>Prostate (Perineal body)</a:t>
            </a:r>
          </a:p>
        </p:txBody>
      </p:sp>
      <p:sp>
        <p:nvSpPr>
          <p:cNvPr id="3702805" name="Line 21"/>
          <p:cNvSpPr>
            <a:spLocks noChangeShapeType="1"/>
          </p:cNvSpPr>
          <p:nvPr/>
        </p:nvSpPr>
        <p:spPr bwMode="auto">
          <a:xfrm flipH="1" flipV="1">
            <a:off x="2771775" y="4092575"/>
            <a:ext cx="1512888" cy="1584325"/>
          </a:xfrm>
          <a:prstGeom prst="line">
            <a:avLst/>
          </a:prstGeom>
          <a:noFill/>
          <a:ln w="38100">
            <a:solidFill>
              <a:schemeClr val="tx1"/>
            </a:solidFill>
            <a:round/>
            <a:headEnd/>
            <a:tailEnd type="triangle" w="med" len="med"/>
          </a:ln>
          <a:effectLst/>
        </p:spPr>
        <p:txBody>
          <a:bodyPr/>
          <a:lstStyle/>
          <a:p>
            <a:endParaRPr lang="en-GB"/>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02789"/>
                                        </p:tgtEl>
                                        <p:attrNameLst>
                                          <p:attrName>style.visibility</p:attrName>
                                        </p:attrNameLst>
                                      </p:cBhvr>
                                      <p:to>
                                        <p:strVal val="visible"/>
                                      </p:to>
                                    </p:set>
                                    <p:animEffect transition="in" filter="fade">
                                      <p:cBhvr>
                                        <p:cTn id="7" dur="500"/>
                                        <p:tgtEl>
                                          <p:spTgt spid="37027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02796"/>
                                        </p:tgtEl>
                                        <p:attrNameLst>
                                          <p:attrName>style.visibility</p:attrName>
                                        </p:attrNameLst>
                                      </p:cBhvr>
                                      <p:to>
                                        <p:strVal val="visible"/>
                                      </p:to>
                                    </p:set>
                                    <p:animEffect transition="in" filter="fade">
                                      <p:cBhvr>
                                        <p:cTn id="10" dur="500"/>
                                        <p:tgtEl>
                                          <p:spTgt spid="37027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02790"/>
                                        </p:tgtEl>
                                        <p:attrNameLst>
                                          <p:attrName>style.visibility</p:attrName>
                                        </p:attrNameLst>
                                      </p:cBhvr>
                                      <p:to>
                                        <p:strVal val="visible"/>
                                      </p:to>
                                    </p:set>
                                    <p:animEffect transition="in" filter="fade">
                                      <p:cBhvr>
                                        <p:cTn id="15" dur="500"/>
                                        <p:tgtEl>
                                          <p:spTgt spid="370279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02797"/>
                                        </p:tgtEl>
                                        <p:attrNameLst>
                                          <p:attrName>style.visibility</p:attrName>
                                        </p:attrNameLst>
                                      </p:cBhvr>
                                      <p:to>
                                        <p:strVal val="visible"/>
                                      </p:to>
                                    </p:set>
                                    <p:animEffect transition="in" filter="fade">
                                      <p:cBhvr>
                                        <p:cTn id="18" dur="500"/>
                                        <p:tgtEl>
                                          <p:spTgt spid="370279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02791"/>
                                        </p:tgtEl>
                                        <p:attrNameLst>
                                          <p:attrName>style.visibility</p:attrName>
                                        </p:attrNameLst>
                                      </p:cBhvr>
                                      <p:to>
                                        <p:strVal val="visible"/>
                                      </p:to>
                                    </p:set>
                                    <p:animEffect transition="in" filter="fade">
                                      <p:cBhvr>
                                        <p:cTn id="23" dur="500"/>
                                        <p:tgtEl>
                                          <p:spTgt spid="370279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02798"/>
                                        </p:tgtEl>
                                        <p:attrNameLst>
                                          <p:attrName>style.visibility</p:attrName>
                                        </p:attrNameLst>
                                      </p:cBhvr>
                                      <p:to>
                                        <p:strVal val="visible"/>
                                      </p:to>
                                    </p:set>
                                    <p:animEffect transition="in" filter="fade">
                                      <p:cBhvr>
                                        <p:cTn id="26" dur="500"/>
                                        <p:tgtEl>
                                          <p:spTgt spid="370279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02792"/>
                                        </p:tgtEl>
                                        <p:attrNameLst>
                                          <p:attrName>style.visibility</p:attrName>
                                        </p:attrNameLst>
                                      </p:cBhvr>
                                      <p:to>
                                        <p:strVal val="visible"/>
                                      </p:to>
                                    </p:set>
                                    <p:animEffect transition="in" filter="fade">
                                      <p:cBhvr>
                                        <p:cTn id="31" dur="500"/>
                                        <p:tgtEl>
                                          <p:spTgt spid="370279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02799"/>
                                        </p:tgtEl>
                                        <p:attrNameLst>
                                          <p:attrName>style.visibility</p:attrName>
                                        </p:attrNameLst>
                                      </p:cBhvr>
                                      <p:to>
                                        <p:strVal val="visible"/>
                                      </p:to>
                                    </p:set>
                                    <p:animEffect transition="in" filter="fade">
                                      <p:cBhvr>
                                        <p:cTn id="34" dur="500"/>
                                        <p:tgtEl>
                                          <p:spTgt spid="370279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02800"/>
                                        </p:tgtEl>
                                        <p:attrNameLst>
                                          <p:attrName>style.visibility</p:attrName>
                                        </p:attrNameLst>
                                      </p:cBhvr>
                                      <p:to>
                                        <p:strVal val="visible"/>
                                      </p:to>
                                    </p:set>
                                    <p:animEffect transition="in" filter="fade">
                                      <p:cBhvr>
                                        <p:cTn id="37" dur="500"/>
                                        <p:tgtEl>
                                          <p:spTgt spid="37028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02795"/>
                                        </p:tgtEl>
                                        <p:attrNameLst>
                                          <p:attrName>style.visibility</p:attrName>
                                        </p:attrNameLst>
                                      </p:cBhvr>
                                      <p:to>
                                        <p:strVal val="visible"/>
                                      </p:to>
                                    </p:set>
                                    <p:animEffect transition="in" filter="fade">
                                      <p:cBhvr>
                                        <p:cTn id="42" dur="500"/>
                                        <p:tgtEl>
                                          <p:spTgt spid="370279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02802"/>
                                        </p:tgtEl>
                                        <p:attrNameLst>
                                          <p:attrName>style.visibility</p:attrName>
                                        </p:attrNameLst>
                                      </p:cBhvr>
                                      <p:to>
                                        <p:strVal val="visible"/>
                                      </p:to>
                                    </p:set>
                                    <p:animEffect transition="in" filter="fade">
                                      <p:cBhvr>
                                        <p:cTn id="45" dur="500"/>
                                        <p:tgtEl>
                                          <p:spTgt spid="370280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702794"/>
                                        </p:tgtEl>
                                        <p:attrNameLst>
                                          <p:attrName>style.visibility</p:attrName>
                                        </p:attrNameLst>
                                      </p:cBhvr>
                                      <p:to>
                                        <p:strVal val="visible"/>
                                      </p:to>
                                    </p:set>
                                    <p:animEffect transition="in" filter="fade">
                                      <p:cBhvr>
                                        <p:cTn id="50" dur="500"/>
                                        <p:tgtEl>
                                          <p:spTgt spid="370279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02801"/>
                                        </p:tgtEl>
                                        <p:attrNameLst>
                                          <p:attrName>style.visibility</p:attrName>
                                        </p:attrNameLst>
                                      </p:cBhvr>
                                      <p:to>
                                        <p:strVal val="visible"/>
                                      </p:to>
                                    </p:set>
                                    <p:animEffect transition="in" filter="fade">
                                      <p:cBhvr>
                                        <p:cTn id="53" dur="500"/>
                                        <p:tgtEl>
                                          <p:spTgt spid="370280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702804"/>
                                        </p:tgtEl>
                                        <p:attrNameLst>
                                          <p:attrName>style.visibility</p:attrName>
                                        </p:attrNameLst>
                                      </p:cBhvr>
                                      <p:to>
                                        <p:strVal val="visible"/>
                                      </p:to>
                                    </p:set>
                                    <p:animEffect transition="in" filter="fade">
                                      <p:cBhvr>
                                        <p:cTn id="58" dur="500"/>
                                        <p:tgtEl>
                                          <p:spTgt spid="370280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02805"/>
                                        </p:tgtEl>
                                        <p:attrNameLst>
                                          <p:attrName>style.visibility</p:attrName>
                                        </p:attrNameLst>
                                      </p:cBhvr>
                                      <p:to>
                                        <p:strVal val="visible"/>
                                      </p:to>
                                    </p:set>
                                    <p:animEffect transition="in" filter="fade">
                                      <p:cBhvr>
                                        <p:cTn id="61" dur="500"/>
                                        <p:tgtEl>
                                          <p:spTgt spid="370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2789" grpId="0"/>
      <p:bldP spid="3702790" grpId="0"/>
      <p:bldP spid="3702791" grpId="0"/>
      <p:bldP spid="3702792" grpId="0"/>
      <p:bldP spid="3702794" grpId="0"/>
      <p:bldP spid="3702795" grpId="0"/>
      <p:bldP spid="3702796" grpId="0" animBg="1"/>
      <p:bldP spid="3702797" grpId="0" animBg="1"/>
      <p:bldP spid="3702798" grpId="0" animBg="1"/>
      <p:bldP spid="3702799" grpId="0" animBg="1"/>
      <p:bldP spid="3702800" grpId="0" animBg="1"/>
      <p:bldP spid="3702801" grpId="0" animBg="1"/>
      <p:bldP spid="3702802" grpId="0" animBg="1"/>
      <p:bldP spid="3702804" grpId="0"/>
      <p:bldP spid="370280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pPr algn="l"/>
            <a:r>
              <a:rPr lang="en-GB" altLang="en-US" sz="3600" b="1" smtClean="0">
                <a:solidFill>
                  <a:srgbClr val="FFFF00"/>
                </a:solidFill>
                <a:cs typeface="Arial" charset="0"/>
              </a:rPr>
              <a:t>Reverse T3</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Normally T4 is converted into T3 and rT3 and the body eliminates rT3 quickly</a:t>
            </a:r>
          </a:p>
          <a:p>
            <a:pPr>
              <a:defRPr/>
            </a:pPr>
            <a:r>
              <a:rPr lang="en-GB" sz="3600" b="1" dirty="0" smtClean="0">
                <a:solidFill>
                  <a:schemeClr val="bg1"/>
                </a:solidFill>
                <a:cs typeface="Arial" panose="020B0604020202020204" pitchFamily="34" charset="0"/>
              </a:rPr>
              <a:t>Main stimulants of rT3 are stress, low calorie intake, starvation, lack of vital nutrients, liver disease</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algn="l"/>
            <a:r>
              <a:rPr lang="en-GB" altLang="en-US" sz="3600" b="1" smtClean="0">
                <a:solidFill>
                  <a:srgbClr val="FFFF00"/>
                </a:solidFill>
                <a:cs typeface="Arial" charset="0"/>
              </a:rPr>
              <a:t>Thyroid Resistance</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Inability of cells and tissues to respond to thyroid hormone</a:t>
            </a:r>
          </a:p>
          <a:p>
            <a:pPr>
              <a:defRPr/>
            </a:pPr>
            <a:r>
              <a:rPr lang="en-GB" sz="3600" b="1" dirty="0" smtClean="0">
                <a:solidFill>
                  <a:schemeClr val="bg1"/>
                </a:solidFill>
                <a:cs typeface="Arial" panose="020B0604020202020204" pitchFamily="34" charset="0"/>
              </a:rPr>
              <a:t>Causes symptoms of hypo</a:t>
            </a:r>
          </a:p>
          <a:p>
            <a:pPr>
              <a:defRPr/>
            </a:pPr>
            <a:r>
              <a:rPr lang="en-GB" sz="3600" b="1" dirty="0" smtClean="0">
                <a:solidFill>
                  <a:schemeClr val="bg1"/>
                </a:solidFill>
                <a:cs typeface="Arial" panose="020B0604020202020204" pitchFamily="34" charset="0"/>
              </a:rPr>
              <a:t>Unhealthy cell membranes</a:t>
            </a:r>
          </a:p>
          <a:p>
            <a:pPr>
              <a:defRPr/>
            </a:pPr>
            <a:r>
              <a:rPr lang="en-GB" sz="3600" b="1" dirty="0" smtClean="0">
                <a:solidFill>
                  <a:schemeClr val="bg1"/>
                </a:solidFill>
                <a:cs typeface="Arial" panose="020B0604020202020204" pitchFamily="34" charset="0"/>
              </a:rPr>
              <a:t>Deficiency of selenium, iodine, zinc</a:t>
            </a:r>
          </a:p>
          <a:p>
            <a:pPr>
              <a:defRPr/>
            </a:pPr>
            <a:r>
              <a:rPr lang="en-GB" sz="3600" b="1" dirty="0" smtClean="0">
                <a:solidFill>
                  <a:schemeClr val="bg1"/>
                </a:solidFill>
                <a:cs typeface="Arial" panose="020B0604020202020204" pitchFamily="34" charset="0"/>
              </a:rPr>
              <a:t>Heavy metal toxicity</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algn="l"/>
            <a:r>
              <a:rPr lang="en-GB" altLang="en-US" sz="3600" b="1" smtClean="0">
                <a:solidFill>
                  <a:srgbClr val="FFFF00"/>
                </a:solidFill>
                <a:cs typeface="Arial" charset="0"/>
              </a:rPr>
              <a:t>Thyroid Resistance</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Toxic chemicals</a:t>
            </a:r>
          </a:p>
          <a:p>
            <a:pPr>
              <a:defRPr/>
            </a:pPr>
            <a:r>
              <a:rPr lang="en-GB" sz="3600" b="1" dirty="0" smtClean="0">
                <a:solidFill>
                  <a:schemeClr val="bg1"/>
                </a:solidFill>
                <a:cs typeface="Arial" panose="020B0604020202020204" pitchFamily="34" charset="0"/>
              </a:rPr>
              <a:t>Poor liver function</a:t>
            </a:r>
          </a:p>
          <a:p>
            <a:pPr>
              <a:defRPr/>
            </a:pPr>
            <a:r>
              <a:rPr lang="en-GB" sz="3600" b="1" dirty="0" smtClean="0">
                <a:solidFill>
                  <a:schemeClr val="bg1"/>
                </a:solidFill>
                <a:cs typeface="Arial" panose="020B0604020202020204" pitchFamily="34" charset="0"/>
              </a:rPr>
              <a:t>High rT3 blocking receptors</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algn="l"/>
            <a:r>
              <a:rPr lang="en-GB" altLang="en-US" sz="3600" b="1" smtClean="0">
                <a:solidFill>
                  <a:srgbClr val="FFFF00"/>
                </a:solidFill>
                <a:cs typeface="Arial" charset="0"/>
              </a:rPr>
              <a:t>Factors in thyroid dysfunction</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Aging</a:t>
            </a:r>
          </a:p>
          <a:p>
            <a:pPr>
              <a:defRPr/>
            </a:pPr>
            <a:r>
              <a:rPr lang="en-GB" sz="3600" b="1" dirty="0" smtClean="0">
                <a:solidFill>
                  <a:schemeClr val="bg1"/>
                </a:solidFill>
                <a:cs typeface="Arial" panose="020B0604020202020204" pitchFamily="34" charset="0"/>
              </a:rPr>
              <a:t>Stress causing high adrenalin and cortisol</a:t>
            </a:r>
          </a:p>
          <a:p>
            <a:pPr>
              <a:defRPr/>
            </a:pPr>
            <a:r>
              <a:rPr lang="en-GB" sz="3600" b="1" dirty="0" smtClean="0">
                <a:solidFill>
                  <a:schemeClr val="bg1"/>
                </a:solidFill>
                <a:cs typeface="Arial" panose="020B0604020202020204" pitchFamily="34" charset="0"/>
              </a:rPr>
              <a:t>Severe injury</a:t>
            </a:r>
          </a:p>
          <a:p>
            <a:pPr>
              <a:defRPr/>
            </a:pPr>
            <a:r>
              <a:rPr lang="en-GB" sz="3600" b="1" dirty="0" smtClean="0">
                <a:solidFill>
                  <a:schemeClr val="bg1"/>
                </a:solidFill>
                <a:cs typeface="Arial" panose="020B0604020202020204" pitchFamily="34" charset="0"/>
              </a:rPr>
              <a:t>Calorie restriction and fasting</a:t>
            </a:r>
          </a:p>
          <a:p>
            <a:pPr>
              <a:defRPr/>
            </a:pPr>
            <a:r>
              <a:rPr lang="en-GB" sz="3600" b="1" dirty="0" smtClean="0">
                <a:solidFill>
                  <a:schemeClr val="bg1"/>
                </a:solidFill>
                <a:cs typeface="Arial" panose="020B0604020202020204" pitchFamily="34" charset="0"/>
              </a:rPr>
              <a:t>Cold exposure</a:t>
            </a:r>
          </a:p>
          <a:p>
            <a:pPr>
              <a:defRPr/>
            </a:pPr>
            <a:r>
              <a:rPr lang="en-GB" sz="3600" b="1" dirty="0" smtClean="0">
                <a:solidFill>
                  <a:schemeClr val="bg1"/>
                </a:solidFill>
                <a:cs typeface="Arial" panose="020B0604020202020204" pitchFamily="34" charset="0"/>
              </a:rPr>
              <a:t>Chemical exposure</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algn="l"/>
            <a:r>
              <a:rPr lang="en-GB" altLang="en-US" sz="3600" b="1" smtClean="0">
                <a:solidFill>
                  <a:srgbClr val="FFFF00"/>
                </a:solidFill>
                <a:cs typeface="Arial" charset="0"/>
              </a:rPr>
              <a:t>Factors in thyroid dysfunction</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Increased free radical exposure and lack of antioxidants</a:t>
            </a:r>
          </a:p>
          <a:p>
            <a:pPr>
              <a:defRPr/>
            </a:pPr>
            <a:r>
              <a:rPr lang="en-GB" sz="3600" b="1" dirty="0" smtClean="0">
                <a:solidFill>
                  <a:schemeClr val="bg1"/>
                </a:solidFill>
                <a:cs typeface="Arial" panose="020B0604020202020204" pitchFamily="34" charset="0"/>
              </a:rPr>
              <a:t>Toxic metals, cadmium, mercury, lead</a:t>
            </a:r>
          </a:p>
          <a:p>
            <a:pPr>
              <a:defRPr/>
            </a:pPr>
            <a:r>
              <a:rPr lang="en-GB" sz="3600" b="1" dirty="0" smtClean="0">
                <a:solidFill>
                  <a:schemeClr val="bg1"/>
                </a:solidFill>
                <a:cs typeface="Arial" panose="020B0604020202020204" pitchFamily="34" charset="0"/>
              </a:rPr>
              <a:t>Selenium / iodine deficiency</a:t>
            </a:r>
          </a:p>
          <a:p>
            <a:pPr>
              <a:defRPr/>
            </a:pPr>
            <a:r>
              <a:rPr lang="en-GB" sz="3600" b="1" dirty="0" smtClean="0">
                <a:solidFill>
                  <a:schemeClr val="bg1"/>
                </a:solidFill>
                <a:cs typeface="Arial" panose="020B0604020202020204" pitchFamily="34" charset="0"/>
              </a:rPr>
              <a:t>Chronic high alcohol intake</a:t>
            </a:r>
          </a:p>
          <a:p>
            <a:pPr>
              <a:defRPr/>
            </a:pPr>
            <a:r>
              <a:rPr lang="en-GB" sz="3600" b="1" dirty="0" smtClean="0">
                <a:solidFill>
                  <a:schemeClr val="bg1"/>
                </a:solidFill>
                <a:cs typeface="Arial" panose="020B0604020202020204" pitchFamily="34" charset="0"/>
              </a:rPr>
              <a:t>Insulin dependant diabetes</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algn="l"/>
            <a:r>
              <a:rPr lang="en-GB" altLang="en-US" sz="3600" b="1" smtClean="0">
                <a:solidFill>
                  <a:srgbClr val="FFFF00"/>
                </a:solidFill>
                <a:cs typeface="Arial" charset="0"/>
              </a:rPr>
              <a:t>Factors in thyroid dysfunction</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Liver or kidney disease</a:t>
            </a:r>
          </a:p>
          <a:p>
            <a:pPr>
              <a:defRPr/>
            </a:pPr>
            <a:r>
              <a:rPr lang="en-GB" sz="3600" b="1" dirty="0" err="1" smtClean="0">
                <a:solidFill>
                  <a:schemeClr val="bg1"/>
                </a:solidFill>
                <a:cs typeface="Arial" panose="020B0604020202020204" pitchFamily="34" charset="0"/>
              </a:rPr>
              <a:t>Hemorrhagic</a:t>
            </a:r>
            <a:r>
              <a:rPr lang="en-GB" sz="3600" b="1" dirty="0" smtClean="0">
                <a:solidFill>
                  <a:schemeClr val="bg1"/>
                </a:solidFill>
                <a:cs typeface="Arial" panose="020B0604020202020204" pitchFamily="34" charset="0"/>
              </a:rPr>
              <a:t> shock</a:t>
            </a:r>
          </a:p>
          <a:p>
            <a:pPr>
              <a:defRPr/>
            </a:pPr>
            <a:r>
              <a:rPr lang="en-GB" sz="3600" b="1" dirty="0" smtClean="0">
                <a:solidFill>
                  <a:schemeClr val="bg1"/>
                </a:solidFill>
                <a:cs typeface="Arial" panose="020B0604020202020204" pitchFamily="34" charset="0"/>
              </a:rPr>
              <a:t>Severe illness</a:t>
            </a:r>
          </a:p>
          <a:p>
            <a:pPr>
              <a:defRPr/>
            </a:pPr>
            <a:r>
              <a:rPr lang="en-GB" sz="3600" b="1" dirty="0" smtClean="0">
                <a:solidFill>
                  <a:schemeClr val="bg1"/>
                </a:solidFill>
                <a:cs typeface="Arial" panose="020B0604020202020204" pitchFamily="34" charset="0"/>
              </a:rPr>
              <a:t>Surgery</a:t>
            </a:r>
          </a:p>
          <a:p>
            <a:pPr>
              <a:defRPr/>
            </a:pPr>
            <a:r>
              <a:rPr lang="en-GB" sz="3600" b="1" dirty="0" smtClean="0">
                <a:solidFill>
                  <a:schemeClr val="bg1"/>
                </a:solidFill>
                <a:cs typeface="Arial" panose="020B0604020202020204" pitchFamily="34" charset="0"/>
              </a:rPr>
              <a:t>High inflammatory chemicals, cytokines, IL-6, </a:t>
            </a:r>
            <a:r>
              <a:rPr lang="en-GB" sz="3600" b="1" dirty="0" err="1" smtClean="0">
                <a:solidFill>
                  <a:schemeClr val="bg1"/>
                </a:solidFill>
                <a:cs typeface="Arial" panose="020B0604020202020204" pitchFamily="34" charset="0"/>
              </a:rPr>
              <a:t>TNFa</a:t>
            </a: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algn="l"/>
            <a:r>
              <a:rPr lang="en-GB" altLang="en-US" sz="3600" b="1" smtClean="0">
                <a:solidFill>
                  <a:srgbClr val="FFFF00"/>
                </a:solidFill>
                <a:cs typeface="Arial" charset="0"/>
              </a:rPr>
              <a:t>Hypothyroidism &amp; Infertility</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Heavy painful periods or more frequent periods</a:t>
            </a:r>
          </a:p>
          <a:p>
            <a:pPr>
              <a:defRPr/>
            </a:pPr>
            <a:r>
              <a:rPr lang="en-GB" sz="3600" b="1" dirty="0" smtClean="0">
                <a:solidFill>
                  <a:schemeClr val="bg1"/>
                </a:solidFill>
                <a:cs typeface="Arial" panose="020B0604020202020204" pitchFamily="34" charset="0"/>
              </a:rPr>
              <a:t>Can trigger early menarche</a:t>
            </a:r>
          </a:p>
          <a:p>
            <a:pPr>
              <a:defRPr/>
            </a:pPr>
            <a:r>
              <a:rPr lang="en-GB" sz="3600" b="1" dirty="0" smtClean="0">
                <a:solidFill>
                  <a:schemeClr val="bg1"/>
                </a:solidFill>
                <a:cs typeface="Arial" panose="020B0604020202020204" pitchFamily="34" charset="0"/>
              </a:rPr>
              <a:t>Reduced ability to excrete oestrogen and androstenedione</a:t>
            </a:r>
          </a:p>
          <a:p>
            <a:pPr>
              <a:defRPr/>
            </a:pPr>
            <a:r>
              <a:rPr lang="en-GB" sz="3600" b="1" dirty="0" smtClean="0">
                <a:solidFill>
                  <a:schemeClr val="bg1"/>
                </a:solidFill>
                <a:cs typeface="Arial" panose="020B0604020202020204" pitchFamily="34" charset="0"/>
              </a:rPr>
              <a:t>Increased risk of polycystic ovarian syndrome </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algn="l"/>
            <a:r>
              <a:rPr lang="en-GB" altLang="en-US" sz="3600" b="1" smtClean="0">
                <a:solidFill>
                  <a:srgbClr val="FFFF00"/>
                </a:solidFill>
                <a:cs typeface="Arial" charset="0"/>
              </a:rPr>
              <a:t>Hypothyroidism &amp; Infertility</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Can increase pituitary gland hormone prolactin</a:t>
            </a:r>
          </a:p>
          <a:p>
            <a:pPr>
              <a:defRPr/>
            </a:pPr>
            <a:r>
              <a:rPr lang="en-GB" sz="3600" b="1" dirty="0" smtClean="0">
                <a:solidFill>
                  <a:schemeClr val="bg1"/>
                </a:solidFill>
                <a:cs typeface="Arial" panose="020B0604020202020204" pitchFamily="34" charset="0"/>
              </a:rPr>
              <a:t>May cause milk production </a:t>
            </a:r>
          </a:p>
          <a:p>
            <a:pPr>
              <a:defRPr/>
            </a:pPr>
            <a:r>
              <a:rPr lang="en-GB" sz="3600" b="1" dirty="0" smtClean="0">
                <a:solidFill>
                  <a:schemeClr val="bg1"/>
                </a:solidFill>
                <a:cs typeface="Arial" panose="020B0604020202020204" pitchFamily="34" charset="0"/>
              </a:rPr>
              <a:t>High prolactin can prevent ovulation</a:t>
            </a:r>
          </a:p>
          <a:p>
            <a:pPr>
              <a:defRPr/>
            </a:pPr>
            <a:r>
              <a:rPr lang="en-GB" sz="3600" b="1" dirty="0" smtClean="0">
                <a:solidFill>
                  <a:schemeClr val="bg1"/>
                </a:solidFill>
                <a:cs typeface="Arial" panose="020B0604020202020204" pitchFamily="34" charset="0"/>
              </a:rPr>
              <a:t>Menstrual periods irregular or stop altogether </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algn="l"/>
            <a:r>
              <a:rPr lang="en-GB" altLang="en-US" sz="3600" b="1" smtClean="0">
                <a:solidFill>
                  <a:srgbClr val="FFFF00"/>
                </a:solidFill>
                <a:cs typeface="Arial" charset="0"/>
              </a:rPr>
              <a:t>Hypothyroidism &amp; Infertility</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Failure to ovulate creates a progesterone deficiency, leading to oestrogen dominance</a:t>
            </a:r>
          </a:p>
          <a:p>
            <a:pPr>
              <a:defRPr/>
            </a:pPr>
            <a:r>
              <a:rPr lang="en-GB" sz="3600" b="1" dirty="0" smtClean="0">
                <a:solidFill>
                  <a:schemeClr val="bg1"/>
                </a:solidFill>
                <a:cs typeface="Arial" panose="020B0604020202020204" pitchFamily="34" charset="0"/>
              </a:rPr>
              <a:t>PMS, painful heavy periods, reduced fertility, increased risk of breast and uterine cancer</a:t>
            </a:r>
          </a:p>
          <a:p>
            <a:pPr>
              <a:defRPr/>
            </a:pPr>
            <a:r>
              <a:rPr lang="en-GB" sz="3600" b="1" dirty="0" smtClean="0">
                <a:solidFill>
                  <a:schemeClr val="bg1"/>
                </a:solidFill>
                <a:cs typeface="Arial" panose="020B0604020202020204" pitchFamily="34" charset="0"/>
              </a:rPr>
              <a:t>Suppresses the thyroid</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pPr algn="l"/>
            <a:r>
              <a:rPr lang="en-GB" altLang="en-US" sz="3600" b="1" smtClean="0">
                <a:solidFill>
                  <a:srgbClr val="FFFF00"/>
                </a:solidFill>
                <a:cs typeface="Arial" charset="0"/>
              </a:rPr>
              <a:t>Hypothyroidism &amp; Infertility</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Women who fall pregnant with underactive thyroid have increased risk of miscarriage and stillbirth</a:t>
            </a:r>
          </a:p>
          <a:p>
            <a:pPr>
              <a:defRPr/>
            </a:pPr>
            <a:r>
              <a:rPr lang="en-GB" sz="3600" b="1" dirty="0" smtClean="0">
                <a:solidFill>
                  <a:schemeClr val="bg1"/>
                </a:solidFill>
                <a:cs typeface="Arial" panose="020B0604020202020204" pitchFamily="34" charset="0"/>
              </a:rPr>
              <a:t>Child can be at increased risk of mental retardation , physical abnormalities and impaired IQ</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84213" y="549275"/>
            <a:ext cx="7848600" cy="5759450"/>
          </a:xfrm>
          <a:prstGeom prst="rect">
            <a:avLst/>
          </a:prstGeom>
          <a:solidFill>
            <a:schemeClr val="tx1"/>
          </a:solidFill>
          <a:ln w="9525" algn="ctr">
            <a:solidFill>
              <a:schemeClr val="tx1"/>
            </a:solidFill>
            <a:round/>
            <a:headEnd/>
            <a:tailEnd/>
          </a:ln>
        </p:spPr>
        <p:txBody>
          <a:bodyPr/>
          <a:lstStyle/>
          <a:p>
            <a:pPr eaLnBrk="1" hangingPunct="1"/>
            <a:endParaRPr lang="en-US" altLang="en-US"/>
          </a:p>
        </p:txBody>
      </p:sp>
      <p:pic>
        <p:nvPicPr>
          <p:cNvPr id="17411" name="Picture 1"/>
          <p:cNvPicPr>
            <a:picLocks noChangeAspect="1"/>
          </p:cNvPicPr>
          <p:nvPr/>
        </p:nvPicPr>
        <p:blipFill>
          <a:blip r:embed="rId2" cstate="print"/>
          <a:srcRect/>
          <a:stretch>
            <a:fillRect/>
          </a:stretch>
        </p:blipFill>
        <p:spPr bwMode="auto">
          <a:xfrm>
            <a:off x="2484438" y="682625"/>
            <a:ext cx="4783137" cy="5483225"/>
          </a:xfrm>
          <a:prstGeom prst="rect">
            <a:avLst/>
          </a:prstGeom>
          <a:noFill/>
          <a:ln w="9525">
            <a:noFill/>
            <a:miter lim="800000"/>
            <a:headEnd/>
            <a:tailEnd/>
          </a:ln>
        </p:spPr>
      </p:pic>
      <p:sp>
        <p:nvSpPr>
          <p:cNvPr id="17412" name="Oval 3"/>
          <p:cNvSpPr>
            <a:spLocks noChangeArrowheads="1"/>
          </p:cNvSpPr>
          <p:nvPr/>
        </p:nvSpPr>
        <p:spPr bwMode="auto">
          <a:xfrm>
            <a:off x="2627313" y="1773238"/>
            <a:ext cx="4032250" cy="3959225"/>
          </a:xfrm>
          <a:prstGeom prst="ellipse">
            <a:avLst/>
          </a:prstGeom>
          <a:solidFill>
            <a:srgbClr val="6666FF">
              <a:alpha val="38039"/>
            </a:srgbClr>
          </a:solidFill>
          <a:ln w="9525" algn="ctr">
            <a:solidFill>
              <a:schemeClr val="tx1"/>
            </a:solidFill>
            <a:round/>
            <a:headEnd/>
            <a:tailEnd/>
          </a:ln>
        </p:spPr>
        <p:txBody>
          <a:bodyPr/>
          <a:lstStyle/>
          <a:p>
            <a:pPr eaLnBrk="1" hangingPunct="1"/>
            <a:endParaRPr lang="en-US" altLang="en-US"/>
          </a:p>
        </p:txBody>
      </p:sp>
      <p:sp>
        <p:nvSpPr>
          <p:cNvPr id="17413" name="Text Box 4"/>
          <p:cNvSpPr txBox="1">
            <a:spLocks noChangeArrowheads="1"/>
          </p:cNvSpPr>
          <p:nvPr/>
        </p:nvSpPr>
        <p:spPr bwMode="auto">
          <a:xfrm>
            <a:off x="3059113" y="2700338"/>
            <a:ext cx="3294062" cy="1446212"/>
          </a:xfrm>
          <a:prstGeom prst="rect">
            <a:avLst/>
          </a:prstGeom>
          <a:noFill/>
          <a:ln w="9525">
            <a:noFill/>
            <a:miter lim="800000"/>
            <a:headEnd/>
            <a:tailEnd/>
          </a:ln>
          <a:effectLst/>
        </p:spPr>
        <p:txBody>
          <a:bodyPr>
            <a:spAutoFit/>
          </a:bodyPr>
          <a:lstStyle/>
          <a:p>
            <a:pPr algn="ctr" eaLnBrk="1" hangingPunct="1">
              <a:spcBef>
                <a:spcPct val="50000"/>
              </a:spcBef>
            </a:pPr>
            <a:r>
              <a:rPr lang="en-GB" altLang="en-US" sz="4400">
                <a:solidFill>
                  <a:srgbClr val="FFFF00"/>
                </a:solidFill>
              </a:rPr>
              <a:t>The PINEAL</a:t>
            </a:r>
          </a:p>
        </p:txBody>
      </p:sp>
    </p:spTree>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pPr algn="l"/>
            <a:r>
              <a:rPr lang="en-GB" altLang="en-US" sz="3600" b="1" smtClean="0">
                <a:solidFill>
                  <a:srgbClr val="FFFF00"/>
                </a:solidFill>
                <a:cs typeface="Arial" charset="0"/>
              </a:rPr>
              <a:t>Hyperthyroidism &amp; Infertility</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Very light periods, irregular periods or amenorrhea</a:t>
            </a:r>
          </a:p>
          <a:p>
            <a:pPr>
              <a:defRPr/>
            </a:pPr>
            <a:r>
              <a:rPr lang="en-GB" sz="3600" b="1" dirty="0" smtClean="0">
                <a:solidFill>
                  <a:schemeClr val="bg1"/>
                </a:solidFill>
                <a:cs typeface="Arial" panose="020B0604020202020204" pitchFamily="34" charset="0"/>
              </a:rPr>
              <a:t>May fail to ovulate so will not produce progesterone, fertility problems</a:t>
            </a:r>
          </a:p>
          <a:p>
            <a:pPr>
              <a:defRPr/>
            </a:pPr>
            <a:r>
              <a:rPr lang="en-GB" sz="3600" b="1" dirty="0" smtClean="0">
                <a:solidFill>
                  <a:schemeClr val="bg1"/>
                </a:solidFill>
                <a:cs typeface="Arial" panose="020B0604020202020204" pitchFamily="34" charset="0"/>
              </a:rPr>
              <a:t>Teenage girls can have delayed puberty and menarche</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pPr algn="l"/>
            <a:r>
              <a:rPr lang="en-GB" altLang="en-US" sz="3600" b="1" smtClean="0">
                <a:solidFill>
                  <a:srgbClr val="FFFF00"/>
                </a:solidFill>
                <a:cs typeface="Arial" charset="0"/>
              </a:rPr>
              <a:t>Hyperthyroidism &amp; Infertility</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If pregnant,  greater risk of miscarriage, </a:t>
            </a:r>
            <a:r>
              <a:rPr lang="en-GB" sz="3600" b="1" dirty="0" err="1" smtClean="0">
                <a:solidFill>
                  <a:schemeClr val="bg1"/>
                </a:solidFill>
                <a:cs typeface="Arial" panose="020B0604020202020204" pitchFamily="34" charset="0"/>
              </a:rPr>
              <a:t>fetal</a:t>
            </a:r>
            <a:r>
              <a:rPr lang="en-GB" sz="3600" b="1" dirty="0" smtClean="0">
                <a:solidFill>
                  <a:schemeClr val="bg1"/>
                </a:solidFill>
                <a:cs typeface="Arial" panose="020B0604020202020204" pitchFamily="34" charset="0"/>
              </a:rPr>
              <a:t> growth retardation, premature labour, congenital </a:t>
            </a:r>
            <a:r>
              <a:rPr lang="en-GB" sz="3600" b="1" dirty="0" err="1" smtClean="0">
                <a:solidFill>
                  <a:schemeClr val="bg1"/>
                </a:solidFill>
                <a:cs typeface="Arial" panose="020B0604020202020204" pitchFamily="34" charset="0"/>
              </a:rPr>
              <a:t>malformations,pre</a:t>
            </a:r>
            <a:r>
              <a:rPr lang="en-GB" sz="3600" b="1" dirty="0" smtClean="0">
                <a:solidFill>
                  <a:schemeClr val="bg1"/>
                </a:solidFill>
                <a:cs typeface="Arial" panose="020B0604020202020204" pitchFamily="34" charset="0"/>
              </a:rPr>
              <a:t>-eclampsia</a:t>
            </a:r>
          </a:p>
          <a:p>
            <a:pPr>
              <a:defRPr/>
            </a:pPr>
            <a:r>
              <a:rPr lang="en-GB" sz="3600" b="1" dirty="0" smtClean="0">
                <a:solidFill>
                  <a:schemeClr val="bg1"/>
                </a:solidFill>
                <a:cs typeface="Arial" panose="020B0604020202020204" pitchFamily="34" charset="0"/>
              </a:rPr>
              <a:t>Can have 2 to 3 times the normal level of oestrogen</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pPr algn="l"/>
            <a:r>
              <a:rPr lang="en-GB" altLang="en-US" sz="3600" b="1" smtClean="0">
                <a:solidFill>
                  <a:srgbClr val="FFFF00"/>
                </a:solidFill>
                <a:cs typeface="Arial" charset="0"/>
              </a:rPr>
              <a:t>Thyroid &amp; Cardiovascular Disease</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Heart muscle is very sensitive to changes in thyroid hormone levels</a:t>
            </a:r>
          </a:p>
          <a:p>
            <a:pPr>
              <a:defRPr/>
            </a:pPr>
            <a:r>
              <a:rPr lang="en-GB" sz="3600" b="1" dirty="0" smtClean="0">
                <a:solidFill>
                  <a:schemeClr val="bg1"/>
                </a:solidFill>
                <a:cs typeface="Arial" panose="020B0604020202020204" pitchFamily="34" charset="0"/>
              </a:rPr>
              <a:t>Heart contains receptors for thyroid hormones, needed for growth &amp; function of the heart</a:t>
            </a:r>
          </a:p>
          <a:p>
            <a:pPr>
              <a:defRPr/>
            </a:pPr>
            <a:r>
              <a:rPr lang="en-GB" sz="3600" b="1" dirty="0" smtClean="0">
                <a:solidFill>
                  <a:schemeClr val="bg1"/>
                </a:solidFill>
                <a:cs typeface="Arial" panose="020B0604020202020204" pitchFamily="34" charset="0"/>
              </a:rPr>
              <a:t>Too little or too much detrimental</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algn="l"/>
            <a:r>
              <a:rPr lang="en-GB" altLang="en-US" sz="3600" b="1" smtClean="0">
                <a:solidFill>
                  <a:srgbClr val="FFFF00"/>
                </a:solidFill>
                <a:cs typeface="Arial" charset="0"/>
              </a:rPr>
              <a:t>Hypothyroidism &amp; CV Disease</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Heart rate slows</a:t>
            </a:r>
          </a:p>
          <a:p>
            <a:pPr>
              <a:defRPr/>
            </a:pPr>
            <a:r>
              <a:rPr lang="en-GB" sz="3600" b="1" dirty="0" smtClean="0">
                <a:solidFill>
                  <a:schemeClr val="bg1"/>
                </a:solidFill>
                <a:cs typeface="Arial" panose="020B0604020202020204" pitchFamily="34" charset="0"/>
              </a:rPr>
              <a:t>High LDL cholesterol, low HDL</a:t>
            </a:r>
          </a:p>
          <a:p>
            <a:pPr>
              <a:defRPr/>
            </a:pPr>
            <a:r>
              <a:rPr lang="en-GB" sz="3600" b="1" dirty="0" smtClean="0">
                <a:solidFill>
                  <a:schemeClr val="bg1"/>
                </a:solidFill>
                <a:cs typeface="Arial" panose="020B0604020202020204" pitchFamily="34" charset="0"/>
              </a:rPr>
              <a:t>High triglycerides</a:t>
            </a:r>
          </a:p>
          <a:p>
            <a:pPr>
              <a:defRPr/>
            </a:pPr>
            <a:r>
              <a:rPr lang="en-GB" sz="3600" b="1" dirty="0" smtClean="0">
                <a:solidFill>
                  <a:schemeClr val="bg1"/>
                </a:solidFill>
                <a:cs typeface="Arial" panose="020B0604020202020204" pitchFamily="34" charset="0"/>
              </a:rPr>
              <a:t>High Lipoprotein (a) thickens artery walls</a:t>
            </a:r>
          </a:p>
          <a:p>
            <a:pPr>
              <a:defRPr/>
            </a:pPr>
            <a:r>
              <a:rPr lang="en-GB" sz="3600" b="1" dirty="0" smtClean="0">
                <a:solidFill>
                  <a:schemeClr val="bg1"/>
                </a:solidFill>
                <a:cs typeface="Arial" panose="020B0604020202020204" pitchFamily="34" charset="0"/>
              </a:rPr>
              <a:t>High blood pressure</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algn="l"/>
            <a:r>
              <a:rPr lang="en-GB" altLang="en-US" sz="3600" b="1" smtClean="0">
                <a:solidFill>
                  <a:srgbClr val="FFFF00"/>
                </a:solidFill>
                <a:cs typeface="Arial" charset="0"/>
              </a:rPr>
              <a:t>Hypothyroidism &amp; CV Disease</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High homocysteine which erodes walls of arteries and promotes blood clots</a:t>
            </a:r>
          </a:p>
          <a:p>
            <a:pPr>
              <a:defRPr/>
            </a:pPr>
            <a:r>
              <a:rPr lang="en-GB" sz="3600" b="1" dirty="0" smtClean="0">
                <a:solidFill>
                  <a:schemeClr val="bg1"/>
                </a:solidFill>
                <a:cs typeface="Arial" panose="020B0604020202020204" pitchFamily="34" charset="0"/>
              </a:rPr>
              <a:t>High C-reactive protein.  Marker of inflammation in body.  The more inflammation the greater the risk of heart disease </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algn="l"/>
            <a:r>
              <a:rPr lang="en-GB" altLang="en-US" sz="3600" b="1" smtClean="0">
                <a:solidFill>
                  <a:srgbClr val="FFFF00"/>
                </a:solidFill>
                <a:cs typeface="Arial" charset="0"/>
              </a:rPr>
              <a:t>Hypothyroidism &amp; CV Disease</a:t>
            </a:r>
          </a:p>
        </p:txBody>
      </p:sp>
      <p:sp>
        <p:nvSpPr>
          <p:cNvPr id="3" name="Content Placeholder 2"/>
          <p:cNvSpPr>
            <a:spLocks noGrp="1"/>
          </p:cNvSpPr>
          <p:nvPr>
            <p:ph idx="1"/>
          </p:nvPr>
        </p:nvSpPr>
        <p:spPr/>
        <p:txBody>
          <a:bodyPr>
            <a:normAutofit fontScale="92500" lnSpcReduction="10000"/>
          </a:bodyPr>
          <a:lstStyle/>
          <a:p>
            <a:pPr>
              <a:defRPr/>
            </a:pPr>
            <a:r>
              <a:rPr lang="en-GB" sz="3600" b="1" dirty="0" smtClean="0">
                <a:solidFill>
                  <a:schemeClr val="bg1"/>
                </a:solidFill>
                <a:cs typeface="Arial" panose="020B0604020202020204" pitchFamily="34" charset="0"/>
              </a:rPr>
              <a:t>Can develop thicker carotid arteries, leading to arteriosclerosis and stroke</a:t>
            </a:r>
          </a:p>
          <a:p>
            <a:pPr>
              <a:defRPr/>
            </a:pPr>
            <a:r>
              <a:rPr lang="en-GB" sz="3600" b="1" dirty="0" smtClean="0">
                <a:solidFill>
                  <a:schemeClr val="bg1"/>
                </a:solidFill>
                <a:cs typeface="Arial" panose="020B0604020202020204" pitchFamily="34" charset="0"/>
              </a:rPr>
              <a:t>Weakens heart muscle and can encourage the accumulation of fluid in the pericardium</a:t>
            </a:r>
          </a:p>
          <a:p>
            <a:pPr>
              <a:defRPr/>
            </a:pPr>
            <a:r>
              <a:rPr lang="en-GB" sz="3600" b="1" dirty="0" smtClean="0">
                <a:solidFill>
                  <a:schemeClr val="bg1"/>
                </a:solidFill>
                <a:cs typeface="Arial" panose="020B0604020202020204" pitchFamily="34" charset="0"/>
              </a:rPr>
              <a:t>70% more likely – hardened aorta</a:t>
            </a:r>
          </a:p>
          <a:p>
            <a:pPr>
              <a:defRPr/>
            </a:pPr>
            <a:r>
              <a:rPr lang="en-GB" sz="3600" b="1" dirty="0" smtClean="0">
                <a:solidFill>
                  <a:schemeClr val="bg1"/>
                </a:solidFill>
                <a:cs typeface="Arial" panose="020B0604020202020204" pitchFamily="34" charset="0"/>
              </a:rPr>
              <a:t>More that twice risk of heart attack </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pPr algn="l"/>
            <a:r>
              <a:rPr lang="en-GB" altLang="en-US" sz="3600" b="1" smtClean="0">
                <a:solidFill>
                  <a:srgbClr val="FFFF00"/>
                </a:solidFill>
                <a:cs typeface="Arial" charset="0"/>
              </a:rPr>
              <a:t>Hyperthyroidism &amp; CV Disease</a:t>
            </a:r>
          </a:p>
        </p:txBody>
      </p:sp>
      <p:sp>
        <p:nvSpPr>
          <p:cNvPr id="3" name="Content Placeholder 2"/>
          <p:cNvSpPr>
            <a:spLocks noGrp="1"/>
          </p:cNvSpPr>
          <p:nvPr>
            <p:ph idx="1"/>
          </p:nvPr>
        </p:nvSpPr>
        <p:spPr/>
        <p:txBody>
          <a:bodyPr>
            <a:normAutofit fontScale="92500" lnSpcReduction="10000"/>
          </a:bodyPr>
          <a:lstStyle/>
          <a:p>
            <a:pPr>
              <a:defRPr/>
            </a:pPr>
            <a:r>
              <a:rPr lang="en-GB" sz="3600" b="1" dirty="0" smtClean="0">
                <a:solidFill>
                  <a:schemeClr val="bg1"/>
                </a:solidFill>
                <a:cs typeface="Arial" panose="020B0604020202020204" pitchFamily="34" charset="0"/>
              </a:rPr>
              <a:t>Rapid heart rate, fast pulses and palpitations</a:t>
            </a:r>
          </a:p>
          <a:p>
            <a:pPr>
              <a:defRPr/>
            </a:pPr>
            <a:r>
              <a:rPr lang="en-GB" sz="3600" b="1" dirty="0" smtClean="0">
                <a:solidFill>
                  <a:schemeClr val="bg1"/>
                </a:solidFill>
                <a:cs typeface="Arial" panose="020B0604020202020204" pitchFamily="34" charset="0"/>
              </a:rPr>
              <a:t>Heart rate may go up faster when exercise and takes longer to get back to normal</a:t>
            </a:r>
          </a:p>
          <a:p>
            <a:pPr>
              <a:defRPr/>
            </a:pPr>
            <a:r>
              <a:rPr lang="en-GB" sz="3600" b="1" dirty="0" smtClean="0">
                <a:solidFill>
                  <a:schemeClr val="bg1"/>
                </a:solidFill>
                <a:cs typeface="Arial" panose="020B0604020202020204" pitchFamily="34" charset="0"/>
              </a:rPr>
              <a:t>Systolic </a:t>
            </a:r>
            <a:r>
              <a:rPr lang="en-GB" sz="3600" b="1" dirty="0" err="1" smtClean="0">
                <a:solidFill>
                  <a:schemeClr val="bg1"/>
                </a:solidFill>
                <a:cs typeface="Arial" panose="020B0604020202020204" pitchFamily="34" charset="0"/>
              </a:rPr>
              <a:t>Bp</a:t>
            </a:r>
            <a:r>
              <a:rPr lang="en-GB" sz="3600" b="1" dirty="0" smtClean="0">
                <a:solidFill>
                  <a:schemeClr val="bg1"/>
                </a:solidFill>
                <a:cs typeface="Arial" panose="020B0604020202020204" pitchFamily="34" charset="0"/>
              </a:rPr>
              <a:t> can be elevated</a:t>
            </a:r>
          </a:p>
          <a:p>
            <a:pPr>
              <a:defRPr/>
            </a:pPr>
            <a:r>
              <a:rPr lang="en-GB" sz="3600" b="1" dirty="0" smtClean="0">
                <a:solidFill>
                  <a:schemeClr val="bg1"/>
                </a:solidFill>
                <a:cs typeface="Arial" panose="020B0604020202020204" pitchFamily="34" charset="0"/>
              </a:rPr>
              <a:t>Irregular heart rhythm, atrial fibrillation</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1692275" y="1916113"/>
            <a:ext cx="5688013" cy="2678112"/>
          </a:xfrm>
          <a:prstGeom prst="rect">
            <a:avLst/>
          </a:prstGeom>
          <a:noFill/>
          <a:ln w="9525">
            <a:noFill/>
            <a:miter lim="800000"/>
            <a:headEnd/>
            <a:tailEnd/>
          </a:ln>
          <a:effectLst/>
        </p:spPr>
        <p:txBody>
          <a:bodyPr>
            <a:spAutoFit/>
          </a:bodyPr>
          <a:lstStyle/>
          <a:p>
            <a:pPr eaLnBrk="1" hangingPunct="1">
              <a:spcBef>
                <a:spcPct val="50000"/>
              </a:spcBef>
            </a:pPr>
            <a:r>
              <a:rPr lang="en-GB" altLang="en-US" sz="5400">
                <a:solidFill>
                  <a:srgbClr val="FFFF00"/>
                </a:solidFill>
              </a:rPr>
              <a:t>Compounds that adversely affect the thyroid</a:t>
            </a:r>
            <a:r>
              <a:rPr lang="en-GB" altLang="en-US" sz="6000">
                <a:solidFill>
                  <a:srgbClr val="FFFF00"/>
                </a:solidFill>
              </a:rPr>
              <a:t> </a:t>
            </a:r>
            <a:endParaRPr lang="en-US" altLang="en-US" sz="6000">
              <a:solidFill>
                <a:srgbClr val="FFFF00"/>
              </a:solidFill>
            </a:endParaRPr>
          </a:p>
        </p:txBody>
      </p:sp>
    </p:spTree>
  </p:cSld>
  <p:clrMapOvr>
    <a:masterClrMapping/>
  </p:clrMapOvr>
  <p:transition>
    <p:zoom/>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pPr algn="l"/>
            <a:r>
              <a:rPr lang="en-GB" altLang="en-US" sz="3600" b="1" smtClean="0">
                <a:solidFill>
                  <a:srgbClr val="FFFF00"/>
                </a:solidFill>
                <a:cs typeface="Arial" charset="0"/>
              </a:rPr>
              <a:t>Foods that affect the Thyroid </a:t>
            </a:r>
          </a:p>
        </p:txBody>
      </p:sp>
      <p:sp>
        <p:nvSpPr>
          <p:cNvPr id="3" name="Content Placeholder 2"/>
          <p:cNvSpPr>
            <a:spLocks noGrp="1"/>
          </p:cNvSpPr>
          <p:nvPr>
            <p:ph idx="1"/>
          </p:nvPr>
        </p:nvSpPr>
        <p:spPr/>
        <p:txBody>
          <a:bodyPr>
            <a:normAutofit lnSpcReduction="10000"/>
          </a:bodyPr>
          <a:lstStyle/>
          <a:p>
            <a:pPr>
              <a:defRPr/>
            </a:pPr>
            <a:r>
              <a:rPr lang="en-GB" sz="3600" b="1" dirty="0" err="1" smtClean="0">
                <a:solidFill>
                  <a:schemeClr val="bg1"/>
                </a:solidFill>
                <a:cs typeface="Arial" panose="020B0604020202020204" pitchFamily="34" charset="0"/>
              </a:rPr>
              <a:t>Goitrogens</a:t>
            </a:r>
            <a:r>
              <a:rPr lang="en-GB" sz="3600" b="1" dirty="0" smtClean="0">
                <a:solidFill>
                  <a:schemeClr val="bg1"/>
                </a:solidFill>
                <a:cs typeface="Arial" panose="020B0604020202020204" pitchFamily="34" charset="0"/>
              </a:rPr>
              <a:t> interfere with thyroid hormone production</a:t>
            </a:r>
          </a:p>
          <a:p>
            <a:pPr>
              <a:defRPr/>
            </a:pPr>
            <a:r>
              <a:rPr lang="en-GB" sz="3600" b="1" dirty="0" smtClean="0">
                <a:solidFill>
                  <a:schemeClr val="bg1"/>
                </a:solidFill>
                <a:cs typeface="Arial" panose="020B0604020202020204" pitchFamily="34" charset="0"/>
              </a:rPr>
              <a:t>Can cause enlargement of the thyroid if consumed in large quantities</a:t>
            </a:r>
          </a:p>
          <a:p>
            <a:pPr>
              <a:defRPr/>
            </a:pPr>
            <a:r>
              <a:rPr lang="en-GB" sz="3600" b="1" dirty="0" smtClean="0">
                <a:solidFill>
                  <a:schemeClr val="bg1"/>
                </a:solidFill>
                <a:cs typeface="Arial" panose="020B0604020202020204" pitchFamily="34" charset="0"/>
              </a:rPr>
              <a:t>Cooking mostly inactivates </a:t>
            </a:r>
            <a:r>
              <a:rPr lang="en-GB" sz="3600" b="1" dirty="0" err="1" smtClean="0">
                <a:solidFill>
                  <a:schemeClr val="bg1"/>
                </a:solidFill>
                <a:cs typeface="Arial" panose="020B0604020202020204" pitchFamily="34" charset="0"/>
              </a:rPr>
              <a:t>goitrogens</a:t>
            </a:r>
            <a:r>
              <a:rPr lang="en-GB" sz="3600" b="1" dirty="0" smtClean="0">
                <a:solidFill>
                  <a:schemeClr val="bg1"/>
                </a:solidFill>
                <a:cs typeface="Arial" panose="020B0604020202020204" pitchFamily="34" charset="0"/>
              </a:rPr>
              <a:t> in food</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pPr algn="l"/>
            <a:r>
              <a:rPr lang="en-GB" altLang="en-US" sz="3600" b="1" smtClean="0">
                <a:solidFill>
                  <a:srgbClr val="FFFF00"/>
                </a:solidFill>
                <a:cs typeface="Arial" charset="0"/>
              </a:rPr>
              <a:t>Foods containing Goitrogens</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Cruciferous vegetables (cabbage, </a:t>
            </a:r>
            <a:r>
              <a:rPr lang="en-GB" sz="3600" b="1" dirty="0" err="1" smtClean="0">
                <a:solidFill>
                  <a:schemeClr val="bg1"/>
                </a:solidFill>
                <a:cs typeface="Arial" panose="020B0604020202020204" pitchFamily="34" charset="0"/>
              </a:rPr>
              <a:t>broccoli,cauliflower</a:t>
            </a:r>
            <a:r>
              <a:rPr lang="en-GB" sz="3600" b="1" dirty="0" smtClean="0">
                <a:solidFill>
                  <a:schemeClr val="bg1"/>
                </a:solidFill>
                <a:cs typeface="Arial" panose="020B0604020202020204" pitchFamily="34" charset="0"/>
              </a:rPr>
              <a:t>, Brussel sprouts)</a:t>
            </a:r>
          </a:p>
          <a:p>
            <a:pPr>
              <a:defRPr/>
            </a:pPr>
            <a:r>
              <a:rPr lang="en-GB" sz="3600" b="1" dirty="0" smtClean="0">
                <a:solidFill>
                  <a:schemeClr val="bg1"/>
                </a:solidFill>
                <a:cs typeface="Arial" panose="020B0604020202020204" pitchFamily="34" charset="0"/>
              </a:rPr>
              <a:t>Corn</a:t>
            </a:r>
          </a:p>
          <a:p>
            <a:pPr>
              <a:defRPr/>
            </a:pPr>
            <a:r>
              <a:rPr lang="en-GB" sz="3600" b="1" dirty="0" smtClean="0">
                <a:solidFill>
                  <a:schemeClr val="bg1"/>
                </a:solidFill>
                <a:cs typeface="Arial" panose="020B0604020202020204" pitchFamily="34" charset="0"/>
              </a:rPr>
              <a:t>Sweet potatoes</a:t>
            </a:r>
          </a:p>
          <a:p>
            <a:pPr>
              <a:defRPr/>
            </a:pPr>
            <a:r>
              <a:rPr lang="en-GB" sz="3600" b="1" dirty="0" smtClean="0">
                <a:solidFill>
                  <a:schemeClr val="bg1"/>
                </a:solidFill>
                <a:cs typeface="Arial" panose="020B0604020202020204" pitchFamily="34" charset="0"/>
              </a:rPr>
              <a:t>Lima beans</a:t>
            </a:r>
          </a:p>
          <a:p>
            <a:pPr>
              <a:defRPr/>
            </a:pPr>
            <a:r>
              <a:rPr lang="en-GB" sz="3600" b="1" dirty="0">
                <a:solidFill>
                  <a:schemeClr val="bg1"/>
                </a:solidFill>
                <a:cs typeface="Arial" panose="020B0604020202020204" pitchFamily="34" charset="0"/>
              </a:rPr>
              <a:t>T</a:t>
            </a:r>
            <a:r>
              <a:rPr lang="en-GB" sz="3600" b="1" dirty="0" smtClean="0">
                <a:solidFill>
                  <a:schemeClr val="bg1"/>
                </a:solidFill>
                <a:cs typeface="Arial" panose="020B0604020202020204" pitchFamily="34" charset="0"/>
              </a:rPr>
              <a:t>apioca</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4572000" y="549275"/>
            <a:ext cx="4032250" cy="575945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sp>
        <p:nvSpPr>
          <p:cNvPr id="18435" name="Text Box 3"/>
          <p:cNvSpPr txBox="1">
            <a:spLocks noChangeArrowheads="1"/>
          </p:cNvSpPr>
          <p:nvPr/>
        </p:nvSpPr>
        <p:spPr bwMode="auto">
          <a:xfrm>
            <a:off x="-30163" y="2492375"/>
            <a:ext cx="5327651" cy="1200150"/>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6F000"/>
                </a:solidFill>
              </a:rPr>
              <a:t>The Pineal Gland (epiphysis)</a:t>
            </a:r>
            <a:endParaRPr lang="en-US" altLang="en-US" sz="3600">
              <a:solidFill>
                <a:srgbClr val="F6F000"/>
              </a:solidFill>
            </a:endParaRPr>
          </a:p>
        </p:txBody>
      </p:sp>
      <p:pic>
        <p:nvPicPr>
          <p:cNvPr id="18436" name="Picture 4"/>
          <p:cNvPicPr>
            <a:picLocks noChangeAspect="1" noChangeArrowheads="1"/>
          </p:cNvPicPr>
          <p:nvPr/>
        </p:nvPicPr>
        <p:blipFill>
          <a:blip r:embed="rId2" cstate="print"/>
          <a:srcRect/>
          <a:stretch>
            <a:fillRect/>
          </a:stretch>
        </p:blipFill>
        <p:spPr bwMode="auto">
          <a:xfrm>
            <a:off x="4657725" y="1376363"/>
            <a:ext cx="3954463" cy="4176712"/>
          </a:xfrm>
          <a:prstGeom prst="rect">
            <a:avLst/>
          </a:prstGeom>
          <a:noFill/>
          <a:ln w="9525">
            <a:noFill/>
            <a:miter lim="800000"/>
            <a:headEnd/>
            <a:tailEnd/>
          </a:ln>
          <a:effectLst/>
        </p:spPr>
      </p:pic>
      <p:sp>
        <p:nvSpPr>
          <p:cNvPr id="18437" name="Line 5"/>
          <p:cNvSpPr>
            <a:spLocks noChangeShapeType="1"/>
          </p:cNvSpPr>
          <p:nvPr/>
        </p:nvSpPr>
        <p:spPr bwMode="auto">
          <a:xfrm>
            <a:off x="4284663" y="3213100"/>
            <a:ext cx="1655762" cy="71438"/>
          </a:xfrm>
          <a:prstGeom prst="line">
            <a:avLst/>
          </a:prstGeom>
          <a:noFill/>
          <a:ln w="57150">
            <a:solidFill>
              <a:srgbClr val="FFFF00"/>
            </a:solidFill>
            <a:round/>
            <a:headEnd/>
            <a:tailEnd type="triangle" w="med" len="med"/>
          </a:ln>
          <a:effectLst/>
        </p:spPr>
        <p:txBody>
          <a:bodyPr/>
          <a:lstStyle/>
          <a:p>
            <a:endParaRPr lang="en-GB"/>
          </a:p>
        </p:txBody>
      </p:sp>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pPr algn="l"/>
            <a:r>
              <a:rPr lang="en-GB" altLang="en-US" sz="3600" b="1" smtClean="0">
                <a:solidFill>
                  <a:srgbClr val="FFFF00"/>
                </a:solidFill>
                <a:cs typeface="Arial" charset="0"/>
              </a:rPr>
              <a:t>Foods containing Goitrogens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Swede</a:t>
            </a:r>
          </a:p>
          <a:p>
            <a:pPr>
              <a:defRPr/>
            </a:pPr>
            <a:r>
              <a:rPr lang="en-GB" sz="3600" b="1" dirty="0" smtClean="0">
                <a:solidFill>
                  <a:schemeClr val="bg1"/>
                </a:solidFill>
                <a:cs typeface="Arial" panose="020B0604020202020204" pitchFamily="34" charset="0"/>
              </a:rPr>
              <a:t>Millet </a:t>
            </a:r>
          </a:p>
          <a:p>
            <a:pPr>
              <a:defRPr/>
            </a:pPr>
            <a:r>
              <a:rPr lang="en-GB" sz="3600" b="1" dirty="0" smtClean="0">
                <a:solidFill>
                  <a:schemeClr val="bg1"/>
                </a:solidFill>
                <a:cs typeface="Arial" panose="020B0604020202020204" pitchFamily="34" charset="0"/>
              </a:rPr>
              <a:t>Peanuts</a:t>
            </a:r>
          </a:p>
          <a:p>
            <a:pPr>
              <a:defRPr/>
            </a:pPr>
            <a:r>
              <a:rPr lang="en-GB" sz="3600" b="1" dirty="0">
                <a:solidFill>
                  <a:schemeClr val="bg1"/>
                </a:solidFill>
                <a:cs typeface="Arial" panose="020B0604020202020204" pitchFamily="34" charset="0"/>
              </a:rPr>
              <a:t>S</a:t>
            </a:r>
            <a:r>
              <a:rPr lang="en-GB" sz="3600" b="1" dirty="0" smtClean="0">
                <a:solidFill>
                  <a:schemeClr val="bg1"/>
                </a:solidFill>
                <a:cs typeface="Arial" panose="020B0604020202020204" pitchFamily="34" charset="0"/>
              </a:rPr>
              <a:t>oy</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582613" y="2133600"/>
            <a:ext cx="8280400" cy="3476625"/>
          </a:xfrm>
          <a:prstGeom prst="rect">
            <a:avLst/>
          </a:prstGeom>
          <a:noFill/>
          <a:ln w="9525">
            <a:noFill/>
            <a:miter lim="800000"/>
            <a:headEnd/>
            <a:tailEnd/>
          </a:ln>
          <a:effectLst/>
        </p:spPr>
        <p:txBody>
          <a:bodyPr>
            <a:spAutoFit/>
          </a:bodyPr>
          <a:lstStyle/>
          <a:p>
            <a:pPr eaLnBrk="1" hangingPunct="1"/>
            <a:r>
              <a:rPr lang="en-US" altLang="en-US" sz="3600">
                <a:solidFill>
                  <a:schemeClr val="bg1"/>
                </a:solidFill>
              </a:rPr>
              <a:t> Per ton of phosphate, 1 to 1.2 percent will be fluoride.  A couple of tons per field is not an unusual fix. Fluoride is a halogen and is thyrotoxic. It dominates iodine. This is the Law of Halogen Displacement</a:t>
            </a:r>
            <a:r>
              <a:rPr lang="en-US" altLang="en-US">
                <a:solidFill>
                  <a:schemeClr val="bg1"/>
                </a:solidFill>
              </a:rPr>
              <a:t>.</a:t>
            </a:r>
            <a:r>
              <a:rPr lang="en-US" altLang="en-US">
                <a:solidFill>
                  <a:schemeClr val="bg1"/>
                </a:solidFill>
                <a:latin typeface="Arial Unicode MS" pitchFamily="34" charset="-128"/>
              </a:rPr>
              <a:t> </a:t>
            </a:r>
          </a:p>
        </p:txBody>
      </p:sp>
      <p:sp>
        <p:nvSpPr>
          <p:cNvPr id="162819" name="Text Box 3"/>
          <p:cNvSpPr txBox="1">
            <a:spLocks noChangeArrowheads="1"/>
          </p:cNvSpPr>
          <p:nvPr/>
        </p:nvSpPr>
        <p:spPr bwMode="auto">
          <a:xfrm>
            <a:off x="688975" y="476250"/>
            <a:ext cx="8066088" cy="1200150"/>
          </a:xfrm>
          <a:prstGeom prst="rect">
            <a:avLst/>
          </a:prstGeom>
          <a:noFill/>
          <a:ln w="9525">
            <a:noFill/>
            <a:miter lim="800000"/>
            <a:headEnd/>
            <a:tailEnd/>
          </a:ln>
          <a:effectLst/>
        </p:spPr>
        <p:txBody>
          <a:bodyPr>
            <a:spAutoFit/>
          </a:bodyPr>
          <a:lstStyle/>
          <a:p>
            <a:pPr eaLnBrk="1" hangingPunct="1"/>
            <a:r>
              <a:rPr lang="en-US" altLang="en-US" sz="3600">
                <a:solidFill>
                  <a:srgbClr val="FFFF00"/>
                </a:solidFill>
              </a:rPr>
              <a:t>A common cause of thyroid malfunction </a:t>
            </a:r>
          </a:p>
        </p:txBody>
      </p:sp>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algn="l"/>
            <a:r>
              <a:rPr lang="en-GB" altLang="en-US" sz="3600" b="1" smtClean="0">
                <a:solidFill>
                  <a:srgbClr val="FFFF00"/>
                </a:solidFill>
                <a:cs typeface="Arial" charset="0"/>
              </a:rPr>
              <a:t>Chemicals &amp; Pesticides -  Fluoride</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Halogen family</a:t>
            </a:r>
          </a:p>
          <a:p>
            <a:pPr>
              <a:defRPr/>
            </a:pPr>
            <a:r>
              <a:rPr lang="en-GB" sz="3600" b="1" dirty="0" smtClean="0">
                <a:solidFill>
                  <a:schemeClr val="bg1"/>
                </a:solidFill>
                <a:cs typeface="Arial" panose="020B0604020202020204" pitchFamily="34" charset="0"/>
              </a:rPr>
              <a:t>Chemically very similar to iodine</a:t>
            </a:r>
          </a:p>
          <a:p>
            <a:pPr>
              <a:defRPr/>
            </a:pPr>
            <a:r>
              <a:rPr lang="en-GB" sz="3600" b="1" dirty="0" smtClean="0">
                <a:solidFill>
                  <a:schemeClr val="bg1"/>
                </a:solidFill>
                <a:cs typeface="Arial" panose="020B0604020202020204" pitchFamily="34" charset="0"/>
              </a:rPr>
              <a:t>Displaces iodine in thyroid gland</a:t>
            </a:r>
          </a:p>
          <a:p>
            <a:pPr>
              <a:defRPr/>
            </a:pPr>
            <a:r>
              <a:rPr lang="en-GB" sz="3600" b="1" dirty="0" smtClean="0">
                <a:solidFill>
                  <a:schemeClr val="bg1"/>
                </a:solidFill>
                <a:cs typeface="Arial" panose="020B0604020202020204" pitchFamily="34" charset="0"/>
              </a:rPr>
              <a:t>Added to drinking water 1ppm</a:t>
            </a:r>
          </a:p>
          <a:p>
            <a:pPr>
              <a:defRPr/>
            </a:pPr>
            <a:r>
              <a:rPr lang="en-GB" sz="3600" b="1" dirty="0" smtClean="0">
                <a:solidFill>
                  <a:schemeClr val="bg1"/>
                </a:solidFill>
                <a:cs typeface="Arial" panose="020B0604020202020204" pitchFamily="34" charset="0"/>
              </a:rPr>
              <a:t>Foods, medications, chemicals</a:t>
            </a:r>
          </a:p>
          <a:p>
            <a:pPr>
              <a:defRPr/>
            </a:pPr>
            <a:r>
              <a:rPr lang="en-GB" sz="3600" b="1" dirty="0" smtClean="0">
                <a:solidFill>
                  <a:schemeClr val="bg1"/>
                </a:solidFill>
                <a:cs typeface="Arial" panose="020B0604020202020204" pitchFamily="34" charset="0"/>
              </a:rPr>
              <a:t>Accumulates in body</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pPr algn="l"/>
            <a:r>
              <a:rPr lang="en-GB" altLang="en-US" sz="3600" b="1" smtClean="0">
                <a:solidFill>
                  <a:srgbClr val="FFFF00"/>
                </a:solidFill>
                <a:cs typeface="Arial" charset="0"/>
              </a:rPr>
              <a:t>Chemicals &amp; Pesticides -  Fluoride</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Slows down the production of T3 and T4 by interfering with the enzymes</a:t>
            </a:r>
          </a:p>
          <a:p>
            <a:pPr>
              <a:defRPr/>
            </a:pPr>
            <a:r>
              <a:rPr lang="en-GB" sz="3600" b="1" dirty="0" smtClean="0">
                <a:solidFill>
                  <a:schemeClr val="bg1"/>
                </a:solidFill>
                <a:cs typeface="Arial" panose="020B0604020202020204" pitchFamily="34" charset="0"/>
              </a:rPr>
              <a:t>Inhibits the secretion of TSH</a:t>
            </a:r>
          </a:p>
          <a:p>
            <a:pPr>
              <a:defRPr/>
            </a:pPr>
            <a:r>
              <a:rPr lang="en-GB" sz="3600" b="1" dirty="0" smtClean="0">
                <a:solidFill>
                  <a:schemeClr val="bg1"/>
                </a:solidFill>
                <a:cs typeface="Arial" panose="020B0604020202020204" pitchFamily="34" charset="0"/>
              </a:rPr>
              <a:t>Competes with TSH for receptor sites on the thyroid gland</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algn="l"/>
            <a:r>
              <a:rPr lang="en-GB" altLang="en-US" sz="3600" b="1" smtClean="0">
                <a:solidFill>
                  <a:srgbClr val="FFFF00"/>
                </a:solidFill>
                <a:cs typeface="Arial" charset="0"/>
              </a:rPr>
              <a:t>Sources of Fluoride</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Drinking water</a:t>
            </a:r>
          </a:p>
          <a:p>
            <a:pPr>
              <a:defRPr/>
            </a:pPr>
            <a:r>
              <a:rPr lang="en-GB" sz="3600" b="1" dirty="0" smtClean="0">
                <a:solidFill>
                  <a:schemeClr val="bg1"/>
                </a:solidFill>
                <a:cs typeface="Arial" panose="020B0604020202020204" pitchFamily="34" charset="0"/>
              </a:rPr>
              <a:t>Toothpaste</a:t>
            </a:r>
          </a:p>
          <a:p>
            <a:pPr>
              <a:defRPr/>
            </a:pPr>
            <a:r>
              <a:rPr lang="en-GB" sz="3600" b="1" dirty="0" smtClean="0">
                <a:solidFill>
                  <a:schemeClr val="bg1"/>
                </a:solidFill>
                <a:cs typeface="Arial" panose="020B0604020202020204" pitchFamily="34" charset="0"/>
              </a:rPr>
              <a:t>Tea – accumulates more fluoride that any other edible plant</a:t>
            </a:r>
          </a:p>
          <a:p>
            <a:pPr>
              <a:defRPr/>
            </a:pPr>
            <a:r>
              <a:rPr lang="en-GB" sz="3600" b="1" dirty="0" smtClean="0">
                <a:solidFill>
                  <a:schemeClr val="bg1"/>
                </a:solidFill>
                <a:cs typeface="Arial" panose="020B0604020202020204" pitchFamily="34" charset="0"/>
              </a:rPr>
              <a:t>Fluoride pesticides</a:t>
            </a:r>
          </a:p>
          <a:p>
            <a:pPr>
              <a:defRPr/>
            </a:pPr>
            <a:r>
              <a:rPr lang="en-GB" sz="3600" b="1" dirty="0" smtClean="0">
                <a:solidFill>
                  <a:schemeClr val="bg1"/>
                </a:solidFill>
                <a:cs typeface="Arial" panose="020B0604020202020204" pitchFamily="34" charset="0"/>
              </a:rPr>
              <a:t>Soft/carbonated drinks</a:t>
            </a:r>
          </a:p>
          <a:p>
            <a:pPr>
              <a:defRPr/>
            </a:pPr>
            <a:r>
              <a:rPr lang="en-GB" sz="3600" b="1" dirty="0" smtClean="0">
                <a:solidFill>
                  <a:schemeClr val="bg1"/>
                </a:solidFill>
                <a:cs typeface="Arial" panose="020B0604020202020204" pitchFamily="34" charset="0"/>
              </a:rPr>
              <a:t>Medication </a:t>
            </a:r>
            <a:r>
              <a:rPr lang="en-GB" sz="3600" b="1" dirty="0" err="1" smtClean="0">
                <a:solidFill>
                  <a:schemeClr val="bg1"/>
                </a:solidFill>
                <a:cs typeface="Arial" panose="020B0604020202020204" pitchFamily="34" charset="0"/>
              </a:rPr>
              <a:t>eg</a:t>
            </a:r>
            <a:r>
              <a:rPr lang="en-GB" sz="3600" b="1" dirty="0" smtClean="0">
                <a:solidFill>
                  <a:schemeClr val="bg1"/>
                </a:solidFill>
                <a:cs typeface="Arial" panose="020B0604020202020204" pitchFamily="34" charset="0"/>
              </a:rPr>
              <a:t> SSRI </a:t>
            </a: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pPr algn="l"/>
            <a:r>
              <a:rPr lang="en-GB" altLang="en-US" sz="3600" b="1" smtClean="0">
                <a:solidFill>
                  <a:srgbClr val="FFFF00"/>
                </a:solidFill>
                <a:cs typeface="Arial" charset="0"/>
              </a:rPr>
              <a:t>Sources of Chlorine</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Water purification, disinfectants and bleach</a:t>
            </a:r>
          </a:p>
          <a:p>
            <a:pPr>
              <a:defRPr/>
            </a:pPr>
            <a:r>
              <a:rPr lang="en-GB" sz="3600" b="1" dirty="0" smtClean="0">
                <a:solidFill>
                  <a:schemeClr val="bg1"/>
                </a:solidFill>
                <a:cs typeface="Arial" panose="020B0604020202020204" pitchFamily="34" charset="0"/>
              </a:rPr>
              <a:t>Paper production, paints, plastics and solvents</a:t>
            </a: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algn="l"/>
            <a:r>
              <a:rPr lang="en-GB" altLang="en-US" sz="3600" b="1" smtClean="0">
                <a:solidFill>
                  <a:srgbClr val="FFFF00"/>
                </a:solidFill>
                <a:cs typeface="Arial" charset="0"/>
              </a:rPr>
              <a:t>Sources of Bromine</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Evaporates easily </a:t>
            </a:r>
          </a:p>
          <a:p>
            <a:pPr>
              <a:defRPr/>
            </a:pPr>
            <a:r>
              <a:rPr lang="en-GB" sz="3600" b="1" dirty="0" err="1" smtClean="0">
                <a:solidFill>
                  <a:schemeClr val="bg1"/>
                </a:solidFill>
                <a:cs typeface="Arial" panose="020B0604020202020204" pitchFamily="34" charset="0"/>
              </a:rPr>
              <a:t>Flameproofing</a:t>
            </a:r>
            <a:r>
              <a:rPr lang="en-GB" sz="3600" b="1" dirty="0" smtClean="0">
                <a:solidFill>
                  <a:schemeClr val="bg1"/>
                </a:solidFill>
                <a:cs typeface="Arial" panose="020B0604020202020204" pitchFamily="34" charset="0"/>
              </a:rPr>
              <a:t> agents</a:t>
            </a:r>
          </a:p>
          <a:p>
            <a:pPr>
              <a:defRPr/>
            </a:pPr>
            <a:r>
              <a:rPr lang="en-GB" sz="3600" b="1" dirty="0" smtClean="0">
                <a:solidFill>
                  <a:schemeClr val="bg1"/>
                </a:solidFill>
                <a:cs typeface="Arial" panose="020B0604020202020204" pitchFamily="34" charset="0"/>
              </a:rPr>
              <a:t>Water purification compounds</a:t>
            </a:r>
          </a:p>
          <a:p>
            <a:pPr>
              <a:defRPr/>
            </a:pPr>
            <a:r>
              <a:rPr lang="en-GB" sz="3600" b="1" dirty="0" smtClean="0">
                <a:solidFill>
                  <a:schemeClr val="bg1"/>
                </a:solidFill>
                <a:cs typeface="Arial" panose="020B0604020202020204" pitchFamily="34" charset="0"/>
              </a:rPr>
              <a:t>Dyes</a:t>
            </a:r>
          </a:p>
          <a:p>
            <a:pPr>
              <a:defRPr/>
            </a:pPr>
            <a:r>
              <a:rPr lang="en-GB" sz="3600" b="1" dirty="0" smtClean="0">
                <a:solidFill>
                  <a:schemeClr val="bg1"/>
                </a:solidFill>
                <a:cs typeface="Arial" panose="020B0604020202020204" pitchFamily="34" charset="0"/>
              </a:rPr>
              <a:t>Photographic products</a:t>
            </a:r>
          </a:p>
          <a:p>
            <a:pPr>
              <a:defRPr/>
            </a:pPr>
            <a:r>
              <a:rPr lang="en-GB" sz="3600" b="1" dirty="0" smtClean="0">
                <a:solidFill>
                  <a:schemeClr val="bg1"/>
                </a:solidFill>
                <a:cs typeface="Arial" panose="020B0604020202020204" pitchFamily="34" charset="0"/>
              </a:rPr>
              <a:t>Brominated vegetable oil – emulsifier in soft drinks</a:t>
            </a: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algn="l"/>
            <a:r>
              <a:rPr lang="en-GB" altLang="en-US" sz="3600" b="1" smtClean="0">
                <a:solidFill>
                  <a:srgbClr val="FFFF00"/>
                </a:solidFill>
                <a:cs typeface="Arial" charset="0"/>
              </a:rPr>
              <a:t>Sources of Bromine</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Brominated Flame Retardants (BFR)</a:t>
            </a:r>
          </a:p>
          <a:p>
            <a:pPr>
              <a:defRPr/>
            </a:pPr>
            <a:r>
              <a:rPr lang="en-GB" sz="3600" b="1" dirty="0" smtClean="0">
                <a:solidFill>
                  <a:schemeClr val="bg1"/>
                </a:solidFill>
                <a:cs typeface="Arial" panose="020B0604020202020204" pitchFamily="34" charset="0"/>
              </a:rPr>
              <a:t>Computer monitors and casings</a:t>
            </a:r>
          </a:p>
          <a:p>
            <a:pPr>
              <a:defRPr/>
            </a:pPr>
            <a:r>
              <a:rPr lang="en-GB" sz="3600" b="1" dirty="0" smtClean="0">
                <a:solidFill>
                  <a:schemeClr val="bg1"/>
                </a:solidFill>
                <a:cs typeface="Arial" panose="020B0604020202020204" pitchFamily="34" charset="0"/>
              </a:rPr>
              <a:t>Interior of new cars</a:t>
            </a:r>
          </a:p>
          <a:p>
            <a:pPr>
              <a:defRPr/>
            </a:pPr>
            <a:r>
              <a:rPr lang="en-GB" sz="3600" b="1" dirty="0" smtClean="0">
                <a:solidFill>
                  <a:schemeClr val="bg1"/>
                </a:solidFill>
                <a:cs typeface="Arial" panose="020B0604020202020204" pitchFamily="34" charset="0"/>
              </a:rPr>
              <a:t>Televisions</a:t>
            </a:r>
          </a:p>
          <a:p>
            <a:pPr>
              <a:defRPr/>
            </a:pPr>
            <a:r>
              <a:rPr lang="en-GB" sz="3600" b="1" dirty="0" smtClean="0">
                <a:solidFill>
                  <a:schemeClr val="bg1"/>
                </a:solidFill>
                <a:cs typeface="Arial" panose="020B0604020202020204" pitchFamily="34" charset="0"/>
              </a:rPr>
              <a:t>White goods</a:t>
            </a:r>
          </a:p>
          <a:p>
            <a:pPr>
              <a:defRPr/>
            </a:pPr>
            <a:r>
              <a:rPr lang="en-GB" sz="3600" b="1" dirty="0" smtClean="0">
                <a:solidFill>
                  <a:schemeClr val="bg1"/>
                </a:solidFill>
                <a:cs typeface="Arial" panose="020B0604020202020204" pitchFamily="34" charset="0"/>
              </a:rPr>
              <a:t>Mobile phones</a:t>
            </a: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pPr algn="l"/>
            <a:r>
              <a:rPr lang="en-GB" altLang="en-US" sz="3600" b="1" smtClean="0">
                <a:solidFill>
                  <a:srgbClr val="FFFF00"/>
                </a:solidFill>
                <a:cs typeface="Arial" charset="0"/>
              </a:rPr>
              <a:t>Sources of Bromine</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Carpet</a:t>
            </a:r>
          </a:p>
          <a:p>
            <a:pPr>
              <a:defRPr/>
            </a:pPr>
            <a:r>
              <a:rPr lang="en-GB" sz="3600" b="1" dirty="0" smtClean="0">
                <a:solidFill>
                  <a:schemeClr val="bg1"/>
                </a:solidFill>
                <a:cs typeface="Arial" panose="020B0604020202020204" pitchFamily="34" charset="0"/>
              </a:rPr>
              <a:t>Polyurethane foam in furniture and bedding</a:t>
            </a:r>
          </a:p>
          <a:p>
            <a:pPr>
              <a:defRPr/>
            </a:pPr>
            <a:r>
              <a:rPr lang="en-GB" sz="3600" b="1" dirty="0" smtClean="0">
                <a:solidFill>
                  <a:schemeClr val="bg1"/>
                </a:solidFill>
                <a:cs typeface="Arial" panose="020B0604020202020204" pitchFamily="34" charset="0"/>
              </a:rPr>
              <a:t>Easily outgases into the environment</a:t>
            </a:r>
          </a:p>
          <a:p>
            <a:pPr>
              <a:defRPr/>
            </a:pPr>
            <a:r>
              <a:rPr lang="en-GB" sz="3600" b="1" dirty="0" smtClean="0">
                <a:solidFill>
                  <a:schemeClr val="bg1"/>
                </a:solidFill>
                <a:cs typeface="Arial" panose="020B0604020202020204" pitchFamily="34" charset="0"/>
              </a:rPr>
              <a:t>Found in blood, liver, fat,  breast milk</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pPr algn="l"/>
            <a:r>
              <a:rPr lang="en-GB" altLang="en-US" sz="3600" b="1" smtClean="0">
                <a:solidFill>
                  <a:srgbClr val="FFFF00"/>
                </a:solidFill>
                <a:cs typeface="Arial" charset="0"/>
              </a:rPr>
              <a:t>Adverse effects of Pesticides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1998 in journal “Thyroid” 90 compounds identified with thyroid disrupting properties</a:t>
            </a:r>
          </a:p>
          <a:p>
            <a:pPr>
              <a:defRPr/>
            </a:pPr>
            <a:r>
              <a:rPr lang="en-GB" sz="3600" b="1" dirty="0" err="1" smtClean="0">
                <a:solidFill>
                  <a:schemeClr val="bg1"/>
                </a:solidFill>
                <a:cs typeface="Arial" panose="020B0604020202020204" pitchFamily="34" charset="0"/>
              </a:rPr>
              <a:t>Chlorpyrifos</a:t>
            </a:r>
            <a:r>
              <a:rPr lang="en-GB" sz="3600" b="1" dirty="0" smtClean="0">
                <a:solidFill>
                  <a:schemeClr val="bg1"/>
                </a:solidFill>
                <a:cs typeface="Arial" panose="020B0604020202020204" pitchFamily="34" charset="0"/>
              </a:rPr>
              <a:t> – organophosphate insecticide. California State University found caused antibodies against thyroid</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62" name="Text Box 2"/>
          <p:cNvSpPr txBox="1">
            <a:spLocks noChangeArrowheads="1"/>
          </p:cNvSpPr>
          <p:nvPr/>
        </p:nvSpPr>
        <p:spPr bwMode="auto">
          <a:xfrm>
            <a:off x="835025" y="527050"/>
            <a:ext cx="8208963" cy="175577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Located in the exact centre of the brain suspended between the </a:t>
            </a:r>
            <a:r>
              <a:rPr lang="en-GB" altLang="en-US" sz="3600">
                <a:solidFill>
                  <a:srgbClr val="F6F000"/>
                </a:solidFill>
              </a:rPr>
              <a:t>two tentorium cerebri.</a:t>
            </a:r>
          </a:p>
        </p:txBody>
      </p:sp>
      <p:sp>
        <p:nvSpPr>
          <p:cNvPr id="19459" name="Text Box 3"/>
          <p:cNvSpPr txBox="1">
            <a:spLocks noChangeArrowheads="1"/>
          </p:cNvSpPr>
          <p:nvPr/>
        </p:nvSpPr>
        <p:spPr bwMode="auto">
          <a:xfrm>
            <a:off x="755650" y="4005263"/>
            <a:ext cx="184150" cy="701675"/>
          </a:xfrm>
          <a:prstGeom prst="rect">
            <a:avLst/>
          </a:prstGeom>
          <a:noFill/>
          <a:ln w="9525">
            <a:noFill/>
            <a:miter lim="800000"/>
            <a:headEnd/>
            <a:tailEnd/>
          </a:ln>
          <a:effectLst/>
        </p:spPr>
        <p:txBody>
          <a:bodyPr wrap="none">
            <a:spAutoFit/>
          </a:bodyPr>
          <a:lstStyle/>
          <a:p>
            <a:pPr eaLnBrk="1" hangingPunct="1"/>
            <a:endParaRPr lang="en-US" altLang="en-US">
              <a:latin typeface="Arial Unicode MS" pitchFamily="34" charset="-128"/>
            </a:endParaRPr>
          </a:p>
        </p:txBody>
      </p:sp>
      <p:sp>
        <p:nvSpPr>
          <p:cNvPr id="3778564" name="Text Box 4"/>
          <p:cNvSpPr txBox="1">
            <a:spLocks noChangeArrowheads="1"/>
          </p:cNvSpPr>
          <p:nvPr/>
        </p:nvSpPr>
        <p:spPr bwMode="auto">
          <a:xfrm>
            <a:off x="847725" y="5661025"/>
            <a:ext cx="7777163"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It’s often prematurely </a:t>
            </a:r>
            <a:r>
              <a:rPr lang="en-GB" altLang="en-US" sz="3600">
                <a:solidFill>
                  <a:srgbClr val="F6F000"/>
                </a:solidFill>
              </a:rPr>
              <a:t>calcified.</a:t>
            </a:r>
            <a:endParaRPr lang="en-US" altLang="en-US" sz="3600">
              <a:solidFill>
                <a:srgbClr val="F6F000"/>
              </a:solidFill>
            </a:endParaRPr>
          </a:p>
        </p:txBody>
      </p:sp>
      <p:pic>
        <p:nvPicPr>
          <p:cNvPr id="19461" name="Picture 6" descr="brain button"/>
          <p:cNvPicPr>
            <a:picLocks noChangeAspect="1" noChangeArrowheads="1"/>
          </p:cNvPicPr>
          <p:nvPr/>
        </p:nvPicPr>
        <p:blipFill>
          <a:blip r:embed="rId2" cstate="print"/>
          <a:srcRect/>
          <a:stretch>
            <a:fillRect/>
          </a:stretch>
        </p:blipFill>
        <p:spPr bwMode="auto">
          <a:xfrm>
            <a:off x="2827338" y="2492375"/>
            <a:ext cx="3476625" cy="30257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78562"/>
                                        </p:tgtEl>
                                        <p:attrNameLst>
                                          <p:attrName>style.visibility</p:attrName>
                                        </p:attrNameLst>
                                      </p:cBhvr>
                                      <p:to>
                                        <p:strVal val="visible"/>
                                      </p:to>
                                    </p:set>
                                    <p:animEffect transition="in" filter="wipe(left)">
                                      <p:cBhvr>
                                        <p:cTn id="7" dur="500"/>
                                        <p:tgtEl>
                                          <p:spTgt spid="3778562"/>
                                        </p:tgtEl>
                                      </p:cBhvr>
                                    </p:animEffect>
                                  </p:childTnLst>
                                </p:cTn>
                              </p:par>
                            </p:childTnLst>
                          </p:cTn>
                        </p:par>
                        <p:par>
                          <p:cTn id="8" fill="hold" nodeType="afterGroup">
                            <p:stCondLst>
                              <p:cond delay="500"/>
                            </p:stCondLst>
                            <p:childTnLst>
                              <p:par>
                                <p:cTn id="9" presetID="22" presetClass="entr" presetSubtype="8" fill="hold" grpId="0" nodeType="afterEffect">
                                  <p:stCondLst>
                                    <p:cond delay="2000"/>
                                  </p:stCondLst>
                                  <p:childTnLst>
                                    <p:set>
                                      <p:cBhvr>
                                        <p:cTn id="10" dur="1" fill="hold">
                                          <p:stCondLst>
                                            <p:cond delay="0"/>
                                          </p:stCondLst>
                                        </p:cTn>
                                        <p:tgtEl>
                                          <p:spTgt spid="3778564"/>
                                        </p:tgtEl>
                                        <p:attrNameLst>
                                          <p:attrName>style.visibility</p:attrName>
                                        </p:attrNameLst>
                                      </p:cBhvr>
                                      <p:to>
                                        <p:strVal val="visible"/>
                                      </p:to>
                                    </p:set>
                                    <p:animEffect transition="in" filter="wipe(left)">
                                      <p:cBhvr>
                                        <p:cTn id="11" dur="500"/>
                                        <p:tgtEl>
                                          <p:spTgt spid="3778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62" grpId="0"/>
      <p:bldP spid="377856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pPr algn="l"/>
            <a:r>
              <a:rPr lang="en-GB" altLang="en-US" sz="3600" b="1" smtClean="0">
                <a:solidFill>
                  <a:srgbClr val="FFFF00"/>
                </a:solidFill>
                <a:cs typeface="Arial" charset="0"/>
              </a:rPr>
              <a:t>Adverse effects of Pesticides</a:t>
            </a:r>
          </a:p>
        </p:txBody>
      </p:sp>
      <p:sp>
        <p:nvSpPr>
          <p:cNvPr id="3" name="Content Placeholder 2"/>
          <p:cNvSpPr>
            <a:spLocks noGrp="1"/>
          </p:cNvSpPr>
          <p:nvPr>
            <p:ph idx="1"/>
          </p:nvPr>
        </p:nvSpPr>
        <p:spPr/>
        <p:txBody>
          <a:bodyPr>
            <a:normAutofit fontScale="92500" lnSpcReduction="20000"/>
          </a:bodyPr>
          <a:lstStyle/>
          <a:p>
            <a:pPr>
              <a:defRPr/>
            </a:pPr>
            <a:r>
              <a:rPr lang="en-GB" sz="3900" b="1" dirty="0" err="1" smtClean="0">
                <a:solidFill>
                  <a:schemeClr val="bg1"/>
                </a:solidFill>
                <a:cs typeface="Arial" panose="020B0604020202020204" pitchFamily="34" charset="0"/>
              </a:rPr>
              <a:t>Amitrole</a:t>
            </a:r>
            <a:r>
              <a:rPr lang="en-GB" sz="3900" b="1" dirty="0" smtClean="0">
                <a:solidFill>
                  <a:schemeClr val="bg1"/>
                </a:solidFill>
                <a:cs typeface="Arial" panose="020B0604020202020204" pitchFamily="34" charset="0"/>
              </a:rPr>
              <a:t> – systemic herbicide </a:t>
            </a:r>
          </a:p>
          <a:p>
            <a:pPr>
              <a:defRPr/>
            </a:pPr>
            <a:r>
              <a:rPr lang="en-GB" sz="3900" b="1" dirty="0" smtClean="0">
                <a:solidFill>
                  <a:schemeClr val="bg1"/>
                </a:solidFill>
                <a:cs typeface="Arial" panose="020B0604020202020204" pitchFamily="34" charset="0"/>
              </a:rPr>
              <a:t>Known to be an anti-thyroid agent</a:t>
            </a:r>
          </a:p>
          <a:p>
            <a:pPr>
              <a:defRPr/>
            </a:pPr>
            <a:r>
              <a:rPr lang="en-GB" sz="3900" b="1" dirty="0" smtClean="0">
                <a:solidFill>
                  <a:schemeClr val="bg1"/>
                </a:solidFill>
                <a:cs typeface="Arial" panose="020B0604020202020204" pitchFamily="34" charset="0"/>
              </a:rPr>
              <a:t>Increases release of TSH  by pituitary and so has </a:t>
            </a:r>
            <a:r>
              <a:rPr lang="en-GB" sz="3900" b="1" dirty="0" err="1" smtClean="0">
                <a:solidFill>
                  <a:schemeClr val="bg1"/>
                </a:solidFill>
                <a:cs typeface="Arial" panose="020B0604020202020204" pitchFamily="34" charset="0"/>
              </a:rPr>
              <a:t>goitrogenic</a:t>
            </a:r>
            <a:r>
              <a:rPr lang="en-GB" sz="3900" b="1" dirty="0">
                <a:solidFill>
                  <a:schemeClr val="bg1"/>
                </a:solidFill>
                <a:cs typeface="Arial" panose="020B0604020202020204" pitchFamily="34" charset="0"/>
              </a:rPr>
              <a:t> </a:t>
            </a:r>
            <a:r>
              <a:rPr lang="en-GB" sz="3900" b="1" dirty="0" smtClean="0">
                <a:solidFill>
                  <a:schemeClr val="bg1"/>
                </a:solidFill>
                <a:cs typeface="Arial" panose="020B0604020202020204" pitchFamily="34" charset="0"/>
              </a:rPr>
              <a:t>effects – enlargement of thyroid</a:t>
            </a:r>
          </a:p>
          <a:p>
            <a:pPr>
              <a:defRPr/>
            </a:pPr>
            <a:r>
              <a:rPr lang="en-GB" sz="3900" b="1" dirty="0" smtClean="0">
                <a:solidFill>
                  <a:schemeClr val="bg1"/>
                </a:solidFill>
                <a:cs typeface="Arial" panose="020B0604020202020204" pitchFamily="34" charset="0"/>
              </a:rPr>
              <a:t>In animals causes thyroid tumours</a:t>
            </a:r>
            <a:endParaRPr lang="en-GB" sz="3900" b="1" dirty="0">
              <a:solidFill>
                <a:schemeClr val="bg1"/>
              </a:solidFill>
              <a:cs typeface="Arial" panose="020B0604020202020204" pitchFamily="34" charset="0"/>
            </a:endParaRPr>
          </a:p>
          <a:p>
            <a:pPr marL="0" indent="0">
              <a:buFontTx/>
              <a:buNone/>
              <a:defRPr/>
            </a:pPr>
            <a:endParaRPr lang="en-GB" sz="3900" b="1" dirty="0" smtClean="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algn="l"/>
            <a:r>
              <a:rPr lang="en-GB" altLang="en-US" sz="3600" b="1" smtClean="0">
                <a:solidFill>
                  <a:srgbClr val="FFFF00"/>
                </a:solidFill>
                <a:cs typeface="Arial" charset="0"/>
              </a:rPr>
              <a:t>Pyrethrins &amp; Pyrethroids</a:t>
            </a:r>
          </a:p>
        </p:txBody>
      </p:sp>
      <p:sp>
        <p:nvSpPr>
          <p:cNvPr id="3" name="Content Placeholder 2"/>
          <p:cNvSpPr>
            <a:spLocks noGrp="1"/>
          </p:cNvSpPr>
          <p:nvPr>
            <p:ph idx="1"/>
          </p:nvPr>
        </p:nvSpPr>
        <p:spPr/>
        <p:txBody>
          <a:bodyPr>
            <a:normAutofit lnSpcReduction="10000"/>
          </a:bodyPr>
          <a:lstStyle/>
          <a:p>
            <a:pPr>
              <a:defRPr/>
            </a:pPr>
            <a:r>
              <a:rPr lang="en-GB" sz="3600" b="1" dirty="0" err="1" smtClean="0">
                <a:solidFill>
                  <a:schemeClr val="bg1"/>
                </a:solidFill>
                <a:cs typeface="Arial" panose="020B0604020202020204" pitchFamily="34" charset="0"/>
              </a:rPr>
              <a:t>Pyrethrins</a:t>
            </a:r>
            <a:r>
              <a:rPr lang="en-GB" sz="3600" b="1" dirty="0" smtClean="0">
                <a:solidFill>
                  <a:schemeClr val="bg1"/>
                </a:solidFill>
                <a:cs typeface="Arial" panose="020B0604020202020204" pitchFamily="34" charset="0"/>
              </a:rPr>
              <a:t> </a:t>
            </a:r>
            <a:r>
              <a:rPr lang="en-GB" sz="3600" b="1" dirty="0" err="1" smtClean="0">
                <a:solidFill>
                  <a:schemeClr val="bg1"/>
                </a:solidFill>
                <a:cs typeface="Arial" panose="020B0604020202020204" pitchFamily="34" charset="0"/>
              </a:rPr>
              <a:t>insectides</a:t>
            </a:r>
            <a:r>
              <a:rPr lang="en-GB" sz="3600" b="1" dirty="0" smtClean="0">
                <a:solidFill>
                  <a:schemeClr val="bg1"/>
                </a:solidFill>
                <a:cs typeface="Arial" panose="020B0604020202020204" pitchFamily="34" charset="0"/>
              </a:rPr>
              <a:t> derived from chrysanthemum</a:t>
            </a:r>
          </a:p>
          <a:p>
            <a:pPr>
              <a:defRPr/>
            </a:pPr>
            <a:r>
              <a:rPr lang="en-GB" sz="3600" b="1" dirty="0" err="1" smtClean="0">
                <a:solidFill>
                  <a:schemeClr val="bg1"/>
                </a:solidFill>
                <a:cs typeface="Arial" panose="020B0604020202020204" pitchFamily="34" charset="0"/>
              </a:rPr>
              <a:t>Pyrethroids</a:t>
            </a:r>
            <a:r>
              <a:rPr lang="en-GB" sz="3600" b="1" dirty="0" smtClean="0">
                <a:solidFill>
                  <a:schemeClr val="bg1"/>
                </a:solidFill>
                <a:cs typeface="Arial" panose="020B0604020202020204" pitchFamily="34" charset="0"/>
              </a:rPr>
              <a:t> – synthetic version</a:t>
            </a:r>
          </a:p>
          <a:p>
            <a:pPr>
              <a:defRPr/>
            </a:pPr>
            <a:r>
              <a:rPr lang="en-GB" sz="3600" b="1" dirty="0" smtClean="0">
                <a:solidFill>
                  <a:schemeClr val="bg1"/>
                </a:solidFill>
                <a:cs typeface="Arial" panose="020B0604020202020204" pitchFamily="34" charset="0"/>
              </a:rPr>
              <a:t>Fly sprays, bug bombs, head lice treatment, pet flea sprays</a:t>
            </a:r>
          </a:p>
          <a:p>
            <a:pPr>
              <a:defRPr/>
            </a:pPr>
            <a:r>
              <a:rPr lang="en-GB" sz="3600" b="1" dirty="0" smtClean="0">
                <a:solidFill>
                  <a:schemeClr val="bg1"/>
                </a:solidFill>
                <a:cs typeface="Arial" panose="020B0604020202020204" pitchFamily="34" charset="0"/>
              </a:rPr>
              <a:t>Raises TSH &amp; suppresses T4 T3</a:t>
            </a:r>
            <a:endParaRPr lang="en-GB" sz="3600" b="1" dirty="0">
              <a:solidFill>
                <a:schemeClr val="bg1"/>
              </a:solidFill>
              <a:cs typeface="Arial" panose="020B0604020202020204" pitchFamily="34" charset="0"/>
            </a:endParaRPr>
          </a:p>
          <a:p>
            <a:pPr>
              <a:defRPr/>
            </a:pPr>
            <a:r>
              <a:rPr lang="en-GB" sz="3900" b="1" dirty="0" smtClean="0">
                <a:solidFill>
                  <a:schemeClr val="bg1"/>
                </a:solidFill>
                <a:cs typeface="Arial" panose="020B0604020202020204" pitchFamily="34" charset="0"/>
              </a:rPr>
              <a:t>Aerial pesticide spraying</a:t>
            </a:r>
          </a:p>
          <a:p>
            <a:pPr marL="0" indent="0">
              <a:buFontTx/>
              <a:buNone/>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algn="l"/>
            <a:r>
              <a:rPr lang="en-GB" altLang="en-US" sz="3600" b="1" smtClean="0">
                <a:solidFill>
                  <a:srgbClr val="FFFF00"/>
                </a:solidFill>
                <a:cs typeface="Arial" charset="0"/>
              </a:rPr>
              <a:t>Chemicals that disrupt thyroid</a:t>
            </a:r>
          </a:p>
        </p:txBody>
      </p:sp>
      <p:sp>
        <p:nvSpPr>
          <p:cNvPr id="3" name="Content Placeholder 2"/>
          <p:cNvSpPr>
            <a:spLocks noGrp="1"/>
          </p:cNvSpPr>
          <p:nvPr>
            <p:ph idx="1"/>
          </p:nvPr>
        </p:nvSpPr>
        <p:spPr/>
        <p:txBody>
          <a:bodyPr>
            <a:normAutofit/>
          </a:bodyPr>
          <a:lstStyle/>
          <a:p>
            <a:pPr>
              <a:defRPr/>
            </a:pPr>
            <a:r>
              <a:rPr lang="en-GB" sz="3900" b="1" dirty="0" smtClean="0">
                <a:solidFill>
                  <a:schemeClr val="bg1"/>
                </a:solidFill>
                <a:cs typeface="Arial" panose="020B0604020202020204" pitchFamily="34" charset="0"/>
              </a:rPr>
              <a:t>Dioxins and PCBs – by-products of PVC production</a:t>
            </a:r>
          </a:p>
          <a:p>
            <a:pPr>
              <a:defRPr/>
            </a:pPr>
            <a:r>
              <a:rPr lang="en-GB" sz="3900" b="1" dirty="0" smtClean="0">
                <a:solidFill>
                  <a:schemeClr val="bg1"/>
                </a:solidFill>
                <a:cs typeface="Arial" panose="020B0604020202020204" pitchFamily="34" charset="0"/>
              </a:rPr>
              <a:t>Remain in environment for many years and accumulate in human and animal tissue</a:t>
            </a:r>
          </a:p>
          <a:p>
            <a:pPr>
              <a:defRPr/>
            </a:pPr>
            <a:r>
              <a:rPr lang="en-GB" sz="3900" b="1" dirty="0" smtClean="0">
                <a:solidFill>
                  <a:schemeClr val="bg1"/>
                </a:solidFill>
                <a:cs typeface="Arial" panose="020B0604020202020204" pitchFamily="34" charset="0"/>
              </a:rPr>
              <a:t>Reduce levels of T4 hormone </a:t>
            </a:r>
          </a:p>
          <a:p>
            <a:pPr marL="0" indent="0">
              <a:buFontTx/>
              <a:buNone/>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algn="l"/>
            <a:r>
              <a:rPr lang="en-GB" altLang="en-US" sz="3600" b="1" smtClean="0">
                <a:solidFill>
                  <a:srgbClr val="FFFF00"/>
                </a:solidFill>
                <a:cs typeface="Arial" charset="0"/>
              </a:rPr>
              <a:t>Chemicals that disrupt thyroid</a:t>
            </a:r>
          </a:p>
        </p:txBody>
      </p:sp>
      <p:sp>
        <p:nvSpPr>
          <p:cNvPr id="3" name="Content Placeholder 2"/>
          <p:cNvSpPr>
            <a:spLocks noGrp="1"/>
          </p:cNvSpPr>
          <p:nvPr>
            <p:ph idx="1"/>
          </p:nvPr>
        </p:nvSpPr>
        <p:spPr/>
        <p:txBody>
          <a:bodyPr>
            <a:normAutofit fontScale="92500" lnSpcReduction="10000"/>
          </a:bodyPr>
          <a:lstStyle/>
          <a:p>
            <a:pPr>
              <a:defRPr/>
            </a:pPr>
            <a:r>
              <a:rPr lang="en-GB" sz="3900" b="1" dirty="0" smtClean="0">
                <a:solidFill>
                  <a:schemeClr val="bg1"/>
                </a:solidFill>
                <a:cs typeface="Arial" panose="020B0604020202020204" pitchFamily="34" charset="0"/>
              </a:rPr>
              <a:t>EBDCs – fungicides</a:t>
            </a:r>
          </a:p>
          <a:p>
            <a:pPr>
              <a:defRPr/>
            </a:pPr>
            <a:r>
              <a:rPr lang="en-GB" sz="3900" b="1" dirty="0" smtClean="0">
                <a:solidFill>
                  <a:schemeClr val="bg1"/>
                </a:solidFill>
                <a:cs typeface="Arial" panose="020B0604020202020204" pitchFamily="34" charset="0"/>
              </a:rPr>
              <a:t>Roots, leafy veg, fruits, cereal</a:t>
            </a:r>
          </a:p>
          <a:p>
            <a:pPr>
              <a:defRPr/>
            </a:pPr>
            <a:r>
              <a:rPr lang="en-GB" sz="3900" b="1" dirty="0" smtClean="0">
                <a:solidFill>
                  <a:schemeClr val="bg1"/>
                </a:solidFill>
                <a:cs typeface="Arial" panose="020B0604020202020204" pitchFamily="34" charset="0"/>
              </a:rPr>
              <a:t>Inhibit iodine uptake by thyroid &amp; can cause </a:t>
            </a:r>
            <a:r>
              <a:rPr lang="en-GB" sz="3900" b="1" dirty="0" err="1" smtClean="0">
                <a:solidFill>
                  <a:schemeClr val="bg1"/>
                </a:solidFill>
                <a:cs typeface="Arial" panose="020B0604020202020204" pitchFamily="34" charset="0"/>
              </a:rPr>
              <a:t>goiters</a:t>
            </a:r>
            <a:endParaRPr lang="en-GB" sz="3900" b="1" dirty="0" smtClean="0">
              <a:solidFill>
                <a:schemeClr val="bg1"/>
              </a:solidFill>
              <a:cs typeface="Arial" panose="020B0604020202020204" pitchFamily="34" charset="0"/>
            </a:endParaRPr>
          </a:p>
          <a:p>
            <a:pPr>
              <a:defRPr/>
            </a:pPr>
            <a:r>
              <a:rPr lang="en-GB" sz="3900" b="1" dirty="0" smtClean="0">
                <a:solidFill>
                  <a:schemeClr val="bg1"/>
                </a:solidFill>
                <a:cs typeface="Arial" panose="020B0604020202020204" pitchFamily="34" charset="0"/>
              </a:rPr>
              <a:t>Body breaks down into </a:t>
            </a:r>
            <a:r>
              <a:rPr lang="en-GB" sz="3900" b="1" dirty="0" err="1" smtClean="0">
                <a:solidFill>
                  <a:schemeClr val="bg1"/>
                </a:solidFill>
                <a:cs typeface="Arial" panose="020B0604020202020204" pitchFamily="34" charset="0"/>
              </a:rPr>
              <a:t>ethylenethiourea</a:t>
            </a:r>
            <a:r>
              <a:rPr lang="en-GB" sz="3900" b="1" dirty="0" smtClean="0">
                <a:solidFill>
                  <a:schemeClr val="bg1"/>
                </a:solidFill>
                <a:cs typeface="Arial" panose="020B0604020202020204" pitchFamily="34" charset="0"/>
              </a:rPr>
              <a:t> – thyroid carcinogen</a:t>
            </a:r>
          </a:p>
          <a:p>
            <a:pPr marL="0" indent="0">
              <a:buFontTx/>
              <a:buNone/>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pPr algn="l"/>
            <a:r>
              <a:rPr lang="en-GB" altLang="en-US" sz="3600" b="1" smtClean="0">
                <a:solidFill>
                  <a:srgbClr val="FFFF00"/>
                </a:solidFill>
                <a:cs typeface="Arial" charset="0"/>
              </a:rPr>
              <a:t>Chemicals that disrupt thyroid</a:t>
            </a:r>
          </a:p>
        </p:txBody>
      </p:sp>
      <p:sp>
        <p:nvSpPr>
          <p:cNvPr id="3" name="Content Placeholder 2"/>
          <p:cNvSpPr>
            <a:spLocks noGrp="1"/>
          </p:cNvSpPr>
          <p:nvPr>
            <p:ph idx="1"/>
          </p:nvPr>
        </p:nvSpPr>
        <p:spPr/>
        <p:txBody>
          <a:bodyPr>
            <a:normAutofit/>
          </a:bodyPr>
          <a:lstStyle/>
          <a:p>
            <a:pPr>
              <a:defRPr/>
            </a:pPr>
            <a:r>
              <a:rPr lang="en-GB" sz="3900" b="1" dirty="0" smtClean="0">
                <a:solidFill>
                  <a:schemeClr val="bg1"/>
                </a:solidFill>
                <a:cs typeface="Arial" panose="020B0604020202020204" pitchFamily="34" charset="0"/>
              </a:rPr>
              <a:t>In rats – EBDCs lower thyroid hormone levels</a:t>
            </a:r>
          </a:p>
          <a:p>
            <a:pPr>
              <a:defRPr/>
            </a:pPr>
            <a:r>
              <a:rPr lang="en-GB" sz="3900" b="1" dirty="0" smtClean="0">
                <a:solidFill>
                  <a:schemeClr val="bg1"/>
                </a:solidFill>
                <a:cs typeface="Arial" panose="020B0604020202020204" pitchFamily="34" charset="0"/>
              </a:rPr>
              <a:t>Inhibit thyroid peroxidase – enzyme required for synthesis of T4 and T3</a:t>
            </a:r>
          </a:p>
          <a:p>
            <a:pPr marL="0" indent="0">
              <a:buFontTx/>
              <a:buNone/>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ChangeArrowheads="1"/>
          </p:cNvSpPr>
          <p:nvPr/>
        </p:nvSpPr>
        <p:spPr bwMode="auto">
          <a:xfrm>
            <a:off x="611188" y="549275"/>
            <a:ext cx="3484562" cy="5832475"/>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sp>
        <p:nvSpPr>
          <p:cNvPr id="177155" name="Text Box 2"/>
          <p:cNvSpPr txBox="1">
            <a:spLocks noChangeArrowheads="1"/>
          </p:cNvSpPr>
          <p:nvPr/>
        </p:nvSpPr>
        <p:spPr bwMode="auto">
          <a:xfrm>
            <a:off x="4284663" y="612775"/>
            <a:ext cx="4248150" cy="5632450"/>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chemeClr val="bg1"/>
                </a:solidFill>
              </a:rPr>
              <a:t> Because of the resultant change in endocrine </a:t>
            </a:r>
            <a:r>
              <a:rPr lang="en-US" altLang="en-US" sz="3600">
                <a:solidFill>
                  <a:srgbClr val="FFFF00"/>
                </a:solidFill>
              </a:rPr>
              <a:t>feedback </a:t>
            </a:r>
            <a:r>
              <a:rPr lang="en-US" altLang="en-US" sz="3600">
                <a:solidFill>
                  <a:schemeClr val="bg1"/>
                </a:solidFill>
              </a:rPr>
              <a:t>taking birth control pills, adrenalin, amphetamines, cortisone, can lead to thyroid dysfunction.</a:t>
            </a:r>
            <a:endParaRPr lang="en-US" altLang="en-US" sz="3600">
              <a:latin typeface="Arial Unicode MS" pitchFamily="34" charset="-128"/>
            </a:endParaRPr>
          </a:p>
        </p:txBody>
      </p:sp>
      <p:pic>
        <p:nvPicPr>
          <p:cNvPr id="177156" name="Picture 3" descr="Pills"/>
          <p:cNvPicPr>
            <a:picLocks noChangeAspect="1" noChangeArrowheads="1"/>
          </p:cNvPicPr>
          <p:nvPr/>
        </p:nvPicPr>
        <p:blipFill>
          <a:blip r:embed="rId2" cstate="print"/>
          <a:srcRect/>
          <a:stretch>
            <a:fillRect/>
          </a:stretch>
        </p:blipFill>
        <p:spPr bwMode="auto">
          <a:xfrm>
            <a:off x="635000" y="1196975"/>
            <a:ext cx="3455988" cy="4464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755650" y="890588"/>
            <a:ext cx="4614863" cy="5076825"/>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chemeClr val="bg1"/>
                </a:solidFill>
              </a:rPr>
              <a:t> Taking </a:t>
            </a:r>
            <a:r>
              <a:rPr lang="en-US" altLang="en-US" sz="3600">
                <a:solidFill>
                  <a:srgbClr val="FFFF00"/>
                </a:solidFill>
              </a:rPr>
              <a:t>synthetic thyroid</a:t>
            </a:r>
            <a:r>
              <a:rPr lang="en-US" altLang="en-US" sz="3600">
                <a:solidFill>
                  <a:schemeClr val="bg1"/>
                </a:solidFill>
              </a:rPr>
              <a:t> hormone for an inactive thyroid gland will tend to make your thyroid rely more on exogenous thyroxin and will thus lead to further inactivity. </a:t>
            </a:r>
            <a:endParaRPr lang="en-US" altLang="en-US" sz="3600">
              <a:latin typeface="Arial Unicode MS" pitchFamily="34" charset="-128"/>
            </a:endParaRPr>
          </a:p>
        </p:txBody>
      </p:sp>
      <p:pic>
        <p:nvPicPr>
          <p:cNvPr id="178179" name="Picture 3" descr="thyroid-helper"/>
          <p:cNvPicPr>
            <a:picLocks noChangeAspect="1" noChangeArrowheads="1"/>
          </p:cNvPicPr>
          <p:nvPr/>
        </p:nvPicPr>
        <p:blipFill>
          <a:blip r:embed="rId2" cstate="print"/>
          <a:srcRect/>
          <a:stretch>
            <a:fillRect/>
          </a:stretch>
        </p:blipFill>
        <p:spPr bwMode="auto">
          <a:xfrm>
            <a:off x="5651500" y="1268413"/>
            <a:ext cx="2470150" cy="43926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911225" y="1444625"/>
            <a:ext cx="3660775" cy="39687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Decreased production occurs following </a:t>
            </a:r>
            <a:r>
              <a:rPr lang="en-GB" altLang="en-US" sz="3600">
                <a:solidFill>
                  <a:srgbClr val="FFFF00"/>
                </a:solidFill>
              </a:rPr>
              <a:t>androgen</a:t>
            </a:r>
            <a:r>
              <a:rPr lang="en-GB" altLang="en-US" sz="3600">
                <a:solidFill>
                  <a:schemeClr val="bg1"/>
                </a:solidFill>
              </a:rPr>
              <a:t> or glucocorticoid therapy</a:t>
            </a:r>
            <a:endParaRPr lang="en-US" altLang="en-US" sz="3600">
              <a:solidFill>
                <a:schemeClr val="bg1"/>
              </a:solidFill>
            </a:endParaRPr>
          </a:p>
        </p:txBody>
      </p:sp>
      <p:pic>
        <p:nvPicPr>
          <p:cNvPr id="179203" name="Picture 3" descr="Anabolic Steroids, Bodybuilding and the Law - Testosterone, Androgens, Muscle Growth and Performance Hormones - Click Here for More Info">
            <a:hlinkClick r:id="rId2"/>
          </p:cNvPr>
          <p:cNvPicPr>
            <a:picLocks noChangeAspect="1" noChangeArrowheads="1"/>
          </p:cNvPicPr>
          <p:nvPr/>
        </p:nvPicPr>
        <p:blipFill>
          <a:blip r:embed="rId3" cstate="print"/>
          <a:srcRect/>
          <a:stretch>
            <a:fillRect/>
          </a:stretch>
        </p:blipFill>
        <p:spPr bwMode="auto">
          <a:xfrm>
            <a:off x="4765675" y="1341438"/>
            <a:ext cx="3557588" cy="46085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4"/>
          <p:cNvSpPr txBox="1">
            <a:spLocks noChangeArrowheads="1"/>
          </p:cNvSpPr>
          <p:nvPr/>
        </p:nvSpPr>
        <p:spPr bwMode="auto">
          <a:xfrm>
            <a:off x="755650" y="541338"/>
            <a:ext cx="3576638" cy="4978400"/>
          </a:xfrm>
          <a:prstGeom prst="rect">
            <a:avLst/>
          </a:prstGeom>
          <a:noFill/>
          <a:ln w="9525">
            <a:noFill/>
            <a:miter lim="800000"/>
            <a:headEnd/>
            <a:tailEnd/>
          </a:ln>
          <a:effectLst/>
        </p:spPr>
        <p:txBody>
          <a:bodyPr>
            <a:spAutoFit/>
          </a:bodyPr>
          <a:lstStyle/>
          <a:p>
            <a:pPr eaLnBrk="1" hangingPunct="1">
              <a:lnSpc>
                <a:spcPct val="98000"/>
              </a:lnSpc>
              <a:spcBef>
                <a:spcPct val="50000"/>
              </a:spcBef>
            </a:pPr>
            <a:r>
              <a:rPr lang="en-GB" altLang="en-US" sz="3600">
                <a:solidFill>
                  <a:srgbClr val="FFFF00"/>
                </a:solidFill>
              </a:rPr>
              <a:t> Toxic metals</a:t>
            </a:r>
            <a:r>
              <a:rPr lang="en-GB" altLang="en-US" sz="3600">
                <a:solidFill>
                  <a:schemeClr val="bg1"/>
                </a:solidFill>
              </a:rPr>
              <a:t>         Most common toxic metals are aluminium, nickel and mercury. Thyroid is high in the amino acid cysteine.</a:t>
            </a:r>
          </a:p>
        </p:txBody>
      </p:sp>
      <p:pic>
        <p:nvPicPr>
          <p:cNvPr id="180227" name="Picture 5" descr="heavy metals toxic in drinking water"/>
          <p:cNvPicPr>
            <a:picLocks noChangeAspect="1" noChangeArrowheads="1"/>
          </p:cNvPicPr>
          <p:nvPr/>
        </p:nvPicPr>
        <p:blipFill>
          <a:blip r:embed="rId2" cstate="print"/>
          <a:srcRect/>
          <a:stretch>
            <a:fillRect/>
          </a:stretch>
        </p:blipFill>
        <p:spPr bwMode="auto">
          <a:xfrm>
            <a:off x="4572000" y="1341438"/>
            <a:ext cx="3921125" cy="3921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pPr algn="l"/>
            <a:r>
              <a:rPr lang="en-GB" altLang="en-US" sz="3600" b="1" smtClean="0">
                <a:solidFill>
                  <a:srgbClr val="FFFF00"/>
                </a:solidFill>
                <a:cs typeface="Arial" charset="0"/>
              </a:rPr>
              <a:t>Toxic metals disrupt the thyroid</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Mercury – reduces production of T4 and inhibits conversion of T4 to T3</a:t>
            </a:r>
          </a:p>
          <a:p>
            <a:pPr>
              <a:defRPr/>
            </a:pPr>
            <a:r>
              <a:rPr lang="en-GB" sz="3600" b="1" dirty="0" smtClean="0">
                <a:solidFill>
                  <a:schemeClr val="bg1"/>
                </a:solidFill>
                <a:cs typeface="Arial" panose="020B0604020202020204" pitchFamily="34" charset="0"/>
              </a:rPr>
              <a:t>Selenium antagonist and selenium is required by enzyme that converts T4 to T3 </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573588" y="539750"/>
            <a:ext cx="4032250" cy="5761038"/>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sp>
        <p:nvSpPr>
          <p:cNvPr id="3779587" name="Text Box 3"/>
          <p:cNvSpPr txBox="1">
            <a:spLocks noChangeArrowheads="1"/>
          </p:cNvSpPr>
          <p:nvPr/>
        </p:nvSpPr>
        <p:spPr bwMode="auto">
          <a:xfrm>
            <a:off x="827088" y="1481138"/>
            <a:ext cx="3529012" cy="39687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It secretes a </a:t>
            </a:r>
            <a:r>
              <a:rPr lang="en-GB" altLang="en-US" sz="3600">
                <a:solidFill>
                  <a:srgbClr val="F6F000"/>
                </a:solidFill>
              </a:rPr>
              <a:t>number of hormones</a:t>
            </a:r>
            <a:r>
              <a:rPr lang="en-GB" altLang="en-US" sz="3600">
                <a:solidFill>
                  <a:schemeClr val="bg1"/>
                </a:solidFill>
              </a:rPr>
              <a:t> directly into the neuronal extra-cellular fluid.</a:t>
            </a:r>
            <a:endParaRPr lang="en-US" altLang="en-US" sz="3600">
              <a:solidFill>
                <a:schemeClr val="bg1"/>
              </a:solidFill>
            </a:endParaRPr>
          </a:p>
        </p:txBody>
      </p:sp>
      <p:pic>
        <p:nvPicPr>
          <p:cNvPr id="20484" name="Picture 6" descr="Pineal gland and brain"/>
          <p:cNvPicPr>
            <a:picLocks noChangeAspect="1" noChangeArrowheads="1"/>
          </p:cNvPicPr>
          <p:nvPr/>
        </p:nvPicPr>
        <p:blipFill>
          <a:blip r:embed="rId2" cstate="print"/>
          <a:srcRect/>
          <a:stretch>
            <a:fillRect/>
          </a:stretch>
        </p:blipFill>
        <p:spPr bwMode="auto">
          <a:xfrm>
            <a:off x="4716463" y="2078038"/>
            <a:ext cx="3887787" cy="3251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779587"/>
                                        </p:tgtEl>
                                        <p:attrNameLst>
                                          <p:attrName>style.visibility</p:attrName>
                                        </p:attrNameLst>
                                      </p:cBhvr>
                                      <p:to>
                                        <p:strVal val="visible"/>
                                      </p:to>
                                    </p:set>
                                    <p:anim calcmode="discrete" valueType="clr">
                                      <p:cBhvr override="childStyle">
                                        <p:cTn id="7" dur="80"/>
                                        <p:tgtEl>
                                          <p:spTgt spid="377958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79587"/>
                                        </p:tgtEl>
                                        <p:attrNameLst>
                                          <p:attrName>fillcolor</p:attrName>
                                        </p:attrNameLst>
                                      </p:cBhvr>
                                      <p:tavLst>
                                        <p:tav tm="0">
                                          <p:val>
                                            <p:clrVal>
                                              <a:schemeClr val="accent2"/>
                                            </p:clrVal>
                                          </p:val>
                                        </p:tav>
                                        <p:tav tm="50000">
                                          <p:val>
                                            <p:clrVal>
                                              <a:schemeClr val="hlink"/>
                                            </p:clrVal>
                                          </p:val>
                                        </p:tav>
                                      </p:tavLst>
                                    </p:anim>
                                    <p:set>
                                      <p:cBhvr>
                                        <p:cTn id="9" dur="80"/>
                                        <p:tgtEl>
                                          <p:spTgt spid="37795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958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pPr algn="l"/>
            <a:r>
              <a:rPr lang="en-GB" altLang="en-US" sz="3600" b="1" smtClean="0">
                <a:solidFill>
                  <a:srgbClr val="FFFF00"/>
                </a:solidFill>
                <a:cs typeface="Arial" charset="0"/>
              </a:rPr>
              <a:t>Toxic metals disrupt the thyroid</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Cadmium blocks the action of selenium and zinc and depletes levels in the body</a:t>
            </a:r>
          </a:p>
          <a:p>
            <a:pPr>
              <a:defRPr/>
            </a:pPr>
            <a:r>
              <a:rPr lang="en-GB" sz="3600" b="1" dirty="0" smtClean="0">
                <a:solidFill>
                  <a:schemeClr val="bg1"/>
                </a:solidFill>
                <a:cs typeface="Arial" panose="020B0604020202020204" pitchFamily="34" charset="0"/>
              </a:rPr>
              <a:t>These are required for conversion of T4 to T3</a:t>
            </a:r>
          </a:p>
          <a:p>
            <a:pPr>
              <a:defRPr/>
            </a:pPr>
            <a:r>
              <a:rPr lang="en-GB" sz="3600" b="1" dirty="0" smtClean="0">
                <a:solidFill>
                  <a:schemeClr val="bg1"/>
                </a:solidFill>
                <a:cs typeface="Arial" panose="020B0604020202020204" pitchFamily="34" charset="0"/>
              </a:rPr>
              <a:t> Lead suppresses conversion of T4 to T3</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pPr algn="l"/>
            <a:r>
              <a:rPr lang="en-GB" altLang="en-US" sz="3600" b="1" smtClean="0">
                <a:solidFill>
                  <a:srgbClr val="FFFF00"/>
                </a:solidFill>
                <a:cs typeface="Arial" charset="0"/>
              </a:rPr>
              <a:t>Radiation disrupts the thyroid</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Sensitive to all types of radiation</a:t>
            </a:r>
          </a:p>
          <a:p>
            <a:pPr>
              <a:defRPr/>
            </a:pPr>
            <a:r>
              <a:rPr lang="en-GB" sz="3600" b="1" dirty="0" smtClean="0">
                <a:solidFill>
                  <a:schemeClr val="bg1"/>
                </a:solidFill>
                <a:cs typeface="Arial" panose="020B0604020202020204" pitchFamily="34" charset="0"/>
              </a:rPr>
              <a:t>Cannot distinguish between regular iodine and radioactive iodine</a:t>
            </a:r>
          </a:p>
          <a:p>
            <a:pPr>
              <a:defRPr/>
            </a:pPr>
            <a:r>
              <a:rPr lang="en-GB" sz="3600" b="1" dirty="0" smtClean="0">
                <a:solidFill>
                  <a:schemeClr val="bg1"/>
                </a:solidFill>
                <a:cs typeface="Arial" panose="020B0604020202020204" pitchFamily="34" charset="0"/>
              </a:rPr>
              <a:t>People who are iodine deficient are more prone to radiation induced disease</a:t>
            </a: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827088" y="1268413"/>
            <a:ext cx="3671887" cy="3416300"/>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chemeClr val="bg1"/>
                </a:solidFill>
              </a:rPr>
              <a:t> </a:t>
            </a:r>
            <a:r>
              <a:rPr lang="en-US" altLang="en-US" sz="3600">
                <a:solidFill>
                  <a:srgbClr val="FFFF00"/>
                </a:solidFill>
              </a:rPr>
              <a:t>X-rays</a:t>
            </a:r>
            <a:r>
              <a:rPr lang="en-US" altLang="en-US" sz="3600">
                <a:solidFill>
                  <a:schemeClr val="bg1"/>
                </a:solidFill>
              </a:rPr>
              <a:t> striking the thyroid (including dental x-rays) can damage the thyroid.</a:t>
            </a:r>
          </a:p>
        </p:txBody>
      </p:sp>
      <p:pic>
        <p:nvPicPr>
          <p:cNvPr id="184323" name="Picture 3"/>
          <p:cNvPicPr>
            <a:picLocks noChangeAspect="1" noChangeArrowheads="1"/>
          </p:cNvPicPr>
          <p:nvPr/>
        </p:nvPicPr>
        <p:blipFill>
          <a:blip r:embed="rId2" cstate="print"/>
          <a:srcRect/>
          <a:stretch>
            <a:fillRect/>
          </a:stretch>
        </p:blipFill>
        <p:spPr bwMode="auto">
          <a:xfrm>
            <a:off x="4587875" y="573088"/>
            <a:ext cx="3919538" cy="573563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900113" y="1992313"/>
            <a:ext cx="4392612" cy="2863850"/>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chemeClr val="bg1"/>
                </a:solidFill>
              </a:rPr>
              <a:t>Since 1945 every human has been repeatedly dusted with radioactive </a:t>
            </a:r>
            <a:r>
              <a:rPr lang="en-US" altLang="en-US" sz="3600">
                <a:solidFill>
                  <a:srgbClr val="FFFF00"/>
                </a:solidFill>
              </a:rPr>
              <a:t>Iodine 131.</a:t>
            </a:r>
            <a:r>
              <a:rPr lang="en-US" altLang="en-US" sz="3600">
                <a:solidFill>
                  <a:schemeClr val="bg1"/>
                </a:solidFill>
              </a:rPr>
              <a:t> </a:t>
            </a:r>
            <a:r>
              <a:rPr lang="en-US" altLang="en-US" sz="3600"/>
              <a:t> </a:t>
            </a:r>
            <a:endParaRPr lang="en-US" altLang="en-US" sz="3600">
              <a:solidFill>
                <a:schemeClr val="bg1"/>
              </a:solidFill>
            </a:endParaRPr>
          </a:p>
        </p:txBody>
      </p:sp>
      <p:pic>
        <p:nvPicPr>
          <p:cNvPr id="185347" name="Picture 3" descr="Iodine 131 capsules"/>
          <p:cNvPicPr>
            <a:picLocks noChangeAspect="1" noChangeArrowheads="1"/>
          </p:cNvPicPr>
          <p:nvPr/>
        </p:nvPicPr>
        <p:blipFill>
          <a:blip r:embed="rId2" cstate="print"/>
          <a:srcRect/>
          <a:stretch>
            <a:fillRect/>
          </a:stretch>
        </p:blipFill>
        <p:spPr bwMode="auto">
          <a:xfrm>
            <a:off x="5724525" y="571500"/>
            <a:ext cx="2797175" cy="2852738"/>
          </a:xfrm>
          <a:prstGeom prst="rect">
            <a:avLst/>
          </a:prstGeom>
          <a:noFill/>
          <a:ln w="9525">
            <a:noFill/>
            <a:miter lim="800000"/>
            <a:headEnd/>
            <a:tailEnd/>
          </a:ln>
        </p:spPr>
      </p:pic>
      <p:pic>
        <p:nvPicPr>
          <p:cNvPr id="185348" name="Picture 4" descr="EH&amp;S Logo"/>
          <p:cNvPicPr>
            <a:picLocks noChangeAspect="1" noChangeArrowheads="1"/>
          </p:cNvPicPr>
          <p:nvPr/>
        </p:nvPicPr>
        <p:blipFill>
          <a:blip r:embed="rId3" cstate="print"/>
          <a:srcRect/>
          <a:stretch>
            <a:fillRect/>
          </a:stretch>
        </p:blipFill>
        <p:spPr bwMode="auto">
          <a:xfrm>
            <a:off x="5724525" y="3448050"/>
            <a:ext cx="2800350" cy="29162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4810125" y="552450"/>
            <a:ext cx="3794125" cy="5832475"/>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sp>
        <p:nvSpPr>
          <p:cNvPr id="186371" name="Text Box 3"/>
          <p:cNvSpPr txBox="1">
            <a:spLocks noChangeArrowheads="1"/>
          </p:cNvSpPr>
          <p:nvPr/>
        </p:nvSpPr>
        <p:spPr bwMode="auto">
          <a:xfrm>
            <a:off x="706438" y="889000"/>
            <a:ext cx="4103687" cy="5078413"/>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chemeClr val="bg1"/>
                </a:solidFill>
              </a:rPr>
              <a:t> An imbalance in the amount of </a:t>
            </a:r>
            <a:r>
              <a:rPr lang="en-US" altLang="en-US" sz="3600">
                <a:solidFill>
                  <a:srgbClr val="FFFF00"/>
                </a:solidFill>
              </a:rPr>
              <a:t>estrogen</a:t>
            </a:r>
            <a:r>
              <a:rPr lang="en-US" altLang="en-US" sz="3600">
                <a:solidFill>
                  <a:schemeClr val="bg1"/>
                </a:solidFill>
              </a:rPr>
              <a:t> in the body (be it due to pituitary, liver, ovary, or adrenal malfunction) can alter thyroid function. </a:t>
            </a:r>
          </a:p>
        </p:txBody>
      </p:sp>
      <p:pic>
        <p:nvPicPr>
          <p:cNvPr id="186372" name="Picture 4" descr="Abstract graphic of molecule?"/>
          <p:cNvPicPr>
            <a:picLocks noChangeAspect="1" noChangeArrowheads="1"/>
          </p:cNvPicPr>
          <p:nvPr/>
        </p:nvPicPr>
        <p:blipFill>
          <a:blip r:embed="rId2" cstate="print"/>
          <a:srcRect/>
          <a:stretch>
            <a:fillRect/>
          </a:stretch>
        </p:blipFill>
        <p:spPr bwMode="auto">
          <a:xfrm>
            <a:off x="5745163" y="692150"/>
            <a:ext cx="2146300" cy="54721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827088" y="620713"/>
            <a:ext cx="4265612" cy="5521325"/>
          </a:xfrm>
          <a:prstGeom prst="rect">
            <a:avLst/>
          </a:prstGeom>
          <a:noFill/>
          <a:ln w="9525">
            <a:noFill/>
            <a:miter lim="800000"/>
            <a:headEnd/>
            <a:tailEnd/>
          </a:ln>
          <a:effectLst/>
        </p:spPr>
        <p:txBody>
          <a:bodyPr>
            <a:spAutoFit/>
          </a:bodyPr>
          <a:lstStyle/>
          <a:p>
            <a:pPr eaLnBrk="1" hangingPunct="1">
              <a:lnSpc>
                <a:spcPct val="98000"/>
              </a:lnSpc>
              <a:spcBef>
                <a:spcPct val="50000"/>
              </a:spcBef>
            </a:pPr>
            <a:r>
              <a:rPr lang="en-GB" altLang="en-US" sz="3600">
                <a:solidFill>
                  <a:schemeClr val="bg1"/>
                </a:solidFill>
              </a:rPr>
              <a:t>Thyroid Binding Globulin is produced in the liver and its synthesis is increased by </a:t>
            </a:r>
            <a:r>
              <a:rPr lang="en-GB" altLang="en-US" sz="3600">
                <a:solidFill>
                  <a:srgbClr val="FFFF00"/>
                </a:solidFill>
              </a:rPr>
              <a:t>estrogens </a:t>
            </a:r>
            <a:r>
              <a:rPr lang="en-GB" altLang="en-US" sz="3600">
                <a:solidFill>
                  <a:schemeClr val="bg1"/>
                </a:solidFill>
              </a:rPr>
              <a:t>(pregnancy and the birth control pills).</a:t>
            </a:r>
          </a:p>
        </p:txBody>
      </p:sp>
      <p:pic>
        <p:nvPicPr>
          <p:cNvPr id="187395" name="Picture 3" descr="PE01068_"/>
          <p:cNvPicPr>
            <a:picLocks noChangeAspect="1" noChangeArrowheads="1"/>
          </p:cNvPicPr>
          <p:nvPr/>
        </p:nvPicPr>
        <p:blipFill>
          <a:blip r:embed="rId2" cstate="print">
            <a:lum bright="-48000" contrast="18000"/>
          </a:blip>
          <a:srcRect/>
          <a:stretch>
            <a:fillRect/>
          </a:stretch>
        </p:blipFill>
        <p:spPr bwMode="auto">
          <a:xfrm>
            <a:off x="6300788" y="620713"/>
            <a:ext cx="1033462" cy="2520950"/>
          </a:xfrm>
          <a:prstGeom prst="rect">
            <a:avLst/>
          </a:prstGeom>
          <a:noFill/>
          <a:ln w="9525">
            <a:noFill/>
            <a:miter lim="800000"/>
            <a:headEnd/>
            <a:tailEnd/>
          </a:ln>
        </p:spPr>
      </p:pic>
      <p:pic>
        <p:nvPicPr>
          <p:cNvPr id="187396" name="Picture 7" descr="Jordan-va-naste-in-curand-un-baietel-2"/>
          <p:cNvPicPr>
            <a:picLocks noChangeAspect="1" noChangeArrowheads="1"/>
          </p:cNvPicPr>
          <p:nvPr/>
        </p:nvPicPr>
        <p:blipFill>
          <a:blip r:embed="rId3" cstate="print"/>
          <a:srcRect/>
          <a:stretch>
            <a:fillRect/>
          </a:stretch>
        </p:blipFill>
        <p:spPr bwMode="auto">
          <a:xfrm>
            <a:off x="5508625" y="3284538"/>
            <a:ext cx="3006725" cy="30067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pPr algn="l"/>
            <a:r>
              <a:rPr lang="en-GB" altLang="en-US" sz="3600" b="1" smtClean="0">
                <a:solidFill>
                  <a:srgbClr val="FFFF00"/>
                </a:solidFill>
                <a:cs typeface="Arial" charset="0"/>
              </a:rPr>
              <a:t>Oestrogen Dominance</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High oestrogen blocks the effect of thyroid hormones</a:t>
            </a:r>
          </a:p>
          <a:p>
            <a:pPr>
              <a:defRPr/>
            </a:pPr>
            <a:r>
              <a:rPr lang="en-GB" sz="3600" b="1" dirty="0" smtClean="0">
                <a:solidFill>
                  <a:schemeClr val="bg1"/>
                </a:solidFill>
                <a:cs typeface="Arial" panose="020B0604020202020204" pitchFamily="34" charset="0"/>
              </a:rPr>
              <a:t>Stimulates greater production of thyroid binding globulin, a protein that binds with T4 in blood and makes it inactive</a:t>
            </a:r>
          </a:p>
          <a:p>
            <a:pPr>
              <a:defRPr/>
            </a:pPr>
            <a:r>
              <a:rPr lang="en-GB" sz="3600" b="1" dirty="0" smtClean="0">
                <a:solidFill>
                  <a:schemeClr val="bg1"/>
                </a:solidFill>
                <a:cs typeface="Arial" panose="020B0604020202020204" pitchFamily="34" charset="0"/>
              </a:rPr>
              <a:t>Lowers amounts of free T4</a:t>
            </a:r>
          </a:p>
          <a:p>
            <a:pPr marL="0" indent="0">
              <a:buFontTx/>
              <a:buNone/>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algn="l"/>
            <a:r>
              <a:rPr lang="en-GB" altLang="en-US" sz="3600" b="1" smtClean="0">
                <a:solidFill>
                  <a:srgbClr val="FFFF00"/>
                </a:solidFill>
                <a:cs typeface="Arial" charset="0"/>
              </a:rPr>
              <a:t>Oestrogen Dominance</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Oestrogen excess stimulates body to retain copper</a:t>
            </a:r>
          </a:p>
          <a:p>
            <a:pPr>
              <a:defRPr/>
            </a:pPr>
            <a:r>
              <a:rPr lang="en-GB" sz="3600" b="1" dirty="0" smtClean="0">
                <a:solidFill>
                  <a:schemeClr val="bg1"/>
                </a:solidFill>
                <a:cs typeface="Arial" panose="020B0604020202020204" pitchFamily="34" charset="0"/>
              </a:rPr>
              <a:t>Copper and zinc are antagonists so high oestrogen can result in zinc deficiency</a:t>
            </a:r>
          </a:p>
          <a:p>
            <a:pPr>
              <a:defRPr/>
            </a:pPr>
            <a:r>
              <a:rPr lang="en-GB" sz="3600" b="1" dirty="0" smtClean="0">
                <a:solidFill>
                  <a:schemeClr val="bg1"/>
                </a:solidFill>
                <a:cs typeface="Arial" panose="020B0604020202020204" pitchFamily="34" charset="0"/>
              </a:rPr>
              <a:t>Zinc is needed for conversion of T4 to T3</a:t>
            </a: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777875" y="695325"/>
            <a:ext cx="3794125" cy="4929188"/>
          </a:xfrm>
          <a:prstGeom prst="rect">
            <a:avLst/>
          </a:prstGeom>
          <a:noFill/>
          <a:ln w="9525">
            <a:noFill/>
            <a:miter lim="800000"/>
            <a:headEnd/>
            <a:tailEnd/>
          </a:ln>
          <a:effectLst/>
        </p:spPr>
        <p:txBody>
          <a:bodyPr>
            <a:spAutoFit/>
          </a:bodyPr>
          <a:lstStyle/>
          <a:p>
            <a:pPr eaLnBrk="1" hangingPunct="1">
              <a:lnSpc>
                <a:spcPct val="97000"/>
              </a:lnSpc>
              <a:spcBef>
                <a:spcPct val="50000"/>
              </a:spcBef>
            </a:pPr>
            <a:r>
              <a:rPr lang="en-US" altLang="en-US" sz="3600">
                <a:solidFill>
                  <a:schemeClr val="bg1"/>
                </a:solidFill>
              </a:rPr>
              <a:t> In </a:t>
            </a:r>
            <a:r>
              <a:rPr lang="en-US" altLang="en-US" sz="3600">
                <a:solidFill>
                  <a:srgbClr val="FFFF00"/>
                </a:solidFill>
              </a:rPr>
              <a:t>hypoadrenia,</a:t>
            </a:r>
            <a:r>
              <a:rPr lang="en-US" altLang="en-US" sz="3600">
                <a:solidFill>
                  <a:schemeClr val="bg1"/>
                </a:solidFill>
              </a:rPr>
              <a:t> the thyroid may become inhibited to decrease the metabolic rate and give the adrenals a chance to rest.</a:t>
            </a:r>
            <a:endParaRPr lang="en-US" altLang="en-US" sz="3600">
              <a:latin typeface="Arial Unicode MS" pitchFamily="34" charset="-128"/>
            </a:endParaRPr>
          </a:p>
        </p:txBody>
      </p:sp>
      <p:pic>
        <p:nvPicPr>
          <p:cNvPr id="190467" name="Picture 3" descr="goiter1"/>
          <p:cNvPicPr>
            <a:picLocks noChangeAspect="1" noChangeArrowheads="1"/>
          </p:cNvPicPr>
          <p:nvPr/>
        </p:nvPicPr>
        <p:blipFill>
          <a:blip r:embed="rId2" cstate="print"/>
          <a:srcRect/>
          <a:stretch>
            <a:fillRect/>
          </a:stretch>
        </p:blipFill>
        <p:spPr bwMode="auto">
          <a:xfrm>
            <a:off x="4579938" y="549275"/>
            <a:ext cx="3935412" cy="59039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755650" y="836613"/>
            <a:ext cx="7848600" cy="5029200"/>
          </a:xfrm>
          <a:prstGeom prst="rect">
            <a:avLst/>
          </a:prstGeom>
          <a:noFill/>
          <a:ln w="9525">
            <a:noFill/>
            <a:miter lim="800000"/>
            <a:headEnd/>
            <a:tailEnd/>
          </a:ln>
          <a:effectLst/>
        </p:spPr>
        <p:txBody>
          <a:bodyPr>
            <a:spAutoFit/>
          </a:bodyPr>
          <a:lstStyle/>
          <a:p>
            <a:pPr eaLnBrk="1" hangingPunct="1">
              <a:lnSpc>
                <a:spcPct val="99000"/>
              </a:lnSpc>
              <a:spcBef>
                <a:spcPct val="50000"/>
              </a:spcBef>
            </a:pPr>
            <a:r>
              <a:rPr lang="en-US" altLang="en-US" sz="3600">
                <a:solidFill>
                  <a:schemeClr val="bg1"/>
                </a:solidFill>
              </a:rPr>
              <a:t> Various strong </a:t>
            </a:r>
            <a:r>
              <a:rPr lang="en-US" altLang="en-US" sz="3600">
                <a:solidFill>
                  <a:srgbClr val="FFFF00"/>
                </a:solidFill>
              </a:rPr>
              <a:t>emotional states</a:t>
            </a:r>
            <a:r>
              <a:rPr lang="en-US" altLang="en-US" sz="3600">
                <a:solidFill>
                  <a:schemeClr val="bg1"/>
                </a:solidFill>
              </a:rPr>
              <a:t> can affect TSH and thus cause thyroid hormone output to change. Failure to treat an emotional state properly may result in thyroid dysfunction. Other causes of pituitary dysfunction can cause thyroid disturbances secondary to pituitary malfunction. </a:t>
            </a:r>
            <a:endParaRPr lang="en-US" altLang="en-US" sz="3600">
              <a:latin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0610" name="Text Box 2"/>
          <p:cNvSpPr txBox="1">
            <a:spLocks noChangeArrowheads="1"/>
          </p:cNvSpPr>
          <p:nvPr/>
        </p:nvSpPr>
        <p:spPr bwMode="auto">
          <a:xfrm>
            <a:off x="793750" y="1122363"/>
            <a:ext cx="7556500" cy="4802187"/>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Serotonin		   	Melatonin</a:t>
            </a:r>
          </a:p>
          <a:p>
            <a:pPr eaLnBrk="1" hangingPunct="1">
              <a:spcBef>
                <a:spcPct val="50000"/>
              </a:spcBef>
            </a:pPr>
            <a:r>
              <a:rPr lang="en-GB" altLang="en-US" sz="3600">
                <a:solidFill>
                  <a:schemeClr val="bg1"/>
                </a:solidFill>
              </a:rPr>
              <a:t>Epithalamin		  	TRH</a:t>
            </a:r>
          </a:p>
          <a:p>
            <a:pPr eaLnBrk="1" hangingPunct="1">
              <a:spcBef>
                <a:spcPct val="50000"/>
              </a:spcBef>
            </a:pPr>
            <a:r>
              <a:rPr lang="en-GB" altLang="en-US" sz="3600">
                <a:solidFill>
                  <a:schemeClr val="bg1"/>
                </a:solidFill>
              </a:rPr>
              <a:t>Vasopressin (ADH)  	Prolactin</a:t>
            </a:r>
          </a:p>
          <a:p>
            <a:pPr eaLnBrk="1" hangingPunct="1">
              <a:spcBef>
                <a:spcPct val="50000"/>
              </a:spcBef>
            </a:pPr>
            <a:r>
              <a:rPr lang="en-GB" altLang="en-US" sz="3600">
                <a:solidFill>
                  <a:schemeClr val="bg1"/>
                </a:solidFill>
              </a:rPr>
              <a:t>Somatostatin	       Noradrenalin</a:t>
            </a:r>
          </a:p>
          <a:p>
            <a:pPr eaLnBrk="1" hangingPunct="1">
              <a:spcBef>
                <a:spcPct val="50000"/>
              </a:spcBef>
            </a:pPr>
            <a:r>
              <a:rPr lang="en-GB" altLang="en-US" sz="3600">
                <a:solidFill>
                  <a:schemeClr val="bg1"/>
                </a:solidFill>
              </a:rPr>
              <a:t>Dopamine			GnRH</a:t>
            </a:r>
          </a:p>
          <a:p>
            <a:pPr eaLnBrk="1" hangingPunct="1">
              <a:spcBef>
                <a:spcPct val="50000"/>
              </a:spcBef>
            </a:pPr>
            <a:r>
              <a:rPr lang="en-GB" altLang="en-US" sz="3600">
                <a:solidFill>
                  <a:schemeClr val="bg1"/>
                </a:solidFill>
              </a:rPr>
              <a:t>DMT				Pinoline</a:t>
            </a:r>
          </a:p>
        </p:txBody>
      </p:sp>
      <p:sp>
        <p:nvSpPr>
          <p:cNvPr id="21507" name="Text Box 3"/>
          <p:cNvSpPr txBox="1">
            <a:spLocks noChangeArrowheads="1"/>
          </p:cNvSpPr>
          <p:nvPr/>
        </p:nvSpPr>
        <p:spPr bwMode="auto">
          <a:xfrm>
            <a:off x="793750" y="476250"/>
            <a:ext cx="8280400"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The Pineal Gland secretes</a:t>
            </a:r>
            <a:endParaRPr lang="en-US" altLang="en-US" sz="3600">
              <a:solidFill>
                <a:srgbClr val="F6F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780610"/>
                                        </p:tgtEl>
                                        <p:attrNameLst>
                                          <p:attrName>style.visibility</p:attrName>
                                        </p:attrNameLst>
                                      </p:cBhvr>
                                      <p:to>
                                        <p:strVal val="visible"/>
                                      </p:to>
                                    </p:set>
                                    <p:anim calcmode="discrete" valueType="clr">
                                      <p:cBhvr override="childStyle">
                                        <p:cTn id="7" dur="80"/>
                                        <p:tgtEl>
                                          <p:spTgt spid="37806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0610"/>
                                        </p:tgtEl>
                                        <p:attrNameLst>
                                          <p:attrName>fillcolor</p:attrName>
                                        </p:attrNameLst>
                                      </p:cBhvr>
                                      <p:tavLst>
                                        <p:tav tm="0">
                                          <p:val>
                                            <p:clrVal>
                                              <a:schemeClr val="accent2"/>
                                            </p:clrVal>
                                          </p:val>
                                        </p:tav>
                                        <p:tav tm="50000">
                                          <p:val>
                                            <p:clrVal>
                                              <a:schemeClr val="hlink"/>
                                            </p:clrVal>
                                          </p:val>
                                        </p:tav>
                                      </p:tavLst>
                                    </p:anim>
                                    <p:set>
                                      <p:cBhvr>
                                        <p:cTn id="9" dur="80"/>
                                        <p:tgtEl>
                                          <p:spTgt spid="3780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0610"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792163" y="1052513"/>
            <a:ext cx="7559675" cy="4340225"/>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chemeClr val="bg1"/>
                </a:solidFill>
              </a:rPr>
              <a:t> </a:t>
            </a:r>
            <a:r>
              <a:rPr lang="en-US" altLang="en-US" sz="3600">
                <a:solidFill>
                  <a:srgbClr val="FFFF00"/>
                </a:solidFill>
              </a:rPr>
              <a:t>Overeating,</a:t>
            </a:r>
            <a:r>
              <a:rPr lang="en-US" altLang="en-US" sz="3600">
                <a:solidFill>
                  <a:schemeClr val="bg1"/>
                </a:solidFill>
              </a:rPr>
              <a:t> especially fats and sugars over prolonged periods will make the body produce more thyroid hormones (to increase fat burning and glucose uptake) than it can comfortably produce. </a:t>
            </a:r>
          </a:p>
          <a:p>
            <a:pPr eaLnBrk="1" hangingPunct="1">
              <a:spcBef>
                <a:spcPct val="50000"/>
              </a:spcBef>
            </a:pPr>
            <a:r>
              <a:rPr lang="en-US" altLang="en-US" sz="3600">
                <a:solidFill>
                  <a:schemeClr val="bg1"/>
                </a:solidFill>
              </a:rPr>
              <a:t>This can lead to hypothyroidism</a:t>
            </a:r>
            <a:r>
              <a:rPr lang="en-US" altLang="en-US">
                <a:solidFill>
                  <a:schemeClr val="bg1"/>
                </a:solidFill>
              </a:rPr>
              <a:t>.</a:t>
            </a:r>
            <a:endParaRPr lang="en-US" altLang="en-US">
              <a:latin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901700" y="668338"/>
            <a:ext cx="4248150" cy="5521325"/>
          </a:xfrm>
          <a:prstGeom prst="rect">
            <a:avLst/>
          </a:prstGeom>
          <a:noFill/>
          <a:ln w="9525">
            <a:noFill/>
            <a:miter lim="800000"/>
            <a:headEnd/>
            <a:tailEnd/>
          </a:ln>
          <a:effectLst/>
        </p:spPr>
        <p:txBody>
          <a:bodyPr>
            <a:spAutoFit/>
          </a:bodyPr>
          <a:lstStyle/>
          <a:p>
            <a:pPr eaLnBrk="1" hangingPunct="1">
              <a:lnSpc>
                <a:spcPct val="98000"/>
              </a:lnSpc>
              <a:spcBef>
                <a:spcPct val="50000"/>
              </a:spcBef>
            </a:pPr>
            <a:r>
              <a:rPr lang="en-US" altLang="en-US" sz="3600">
                <a:solidFill>
                  <a:schemeClr val="bg1"/>
                </a:solidFill>
              </a:rPr>
              <a:t>Because of the thyroid’s effect on </a:t>
            </a:r>
            <a:r>
              <a:rPr lang="en-US" altLang="en-US" sz="3600">
                <a:solidFill>
                  <a:srgbClr val="FFFF00"/>
                </a:solidFill>
              </a:rPr>
              <a:t>insulin secretion,</a:t>
            </a:r>
            <a:r>
              <a:rPr lang="en-US" altLang="en-US" sz="3600">
                <a:solidFill>
                  <a:schemeClr val="bg1"/>
                </a:solidFill>
              </a:rPr>
              <a:t> prolonged intake of sugar can cause the over stimulation of the thyroid gland and lead to dysfunction. </a:t>
            </a:r>
            <a:endParaRPr lang="en-US" altLang="en-US" sz="3600">
              <a:latin typeface="Arial Unicode MS" pitchFamily="34" charset="-128"/>
            </a:endParaRPr>
          </a:p>
        </p:txBody>
      </p:sp>
      <p:pic>
        <p:nvPicPr>
          <p:cNvPr id="193539" name="Picture 3" descr="thyroid2"/>
          <p:cNvPicPr>
            <a:picLocks noChangeAspect="1" noChangeArrowheads="1"/>
          </p:cNvPicPr>
          <p:nvPr/>
        </p:nvPicPr>
        <p:blipFill>
          <a:blip r:embed="rId2" cstate="print"/>
          <a:srcRect/>
          <a:stretch>
            <a:fillRect/>
          </a:stretch>
        </p:blipFill>
        <p:spPr bwMode="auto">
          <a:xfrm>
            <a:off x="5148263" y="1268413"/>
            <a:ext cx="3371850" cy="45370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685800" y="549275"/>
            <a:ext cx="7772400" cy="5534025"/>
          </a:xfrm>
          <a:prstGeom prst="rect">
            <a:avLst/>
          </a:prstGeom>
          <a:noFill/>
          <a:ln w="9525">
            <a:noFill/>
            <a:miter lim="800000"/>
            <a:headEnd/>
            <a:tailEnd/>
          </a:ln>
          <a:effectLst/>
        </p:spPr>
        <p:txBody>
          <a:bodyPr>
            <a:spAutoFit/>
          </a:bodyPr>
          <a:lstStyle/>
          <a:p>
            <a:pPr eaLnBrk="1" hangingPunct="1">
              <a:lnSpc>
                <a:spcPct val="110000"/>
              </a:lnSpc>
              <a:spcBef>
                <a:spcPct val="50000"/>
              </a:spcBef>
            </a:pPr>
            <a:r>
              <a:rPr lang="en-US" altLang="en-US" sz="3600">
                <a:solidFill>
                  <a:schemeClr val="bg1"/>
                </a:solidFill>
              </a:rPr>
              <a:t> </a:t>
            </a:r>
            <a:r>
              <a:rPr lang="en-US" altLang="en-US" sz="3600">
                <a:solidFill>
                  <a:srgbClr val="FFFF00"/>
                </a:solidFill>
              </a:rPr>
              <a:t>Nerve pressure</a:t>
            </a:r>
            <a:r>
              <a:rPr lang="en-US" altLang="en-US" sz="3600">
                <a:solidFill>
                  <a:schemeClr val="bg1"/>
                </a:solidFill>
              </a:rPr>
              <a:t> at the mid cervical spine can cause thyroid dysfunction. Many times patients involved in car accidents with resultant whiplash and cervical nerve dysfunction, go into a state of hypothyroidism and put on 5-12Kg (10-30 pounds) over the following 3-4 months.</a:t>
            </a:r>
            <a:endParaRPr lang="en-US" altLang="en-US" sz="3600">
              <a:latin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995363" y="2760663"/>
            <a:ext cx="7129462" cy="1311275"/>
          </a:xfrm>
          <a:prstGeom prst="rect">
            <a:avLst/>
          </a:prstGeom>
          <a:noFill/>
          <a:ln w="9525">
            <a:noFill/>
            <a:miter lim="800000"/>
            <a:headEnd/>
            <a:tailEnd/>
          </a:ln>
          <a:effectLst/>
        </p:spPr>
        <p:txBody>
          <a:bodyPr>
            <a:spAutoFit/>
          </a:bodyPr>
          <a:lstStyle/>
          <a:p>
            <a:pPr algn="ctr" eaLnBrk="1" hangingPunct="1">
              <a:spcBef>
                <a:spcPct val="50000"/>
              </a:spcBef>
            </a:pPr>
            <a:r>
              <a:rPr lang="en-GB" altLang="en-US">
                <a:solidFill>
                  <a:srgbClr val="FFFF00"/>
                </a:solidFill>
              </a:rPr>
              <a:t>BASAL AXILLARY TEMPERATURE</a:t>
            </a:r>
            <a:endParaRPr lang="en-US" altLang="en-US">
              <a:solidFill>
                <a:srgbClr val="FFFF00"/>
              </a:solidFill>
            </a:endParaRPr>
          </a:p>
        </p:txBody>
      </p:sp>
    </p:spTree>
  </p:cSld>
  <p:clrMapOvr>
    <a:masterClrMapping/>
  </p:clrMapOvr>
  <p:transition>
    <p:zoom/>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611188" y="549275"/>
            <a:ext cx="7921625" cy="5834063"/>
          </a:xfrm>
          <a:prstGeom prst="rect">
            <a:avLst/>
          </a:prstGeom>
          <a:noFill/>
          <a:ln w="9525">
            <a:noFill/>
            <a:miter lim="800000"/>
            <a:headEnd/>
            <a:tailEnd/>
          </a:ln>
          <a:effectLst/>
        </p:spPr>
      </p:pic>
      <p:sp>
        <p:nvSpPr>
          <p:cNvPr id="196611" name="Text Box 3"/>
          <p:cNvSpPr txBox="1">
            <a:spLocks noChangeArrowheads="1"/>
          </p:cNvSpPr>
          <p:nvPr/>
        </p:nvSpPr>
        <p:spPr bwMode="auto">
          <a:xfrm>
            <a:off x="3995738" y="692150"/>
            <a:ext cx="2016125" cy="701675"/>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GB" altLang="en-US">
                <a:solidFill>
                  <a:srgbClr val="000099"/>
                </a:solidFill>
              </a:rPr>
              <a:t>Normal</a:t>
            </a:r>
            <a:endParaRPr lang="en-US" altLang="en-US">
              <a:solidFill>
                <a:srgbClr val="000099"/>
              </a:solidFill>
            </a:endParaRPr>
          </a:p>
        </p:txBody>
      </p:sp>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srcRect/>
          <a:stretch>
            <a:fillRect/>
          </a:stretch>
        </p:blipFill>
        <p:spPr bwMode="auto">
          <a:xfrm>
            <a:off x="611188" y="549275"/>
            <a:ext cx="7885112" cy="5821363"/>
          </a:xfrm>
          <a:prstGeom prst="rect">
            <a:avLst/>
          </a:prstGeom>
          <a:noFill/>
          <a:ln w="9525">
            <a:noFill/>
            <a:miter lim="800000"/>
            <a:headEnd/>
            <a:tailEnd/>
          </a:ln>
          <a:effectLst/>
        </p:spPr>
      </p:pic>
      <p:sp>
        <p:nvSpPr>
          <p:cNvPr id="197635" name="Text Box 3"/>
          <p:cNvSpPr txBox="1">
            <a:spLocks noChangeArrowheads="1"/>
          </p:cNvSpPr>
          <p:nvPr/>
        </p:nvSpPr>
        <p:spPr bwMode="auto">
          <a:xfrm>
            <a:off x="3348038" y="908050"/>
            <a:ext cx="3240087" cy="701675"/>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GB" altLang="en-US">
                <a:solidFill>
                  <a:srgbClr val="000099"/>
                </a:solidFill>
              </a:rPr>
              <a:t>Hypothyroid</a:t>
            </a:r>
            <a:endParaRPr lang="en-US" altLang="en-US">
              <a:solidFill>
                <a:srgbClr val="000099"/>
              </a:solidFill>
            </a:endParaRPr>
          </a:p>
        </p:txBody>
      </p:sp>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cstate="print"/>
          <a:srcRect/>
          <a:stretch>
            <a:fillRect/>
          </a:stretch>
        </p:blipFill>
        <p:spPr bwMode="auto">
          <a:xfrm>
            <a:off x="611188" y="549275"/>
            <a:ext cx="7847012" cy="5830888"/>
          </a:xfrm>
          <a:prstGeom prst="rect">
            <a:avLst/>
          </a:prstGeom>
          <a:noFill/>
          <a:ln w="9525">
            <a:noFill/>
            <a:miter lim="800000"/>
            <a:headEnd/>
            <a:tailEnd/>
          </a:ln>
          <a:effectLst/>
        </p:spPr>
      </p:pic>
      <p:sp>
        <p:nvSpPr>
          <p:cNvPr id="198659" name="Text Box 3"/>
          <p:cNvSpPr txBox="1">
            <a:spLocks noChangeArrowheads="1"/>
          </p:cNvSpPr>
          <p:nvPr/>
        </p:nvSpPr>
        <p:spPr bwMode="auto">
          <a:xfrm>
            <a:off x="2987675" y="4437063"/>
            <a:ext cx="3455988" cy="701675"/>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GB" altLang="en-US">
                <a:solidFill>
                  <a:srgbClr val="000099"/>
                </a:solidFill>
              </a:rPr>
              <a:t>Hyperthyroid</a:t>
            </a:r>
            <a:endParaRPr lang="en-US" altLang="en-US">
              <a:solidFill>
                <a:srgbClr val="000099"/>
              </a:solidFill>
            </a:endParaRPr>
          </a:p>
        </p:txBody>
      </p:sp>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827088" y="674688"/>
            <a:ext cx="7731125" cy="5508625"/>
          </a:xfrm>
          <a:prstGeom prst="rect">
            <a:avLst/>
          </a:prstGeom>
          <a:noFill/>
          <a:ln w="9525">
            <a:noFill/>
            <a:miter lim="800000"/>
            <a:headEnd/>
            <a:tailEnd/>
          </a:ln>
          <a:effectLst/>
        </p:spPr>
        <p:txBody>
          <a:bodyPr>
            <a:spAutoFit/>
          </a:bodyPr>
          <a:lstStyle/>
          <a:p>
            <a:pPr eaLnBrk="1" hangingPunct="1"/>
            <a:r>
              <a:rPr lang="en-US" altLang="en-US" sz="3200">
                <a:solidFill>
                  <a:srgbClr val="FFFF00"/>
                </a:solidFill>
              </a:rPr>
              <a:t>THYROID PATCH TEST</a:t>
            </a:r>
            <a:br>
              <a:rPr lang="en-US" altLang="en-US" sz="3200">
                <a:solidFill>
                  <a:srgbClr val="FFFF00"/>
                </a:solidFill>
              </a:rPr>
            </a:br>
            <a:r>
              <a:rPr lang="en-US" altLang="en-US" sz="3200">
                <a:solidFill>
                  <a:schemeClr val="bg1"/>
                </a:solidFill>
              </a:rPr>
              <a:t>Purchase a small bottle of Tincture of Iodine and paint a 2" x 2" patch at the crease of your elbow or behind your knee. The iodine patch should be seen for 24 hours. If the iodine patch leaves, it is a sign that your body is utilizing and/or absorbing the iodine. Keep track of the hours that the iodine is visible.</a:t>
            </a:r>
          </a:p>
          <a:p>
            <a:pPr eaLnBrk="1" hangingPunct="1"/>
            <a:r>
              <a:rPr lang="en-US" altLang="en-US" sz="3200">
                <a:solidFill>
                  <a:schemeClr val="bg1"/>
                </a:solidFill>
              </a:rPr>
              <a:t>_______________ hours</a:t>
            </a:r>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900113" y="549275"/>
            <a:ext cx="7848600" cy="54927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Iodine skin test</a:t>
            </a:r>
          </a:p>
          <a:p>
            <a:pPr eaLnBrk="1" hangingPunct="1">
              <a:lnSpc>
                <a:spcPct val="125000"/>
              </a:lnSpc>
              <a:spcBef>
                <a:spcPct val="50000"/>
              </a:spcBef>
              <a:buFontTx/>
              <a:buChar char="-"/>
            </a:pPr>
            <a:r>
              <a:rPr lang="en-US" altLang="en-US" sz="3600">
                <a:solidFill>
                  <a:schemeClr val="bg1"/>
                </a:solidFill>
                <a:cs typeface="Arial" charset="0"/>
              </a:rPr>
              <a:t>½ hour			5 drops</a:t>
            </a:r>
          </a:p>
          <a:p>
            <a:pPr eaLnBrk="1" hangingPunct="1">
              <a:lnSpc>
                <a:spcPct val="125000"/>
              </a:lnSpc>
              <a:spcBef>
                <a:spcPct val="50000"/>
              </a:spcBef>
            </a:pPr>
            <a:r>
              <a:rPr lang="en-US" altLang="en-US" sz="3600">
                <a:solidFill>
                  <a:schemeClr val="bg1"/>
                </a:solidFill>
                <a:cs typeface="Arial" charset="0"/>
              </a:rPr>
              <a:t>½ - 1 hour		4 drops</a:t>
            </a:r>
          </a:p>
          <a:p>
            <a:pPr eaLnBrk="1" hangingPunct="1">
              <a:lnSpc>
                <a:spcPct val="125000"/>
              </a:lnSpc>
              <a:spcBef>
                <a:spcPct val="50000"/>
              </a:spcBef>
            </a:pPr>
            <a:r>
              <a:rPr lang="en-US" altLang="en-US" sz="3600">
                <a:solidFill>
                  <a:schemeClr val="bg1"/>
                </a:solidFill>
                <a:cs typeface="Arial" charset="0"/>
              </a:rPr>
              <a:t>1 – 2 hours 		3 drops</a:t>
            </a:r>
          </a:p>
          <a:p>
            <a:pPr eaLnBrk="1" hangingPunct="1">
              <a:lnSpc>
                <a:spcPct val="125000"/>
              </a:lnSpc>
              <a:spcBef>
                <a:spcPct val="50000"/>
              </a:spcBef>
            </a:pPr>
            <a:r>
              <a:rPr lang="en-US" altLang="en-US" sz="3600">
                <a:solidFill>
                  <a:schemeClr val="bg1"/>
                </a:solidFill>
                <a:cs typeface="Arial" charset="0"/>
              </a:rPr>
              <a:t>2- 4 hours 		2 drops</a:t>
            </a:r>
          </a:p>
          <a:p>
            <a:pPr eaLnBrk="1" hangingPunct="1">
              <a:lnSpc>
                <a:spcPct val="125000"/>
              </a:lnSpc>
              <a:spcBef>
                <a:spcPct val="50000"/>
              </a:spcBef>
            </a:pPr>
            <a:r>
              <a:rPr lang="en-US" altLang="en-US" sz="3600">
                <a:solidFill>
                  <a:schemeClr val="bg1"/>
                </a:solidFill>
                <a:cs typeface="Arial" charset="0"/>
              </a:rPr>
              <a:t>4 + hours 		1 drop</a:t>
            </a:r>
          </a:p>
        </p:txBody>
      </p:sp>
    </p:spTree>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algn="l"/>
            <a:r>
              <a:rPr lang="en-GB" altLang="en-US" sz="3600" b="1" smtClean="0">
                <a:solidFill>
                  <a:srgbClr val="FFFF00"/>
                </a:solidFill>
                <a:cs typeface="Arial" charset="0"/>
              </a:rPr>
              <a:t>Test for Thyroid dysfunction</a:t>
            </a:r>
          </a:p>
        </p:txBody>
      </p:sp>
      <p:sp>
        <p:nvSpPr>
          <p:cNvPr id="3" name="Content Placeholder 2"/>
          <p:cNvSpPr>
            <a:spLocks noGrp="1"/>
          </p:cNvSpPr>
          <p:nvPr>
            <p:ph idx="1"/>
          </p:nvPr>
        </p:nvSpPr>
        <p:spPr/>
        <p:txBody>
          <a:bodyPr>
            <a:normAutofit/>
          </a:bodyPr>
          <a:lstStyle/>
          <a:p>
            <a:pPr marL="0" indent="0">
              <a:buFontTx/>
              <a:buNone/>
              <a:defRPr/>
            </a:pPr>
            <a:r>
              <a:rPr lang="en-GB" sz="3600" b="1" dirty="0" smtClean="0">
                <a:solidFill>
                  <a:schemeClr val="bg1"/>
                </a:solidFill>
                <a:cs typeface="Arial" panose="020B0604020202020204" pitchFamily="34" charset="0"/>
              </a:rPr>
              <a:t>From weakness:</a:t>
            </a:r>
          </a:p>
          <a:p>
            <a:pPr marL="742950" indent="-742950">
              <a:buFontTx/>
              <a:buAutoNum type="arabicPeriod"/>
              <a:defRPr/>
            </a:pPr>
            <a:r>
              <a:rPr lang="en-GB" sz="3600" b="1" dirty="0" smtClean="0">
                <a:solidFill>
                  <a:schemeClr val="bg1"/>
                </a:solidFill>
                <a:cs typeface="Arial" panose="020B0604020202020204" pitchFamily="34" charset="0"/>
              </a:rPr>
              <a:t>Positive T4 – test tyrosine and all types of iodine</a:t>
            </a:r>
          </a:p>
          <a:p>
            <a:pPr marL="742950" indent="-742950">
              <a:buFontTx/>
              <a:buAutoNum type="arabicPeriod"/>
              <a:defRPr/>
            </a:pPr>
            <a:r>
              <a:rPr lang="en-GB" sz="3600" b="1" dirty="0" smtClean="0">
                <a:solidFill>
                  <a:schemeClr val="bg1"/>
                </a:solidFill>
                <a:cs typeface="Arial" panose="020B0604020202020204" pitchFamily="34" charset="0"/>
              </a:rPr>
              <a:t>Positive T3 - 	manganese, zinc, copper, selenium</a:t>
            </a:r>
          </a:p>
          <a:p>
            <a:pPr marL="742950" indent="-742950">
              <a:buFontTx/>
              <a:buAutoNum type="arabicPeriod"/>
              <a:defRPr/>
            </a:pPr>
            <a:r>
              <a:rPr lang="en-GB" sz="3600" b="1" dirty="0" smtClean="0">
                <a:solidFill>
                  <a:schemeClr val="bg1"/>
                </a:solidFill>
                <a:cs typeface="Arial" panose="020B0604020202020204" pitchFamily="34" charset="0"/>
              </a:rPr>
              <a:t>Test unsaturated fatty acids</a:t>
            </a:r>
            <a:endParaRPr lang="en-GB" b="1" dirty="0" smtClean="0">
              <a:solidFill>
                <a:schemeClr val="bg1"/>
              </a:solidFill>
              <a:cs typeface="Arial" panose="020B0604020202020204" pitchFamily="34" charset="0"/>
            </a:endParaRPr>
          </a:p>
          <a:p>
            <a:pPr marL="742950" indent="-742950">
              <a:buFontTx/>
              <a:buAutoNum type="arabicPeriod"/>
              <a:defRPr/>
            </a:pPr>
            <a:endParaRPr lang="en-GB" sz="3600" b="1" dirty="0" smtClean="0">
              <a:solidFill>
                <a:schemeClr val="bg1"/>
              </a:solidFill>
              <a:cs typeface="Arial" panose="020B0604020202020204" pitchFamily="34" charset="0"/>
            </a:endParaRPr>
          </a:p>
          <a:p>
            <a:pPr marL="742950" indent="-742950">
              <a:buFontTx/>
              <a:buAutoNum type="arabicPeriod"/>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1634" name="Text Box 2"/>
          <p:cNvSpPr txBox="1">
            <a:spLocks noChangeArrowheads="1"/>
          </p:cNvSpPr>
          <p:nvPr/>
        </p:nvSpPr>
        <p:spPr bwMode="auto">
          <a:xfrm>
            <a:off x="900113" y="1773238"/>
            <a:ext cx="7559675" cy="12001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Melatonin</a:t>
            </a:r>
            <a:r>
              <a:rPr lang="en-GB" altLang="en-US" sz="3600">
                <a:solidFill>
                  <a:schemeClr val="bg1"/>
                </a:solidFill>
              </a:rPr>
              <a:t> is the pineal hormone of most biological significance.</a:t>
            </a:r>
            <a:endParaRPr lang="en-GB" altLang="en-US" sz="3600">
              <a:solidFill>
                <a:srgbClr val="F6F000"/>
              </a:solidFill>
            </a:endParaRPr>
          </a:p>
        </p:txBody>
      </p:sp>
      <p:sp>
        <p:nvSpPr>
          <p:cNvPr id="3781635" name="Text Box 3"/>
          <p:cNvSpPr txBox="1">
            <a:spLocks noChangeArrowheads="1"/>
          </p:cNvSpPr>
          <p:nvPr/>
        </p:nvSpPr>
        <p:spPr bwMode="auto">
          <a:xfrm>
            <a:off x="971550" y="4221163"/>
            <a:ext cx="8172450" cy="64611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It is synthesized from </a:t>
            </a:r>
            <a:r>
              <a:rPr lang="en-GB" altLang="en-US" sz="3600">
                <a:solidFill>
                  <a:srgbClr val="F6F000"/>
                </a:solidFill>
              </a:rPr>
              <a:t>serotonin.</a:t>
            </a:r>
            <a:endParaRPr lang="en-US" altLang="en-US" sz="3600">
              <a:solidFill>
                <a:srgbClr val="F6F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81634"/>
                                        </p:tgtEl>
                                        <p:attrNameLst>
                                          <p:attrName>style.visibility</p:attrName>
                                        </p:attrNameLst>
                                      </p:cBhvr>
                                      <p:to>
                                        <p:strVal val="visible"/>
                                      </p:to>
                                    </p:set>
                                    <p:animEffect transition="in" filter="wipe(left)">
                                      <p:cBhvr>
                                        <p:cTn id="7" dur="500"/>
                                        <p:tgtEl>
                                          <p:spTgt spid="3781634"/>
                                        </p:tgtEl>
                                      </p:cBhvr>
                                    </p:animEffect>
                                  </p:childTnLst>
                                  <p:subTnLst>
                                    <p:animClr clrSpc="rgb" dir="cw">
                                      <p:cBhvr override="childStyle">
                                        <p:cTn dur="1" fill="hold" display="0" masterRel="nextClick" afterEffect="1"/>
                                        <p:tgtEl>
                                          <p:spTgt spid="3781634"/>
                                        </p:tgtEl>
                                        <p:attrNameLst>
                                          <p:attrName>ppt_c</p:attrName>
                                        </p:attrNameLst>
                                      </p:cBhvr>
                                      <p:to>
                                        <a:schemeClr val="hlink"/>
                                      </p:to>
                                    </p:animClr>
                                  </p:subTnLst>
                                </p:cTn>
                              </p:par>
                            </p:childTnLst>
                          </p:cTn>
                        </p:par>
                        <p:par>
                          <p:cTn id="8" fill="hold" nodeType="afterGroup">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3781635"/>
                                        </p:tgtEl>
                                        <p:attrNameLst>
                                          <p:attrName>style.visibility</p:attrName>
                                        </p:attrNameLst>
                                      </p:cBhvr>
                                      <p:to>
                                        <p:strVal val="visible"/>
                                      </p:to>
                                    </p:set>
                                    <p:animEffect transition="in" filter="wipe(left)">
                                      <p:cBhvr>
                                        <p:cTn id="11" dur="500"/>
                                        <p:tgtEl>
                                          <p:spTgt spid="3781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1634" grpId="0"/>
      <p:bldP spid="378163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algn="l"/>
            <a:r>
              <a:rPr lang="en-GB" altLang="en-US" sz="3600" b="1" smtClean="0">
                <a:solidFill>
                  <a:srgbClr val="FFFF00"/>
                </a:solidFill>
                <a:cs typeface="Arial" charset="0"/>
              </a:rPr>
              <a:t>Test for Thyroid dysfunction</a:t>
            </a:r>
          </a:p>
        </p:txBody>
      </p:sp>
      <p:sp>
        <p:nvSpPr>
          <p:cNvPr id="3" name="Content Placeholder 2"/>
          <p:cNvSpPr>
            <a:spLocks noGrp="1"/>
          </p:cNvSpPr>
          <p:nvPr>
            <p:ph idx="1"/>
          </p:nvPr>
        </p:nvSpPr>
        <p:spPr/>
        <p:txBody>
          <a:bodyPr>
            <a:normAutofit lnSpcReduction="10000"/>
          </a:bodyPr>
          <a:lstStyle/>
          <a:p>
            <a:pPr marL="742950" indent="-742950">
              <a:buFontTx/>
              <a:buAutoNum type="arabicPeriod" startAt="4"/>
              <a:defRPr/>
            </a:pPr>
            <a:r>
              <a:rPr lang="en-GB" sz="3600" b="1" dirty="0" smtClean="0">
                <a:solidFill>
                  <a:schemeClr val="bg1"/>
                </a:solidFill>
                <a:cs typeface="Arial" panose="020B0604020202020204" pitchFamily="34" charset="0"/>
              </a:rPr>
              <a:t>Test from strength for high Reverse T3.  if weak test: manganese, zinc, copper, selenium</a:t>
            </a:r>
          </a:p>
          <a:p>
            <a:pPr marL="742950" indent="-742950">
              <a:buFontTx/>
              <a:buAutoNum type="arabicPeriod" startAt="4"/>
              <a:defRPr/>
            </a:pPr>
            <a:r>
              <a:rPr lang="en-GB" sz="3600" b="1" dirty="0" smtClean="0">
                <a:solidFill>
                  <a:schemeClr val="bg1"/>
                </a:solidFill>
                <a:cs typeface="Arial" panose="020B0604020202020204" pitchFamily="34" charset="0"/>
              </a:rPr>
              <a:t>Check for toxicity: toxic metals, chemicals, radiation</a:t>
            </a:r>
          </a:p>
          <a:p>
            <a:pPr marL="742950" indent="-742950">
              <a:buFontTx/>
              <a:buAutoNum type="arabicPeriod" startAt="4"/>
              <a:defRPr/>
            </a:pPr>
            <a:r>
              <a:rPr lang="en-GB" sz="3600" b="1" dirty="0" smtClean="0">
                <a:solidFill>
                  <a:schemeClr val="bg1"/>
                </a:solidFill>
                <a:cs typeface="Arial" panose="020B0604020202020204" pitchFamily="34" charset="0"/>
              </a:rPr>
              <a:t>Emotional remedy – VEP spray</a:t>
            </a:r>
          </a:p>
          <a:p>
            <a:pPr marL="0" indent="0">
              <a:buFontTx/>
              <a:buNone/>
              <a:defRPr/>
            </a:pPr>
            <a:endParaRPr lang="en-GB" b="1" dirty="0" smtClean="0">
              <a:solidFill>
                <a:schemeClr val="bg1"/>
              </a:solidFill>
              <a:cs typeface="Arial" panose="020B0604020202020204" pitchFamily="34" charset="0"/>
            </a:endParaRPr>
          </a:p>
          <a:p>
            <a:pPr marL="742950" indent="-742950">
              <a:buFontTx/>
              <a:buAutoNum type="arabicPeriod"/>
              <a:defRPr/>
            </a:pPr>
            <a:endParaRPr lang="en-GB" sz="3600" b="1" dirty="0" smtClean="0">
              <a:solidFill>
                <a:schemeClr val="bg1"/>
              </a:solidFill>
              <a:cs typeface="Arial" panose="020B0604020202020204" pitchFamily="34" charset="0"/>
            </a:endParaRPr>
          </a:p>
          <a:p>
            <a:pPr marL="742950" indent="-742950">
              <a:buFontTx/>
              <a:buAutoNum type="arabicPeriod"/>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pPr algn="l"/>
            <a:r>
              <a:rPr lang="en-GB" altLang="en-US" sz="3600" b="1" smtClean="0">
                <a:solidFill>
                  <a:srgbClr val="FFFF00"/>
                </a:solidFill>
                <a:cs typeface="Arial" charset="0"/>
              </a:rPr>
              <a:t>Test for Thyroid dysfunction</a:t>
            </a:r>
          </a:p>
        </p:txBody>
      </p:sp>
      <p:sp>
        <p:nvSpPr>
          <p:cNvPr id="3" name="Content Placeholder 2"/>
          <p:cNvSpPr>
            <a:spLocks noGrp="1"/>
          </p:cNvSpPr>
          <p:nvPr>
            <p:ph idx="1"/>
          </p:nvPr>
        </p:nvSpPr>
        <p:spPr/>
        <p:txBody>
          <a:bodyPr>
            <a:normAutofit/>
          </a:bodyPr>
          <a:lstStyle/>
          <a:p>
            <a:pPr marL="0" indent="0">
              <a:buFontTx/>
              <a:buNone/>
              <a:defRPr/>
            </a:pPr>
            <a:r>
              <a:rPr lang="en-GB" b="1" dirty="0" smtClean="0">
                <a:solidFill>
                  <a:schemeClr val="bg1"/>
                </a:solidFill>
                <a:cs typeface="Arial" panose="020B0604020202020204" pitchFamily="34" charset="0"/>
              </a:rPr>
              <a:t>If T3 strengthens and T4 weakens then problem is with deiodinase in mitochondria.</a:t>
            </a:r>
          </a:p>
          <a:p>
            <a:pPr marL="0" indent="0">
              <a:buFontTx/>
              <a:buNone/>
              <a:defRPr/>
            </a:pPr>
            <a:r>
              <a:rPr lang="en-GB" b="1" dirty="0" smtClean="0">
                <a:solidFill>
                  <a:schemeClr val="bg1"/>
                </a:solidFill>
                <a:cs typeface="Arial" panose="020B0604020202020204" pitchFamily="34" charset="0"/>
              </a:rPr>
              <a:t>If T3 strengthens and T4 does </a:t>
            </a:r>
            <a:r>
              <a:rPr lang="en-GB" b="1" dirty="0" err="1" smtClean="0">
                <a:solidFill>
                  <a:schemeClr val="bg1"/>
                </a:solidFill>
                <a:cs typeface="Arial" panose="020B0604020202020204" pitchFamily="34" charset="0"/>
              </a:rPr>
              <a:t>npt</a:t>
            </a:r>
            <a:r>
              <a:rPr lang="en-GB" b="1" dirty="0" smtClean="0">
                <a:solidFill>
                  <a:schemeClr val="bg1"/>
                </a:solidFill>
                <a:cs typeface="Arial" panose="020B0604020202020204" pitchFamily="34" charset="0"/>
              </a:rPr>
              <a:t> weaken then problem is in the synthesis of T3 in </a:t>
            </a:r>
            <a:r>
              <a:rPr lang="en-GB" b="1" smtClean="0">
                <a:solidFill>
                  <a:schemeClr val="bg1"/>
                </a:solidFill>
                <a:cs typeface="Arial" panose="020B0604020202020204" pitchFamily="34" charset="0"/>
              </a:rPr>
              <a:t>the Thyroid.</a:t>
            </a:r>
            <a:endParaRPr lang="en-GB" b="1" dirty="0" smtClean="0">
              <a:solidFill>
                <a:schemeClr val="bg1"/>
              </a:solidFill>
              <a:cs typeface="Arial" panose="020B0604020202020204" pitchFamily="34" charset="0"/>
            </a:endParaRPr>
          </a:p>
          <a:p>
            <a:pPr marL="742950" indent="-742950">
              <a:buFontTx/>
              <a:buAutoNum type="arabicPeriod"/>
              <a:defRPr/>
            </a:pPr>
            <a:endParaRPr lang="en-GB" sz="3600" b="1" dirty="0" smtClean="0">
              <a:solidFill>
                <a:schemeClr val="bg1"/>
              </a:solidFill>
              <a:cs typeface="Arial" panose="020B0604020202020204" pitchFamily="34" charset="0"/>
            </a:endParaRPr>
          </a:p>
          <a:p>
            <a:pPr marL="742950" indent="-742950">
              <a:buFontTx/>
              <a:buAutoNum type="arabicPeriod"/>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84213" y="549275"/>
            <a:ext cx="7848600" cy="5759450"/>
          </a:xfrm>
          <a:prstGeom prst="rect">
            <a:avLst/>
          </a:prstGeom>
          <a:solidFill>
            <a:schemeClr val="tx1"/>
          </a:solidFill>
          <a:ln w="9525" algn="ctr">
            <a:solidFill>
              <a:schemeClr val="tx1"/>
            </a:solidFill>
            <a:round/>
            <a:headEnd/>
            <a:tailEnd/>
          </a:ln>
        </p:spPr>
        <p:txBody>
          <a:bodyPr/>
          <a:lstStyle/>
          <a:p>
            <a:pPr eaLnBrk="1" hangingPunct="1"/>
            <a:endParaRPr lang="en-US" altLang="en-US"/>
          </a:p>
        </p:txBody>
      </p:sp>
      <p:pic>
        <p:nvPicPr>
          <p:cNvPr id="204803" name="Picture 1"/>
          <p:cNvPicPr>
            <a:picLocks noChangeAspect="1"/>
          </p:cNvPicPr>
          <p:nvPr/>
        </p:nvPicPr>
        <p:blipFill>
          <a:blip r:embed="rId2" cstate="print"/>
          <a:srcRect/>
          <a:stretch>
            <a:fillRect/>
          </a:stretch>
        </p:blipFill>
        <p:spPr bwMode="auto">
          <a:xfrm>
            <a:off x="2484438" y="682625"/>
            <a:ext cx="4783137" cy="5483225"/>
          </a:xfrm>
          <a:prstGeom prst="rect">
            <a:avLst/>
          </a:prstGeom>
          <a:noFill/>
          <a:ln w="9525">
            <a:noFill/>
            <a:miter lim="800000"/>
            <a:headEnd/>
            <a:tailEnd/>
          </a:ln>
        </p:spPr>
      </p:pic>
      <p:sp>
        <p:nvSpPr>
          <p:cNvPr id="204804" name="Oval 3"/>
          <p:cNvSpPr>
            <a:spLocks noChangeArrowheads="1"/>
          </p:cNvSpPr>
          <p:nvPr/>
        </p:nvSpPr>
        <p:spPr bwMode="auto">
          <a:xfrm>
            <a:off x="2627313" y="1773238"/>
            <a:ext cx="4032250" cy="3959225"/>
          </a:xfrm>
          <a:prstGeom prst="ellipse">
            <a:avLst/>
          </a:prstGeom>
          <a:solidFill>
            <a:srgbClr val="6666FF">
              <a:alpha val="38039"/>
            </a:srgbClr>
          </a:solidFill>
          <a:ln w="9525" algn="ctr">
            <a:solidFill>
              <a:schemeClr val="tx1"/>
            </a:solidFill>
            <a:round/>
            <a:headEnd/>
            <a:tailEnd/>
          </a:ln>
        </p:spPr>
        <p:txBody>
          <a:bodyPr/>
          <a:lstStyle/>
          <a:p>
            <a:pPr eaLnBrk="1" hangingPunct="1"/>
            <a:endParaRPr lang="en-US" altLang="en-US"/>
          </a:p>
        </p:txBody>
      </p:sp>
      <p:sp>
        <p:nvSpPr>
          <p:cNvPr id="204805" name="Text Box 4"/>
          <p:cNvSpPr txBox="1">
            <a:spLocks noChangeArrowheads="1"/>
          </p:cNvSpPr>
          <p:nvPr/>
        </p:nvSpPr>
        <p:spPr bwMode="auto">
          <a:xfrm>
            <a:off x="2790825" y="2565400"/>
            <a:ext cx="3633788" cy="1446213"/>
          </a:xfrm>
          <a:prstGeom prst="rect">
            <a:avLst/>
          </a:prstGeom>
          <a:noFill/>
          <a:ln w="9525">
            <a:noFill/>
            <a:miter lim="800000"/>
            <a:headEnd/>
            <a:tailEnd/>
          </a:ln>
          <a:effectLst/>
        </p:spPr>
        <p:txBody>
          <a:bodyPr>
            <a:spAutoFit/>
          </a:bodyPr>
          <a:lstStyle/>
          <a:p>
            <a:pPr algn="ctr" eaLnBrk="1" hangingPunct="1">
              <a:spcBef>
                <a:spcPct val="50000"/>
              </a:spcBef>
            </a:pPr>
            <a:r>
              <a:rPr lang="en-GB" altLang="en-US" sz="4400">
                <a:solidFill>
                  <a:srgbClr val="FFFF00"/>
                </a:solidFill>
              </a:rPr>
              <a:t>The STEROIDS</a:t>
            </a:r>
          </a:p>
        </p:txBody>
      </p:sp>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827088" y="404813"/>
            <a:ext cx="7561262" cy="5688012"/>
          </a:xfrm>
          <a:prstGeom prst="rect">
            <a:avLst/>
          </a:prstGeom>
          <a:noFill/>
          <a:ln w="9525">
            <a:noFill/>
            <a:miter lim="800000"/>
            <a:headEnd/>
            <a:tailEnd/>
          </a:ln>
          <a:effectLst/>
        </p:spPr>
        <p:txBody>
          <a:bodyPr>
            <a:spAutoFit/>
          </a:bodyPr>
          <a:lstStyle/>
          <a:p>
            <a:pPr eaLnBrk="1" hangingPunct="1">
              <a:lnSpc>
                <a:spcPct val="120000"/>
              </a:lnSpc>
              <a:spcBef>
                <a:spcPct val="50000"/>
              </a:spcBef>
            </a:pPr>
            <a:r>
              <a:rPr lang="en-GB" altLang="en-US" sz="3600">
                <a:solidFill>
                  <a:srgbClr val="F6F000"/>
                </a:solidFill>
              </a:rPr>
              <a:t>The Steroid Hormones and Body Tissues</a:t>
            </a:r>
          </a:p>
          <a:p>
            <a:pPr eaLnBrk="1" hangingPunct="1">
              <a:lnSpc>
                <a:spcPct val="120000"/>
              </a:lnSpc>
              <a:spcBef>
                <a:spcPct val="50000"/>
              </a:spcBef>
            </a:pPr>
            <a:r>
              <a:rPr lang="en-GB" altLang="en-US" sz="3600">
                <a:solidFill>
                  <a:schemeClr val="bg1"/>
                </a:solidFill>
              </a:rPr>
              <a:t>Elastin - Progesterone</a:t>
            </a:r>
            <a:r>
              <a:rPr lang="en-GB" altLang="en-US" sz="3600"/>
              <a:t>                   </a:t>
            </a:r>
            <a:r>
              <a:rPr lang="en-GB" altLang="en-US" sz="3600">
                <a:solidFill>
                  <a:schemeClr val="bg1"/>
                </a:solidFill>
              </a:rPr>
              <a:t>Ligament – Aldosterone</a:t>
            </a:r>
            <a:r>
              <a:rPr lang="en-GB" altLang="en-US" sz="3600"/>
              <a:t>                    </a:t>
            </a:r>
            <a:r>
              <a:rPr lang="en-GB" altLang="en-US" sz="3600">
                <a:solidFill>
                  <a:schemeClr val="bg1"/>
                </a:solidFill>
              </a:rPr>
              <a:t>Bone – DHEA</a:t>
            </a:r>
            <a:r>
              <a:rPr lang="en-GB" altLang="en-US" sz="3600"/>
              <a:t>                                  </a:t>
            </a:r>
            <a:r>
              <a:rPr lang="en-GB" altLang="en-US" sz="3600">
                <a:solidFill>
                  <a:schemeClr val="bg1"/>
                </a:solidFill>
              </a:rPr>
              <a:t>Cartilage - Androstenedione Muscle – Testosterone</a:t>
            </a:r>
            <a:r>
              <a:rPr lang="en-US" altLang="en-US" sz="3600">
                <a:solidFill>
                  <a:schemeClr val="bg1"/>
                </a:solidFill>
              </a:rPr>
              <a:t> </a:t>
            </a:r>
            <a:r>
              <a:rPr lang="en-GB" altLang="en-US" sz="3600">
                <a:solidFill>
                  <a:schemeClr val="bg1"/>
                </a:solidFill>
              </a:rPr>
              <a:t>	          Fat – Estrogen	</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1"/>
          <p:cNvPicPr>
            <a:picLocks noChangeAspect="1"/>
          </p:cNvPicPr>
          <p:nvPr/>
        </p:nvPicPr>
        <p:blipFill>
          <a:blip r:embed="rId2" cstate="print"/>
          <a:srcRect/>
          <a:stretch>
            <a:fillRect/>
          </a:stretch>
        </p:blipFill>
        <p:spPr bwMode="auto">
          <a:xfrm>
            <a:off x="684213" y="549275"/>
            <a:ext cx="7881937" cy="5759450"/>
          </a:xfrm>
          <a:prstGeom prst="rect">
            <a:avLst/>
          </a:prstGeom>
          <a:noFill/>
          <a:ln w="9525">
            <a:noFill/>
            <a:miter lim="800000"/>
            <a:headEnd/>
            <a:tailEnd/>
          </a:ln>
        </p:spPr>
      </p:pic>
      <p:sp>
        <p:nvSpPr>
          <p:cNvPr id="206851" name="Text Box 39"/>
          <p:cNvSpPr txBox="1">
            <a:spLocks noChangeArrowheads="1"/>
          </p:cNvSpPr>
          <p:nvPr/>
        </p:nvSpPr>
        <p:spPr bwMode="auto">
          <a:xfrm>
            <a:off x="971550" y="692150"/>
            <a:ext cx="5184775"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FFFF00"/>
                </a:solidFill>
              </a:rPr>
              <a:t>Master Steroid Ring</a:t>
            </a:r>
            <a:endParaRPr lang="en-US" altLang="en-US">
              <a:solidFill>
                <a:srgbClr val="FFFF00"/>
              </a:solidFill>
            </a:endParaRPr>
          </a:p>
        </p:txBody>
      </p:sp>
    </p:spTree>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p:cNvPicPr>
          <p:nvPr/>
        </p:nvPicPr>
        <p:blipFill>
          <a:blip r:embed="rId2" cstate="print"/>
          <a:srcRect/>
          <a:stretch>
            <a:fillRect/>
          </a:stretch>
        </p:blipFill>
        <p:spPr bwMode="auto">
          <a:xfrm>
            <a:off x="755650" y="549275"/>
            <a:ext cx="7777163" cy="5688013"/>
          </a:xfrm>
          <a:prstGeom prst="rect">
            <a:avLst/>
          </a:prstGeom>
          <a:noFill/>
          <a:ln w="9525">
            <a:noFill/>
            <a:miter lim="800000"/>
            <a:headEnd/>
            <a:tailEnd/>
          </a:ln>
        </p:spPr>
      </p:pic>
    </p:spTree>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4"/>
          <p:cNvPicPr>
            <a:picLocks noChangeAspect="1" noChangeArrowheads="1"/>
          </p:cNvPicPr>
          <p:nvPr/>
        </p:nvPicPr>
        <p:blipFill>
          <a:blip r:embed="rId2" cstate="print"/>
          <a:srcRect/>
          <a:stretch>
            <a:fillRect/>
          </a:stretch>
        </p:blipFill>
        <p:spPr bwMode="auto">
          <a:xfrm>
            <a:off x="611188" y="549275"/>
            <a:ext cx="7932737" cy="587533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cstate="print"/>
          <a:srcRect/>
          <a:stretch>
            <a:fillRect/>
          </a:stretch>
        </p:blipFill>
        <p:spPr bwMode="auto">
          <a:xfrm>
            <a:off x="611188" y="549275"/>
            <a:ext cx="7902575" cy="58705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4"/>
          <p:cNvSpPr txBox="1">
            <a:spLocks noChangeArrowheads="1"/>
          </p:cNvSpPr>
          <p:nvPr/>
        </p:nvSpPr>
        <p:spPr bwMode="auto">
          <a:xfrm>
            <a:off x="1662113" y="2722563"/>
            <a:ext cx="5832475" cy="1200150"/>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6F000"/>
                </a:solidFill>
              </a:rPr>
              <a:t>The synthesis of PREGNENALONE</a:t>
            </a:r>
            <a:endParaRPr lang="en-US" altLang="en-US" sz="3600">
              <a:solidFill>
                <a:srgbClr val="F6F000"/>
              </a:solidFill>
            </a:endParaRPr>
          </a:p>
        </p:txBody>
      </p:sp>
    </p:spTree>
  </p:cSld>
  <p:clrMapOvr>
    <a:masterClrMapping/>
  </p:clrMapOvr>
  <p:transition>
    <p:zoom/>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1971"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1972" name="Text Box 4"/>
          <p:cNvSpPr txBox="1">
            <a:spLocks noChangeArrowheads="1"/>
          </p:cNvSpPr>
          <p:nvPr/>
        </p:nvSpPr>
        <p:spPr bwMode="auto">
          <a:xfrm>
            <a:off x="1438275" y="2565400"/>
            <a:ext cx="215900"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a:t>
            </a:r>
          </a:p>
        </p:txBody>
      </p:sp>
      <p:sp>
        <p:nvSpPr>
          <p:cNvPr id="211973" name="Text Box 5"/>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11974" name="Text Box 6"/>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3</a:t>
            </a:r>
          </a:p>
        </p:txBody>
      </p:sp>
      <p:sp>
        <p:nvSpPr>
          <p:cNvPr id="211975" name="Text Box 7"/>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4</a:t>
            </a:r>
          </a:p>
        </p:txBody>
      </p:sp>
      <p:sp>
        <p:nvSpPr>
          <p:cNvPr id="211976" name="Text Box 8"/>
          <p:cNvSpPr txBox="1">
            <a:spLocks noChangeArrowheads="1"/>
          </p:cNvSpPr>
          <p:nvPr/>
        </p:nvSpPr>
        <p:spPr bwMode="auto">
          <a:xfrm>
            <a:off x="2051050"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5</a:t>
            </a:r>
          </a:p>
        </p:txBody>
      </p:sp>
      <p:sp>
        <p:nvSpPr>
          <p:cNvPr id="211977" name="Text Box 9"/>
          <p:cNvSpPr txBox="1">
            <a:spLocks noChangeArrowheads="1"/>
          </p:cNvSpPr>
          <p:nvPr/>
        </p:nvSpPr>
        <p:spPr bwMode="auto">
          <a:xfrm>
            <a:off x="2374900"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6</a:t>
            </a:r>
          </a:p>
        </p:txBody>
      </p:sp>
      <p:sp>
        <p:nvSpPr>
          <p:cNvPr id="211978" name="Text Box 10"/>
          <p:cNvSpPr txBox="1">
            <a:spLocks noChangeArrowheads="1"/>
          </p:cNvSpPr>
          <p:nvPr/>
        </p:nvSpPr>
        <p:spPr bwMode="auto">
          <a:xfrm>
            <a:off x="2700338"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7</a:t>
            </a:r>
          </a:p>
        </p:txBody>
      </p:sp>
      <p:sp>
        <p:nvSpPr>
          <p:cNvPr id="211979" name="Text Box 11"/>
          <p:cNvSpPr txBox="1">
            <a:spLocks noChangeArrowheads="1"/>
          </p:cNvSpPr>
          <p:nvPr/>
        </p:nvSpPr>
        <p:spPr bwMode="auto">
          <a:xfrm>
            <a:off x="2700338"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8</a:t>
            </a:r>
          </a:p>
        </p:txBody>
      </p:sp>
      <p:sp>
        <p:nvSpPr>
          <p:cNvPr id="211980" name="Text Box 12"/>
          <p:cNvSpPr txBox="1">
            <a:spLocks noChangeArrowheads="1"/>
          </p:cNvSpPr>
          <p:nvPr/>
        </p:nvSpPr>
        <p:spPr bwMode="auto">
          <a:xfrm>
            <a:off x="2411413" y="25654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9</a:t>
            </a:r>
          </a:p>
        </p:txBody>
      </p:sp>
      <p:sp>
        <p:nvSpPr>
          <p:cNvPr id="211981" name="Text Box 13"/>
          <p:cNvSpPr txBox="1">
            <a:spLocks noChangeArrowheads="1"/>
          </p:cNvSpPr>
          <p:nvPr/>
        </p:nvSpPr>
        <p:spPr bwMode="auto">
          <a:xfrm>
            <a:off x="2051050" y="2708275"/>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10</a:t>
            </a:r>
          </a:p>
        </p:txBody>
      </p:sp>
      <p:sp>
        <p:nvSpPr>
          <p:cNvPr id="211982" name="Text Box 14"/>
          <p:cNvSpPr txBox="1">
            <a:spLocks noChangeArrowheads="1"/>
          </p:cNvSpPr>
          <p:nvPr/>
        </p:nvSpPr>
        <p:spPr bwMode="auto">
          <a:xfrm>
            <a:off x="2555875" y="1916113"/>
            <a:ext cx="360363"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11</a:t>
            </a:r>
          </a:p>
        </p:txBody>
      </p:sp>
      <p:sp>
        <p:nvSpPr>
          <p:cNvPr id="211983" name="Text Box 15"/>
          <p:cNvSpPr txBox="1">
            <a:spLocks noChangeArrowheads="1"/>
          </p:cNvSpPr>
          <p:nvPr/>
        </p:nvSpPr>
        <p:spPr bwMode="auto">
          <a:xfrm>
            <a:off x="2843213" y="1700213"/>
            <a:ext cx="360362"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12</a:t>
            </a:r>
          </a:p>
        </p:txBody>
      </p:sp>
      <p:sp>
        <p:nvSpPr>
          <p:cNvPr id="211984" name="Text Box 16"/>
          <p:cNvSpPr txBox="1">
            <a:spLocks noChangeArrowheads="1"/>
          </p:cNvSpPr>
          <p:nvPr/>
        </p:nvSpPr>
        <p:spPr bwMode="auto">
          <a:xfrm>
            <a:off x="3132138" y="1916113"/>
            <a:ext cx="360362"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13</a:t>
            </a:r>
          </a:p>
        </p:txBody>
      </p:sp>
      <p:sp>
        <p:nvSpPr>
          <p:cNvPr id="211985" name="Text Box 17"/>
          <p:cNvSpPr txBox="1">
            <a:spLocks noChangeArrowheads="1"/>
          </p:cNvSpPr>
          <p:nvPr/>
        </p:nvSpPr>
        <p:spPr bwMode="auto">
          <a:xfrm>
            <a:off x="3132138" y="22764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14</a:t>
            </a:r>
          </a:p>
        </p:txBody>
      </p:sp>
      <p:sp>
        <p:nvSpPr>
          <p:cNvPr id="211986" name="Text Box 18"/>
          <p:cNvSpPr txBox="1">
            <a:spLocks noChangeArrowheads="1"/>
          </p:cNvSpPr>
          <p:nvPr/>
        </p:nvSpPr>
        <p:spPr bwMode="auto">
          <a:xfrm>
            <a:off x="3779838" y="2349500"/>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15</a:t>
            </a:r>
          </a:p>
        </p:txBody>
      </p:sp>
      <p:sp>
        <p:nvSpPr>
          <p:cNvPr id="211987" name="Text Box 19"/>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11988" name="Text Box 20"/>
          <p:cNvSpPr txBox="1">
            <a:spLocks noChangeArrowheads="1"/>
          </p:cNvSpPr>
          <p:nvPr/>
        </p:nvSpPr>
        <p:spPr bwMode="auto">
          <a:xfrm>
            <a:off x="3779838" y="1798638"/>
            <a:ext cx="360362"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17</a:t>
            </a:r>
          </a:p>
        </p:txBody>
      </p:sp>
      <p:sp>
        <p:nvSpPr>
          <p:cNvPr id="211989" name="Line 21"/>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11990" name="AutoShape 23"/>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1991" name="AutoShape 24"/>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1992" name="Line 25"/>
          <p:cNvSpPr>
            <a:spLocks noChangeShapeType="1"/>
          </p:cNvSpPr>
          <p:nvPr/>
        </p:nvSpPr>
        <p:spPr bwMode="auto">
          <a:xfrm flipV="1">
            <a:off x="2051050" y="2565400"/>
            <a:ext cx="0" cy="215900"/>
          </a:xfrm>
          <a:prstGeom prst="line">
            <a:avLst/>
          </a:prstGeom>
          <a:noFill/>
          <a:ln w="38100">
            <a:solidFill>
              <a:schemeClr val="bg1"/>
            </a:solidFill>
            <a:round/>
            <a:headEnd/>
            <a:tailEnd/>
          </a:ln>
          <a:effectLst/>
        </p:spPr>
        <p:txBody>
          <a:bodyPr/>
          <a:lstStyle/>
          <a:p>
            <a:endParaRPr lang="en-GB"/>
          </a:p>
        </p:txBody>
      </p:sp>
      <p:sp>
        <p:nvSpPr>
          <p:cNvPr id="211993" name="Text Box 26"/>
          <p:cNvSpPr txBox="1">
            <a:spLocks noChangeArrowheads="1"/>
          </p:cNvSpPr>
          <p:nvPr/>
        </p:nvSpPr>
        <p:spPr bwMode="auto">
          <a:xfrm>
            <a:off x="1763713" y="22764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1994" name="Line 27"/>
          <p:cNvSpPr>
            <a:spLocks noChangeShapeType="1"/>
          </p:cNvSpPr>
          <p:nvPr/>
        </p:nvSpPr>
        <p:spPr bwMode="auto">
          <a:xfrm flipV="1">
            <a:off x="4067175" y="1412875"/>
            <a:ext cx="0" cy="360363"/>
          </a:xfrm>
          <a:prstGeom prst="line">
            <a:avLst/>
          </a:prstGeom>
          <a:noFill/>
          <a:ln w="38100">
            <a:solidFill>
              <a:schemeClr val="bg1"/>
            </a:solidFill>
            <a:round/>
            <a:headEnd/>
            <a:tailEnd/>
          </a:ln>
          <a:effectLst/>
        </p:spPr>
        <p:txBody>
          <a:bodyPr/>
          <a:lstStyle/>
          <a:p>
            <a:endParaRPr lang="en-GB"/>
          </a:p>
        </p:txBody>
      </p:sp>
      <p:sp>
        <p:nvSpPr>
          <p:cNvPr id="211995" name="Text Box 28"/>
          <p:cNvSpPr txBox="1">
            <a:spLocks noChangeArrowheads="1"/>
          </p:cNvSpPr>
          <p:nvPr/>
        </p:nvSpPr>
        <p:spPr bwMode="auto">
          <a:xfrm>
            <a:off x="3924300" y="1125538"/>
            <a:ext cx="4318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endParaRPr lang="en-GB" altLang="en-US" sz="1200">
              <a:solidFill>
                <a:schemeClr val="bg1"/>
              </a:solidFill>
            </a:endParaRPr>
          </a:p>
        </p:txBody>
      </p:sp>
      <p:sp>
        <p:nvSpPr>
          <p:cNvPr id="211996" name="Line 29"/>
          <p:cNvSpPr>
            <a:spLocks noChangeShapeType="1"/>
          </p:cNvSpPr>
          <p:nvPr/>
        </p:nvSpPr>
        <p:spPr bwMode="auto">
          <a:xfrm flipH="1" flipV="1">
            <a:off x="3851275" y="1052513"/>
            <a:ext cx="142875" cy="161925"/>
          </a:xfrm>
          <a:prstGeom prst="line">
            <a:avLst/>
          </a:prstGeom>
          <a:noFill/>
          <a:ln w="38100">
            <a:solidFill>
              <a:schemeClr val="bg1"/>
            </a:solidFill>
            <a:round/>
            <a:headEnd/>
            <a:tailEnd/>
          </a:ln>
          <a:effectLst/>
        </p:spPr>
        <p:txBody>
          <a:bodyPr/>
          <a:lstStyle/>
          <a:p>
            <a:endParaRPr lang="en-GB"/>
          </a:p>
        </p:txBody>
      </p:sp>
      <p:sp>
        <p:nvSpPr>
          <p:cNvPr id="211997" name="Text Box 30"/>
          <p:cNvSpPr txBox="1">
            <a:spLocks noChangeArrowheads="1"/>
          </p:cNvSpPr>
          <p:nvPr/>
        </p:nvSpPr>
        <p:spPr bwMode="auto">
          <a:xfrm>
            <a:off x="3563938" y="7651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 </a:t>
            </a:r>
            <a:endParaRPr lang="en-GB" altLang="en-US" sz="1200">
              <a:solidFill>
                <a:schemeClr val="bg1"/>
              </a:solidFill>
            </a:endParaRPr>
          </a:p>
        </p:txBody>
      </p:sp>
      <p:sp>
        <p:nvSpPr>
          <p:cNvPr id="211998" name="Text Box 31"/>
          <p:cNvSpPr txBox="1">
            <a:spLocks noChangeArrowheads="1"/>
          </p:cNvSpPr>
          <p:nvPr/>
        </p:nvSpPr>
        <p:spPr bwMode="auto">
          <a:xfrm>
            <a:off x="5072063" y="584200"/>
            <a:ext cx="3168650" cy="646113"/>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rgbClr val="FFFF00"/>
                </a:solidFill>
              </a:rPr>
              <a:t>Cholesterol</a:t>
            </a:r>
          </a:p>
        </p:txBody>
      </p:sp>
      <p:sp>
        <p:nvSpPr>
          <p:cNvPr id="211999" name="Line 32"/>
          <p:cNvSpPr>
            <a:spLocks noChangeShapeType="1"/>
          </p:cNvSpPr>
          <p:nvPr/>
        </p:nvSpPr>
        <p:spPr bwMode="auto">
          <a:xfrm flipH="1" flipV="1">
            <a:off x="3276600" y="981075"/>
            <a:ext cx="142875" cy="161925"/>
          </a:xfrm>
          <a:prstGeom prst="line">
            <a:avLst/>
          </a:prstGeom>
          <a:noFill/>
          <a:ln w="38100">
            <a:solidFill>
              <a:schemeClr val="bg1"/>
            </a:solidFill>
            <a:round/>
            <a:headEnd/>
            <a:tailEnd/>
          </a:ln>
          <a:effectLst/>
        </p:spPr>
        <p:txBody>
          <a:bodyPr/>
          <a:lstStyle/>
          <a:p>
            <a:endParaRPr lang="en-GB"/>
          </a:p>
        </p:txBody>
      </p:sp>
      <p:sp>
        <p:nvSpPr>
          <p:cNvPr id="212000" name="Text Box 33"/>
          <p:cNvSpPr txBox="1">
            <a:spLocks noChangeArrowheads="1"/>
          </p:cNvSpPr>
          <p:nvPr/>
        </p:nvSpPr>
        <p:spPr bwMode="auto">
          <a:xfrm>
            <a:off x="3348038" y="111442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 </a:t>
            </a:r>
            <a:endParaRPr lang="en-GB" altLang="en-US" sz="1200">
              <a:solidFill>
                <a:schemeClr val="bg1"/>
              </a:solidFill>
            </a:endParaRPr>
          </a:p>
        </p:txBody>
      </p:sp>
      <p:sp>
        <p:nvSpPr>
          <p:cNvPr id="212001" name="Text Box 34"/>
          <p:cNvSpPr txBox="1">
            <a:spLocks noChangeArrowheads="1"/>
          </p:cNvSpPr>
          <p:nvPr/>
        </p:nvSpPr>
        <p:spPr bwMode="auto">
          <a:xfrm>
            <a:off x="2987675" y="7651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 </a:t>
            </a:r>
            <a:endParaRPr lang="en-GB" altLang="en-US" sz="1200">
              <a:solidFill>
                <a:schemeClr val="bg1"/>
              </a:solidFill>
            </a:endParaRPr>
          </a:p>
        </p:txBody>
      </p:sp>
      <p:sp>
        <p:nvSpPr>
          <p:cNvPr id="212002" name="Line 35"/>
          <p:cNvSpPr>
            <a:spLocks noChangeShapeType="1"/>
          </p:cNvSpPr>
          <p:nvPr/>
        </p:nvSpPr>
        <p:spPr bwMode="auto">
          <a:xfrm flipV="1">
            <a:off x="3563938" y="1052513"/>
            <a:ext cx="71437" cy="92075"/>
          </a:xfrm>
          <a:prstGeom prst="line">
            <a:avLst/>
          </a:prstGeom>
          <a:noFill/>
          <a:ln w="38100">
            <a:solidFill>
              <a:schemeClr val="bg1"/>
            </a:solidFill>
            <a:round/>
            <a:headEnd/>
            <a:tailEnd/>
          </a:ln>
          <a:effectLst/>
        </p:spPr>
        <p:txBody>
          <a:bodyPr/>
          <a:lstStyle/>
          <a:p>
            <a:endParaRPr lang="en-GB"/>
          </a:p>
        </p:txBody>
      </p:sp>
      <p:sp>
        <p:nvSpPr>
          <p:cNvPr id="212003" name="Text Box 36"/>
          <p:cNvSpPr txBox="1">
            <a:spLocks noChangeArrowheads="1"/>
          </p:cNvSpPr>
          <p:nvPr/>
        </p:nvSpPr>
        <p:spPr bwMode="auto">
          <a:xfrm>
            <a:off x="3276600"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2004" name="Line 37"/>
          <p:cNvSpPr>
            <a:spLocks noChangeShapeType="1"/>
          </p:cNvSpPr>
          <p:nvPr/>
        </p:nvSpPr>
        <p:spPr bwMode="auto">
          <a:xfrm flipV="1">
            <a:off x="4140200" y="1068388"/>
            <a:ext cx="71438" cy="92075"/>
          </a:xfrm>
          <a:prstGeom prst="line">
            <a:avLst/>
          </a:prstGeom>
          <a:noFill/>
          <a:ln w="38100">
            <a:solidFill>
              <a:schemeClr val="bg1"/>
            </a:solidFill>
            <a:round/>
            <a:headEnd/>
            <a:tailEnd/>
          </a:ln>
          <a:effectLst/>
        </p:spPr>
        <p:txBody>
          <a:bodyPr/>
          <a:lstStyle/>
          <a:p>
            <a:endParaRPr lang="en-GB"/>
          </a:p>
        </p:txBody>
      </p:sp>
      <p:sp>
        <p:nvSpPr>
          <p:cNvPr id="212005" name="Text Box 38"/>
          <p:cNvSpPr txBox="1">
            <a:spLocks noChangeArrowheads="1"/>
          </p:cNvSpPr>
          <p:nvPr/>
        </p:nvSpPr>
        <p:spPr bwMode="auto">
          <a:xfrm>
            <a:off x="4140200" y="7651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 </a:t>
            </a:r>
            <a:endParaRPr lang="en-GB" altLang="en-US" sz="1200">
              <a:solidFill>
                <a:schemeClr val="bg1"/>
              </a:solidFill>
            </a:endParaRPr>
          </a:p>
        </p:txBody>
      </p:sp>
      <p:sp>
        <p:nvSpPr>
          <p:cNvPr id="212006" name="Text Box 39"/>
          <p:cNvSpPr txBox="1">
            <a:spLocks noChangeArrowheads="1"/>
          </p:cNvSpPr>
          <p:nvPr/>
        </p:nvSpPr>
        <p:spPr bwMode="auto">
          <a:xfrm>
            <a:off x="4427538" y="1125538"/>
            <a:ext cx="4318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endParaRPr lang="en-GB" altLang="en-US" sz="1200">
              <a:solidFill>
                <a:schemeClr val="bg1"/>
              </a:solidFill>
            </a:endParaRPr>
          </a:p>
        </p:txBody>
      </p:sp>
      <p:sp>
        <p:nvSpPr>
          <p:cNvPr id="212007" name="Line 40"/>
          <p:cNvSpPr>
            <a:spLocks noChangeShapeType="1"/>
          </p:cNvSpPr>
          <p:nvPr/>
        </p:nvSpPr>
        <p:spPr bwMode="auto">
          <a:xfrm flipH="1" flipV="1">
            <a:off x="4356100" y="1052513"/>
            <a:ext cx="142875" cy="161925"/>
          </a:xfrm>
          <a:prstGeom prst="line">
            <a:avLst/>
          </a:prstGeom>
          <a:noFill/>
          <a:ln w="38100">
            <a:solidFill>
              <a:schemeClr val="bg1"/>
            </a:solidFill>
            <a:round/>
            <a:headEnd/>
            <a:tailEnd/>
          </a:ln>
          <a:effectLst/>
        </p:spPr>
        <p:txBody>
          <a:bodyPr/>
          <a:lstStyle/>
          <a:p>
            <a:endParaRPr lang="en-GB"/>
          </a:p>
        </p:txBody>
      </p:sp>
      <p:sp>
        <p:nvSpPr>
          <p:cNvPr id="212008" name="Line 41"/>
          <p:cNvSpPr>
            <a:spLocks noChangeShapeType="1"/>
          </p:cNvSpPr>
          <p:nvPr/>
        </p:nvSpPr>
        <p:spPr bwMode="auto">
          <a:xfrm flipV="1">
            <a:off x="4716463" y="1052513"/>
            <a:ext cx="71437" cy="92075"/>
          </a:xfrm>
          <a:prstGeom prst="line">
            <a:avLst/>
          </a:prstGeom>
          <a:noFill/>
          <a:ln w="38100">
            <a:solidFill>
              <a:schemeClr val="bg1"/>
            </a:solidFill>
            <a:round/>
            <a:headEnd/>
            <a:tailEnd/>
          </a:ln>
          <a:effectLst/>
        </p:spPr>
        <p:txBody>
          <a:bodyPr/>
          <a:lstStyle/>
          <a:p>
            <a:endParaRPr lang="en-GB"/>
          </a:p>
        </p:txBody>
      </p:sp>
      <p:sp>
        <p:nvSpPr>
          <p:cNvPr id="212009" name="Text Box 42"/>
          <p:cNvSpPr txBox="1">
            <a:spLocks noChangeArrowheads="1"/>
          </p:cNvSpPr>
          <p:nvPr/>
        </p:nvSpPr>
        <p:spPr bwMode="auto">
          <a:xfrm>
            <a:off x="4643438" y="7651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 </a:t>
            </a:r>
            <a:endParaRPr lang="en-GB" altLang="en-US" sz="1200">
              <a:solidFill>
                <a:schemeClr val="bg1"/>
              </a:solidFill>
            </a:endParaRPr>
          </a:p>
        </p:txBody>
      </p:sp>
      <p:sp>
        <p:nvSpPr>
          <p:cNvPr id="212010" name="Text Box 43"/>
          <p:cNvSpPr txBox="1">
            <a:spLocks noChangeArrowheads="1"/>
          </p:cNvSpPr>
          <p:nvPr/>
        </p:nvSpPr>
        <p:spPr bwMode="auto">
          <a:xfrm>
            <a:off x="4787900" y="148431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 </a:t>
            </a:r>
            <a:endParaRPr lang="en-GB" altLang="en-US" sz="1200">
              <a:solidFill>
                <a:schemeClr val="bg1"/>
              </a:solidFill>
            </a:endParaRPr>
          </a:p>
        </p:txBody>
      </p:sp>
      <p:sp>
        <p:nvSpPr>
          <p:cNvPr id="212011" name="Line 44"/>
          <p:cNvSpPr>
            <a:spLocks noChangeShapeType="1"/>
          </p:cNvSpPr>
          <p:nvPr/>
        </p:nvSpPr>
        <p:spPr bwMode="auto">
          <a:xfrm flipH="1" flipV="1">
            <a:off x="4716463" y="1412875"/>
            <a:ext cx="142875" cy="161925"/>
          </a:xfrm>
          <a:prstGeom prst="line">
            <a:avLst/>
          </a:prstGeom>
          <a:noFill/>
          <a:ln w="38100">
            <a:solidFill>
              <a:schemeClr val="bg1"/>
            </a:solidFill>
            <a:round/>
            <a:headEnd/>
            <a:tailEnd/>
          </a:ln>
          <a:effectLst/>
        </p:spPr>
        <p:txBody>
          <a:bodyPr/>
          <a:lstStyle/>
          <a:p>
            <a:endParaRPr lang="en-GB"/>
          </a:p>
        </p:txBody>
      </p:sp>
      <p:sp>
        <p:nvSpPr>
          <p:cNvPr id="212012" name="AutoShape 45"/>
          <p:cNvSpPr>
            <a:spLocks noChangeArrowheads="1"/>
          </p:cNvSpPr>
          <p:nvPr/>
        </p:nvSpPr>
        <p:spPr bwMode="auto">
          <a:xfrm rot="5400000">
            <a:off x="2914650"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2013" name="AutoShape 46"/>
          <p:cNvSpPr>
            <a:spLocks noChangeArrowheads="1"/>
          </p:cNvSpPr>
          <p:nvPr/>
        </p:nvSpPr>
        <p:spPr bwMode="auto">
          <a:xfrm rot="5400000">
            <a:off x="3851275"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2014" name="AutoShape 47"/>
          <p:cNvSpPr>
            <a:spLocks noChangeArrowheads="1"/>
          </p:cNvSpPr>
          <p:nvPr/>
        </p:nvSpPr>
        <p:spPr bwMode="auto">
          <a:xfrm rot="5400000">
            <a:off x="4354513" y="443865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2015" name="AutoShape 48"/>
          <p:cNvSpPr>
            <a:spLocks noChangeArrowheads="1"/>
          </p:cNvSpPr>
          <p:nvPr/>
        </p:nvSpPr>
        <p:spPr bwMode="auto">
          <a:xfrm rot="5400000">
            <a:off x="5364163" y="4437063"/>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2016" name="Line 50"/>
          <p:cNvSpPr>
            <a:spLocks noChangeShapeType="1"/>
          </p:cNvSpPr>
          <p:nvPr/>
        </p:nvSpPr>
        <p:spPr bwMode="auto">
          <a:xfrm flipV="1">
            <a:off x="3924300" y="5157788"/>
            <a:ext cx="0" cy="215900"/>
          </a:xfrm>
          <a:prstGeom prst="line">
            <a:avLst/>
          </a:prstGeom>
          <a:noFill/>
          <a:ln w="38100">
            <a:solidFill>
              <a:schemeClr val="bg1"/>
            </a:solidFill>
            <a:round/>
            <a:headEnd/>
            <a:tailEnd/>
          </a:ln>
          <a:effectLst/>
        </p:spPr>
        <p:txBody>
          <a:bodyPr/>
          <a:lstStyle/>
          <a:p>
            <a:endParaRPr lang="en-GB"/>
          </a:p>
        </p:txBody>
      </p:sp>
      <p:sp>
        <p:nvSpPr>
          <p:cNvPr id="212017" name="Text Box 51"/>
          <p:cNvSpPr txBox="1">
            <a:spLocks noChangeArrowheads="1"/>
          </p:cNvSpPr>
          <p:nvPr/>
        </p:nvSpPr>
        <p:spPr bwMode="auto">
          <a:xfrm>
            <a:off x="3635375" y="4868863"/>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2018" name="Line 52"/>
          <p:cNvSpPr>
            <a:spLocks noChangeShapeType="1"/>
          </p:cNvSpPr>
          <p:nvPr/>
        </p:nvSpPr>
        <p:spPr bwMode="auto">
          <a:xfrm flipV="1">
            <a:off x="5364163" y="4365625"/>
            <a:ext cx="0" cy="215900"/>
          </a:xfrm>
          <a:prstGeom prst="line">
            <a:avLst/>
          </a:prstGeom>
          <a:noFill/>
          <a:ln w="38100">
            <a:solidFill>
              <a:schemeClr val="bg1"/>
            </a:solidFill>
            <a:round/>
            <a:headEnd/>
            <a:tailEnd/>
          </a:ln>
          <a:effectLst/>
        </p:spPr>
        <p:txBody>
          <a:bodyPr/>
          <a:lstStyle/>
          <a:p>
            <a:endParaRPr lang="en-GB"/>
          </a:p>
        </p:txBody>
      </p:sp>
      <p:sp>
        <p:nvSpPr>
          <p:cNvPr id="212019" name="Text Box 53"/>
          <p:cNvSpPr txBox="1">
            <a:spLocks noChangeArrowheads="1"/>
          </p:cNvSpPr>
          <p:nvPr/>
        </p:nvSpPr>
        <p:spPr bwMode="auto">
          <a:xfrm>
            <a:off x="5076825" y="4076700"/>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2020" name="Text Box 54"/>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12021" name="Text Box 55"/>
          <p:cNvSpPr txBox="1">
            <a:spLocks noChangeArrowheads="1"/>
          </p:cNvSpPr>
          <p:nvPr/>
        </p:nvSpPr>
        <p:spPr bwMode="auto">
          <a:xfrm>
            <a:off x="3276600" y="587692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4</a:t>
            </a:r>
          </a:p>
        </p:txBody>
      </p:sp>
      <p:sp>
        <p:nvSpPr>
          <p:cNvPr id="212022" name="Text Box 56"/>
          <p:cNvSpPr txBox="1">
            <a:spLocks noChangeArrowheads="1"/>
          </p:cNvSpPr>
          <p:nvPr/>
        </p:nvSpPr>
        <p:spPr bwMode="auto">
          <a:xfrm>
            <a:off x="5867400" y="4724400"/>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12023" name="Text Box 57"/>
          <p:cNvSpPr txBox="1">
            <a:spLocks noChangeArrowheads="1"/>
          </p:cNvSpPr>
          <p:nvPr/>
        </p:nvSpPr>
        <p:spPr bwMode="auto">
          <a:xfrm>
            <a:off x="2987675" y="573405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3</a:t>
            </a:r>
          </a:p>
        </p:txBody>
      </p:sp>
      <p:sp>
        <p:nvSpPr>
          <p:cNvPr id="212024" name="Line 58"/>
          <p:cNvSpPr>
            <a:spLocks noChangeShapeType="1"/>
          </p:cNvSpPr>
          <p:nvPr/>
        </p:nvSpPr>
        <p:spPr bwMode="auto">
          <a:xfrm flipH="1">
            <a:off x="2843213" y="5949950"/>
            <a:ext cx="144462" cy="71438"/>
          </a:xfrm>
          <a:prstGeom prst="line">
            <a:avLst/>
          </a:prstGeom>
          <a:noFill/>
          <a:ln w="38100">
            <a:solidFill>
              <a:srgbClr val="FFFF00"/>
            </a:solidFill>
            <a:round/>
            <a:headEnd/>
            <a:tailEnd/>
          </a:ln>
          <a:effectLst/>
        </p:spPr>
        <p:txBody>
          <a:bodyPr/>
          <a:lstStyle/>
          <a:p>
            <a:endParaRPr lang="en-GB"/>
          </a:p>
        </p:txBody>
      </p:sp>
      <p:sp>
        <p:nvSpPr>
          <p:cNvPr id="212025" name="Text Box 59"/>
          <p:cNvSpPr txBox="1">
            <a:spLocks noChangeArrowheads="1"/>
          </p:cNvSpPr>
          <p:nvPr/>
        </p:nvSpPr>
        <p:spPr bwMode="auto">
          <a:xfrm>
            <a:off x="2411413" y="5876925"/>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HO</a:t>
            </a:r>
            <a:endParaRPr lang="en-GB" altLang="en-US" sz="1200">
              <a:solidFill>
                <a:srgbClr val="FFFF00"/>
              </a:solidFill>
            </a:endParaRPr>
          </a:p>
        </p:txBody>
      </p:sp>
      <p:sp>
        <p:nvSpPr>
          <p:cNvPr id="212026" name="Line 60"/>
          <p:cNvSpPr>
            <a:spLocks noChangeShapeType="1"/>
          </p:cNvSpPr>
          <p:nvPr/>
        </p:nvSpPr>
        <p:spPr bwMode="auto">
          <a:xfrm rot="-240000">
            <a:off x="4067175" y="5876925"/>
            <a:ext cx="288925" cy="215900"/>
          </a:xfrm>
          <a:prstGeom prst="line">
            <a:avLst/>
          </a:prstGeom>
          <a:noFill/>
          <a:ln w="38100">
            <a:solidFill>
              <a:srgbClr val="FFFF00"/>
            </a:solidFill>
            <a:round/>
            <a:headEnd/>
            <a:tailEnd/>
          </a:ln>
          <a:effectLst/>
        </p:spPr>
        <p:txBody>
          <a:bodyPr/>
          <a:lstStyle/>
          <a:p>
            <a:endParaRPr lang="en-GB"/>
          </a:p>
        </p:txBody>
      </p:sp>
      <p:sp>
        <p:nvSpPr>
          <p:cNvPr id="212027" name="Line 61"/>
          <p:cNvSpPr>
            <a:spLocks noChangeShapeType="1"/>
          </p:cNvSpPr>
          <p:nvPr/>
        </p:nvSpPr>
        <p:spPr bwMode="auto">
          <a:xfrm flipV="1">
            <a:off x="5940425" y="4221163"/>
            <a:ext cx="0" cy="204787"/>
          </a:xfrm>
          <a:prstGeom prst="line">
            <a:avLst/>
          </a:prstGeom>
          <a:noFill/>
          <a:ln w="38100">
            <a:solidFill>
              <a:schemeClr val="bg1"/>
            </a:solidFill>
            <a:round/>
            <a:headEnd/>
            <a:tailEnd/>
          </a:ln>
          <a:effectLst/>
        </p:spPr>
        <p:txBody>
          <a:bodyPr/>
          <a:lstStyle/>
          <a:p>
            <a:endParaRPr lang="en-GB"/>
          </a:p>
        </p:txBody>
      </p:sp>
      <p:sp>
        <p:nvSpPr>
          <p:cNvPr id="212028" name="Text Box 62"/>
          <p:cNvSpPr txBox="1">
            <a:spLocks noChangeArrowheads="1"/>
          </p:cNvSpPr>
          <p:nvPr/>
        </p:nvSpPr>
        <p:spPr bwMode="auto">
          <a:xfrm>
            <a:off x="5795963" y="3860800"/>
            <a:ext cx="7921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r>
              <a:rPr lang="en-GB" altLang="en-US" sz="1600">
                <a:solidFill>
                  <a:srgbClr val="FFFF00"/>
                </a:solidFill>
              </a:rPr>
              <a:t> = O</a:t>
            </a:r>
            <a:endParaRPr lang="en-GB" altLang="en-US" sz="1200">
              <a:solidFill>
                <a:srgbClr val="FFFF00"/>
              </a:solidFill>
            </a:endParaRPr>
          </a:p>
        </p:txBody>
      </p:sp>
      <p:sp>
        <p:nvSpPr>
          <p:cNvPr id="212029" name="Line 63"/>
          <p:cNvSpPr>
            <a:spLocks noChangeShapeType="1"/>
          </p:cNvSpPr>
          <p:nvPr/>
        </p:nvSpPr>
        <p:spPr bwMode="auto">
          <a:xfrm flipV="1">
            <a:off x="5940425" y="3644900"/>
            <a:ext cx="0" cy="215900"/>
          </a:xfrm>
          <a:prstGeom prst="line">
            <a:avLst/>
          </a:prstGeom>
          <a:noFill/>
          <a:ln w="38100">
            <a:solidFill>
              <a:srgbClr val="FFFF00"/>
            </a:solidFill>
            <a:round/>
            <a:headEnd/>
            <a:tailEnd/>
          </a:ln>
          <a:effectLst/>
        </p:spPr>
        <p:txBody>
          <a:bodyPr/>
          <a:lstStyle/>
          <a:p>
            <a:endParaRPr lang="en-GB"/>
          </a:p>
        </p:txBody>
      </p:sp>
      <p:sp>
        <p:nvSpPr>
          <p:cNvPr id="212030" name="Text Box 64"/>
          <p:cNvSpPr txBox="1">
            <a:spLocks noChangeArrowheads="1"/>
          </p:cNvSpPr>
          <p:nvPr/>
        </p:nvSpPr>
        <p:spPr bwMode="auto">
          <a:xfrm>
            <a:off x="5795963" y="3284538"/>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CH</a:t>
            </a:r>
            <a:r>
              <a:rPr lang="en-GB" altLang="en-US" sz="1200">
                <a:solidFill>
                  <a:srgbClr val="FFFF00"/>
                </a:solidFill>
              </a:rPr>
              <a:t>3</a:t>
            </a:r>
          </a:p>
        </p:txBody>
      </p:sp>
      <p:sp>
        <p:nvSpPr>
          <p:cNvPr id="3351617" name="Text Box 65"/>
          <p:cNvSpPr txBox="1">
            <a:spLocks noChangeArrowheads="1"/>
          </p:cNvSpPr>
          <p:nvPr/>
        </p:nvSpPr>
        <p:spPr bwMode="auto">
          <a:xfrm>
            <a:off x="5184775" y="5580063"/>
            <a:ext cx="3600450" cy="64611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Pregnenalone</a:t>
            </a:r>
            <a:endParaRPr lang="en-US" altLang="en-US" sz="3600">
              <a:solidFill>
                <a:srgbClr val="FFFF00"/>
              </a:solidFill>
            </a:endParaRPr>
          </a:p>
        </p:txBody>
      </p:sp>
      <p:sp>
        <p:nvSpPr>
          <p:cNvPr id="3351618" name="AutoShape 66"/>
          <p:cNvSpPr>
            <a:spLocks noChangeArrowheads="1"/>
          </p:cNvSpPr>
          <p:nvPr/>
        </p:nvSpPr>
        <p:spPr bwMode="auto">
          <a:xfrm rot="2291202">
            <a:off x="3132138" y="3141663"/>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3351619" name="Text Box 67"/>
          <p:cNvSpPr txBox="1">
            <a:spLocks noChangeArrowheads="1"/>
          </p:cNvSpPr>
          <p:nvPr/>
        </p:nvSpPr>
        <p:spPr bwMode="auto">
          <a:xfrm>
            <a:off x="4572000" y="2276475"/>
            <a:ext cx="1909763" cy="1192213"/>
          </a:xfrm>
          <a:prstGeom prst="rect">
            <a:avLst/>
          </a:prstGeom>
          <a:noFill/>
          <a:ln w="9525">
            <a:noFill/>
            <a:miter lim="800000"/>
            <a:headEnd/>
            <a:tailEnd/>
          </a:ln>
          <a:effectLst/>
        </p:spPr>
        <p:txBody>
          <a:bodyPr>
            <a:spAutoFit/>
          </a:bodyPr>
          <a:lstStyle/>
          <a:p>
            <a:pPr eaLnBrk="1" hangingPunct="1">
              <a:spcBef>
                <a:spcPct val="50000"/>
              </a:spcBef>
            </a:pPr>
            <a:r>
              <a:rPr lang="en-GB" altLang="en-US" sz="1600" i="1">
                <a:solidFill>
                  <a:schemeClr val="bg1"/>
                </a:solidFill>
              </a:rPr>
              <a:t>cytochrome p450</a:t>
            </a:r>
          </a:p>
          <a:p>
            <a:pPr eaLnBrk="1" hangingPunct="1">
              <a:spcBef>
                <a:spcPct val="50000"/>
              </a:spcBef>
            </a:pPr>
            <a:r>
              <a:rPr lang="en-GB" altLang="en-US" sz="1600">
                <a:solidFill>
                  <a:schemeClr val="bg1"/>
                </a:solidFill>
              </a:rPr>
              <a:t>NADPH                                            Fe</a:t>
            </a:r>
            <a:r>
              <a:rPr lang="en-GB" altLang="en-US" sz="1600">
                <a:solidFill>
                  <a:schemeClr val="bg1"/>
                </a:solidFill>
                <a:latin typeface="Bookshelf Symbol 1" pitchFamily="34" charset="0"/>
              </a:rPr>
              <a:t> </a:t>
            </a:r>
            <a:r>
              <a:rPr lang="en-GB" altLang="en-US" sz="1600">
                <a:solidFill>
                  <a:schemeClr val="bg1"/>
                </a:solidFill>
              </a:rPr>
              <a:t>-  S</a:t>
            </a:r>
            <a:r>
              <a:rPr lang="en-GB" altLang="en-US" sz="1600">
                <a:solidFill>
                  <a:schemeClr val="bg1"/>
                </a:solidFill>
                <a:latin typeface="Bookshelf Symbol 1" pitchFamily="34" charset="0"/>
              </a:rPr>
              <a:t>               </a:t>
            </a:r>
            <a:r>
              <a:rPr lang="en-GB" altLang="en-US" sz="1600">
                <a:solidFill>
                  <a:schemeClr val="bg1"/>
                </a:solidFill>
              </a:rPr>
              <a:t>O2</a:t>
            </a:r>
            <a:endParaRPr lang="en-US" altLang="en-US" sz="1600">
              <a:solidFill>
                <a:schemeClr val="bg1"/>
              </a:solidFill>
              <a:latin typeface="Bookshelf Symbol 1" pitchFamily="34" charset="0"/>
            </a:endParaRPr>
          </a:p>
        </p:txBody>
      </p:sp>
      <p:sp>
        <p:nvSpPr>
          <p:cNvPr id="212034" name="Text Box 68"/>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12035" name="Text Box 69"/>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12036" name="Text Box 70"/>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12037" name="Text Box 71"/>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12038" name="Text Box 72"/>
          <p:cNvSpPr txBox="1">
            <a:spLocks noChangeArrowheads="1"/>
          </p:cNvSpPr>
          <p:nvPr/>
        </p:nvSpPr>
        <p:spPr bwMode="auto">
          <a:xfrm>
            <a:off x="3276600" y="551656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12039" name="Text Box 73"/>
          <p:cNvSpPr txBox="1">
            <a:spLocks noChangeArrowheads="1"/>
          </p:cNvSpPr>
          <p:nvPr/>
        </p:nvSpPr>
        <p:spPr bwMode="auto">
          <a:xfrm>
            <a:off x="4211638" y="55165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12040" name="Text Box 74"/>
          <p:cNvSpPr txBox="1">
            <a:spLocks noChangeArrowheads="1"/>
          </p:cNvSpPr>
          <p:nvPr/>
        </p:nvSpPr>
        <p:spPr bwMode="auto">
          <a:xfrm>
            <a:off x="47164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12041" name="Text Box 75"/>
          <p:cNvSpPr txBox="1">
            <a:spLocks noChangeArrowheads="1"/>
          </p:cNvSpPr>
          <p:nvPr/>
        </p:nvSpPr>
        <p:spPr bwMode="auto">
          <a:xfrm>
            <a:off x="55800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51617"/>
                                        </p:tgtEl>
                                        <p:attrNameLst>
                                          <p:attrName>style.visibility</p:attrName>
                                        </p:attrNameLst>
                                      </p:cBhvr>
                                      <p:to>
                                        <p:strVal val="visible"/>
                                      </p:to>
                                    </p:set>
                                    <p:animEffect transition="in" filter="fade">
                                      <p:cBhvr>
                                        <p:cTn id="7" dur="2000"/>
                                        <p:tgtEl>
                                          <p:spTgt spid="33516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51618"/>
                                        </p:tgtEl>
                                        <p:attrNameLst>
                                          <p:attrName>style.visibility</p:attrName>
                                        </p:attrNameLst>
                                      </p:cBhvr>
                                      <p:to>
                                        <p:strVal val="visible"/>
                                      </p:to>
                                    </p:set>
                                    <p:animEffect transition="in" filter="wipe(left)">
                                      <p:cBhvr>
                                        <p:cTn id="12" dur="500"/>
                                        <p:tgtEl>
                                          <p:spTgt spid="33516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51619"/>
                                        </p:tgtEl>
                                        <p:attrNameLst>
                                          <p:attrName>style.visibility</p:attrName>
                                        </p:attrNameLst>
                                      </p:cBhvr>
                                      <p:to>
                                        <p:strVal val="visible"/>
                                      </p:to>
                                    </p:set>
                                    <p:animEffect transition="in" filter="fade">
                                      <p:cBhvr>
                                        <p:cTn id="15" dur="2000"/>
                                        <p:tgtEl>
                                          <p:spTgt spid="335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1617" grpId="0"/>
      <p:bldP spid="3351618" grpId="0" animBg="1"/>
      <p:bldP spid="33516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755650" y="549275"/>
            <a:ext cx="7561263" cy="6246813"/>
          </a:xfrm>
          <a:prstGeom prst="rect">
            <a:avLst/>
          </a:prstGeom>
          <a:noFill/>
          <a:ln w="9525">
            <a:noFill/>
            <a:miter lim="800000"/>
            <a:headEnd/>
            <a:tailEnd/>
          </a:ln>
        </p:spPr>
        <p:txBody>
          <a:bodyPr>
            <a:spAutoFit/>
          </a:bodyPr>
          <a:lstStyle/>
          <a:p>
            <a:r>
              <a:rPr lang="en-GB" altLang="en-US" sz="3600">
                <a:solidFill>
                  <a:srgbClr val="FFFF00"/>
                </a:solidFill>
                <a:cs typeface="Arial" charset="0"/>
              </a:rPr>
              <a:t>Relative nutritional deficiencies (RND) </a:t>
            </a:r>
            <a:endParaRPr lang="en-GB" altLang="en-US" sz="3600">
              <a:solidFill>
                <a:srgbClr val="FFFF00"/>
              </a:solidFill>
            </a:endParaRPr>
          </a:p>
          <a:p>
            <a:r>
              <a:rPr lang="en-GB" altLang="en-US" sz="3600">
                <a:solidFill>
                  <a:schemeClr val="bg1"/>
                </a:solidFill>
                <a:cs typeface="Arial" charset="0"/>
              </a:rPr>
              <a:t>Occur when an optimal diet does not meet the needs of the system.</a:t>
            </a:r>
            <a:endParaRPr lang="en-GB" altLang="en-US" sz="3600">
              <a:solidFill>
                <a:schemeClr val="bg1"/>
              </a:solidFill>
            </a:endParaRPr>
          </a:p>
          <a:p>
            <a:r>
              <a:rPr lang="en-GB" altLang="en-US" sz="3600">
                <a:solidFill>
                  <a:schemeClr val="bg1"/>
                </a:solidFill>
                <a:cs typeface="Arial" charset="0"/>
              </a:rPr>
              <a:t>The RND is the most common and least understood nutritional deficiency. </a:t>
            </a:r>
            <a:endParaRPr lang="en-GB" altLang="en-US" sz="3600">
              <a:solidFill>
                <a:schemeClr val="bg1"/>
              </a:solidFill>
            </a:endParaRPr>
          </a:p>
          <a:p>
            <a:r>
              <a:rPr lang="en-GB" altLang="en-US" sz="3600">
                <a:solidFill>
                  <a:schemeClr val="bg1"/>
                </a:solidFill>
                <a:cs typeface="Arial" charset="0"/>
              </a:rPr>
              <a:t>Over 80% of patients suffer from one or more relative nutritional deficiencies.</a:t>
            </a:r>
            <a:endParaRPr lang="en-GB" altLang="en-US" sz="3600">
              <a:solidFill>
                <a:schemeClr val="bg1"/>
              </a:solidFill>
            </a:endParaRPr>
          </a:p>
          <a:p>
            <a:endParaRPr lang="en-GB" alt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7"/>
          <p:cNvSpPr>
            <a:spLocks noChangeArrowheads="1"/>
          </p:cNvSpPr>
          <p:nvPr/>
        </p:nvSpPr>
        <p:spPr bwMode="auto">
          <a:xfrm>
            <a:off x="611188" y="549275"/>
            <a:ext cx="7921625" cy="575945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pic>
        <p:nvPicPr>
          <p:cNvPr id="23555" name="Picture 2"/>
          <p:cNvPicPr>
            <a:picLocks noChangeAspect="1" noChangeArrowheads="1"/>
          </p:cNvPicPr>
          <p:nvPr/>
        </p:nvPicPr>
        <p:blipFill>
          <a:blip r:embed="rId2" cstate="print"/>
          <a:srcRect/>
          <a:stretch>
            <a:fillRect/>
          </a:stretch>
        </p:blipFill>
        <p:spPr bwMode="auto">
          <a:xfrm>
            <a:off x="4533900" y="620713"/>
            <a:ext cx="2849563" cy="5688012"/>
          </a:xfrm>
          <a:prstGeom prst="rect">
            <a:avLst/>
          </a:prstGeom>
          <a:noFill/>
          <a:ln w="9525">
            <a:noFill/>
            <a:miter lim="800000"/>
            <a:headEnd/>
            <a:tailEnd/>
          </a:ln>
          <a:effectLst/>
        </p:spPr>
      </p:pic>
      <p:sp>
        <p:nvSpPr>
          <p:cNvPr id="3782659" name="Text Box 3"/>
          <p:cNvSpPr txBox="1">
            <a:spLocks noChangeArrowheads="1"/>
          </p:cNvSpPr>
          <p:nvPr/>
        </p:nvSpPr>
        <p:spPr bwMode="auto">
          <a:xfrm>
            <a:off x="1908175" y="1700213"/>
            <a:ext cx="2087563"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i="1">
                <a:solidFill>
                  <a:srgbClr val="FF0000"/>
                </a:solidFill>
              </a:rPr>
              <a:t>hydroxylase</a:t>
            </a:r>
            <a:endParaRPr lang="en-US" altLang="en-US" sz="2400" i="1">
              <a:solidFill>
                <a:srgbClr val="FF0000"/>
              </a:solidFill>
            </a:endParaRPr>
          </a:p>
        </p:txBody>
      </p:sp>
      <p:sp>
        <p:nvSpPr>
          <p:cNvPr id="3782660" name="Text Box 4"/>
          <p:cNvSpPr txBox="1">
            <a:spLocks noChangeArrowheads="1"/>
          </p:cNvSpPr>
          <p:nvPr/>
        </p:nvSpPr>
        <p:spPr bwMode="auto">
          <a:xfrm>
            <a:off x="1908175" y="3141663"/>
            <a:ext cx="2303463"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i="1">
                <a:solidFill>
                  <a:srgbClr val="FF0000"/>
                </a:solidFill>
              </a:rPr>
              <a:t>decarboxylase</a:t>
            </a:r>
            <a:endParaRPr lang="en-US" altLang="en-US" sz="2400" i="1">
              <a:solidFill>
                <a:srgbClr val="FF0000"/>
              </a:solidFill>
            </a:endParaRPr>
          </a:p>
        </p:txBody>
      </p:sp>
      <p:sp>
        <p:nvSpPr>
          <p:cNvPr id="3782661" name="Text Box 5"/>
          <p:cNvSpPr txBox="1">
            <a:spLocks noChangeArrowheads="1"/>
          </p:cNvSpPr>
          <p:nvPr/>
        </p:nvSpPr>
        <p:spPr bwMode="auto">
          <a:xfrm>
            <a:off x="1908175" y="4365625"/>
            <a:ext cx="2808288"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i="1">
                <a:solidFill>
                  <a:srgbClr val="FF0000"/>
                </a:solidFill>
              </a:rPr>
              <a:t>acetyltransferase</a:t>
            </a:r>
            <a:endParaRPr lang="en-US" altLang="en-US" sz="2400" i="1">
              <a:solidFill>
                <a:srgbClr val="FF0000"/>
              </a:solidFill>
            </a:endParaRPr>
          </a:p>
        </p:txBody>
      </p:sp>
      <p:sp>
        <p:nvSpPr>
          <p:cNvPr id="3782662" name="Text Box 6"/>
          <p:cNvSpPr txBox="1">
            <a:spLocks noChangeArrowheads="1"/>
          </p:cNvSpPr>
          <p:nvPr/>
        </p:nvSpPr>
        <p:spPr bwMode="auto">
          <a:xfrm>
            <a:off x="1908175" y="5373688"/>
            <a:ext cx="2952750"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i="1">
                <a:solidFill>
                  <a:srgbClr val="FF0000"/>
                </a:solidFill>
              </a:rPr>
              <a:t>methyltransferase</a:t>
            </a:r>
            <a:endParaRPr lang="en-US" altLang="en-US" sz="2400" i="1">
              <a:solidFill>
                <a:srgbClr val="FF0000"/>
              </a:solidFill>
            </a:endParaRPr>
          </a:p>
        </p:txBody>
      </p:sp>
      <p:sp>
        <p:nvSpPr>
          <p:cNvPr id="23560" name="Line 7"/>
          <p:cNvSpPr>
            <a:spLocks noChangeShapeType="1"/>
          </p:cNvSpPr>
          <p:nvPr/>
        </p:nvSpPr>
        <p:spPr bwMode="auto">
          <a:xfrm>
            <a:off x="3924300" y="1916113"/>
            <a:ext cx="1727200" cy="0"/>
          </a:xfrm>
          <a:prstGeom prst="line">
            <a:avLst/>
          </a:prstGeom>
          <a:noFill/>
          <a:ln w="57150">
            <a:solidFill>
              <a:srgbClr val="FF0000"/>
            </a:solidFill>
            <a:prstDash val="sysDot"/>
            <a:round/>
            <a:headEnd/>
            <a:tailEnd type="triangle" w="med" len="med"/>
          </a:ln>
          <a:effectLst/>
        </p:spPr>
        <p:txBody>
          <a:bodyPr/>
          <a:lstStyle/>
          <a:p>
            <a:endParaRPr lang="en-GB"/>
          </a:p>
        </p:txBody>
      </p:sp>
      <p:sp>
        <p:nvSpPr>
          <p:cNvPr id="23561" name="Line 8"/>
          <p:cNvSpPr>
            <a:spLocks noChangeShapeType="1"/>
          </p:cNvSpPr>
          <p:nvPr/>
        </p:nvSpPr>
        <p:spPr bwMode="auto">
          <a:xfrm>
            <a:off x="4211638" y="3429000"/>
            <a:ext cx="1439862" cy="0"/>
          </a:xfrm>
          <a:prstGeom prst="line">
            <a:avLst/>
          </a:prstGeom>
          <a:noFill/>
          <a:ln w="57150">
            <a:solidFill>
              <a:srgbClr val="FF0000"/>
            </a:solidFill>
            <a:prstDash val="sysDot"/>
            <a:round/>
            <a:headEnd/>
            <a:tailEnd type="triangle" w="med" len="med"/>
          </a:ln>
          <a:effectLst/>
        </p:spPr>
        <p:txBody>
          <a:bodyPr/>
          <a:lstStyle/>
          <a:p>
            <a:endParaRPr lang="en-GB"/>
          </a:p>
        </p:txBody>
      </p:sp>
      <p:sp>
        <p:nvSpPr>
          <p:cNvPr id="23562" name="Line 9"/>
          <p:cNvSpPr>
            <a:spLocks noChangeShapeType="1"/>
          </p:cNvSpPr>
          <p:nvPr/>
        </p:nvSpPr>
        <p:spPr bwMode="auto">
          <a:xfrm>
            <a:off x="4572000" y="4581525"/>
            <a:ext cx="1079500" cy="0"/>
          </a:xfrm>
          <a:prstGeom prst="line">
            <a:avLst/>
          </a:prstGeom>
          <a:noFill/>
          <a:ln w="57150">
            <a:solidFill>
              <a:srgbClr val="FF0000"/>
            </a:solidFill>
            <a:prstDash val="sysDot"/>
            <a:round/>
            <a:headEnd/>
            <a:tailEnd type="triangle" w="med" len="med"/>
          </a:ln>
          <a:effectLst/>
        </p:spPr>
        <p:txBody>
          <a:bodyPr/>
          <a:lstStyle/>
          <a:p>
            <a:endParaRPr lang="en-GB"/>
          </a:p>
        </p:txBody>
      </p:sp>
      <p:sp>
        <p:nvSpPr>
          <p:cNvPr id="23563" name="Line 10"/>
          <p:cNvSpPr>
            <a:spLocks noChangeShapeType="1"/>
          </p:cNvSpPr>
          <p:nvPr/>
        </p:nvSpPr>
        <p:spPr bwMode="auto">
          <a:xfrm>
            <a:off x="4716463" y="5589588"/>
            <a:ext cx="1079500" cy="0"/>
          </a:xfrm>
          <a:prstGeom prst="line">
            <a:avLst/>
          </a:prstGeom>
          <a:noFill/>
          <a:ln w="57150">
            <a:solidFill>
              <a:srgbClr val="FF0000"/>
            </a:solidFill>
            <a:prstDash val="sysDot"/>
            <a:round/>
            <a:headEnd/>
            <a:tailEnd type="triangle" w="med" len="med"/>
          </a:ln>
          <a:effectLst/>
        </p:spPr>
        <p:txBody>
          <a:bodyPr/>
          <a:lstStyle/>
          <a:p>
            <a:endParaRPr lang="en-GB"/>
          </a:p>
        </p:txBody>
      </p:sp>
      <p:sp>
        <p:nvSpPr>
          <p:cNvPr id="23564" name="Text Box 11"/>
          <p:cNvSpPr txBox="1">
            <a:spLocks noChangeArrowheads="1"/>
          </p:cNvSpPr>
          <p:nvPr/>
        </p:nvSpPr>
        <p:spPr bwMode="auto">
          <a:xfrm>
            <a:off x="2663825" y="520700"/>
            <a:ext cx="2952750"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chemeClr val="accent2"/>
                </a:solidFill>
                <a:latin typeface="Arial Unicode MS" pitchFamily="34" charset="-128"/>
              </a:rPr>
              <a:t>Tryptophan</a:t>
            </a:r>
            <a:endParaRPr lang="en-US" altLang="en-US">
              <a:solidFill>
                <a:schemeClr val="accent2"/>
              </a:solidFill>
              <a:latin typeface="Arial Unicode MS" pitchFamily="34" charset="-128"/>
            </a:endParaRPr>
          </a:p>
        </p:txBody>
      </p:sp>
      <p:sp>
        <p:nvSpPr>
          <p:cNvPr id="23565" name="Text Box 12"/>
          <p:cNvSpPr txBox="1">
            <a:spLocks noChangeArrowheads="1"/>
          </p:cNvSpPr>
          <p:nvPr/>
        </p:nvSpPr>
        <p:spPr bwMode="auto">
          <a:xfrm>
            <a:off x="2465388" y="5680075"/>
            <a:ext cx="2519362"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chemeClr val="accent2"/>
                </a:solidFill>
                <a:latin typeface="Arial Unicode MS" pitchFamily="34" charset="-128"/>
              </a:rPr>
              <a:t>Melatonin</a:t>
            </a:r>
            <a:endParaRPr lang="en-US" altLang="en-US">
              <a:solidFill>
                <a:schemeClr val="accent2"/>
              </a:solidFill>
              <a:latin typeface="Arial Unicode MS" pitchFamily="34" charset="-128"/>
            </a:endParaRPr>
          </a:p>
        </p:txBody>
      </p:sp>
      <p:sp>
        <p:nvSpPr>
          <p:cNvPr id="23566" name="Oval 13"/>
          <p:cNvSpPr>
            <a:spLocks noChangeArrowheads="1"/>
          </p:cNvSpPr>
          <p:nvPr/>
        </p:nvSpPr>
        <p:spPr bwMode="auto">
          <a:xfrm>
            <a:off x="5059363" y="2625725"/>
            <a:ext cx="287337" cy="287338"/>
          </a:xfrm>
          <a:prstGeom prst="ellipse">
            <a:avLst/>
          </a:prstGeom>
          <a:noFill/>
          <a:ln w="28575">
            <a:solidFill>
              <a:srgbClr val="FF0000"/>
            </a:solidFill>
            <a:round/>
            <a:headEnd/>
            <a:tailEnd/>
          </a:ln>
          <a:effectLst/>
        </p:spPr>
        <p:txBody>
          <a:bodyPr wrap="none" anchor="ctr"/>
          <a:lstStyle/>
          <a:p>
            <a:pPr eaLnBrk="1" hangingPunct="1"/>
            <a:endParaRPr lang="en-US" altLang="en-US"/>
          </a:p>
        </p:txBody>
      </p:sp>
      <p:sp>
        <p:nvSpPr>
          <p:cNvPr id="23567" name="Oval 14"/>
          <p:cNvSpPr>
            <a:spLocks noChangeArrowheads="1"/>
          </p:cNvSpPr>
          <p:nvPr/>
        </p:nvSpPr>
        <p:spPr bwMode="auto">
          <a:xfrm>
            <a:off x="6330950" y="3573463"/>
            <a:ext cx="204788" cy="431800"/>
          </a:xfrm>
          <a:prstGeom prst="ellipse">
            <a:avLst/>
          </a:prstGeom>
          <a:noFill/>
          <a:ln w="28575">
            <a:solidFill>
              <a:srgbClr val="FF0000"/>
            </a:solidFill>
            <a:round/>
            <a:headEnd/>
            <a:tailEnd/>
          </a:ln>
          <a:effectLst/>
        </p:spPr>
        <p:txBody>
          <a:bodyPr wrap="none" anchor="ctr"/>
          <a:lstStyle/>
          <a:p>
            <a:pPr eaLnBrk="1" hangingPunct="1"/>
            <a:endParaRPr lang="en-US" altLang="en-US"/>
          </a:p>
        </p:txBody>
      </p:sp>
      <p:sp>
        <p:nvSpPr>
          <p:cNvPr id="23568" name="Oval 15"/>
          <p:cNvSpPr>
            <a:spLocks noChangeArrowheads="1"/>
          </p:cNvSpPr>
          <p:nvPr/>
        </p:nvSpPr>
        <p:spPr bwMode="auto">
          <a:xfrm>
            <a:off x="6765925" y="4270375"/>
            <a:ext cx="647700" cy="647700"/>
          </a:xfrm>
          <a:prstGeom prst="ellipse">
            <a:avLst/>
          </a:prstGeom>
          <a:noFill/>
          <a:ln w="28575">
            <a:solidFill>
              <a:srgbClr val="FF0000"/>
            </a:solidFill>
            <a:round/>
            <a:headEnd/>
            <a:tailEnd/>
          </a:ln>
          <a:effectLst/>
        </p:spPr>
        <p:txBody>
          <a:bodyPr wrap="none" anchor="ctr"/>
          <a:lstStyle/>
          <a:p>
            <a:pPr eaLnBrk="1" hangingPunct="1"/>
            <a:endParaRPr lang="en-US" altLang="en-US"/>
          </a:p>
        </p:txBody>
      </p:sp>
      <p:sp>
        <p:nvSpPr>
          <p:cNvPr id="23569" name="Oval 16"/>
          <p:cNvSpPr>
            <a:spLocks noChangeArrowheads="1"/>
          </p:cNvSpPr>
          <p:nvPr/>
        </p:nvSpPr>
        <p:spPr bwMode="auto">
          <a:xfrm>
            <a:off x="4859338" y="5762625"/>
            <a:ext cx="288925" cy="360363"/>
          </a:xfrm>
          <a:prstGeom prst="ellipse">
            <a:avLst/>
          </a:prstGeom>
          <a:noFill/>
          <a:ln w="28575">
            <a:solidFill>
              <a:srgbClr val="FF0000"/>
            </a:solidFill>
            <a:round/>
            <a:headEnd/>
            <a:tailEnd/>
          </a:ln>
          <a:effectLst/>
        </p:spPr>
        <p:txBody>
          <a:bodyPr wrap="none" anchor="ctr"/>
          <a:lstStyle/>
          <a:p>
            <a:pPr eaLnBrk="1" hangingPunct="1"/>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2659"/>
                                        </p:tgtEl>
                                        <p:attrNameLst>
                                          <p:attrName>style.visibility</p:attrName>
                                        </p:attrNameLst>
                                      </p:cBhvr>
                                      <p:to>
                                        <p:strVal val="visible"/>
                                      </p:to>
                                    </p:set>
                                    <p:animEffect transition="in" filter="fade">
                                      <p:cBhvr>
                                        <p:cTn id="7" dur="2000"/>
                                        <p:tgtEl>
                                          <p:spTgt spid="378265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782660"/>
                                        </p:tgtEl>
                                        <p:attrNameLst>
                                          <p:attrName>style.visibility</p:attrName>
                                        </p:attrNameLst>
                                      </p:cBhvr>
                                      <p:to>
                                        <p:strVal val="visible"/>
                                      </p:to>
                                    </p:set>
                                    <p:animEffect transition="in" filter="fade">
                                      <p:cBhvr>
                                        <p:cTn id="11" dur="2000"/>
                                        <p:tgtEl>
                                          <p:spTgt spid="378266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782661"/>
                                        </p:tgtEl>
                                        <p:attrNameLst>
                                          <p:attrName>style.visibility</p:attrName>
                                        </p:attrNameLst>
                                      </p:cBhvr>
                                      <p:to>
                                        <p:strVal val="visible"/>
                                      </p:to>
                                    </p:set>
                                    <p:animEffect transition="in" filter="fade">
                                      <p:cBhvr>
                                        <p:cTn id="15" dur="2000"/>
                                        <p:tgtEl>
                                          <p:spTgt spid="378266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782662"/>
                                        </p:tgtEl>
                                        <p:attrNameLst>
                                          <p:attrName>style.visibility</p:attrName>
                                        </p:attrNameLst>
                                      </p:cBhvr>
                                      <p:to>
                                        <p:strVal val="visible"/>
                                      </p:to>
                                    </p:set>
                                    <p:animEffect transition="in" filter="fade">
                                      <p:cBhvr>
                                        <p:cTn id="19" dur="2000"/>
                                        <p:tgtEl>
                                          <p:spTgt spid="378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2659" grpId="0"/>
      <p:bldP spid="3782660" grpId="0"/>
      <p:bldP spid="3782661" grpId="0"/>
      <p:bldP spid="378266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4"/>
          <p:cNvPicPr>
            <a:picLocks noChangeAspect="1"/>
          </p:cNvPicPr>
          <p:nvPr/>
        </p:nvPicPr>
        <p:blipFill>
          <a:blip r:embed="rId2" cstate="print"/>
          <a:srcRect/>
          <a:stretch>
            <a:fillRect/>
          </a:stretch>
        </p:blipFill>
        <p:spPr bwMode="auto">
          <a:xfrm>
            <a:off x="638175" y="549275"/>
            <a:ext cx="7894638" cy="5735638"/>
          </a:xfrm>
          <a:prstGeom prst="rect">
            <a:avLst/>
          </a:prstGeom>
          <a:noFill/>
          <a:ln w="9525">
            <a:noFill/>
            <a:miter lim="800000"/>
            <a:headEnd/>
            <a:tailEnd/>
          </a:ln>
        </p:spPr>
      </p:pic>
    </p:spTree>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1652588" y="2770188"/>
            <a:ext cx="5832475" cy="1200150"/>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6F000"/>
                </a:solidFill>
              </a:rPr>
              <a:t>The synthesis of PROGESTERONE</a:t>
            </a:r>
            <a:endParaRPr lang="en-US" altLang="en-US" sz="3600">
              <a:solidFill>
                <a:srgbClr val="F6F000"/>
              </a:solidFill>
            </a:endParaRPr>
          </a:p>
        </p:txBody>
      </p:sp>
    </p:spTree>
  </p:cSld>
  <p:clrMapOvr>
    <a:masterClrMapping/>
  </p:clrMapOvr>
  <p:transition>
    <p:zoom/>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5043"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5044" name="Text Box 5"/>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15045" name="Text Box 6"/>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3</a:t>
            </a:r>
          </a:p>
        </p:txBody>
      </p:sp>
      <p:sp>
        <p:nvSpPr>
          <p:cNvPr id="215046" name="Text Box 7"/>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4</a:t>
            </a:r>
          </a:p>
        </p:txBody>
      </p:sp>
      <p:sp>
        <p:nvSpPr>
          <p:cNvPr id="215047" name="Text Box 19"/>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15048" name="Line 21"/>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15049" name="AutoShape 22"/>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5050" name="AutoShape 23"/>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5051" name="Line 24"/>
          <p:cNvSpPr>
            <a:spLocks noChangeShapeType="1"/>
          </p:cNvSpPr>
          <p:nvPr/>
        </p:nvSpPr>
        <p:spPr bwMode="auto">
          <a:xfrm flipV="1">
            <a:off x="2051050" y="2565400"/>
            <a:ext cx="0" cy="215900"/>
          </a:xfrm>
          <a:prstGeom prst="line">
            <a:avLst/>
          </a:prstGeom>
          <a:noFill/>
          <a:ln w="38100">
            <a:solidFill>
              <a:schemeClr val="bg1"/>
            </a:solidFill>
            <a:round/>
            <a:headEnd/>
            <a:tailEnd/>
          </a:ln>
          <a:effectLst/>
        </p:spPr>
        <p:txBody>
          <a:bodyPr/>
          <a:lstStyle/>
          <a:p>
            <a:endParaRPr lang="en-GB"/>
          </a:p>
        </p:txBody>
      </p:sp>
      <p:sp>
        <p:nvSpPr>
          <p:cNvPr id="215052" name="Text Box 25"/>
          <p:cNvSpPr txBox="1">
            <a:spLocks noChangeArrowheads="1"/>
          </p:cNvSpPr>
          <p:nvPr/>
        </p:nvSpPr>
        <p:spPr bwMode="auto">
          <a:xfrm>
            <a:off x="1763713" y="22764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5053" name="Line 26"/>
          <p:cNvSpPr>
            <a:spLocks noChangeShapeType="1"/>
          </p:cNvSpPr>
          <p:nvPr/>
        </p:nvSpPr>
        <p:spPr bwMode="auto">
          <a:xfrm flipV="1">
            <a:off x="4067175" y="1412875"/>
            <a:ext cx="0" cy="360363"/>
          </a:xfrm>
          <a:prstGeom prst="line">
            <a:avLst/>
          </a:prstGeom>
          <a:noFill/>
          <a:ln w="38100">
            <a:solidFill>
              <a:schemeClr val="bg1"/>
            </a:solidFill>
            <a:round/>
            <a:headEnd/>
            <a:tailEnd/>
          </a:ln>
          <a:effectLst/>
        </p:spPr>
        <p:txBody>
          <a:bodyPr/>
          <a:lstStyle/>
          <a:p>
            <a:endParaRPr lang="en-GB"/>
          </a:p>
        </p:txBody>
      </p:sp>
      <p:sp>
        <p:nvSpPr>
          <p:cNvPr id="215054" name="Text Box 27"/>
          <p:cNvSpPr txBox="1">
            <a:spLocks noChangeArrowheads="1"/>
          </p:cNvSpPr>
          <p:nvPr/>
        </p:nvSpPr>
        <p:spPr bwMode="auto">
          <a:xfrm>
            <a:off x="3924300" y="1125538"/>
            <a:ext cx="8636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 = O</a:t>
            </a:r>
            <a:endParaRPr lang="en-GB" altLang="en-US" sz="1200">
              <a:solidFill>
                <a:schemeClr val="bg1"/>
              </a:solidFill>
            </a:endParaRPr>
          </a:p>
        </p:txBody>
      </p:sp>
      <p:sp>
        <p:nvSpPr>
          <p:cNvPr id="215055" name="Text Box 30"/>
          <p:cNvSpPr txBox="1">
            <a:spLocks noChangeArrowheads="1"/>
          </p:cNvSpPr>
          <p:nvPr/>
        </p:nvSpPr>
        <p:spPr bwMode="auto">
          <a:xfrm>
            <a:off x="4745038" y="461963"/>
            <a:ext cx="3816350" cy="646112"/>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rgbClr val="FFFF00"/>
                </a:solidFill>
              </a:rPr>
              <a:t>Pregnenalone</a:t>
            </a:r>
          </a:p>
        </p:txBody>
      </p:sp>
      <p:sp>
        <p:nvSpPr>
          <p:cNvPr id="215056" name="Text Box 35"/>
          <p:cNvSpPr txBox="1">
            <a:spLocks noChangeArrowheads="1"/>
          </p:cNvSpPr>
          <p:nvPr/>
        </p:nvSpPr>
        <p:spPr bwMode="auto">
          <a:xfrm>
            <a:off x="3276600"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5057" name="AutoShape 44"/>
          <p:cNvSpPr>
            <a:spLocks noChangeArrowheads="1"/>
          </p:cNvSpPr>
          <p:nvPr/>
        </p:nvSpPr>
        <p:spPr bwMode="auto">
          <a:xfrm rot="5400000">
            <a:off x="2914650"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5058" name="AutoShape 45"/>
          <p:cNvSpPr>
            <a:spLocks noChangeArrowheads="1"/>
          </p:cNvSpPr>
          <p:nvPr/>
        </p:nvSpPr>
        <p:spPr bwMode="auto">
          <a:xfrm rot="5400000">
            <a:off x="3851275"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5059" name="AutoShape 46"/>
          <p:cNvSpPr>
            <a:spLocks noChangeArrowheads="1"/>
          </p:cNvSpPr>
          <p:nvPr/>
        </p:nvSpPr>
        <p:spPr bwMode="auto">
          <a:xfrm rot="5400000">
            <a:off x="4354513" y="443865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5060" name="AutoShape 47"/>
          <p:cNvSpPr>
            <a:spLocks noChangeArrowheads="1"/>
          </p:cNvSpPr>
          <p:nvPr/>
        </p:nvSpPr>
        <p:spPr bwMode="auto">
          <a:xfrm rot="5400000">
            <a:off x="5364163" y="4437063"/>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15061" name="Line 48"/>
          <p:cNvSpPr>
            <a:spLocks noChangeShapeType="1"/>
          </p:cNvSpPr>
          <p:nvPr/>
        </p:nvSpPr>
        <p:spPr bwMode="auto">
          <a:xfrm flipV="1">
            <a:off x="3924300" y="5157788"/>
            <a:ext cx="0" cy="215900"/>
          </a:xfrm>
          <a:prstGeom prst="line">
            <a:avLst/>
          </a:prstGeom>
          <a:noFill/>
          <a:ln w="38100">
            <a:solidFill>
              <a:schemeClr val="bg1"/>
            </a:solidFill>
            <a:round/>
            <a:headEnd/>
            <a:tailEnd/>
          </a:ln>
          <a:effectLst/>
        </p:spPr>
        <p:txBody>
          <a:bodyPr/>
          <a:lstStyle/>
          <a:p>
            <a:endParaRPr lang="en-GB"/>
          </a:p>
        </p:txBody>
      </p:sp>
      <p:sp>
        <p:nvSpPr>
          <p:cNvPr id="215062" name="Text Box 49"/>
          <p:cNvSpPr txBox="1">
            <a:spLocks noChangeArrowheads="1"/>
          </p:cNvSpPr>
          <p:nvPr/>
        </p:nvSpPr>
        <p:spPr bwMode="auto">
          <a:xfrm>
            <a:off x="3635375" y="4868863"/>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5063" name="Line 50"/>
          <p:cNvSpPr>
            <a:spLocks noChangeShapeType="1"/>
          </p:cNvSpPr>
          <p:nvPr/>
        </p:nvSpPr>
        <p:spPr bwMode="auto">
          <a:xfrm flipV="1">
            <a:off x="5364163" y="4365625"/>
            <a:ext cx="0" cy="215900"/>
          </a:xfrm>
          <a:prstGeom prst="line">
            <a:avLst/>
          </a:prstGeom>
          <a:noFill/>
          <a:ln w="38100">
            <a:solidFill>
              <a:schemeClr val="bg1"/>
            </a:solidFill>
            <a:round/>
            <a:headEnd/>
            <a:tailEnd/>
          </a:ln>
          <a:effectLst/>
        </p:spPr>
        <p:txBody>
          <a:bodyPr/>
          <a:lstStyle/>
          <a:p>
            <a:endParaRPr lang="en-GB"/>
          </a:p>
        </p:txBody>
      </p:sp>
      <p:sp>
        <p:nvSpPr>
          <p:cNvPr id="215064" name="Text Box 51"/>
          <p:cNvSpPr txBox="1">
            <a:spLocks noChangeArrowheads="1"/>
          </p:cNvSpPr>
          <p:nvPr/>
        </p:nvSpPr>
        <p:spPr bwMode="auto">
          <a:xfrm>
            <a:off x="5076825" y="4076700"/>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5065" name="Text Box 52"/>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15066" name="Text Box 53"/>
          <p:cNvSpPr txBox="1">
            <a:spLocks noChangeArrowheads="1"/>
          </p:cNvSpPr>
          <p:nvPr/>
        </p:nvSpPr>
        <p:spPr bwMode="auto">
          <a:xfrm>
            <a:off x="3276600" y="587692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15067" name="Text Box 54"/>
          <p:cNvSpPr txBox="1">
            <a:spLocks noChangeArrowheads="1"/>
          </p:cNvSpPr>
          <p:nvPr/>
        </p:nvSpPr>
        <p:spPr bwMode="auto">
          <a:xfrm>
            <a:off x="5867400" y="4724400"/>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15068" name="Text Box 55"/>
          <p:cNvSpPr txBox="1">
            <a:spLocks noChangeArrowheads="1"/>
          </p:cNvSpPr>
          <p:nvPr/>
        </p:nvSpPr>
        <p:spPr bwMode="auto">
          <a:xfrm>
            <a:off x="2987675" y="573405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3</a:t>
            </a:r>
          </a:p>
        </p:txBody>
      </p:sp>
      <p:sp>
        <p:nvSpPr>
          <p:cNvPr id="215069" name="Line 56"/>
          <p:cNvSpPr>
            <a:spLocks noChangeShapeType="1"/>
          </p:cNvSpPr>
          <p:nvPr/>
        </p:nvSpPr>
        <p:spPr bwMode="auto">
          <a:xfrm flipH="1">
            <a:off x="2843213" y="5949950"/>
            <a:ext cx="144462" cy="71438"/>
          </a:xfrm>
          <a:prstGeom prst="line">
            <a:avLst/>
          </a:prstGeom>
          <a:noFill/>
          <a:ln w="38100">
            <a:solidFill>
              <a:srgbClr val="FFFF00"/>
            </a:solidFill>
            <a:round/>
            <a:headEnd/>
            <a:tailEnd/>
          </a:ln>
          <a:effectLst/>
        </p:spPr>
        <p:txBody>
          <a:bodyPr/>
          <a:lstStyle/>
          <a:p>
            <a:endParaRPr lang="en-GB"/>
          </a:p>
        </p:txBody>
      </p:sp>
      <p:sp>
        <p:nvSpPr>
          <p:cNvPr id="215070" name="Text Box 57"/>
          <p:cNvSpPr txBox="1">
            <a:spLocks noChangeArrowheads="1"/>
          </p:cNvSpPr>
          <p:nvPr/>
        </p:nvSpPr>
        <p:spPr bwMode="auto">
          <a:xfrm>
            <a:off x="2411413" y="5876925"/>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  O</a:t>
            </a:r>
            <a:endParaRPr lang="en-GB" altLang="en-US" sz="1200">
              <a:solidFill>
                <a:srgbClr val="FFFF00"/>
              </a:solidFill>
            </a:endParaRPr>
          </a:p>
        </p:txBody>
      </p:sp>
      <p:sp>
        <p:nvSpPr>
          <p:cNvPr id="215071" name="Line 58"/>
          <p:cNvSpPr>
            <a:spLocks noChangeShapeType="1"/>
          </p:cNvSpPr>
          <p:nvPr/>
        </p:nvSpPr>
        <p:spPr bwMode="auto">
          <a:xfrm rot="-240000">
            <a:off x="3132138" y="5876925"/>
            <a:ext cx="288925" cy="215900"/>
          </a:xfrm>
          <a:prstGeom prst="line">
            <a:avLst/>
          </a:prstGeom>
          <a:noFill/>
          <a:ln w="38100">
            <a:solidFill>
              <a:srgbClr val="FFFF00"/>
            </a:solidFill>
            <a:round/>
            <a:headEnd/>
            <a:tailEnd/>
          </a:ln>
          <a:effectLst/>
        </p:spPr>
        <p:txBody>
          <a:bodyPr/>
          <a:lstStyle/>
          <a:p>
            <a:endParaRPr lang="en-GB"/>
          </a:p>
        </p:txBody>
      </p:sp>
      <p:sp>
        <p:nvSpPr>
          <p:cNvPr id="215072" name="Line 59"/>
          <p:cNvSpPr>
            <a:spLocks noChangeShapeType="1"/>
          </p:cNvSpPr>
          <p:nvPr/>
        </p:nvSpPr>
        <p:spPr bwMode="auto">
          <a:xfrm flipV="1">
            <a:off x="5940425" y="4221163"/>
            <a:ext cx="0" cy="204787"/>
          </a:xfrm>
          <a:prstGeom prst="line">
            <a:avLst/>
          </a:prstGeom>
          <a:noFill/>
          <a:ln w="38100">
            <a:solidFill>
              <a:schemeClr val="bg1"/>
            </a:solidFill>
            <a:round/>
            <a:headEnd/>
            <a:tailEnd/>
          </a:ln>
          <a:effectLst/>
        </p:spPr>
        <p:txBody>
          <a:bodyPr/>
          <a:lstStyle/>
          <a:p>
            <a:endParaRPr lang="en-GB"/>
          </a:p>
        </p:txBody>
      </p:sp>
      <p:sp>
        <p:nvSpPr>
          <p:cNvPr id="215073" name="Text Box 60"/>
          <p:cNvSpPr txBox="1">
            <a:spLocks noChangeArrowheads="1"/>
          </p:cNvSpPr>
          <p:nvPr/>
        </p:nvSpPr>
        <p:spPr bwMode="auto">
          <a:xfrm>
            <a:off x="5795963" y="3860800"/>
            <a:ext cx="7921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r>
              <a:rPr lang="en-GB" altLang="en-US" sz="1600">
                <a:solidFill>
                  <a:srgbClr val="FFFF00"/>
                </a:solidFill>
              </a:rPr>
              <a:t> </a:t>
            </a:r>
            <a:r>
              <a:rPr lang="en-GB" altLang="en-US" sz="1600">
                <a:solidFill>
                  <a:schemeClr val="bg1"/>
                </a:solidFill>
              </a:rPr>
              <a:t>= O</a:t>
            </a:r>
            <a:endParaRPr lang="en-GB" altLang="en-US" sz="1200">
              <a:solidFill>
                <a:schemeClr val="bg1"/>
              </a:solidFill>
            </a:endParaRPr>
          </a:p>
        </p:txBody>
      </p:sp>
      <p:sp>
        <p:nvSpPr>
          <p:cNvPr id="215074" name="Line 61"/>
          <p:cNvSpPr>
            <a:spLocks noChangeShapeType="1"/>
          </p:cNvSpPr>
          <p:nvPr/>
        </p:nvSpPr>
        <p:spPr bwMode="auto">
          <a:xfrm flipV="1">
            <a:off x="5940425" y="3644900"/>
            <a:ext cx="0" cy="215900"/>
          </a:xfrm>
          <a:prstGeom prst="line">
            <a:avLst/>
          </a:prstGeom>
          <a:noFill/>
          <a:ln w="38100">
            <a:solidFill>
              <a:schemeClr val="bg1"/>
            </a:solidFill>
            <a:round/>
            <a:headEnd/>
            <a:tailEnd/>
          </a:ln>
          <a:effectLst/>
        </p:spPr>
        <p:txBody>
          <a:bodyPr/>
          <a:lstStyle/>
          <a:p>
            <a:endParaRPr lang="en-GB"/>
          </a:p>
        </p:txBody>
      </p:sp>
      <p:sp>
        <p:nvSpPr>
          <p:cNvPr id="215075" name="Text Box 62"/>
          <p:cNvSpPr txBox="1">
            <a:spLocks noChangeArrowheads="1"/>
          </p:cNvSpPr>
          <p:nvPr/>
        </p:nvSpPr>
        <p:spPr bwMode="auto">
          <a:xfrm>
            <a:off x="5795963" y="3284538"/>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3353663" name="Text Box 63"/>
          <p:cNvSpPr txBox="1">
            <a:spLocks noChangeArrowheads="1"/>
          </p:cNvSpPr>
          <p:nvPr/>
        </p:nvSpPr>
        <p:spPr bwMode="auto">
          <a:xfrm>
            <a:off x="5076825" y="5543550"/>
            <a:ext cx="3600450"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Progesterone</a:t>
            </a:r>
            <a:endParaRPr lang="en-US" altLang="en-US" sz="3600">
              <a:solidFill>
                <a:srgbClr val="FFFF00"/>
              </a:solidFill>
            </a:endParaRPr>
          </a:p>
        </p:txBody>
      </p:sp>
      <p:sp>
        <p:nvSpPr>
          <p:cNvPr id="3353664" name="AutoShape 64"/>
          <p:cNvSpPr>
            <a:spLocks noChangeArrowheads="1"/>
          </p:cNvSpPr>
          <p:nvPr/>
        </p:nvSpPr>
        <p:spPr bwMode="auto">
          <a:xfrm rot="2291202">
            <a:off x="3132138" y="3141663"/>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215078" name="Text Box 66"/>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15079" name="Text Box 67"/>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15080" name="Text Box 68"/>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15081" name="Text Box 69"/>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15082" name="Text Box 70"/>
          <p:cNvSpPr txBox="1">
            <a:spLocks noChangeArrowheads="1"/>
          </p:cNvSpPr>
          <p:nvPr/>
        </p:nvSpPr>
        <p:spPr bwMode="auto">
          <a:xfrm>
            <a:off x="3276600" y="551656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15083" name="Text Box 71"/>
          <p:cNvSpPr txBox="1">
            <a:spLocks noChangeArrowheads="1"/>
          </p:cNvSpPr>
          <p:nvPr/>
        </p:nvSpPr>
        <p:spPr bwMode="auto">
          <a:xfrm>
            <a:off x="4211638" y="55165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15084" name="Text Box 72"/>
          <p:cNvSpPr txBox="1">
            <a:spLocks noChangeArrowheads="1"/>
          </p:cNvSpPr>
          <p:nvPr/>
        </p:nvSpPr>
        <p:spPr bwMode="auto">
          <a:xfrm>
            <a:off x="47164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15085" name="Text Box 73"/>
          <p:cNvSpPr txBox="1">
            <a:spLocks noChangeArrowheads="1"/>
          </p:cNvSpPr>
          <p:nvPr/>
        </p:nvSpPr>
        <p:spPr bwMode="auto">
          <a:xfrm>
            <a:off x="55800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15086" name="Line 75"/>
          <p:cNvSpPr>
            <a:spLocks noChangeShapeType="1"/>
          </p:cNvSpPr>
          <p:nvPr/>
        </p:nvSpPr>
        <p:spPr bwMode="auto">
          <a:xfrm flipV="1">
            <a:off x="4067175" y="908050"/>
            <a:ext cx="0" cy="215900"/>
          </a:xfrm>
          <a:prstGeom prst="line">
            <a:avLst/>
          </a:prstGeom>
          <a:noFill/>
          <a:ln w="38100">
            <a:solidFill>
              <a:schemeClr val="bg1"/>
            </a:solidFill>
            <a:round/>
            <a:headEnd/>
            <a:tailEnd/>
          </a:ln>
          <a:effectLst/>
        </p:spPr>
        <p:txBody>
          <a:bodyPr/>
          <a:lstStyle/>
          <a:p>
            <a:endParaRPr lang="en-GB"/>
          </a:p>
        </p:txBody>
      </p:sp>
      <p:sp>
        <p:nvSpPr>
          <p:cNvPr id="215087" name="Text Box 76"/>
          <p:cNvSpPr txBox="1">
            <a:spLocks noChangeArrowheads="1"/>
          </p:cNvSpPr>
          <p:nvPr/>
        </p:nvSpPr>
        <p:spPr bwMode="auto">
          <a:xfrm>
            <a:off x="3924300" y="5492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15088" name="Line 77"/>
          <p:cNvSpPr>
            <a:spLocks noChangeShapeType="1"/>
          </p:cNvSpPr>
          <p:nvPr/>
        </p:nvSpPr>
        <p:spPr bwMode="auto">
          <a:xfrm rot="-240000">
            <a:off x="2195513" y="3213100"/>
            <a:ext cx="288925" cy="215900"/>
          </a:xfrm>
          <a:prstGeom prst="line">
            <a:avLst/>
          </a:prstGeom>
          <a:noFill/>
          <a:ln w="38100">
            <a:solidFill>
              <a:schemeClr val="bg1"/>
            </a:solidFill>
            <a:round/>
            <a:headEnd/>
            <a:tailEnd/>
          </a:ln>
          <a:effectLst/>
        </p:spPr>
        <p:txBody>
          <a:bodyPr/>
          <a:lstStyle/>
          <a:p>
            <a:endParaRPr lang="en-GB"/>
          </a:p>
        </p:txBody>
      </p:sp>
      <p:sp>
        <p:nvSpPr>
          <p:cNvPr id="215089" name="Text Box 78"/>
          <p:cNvSpPr txBox="1">
            <a:spLocks noChangeArrowheads="1"/>
          </p:cNvSpPr>
          <p:nvPr/>
        </p:nvSpPr>
        <p:spPr bwMode="auto">
          <a:xfrm>
            <a:off x="539750" y="3213100"/>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a:t>
            </a:r>
            <a:endParaRPr lang="en-GB" altLang="en-US" sz="1200">
              <a:solidFill>
                <a:schemeClr val="bg1"/>
              </a:solidFill>
            </a:endParaRPr>
          </a:p>
        </p:txBody>
      </p:sp>
      <p:sp>
        <p:nvSpPr>
          <p:cNvPr id="215090" name="Line 79"/>
          <p:cNvSpPr>
            <a:spLocks noChangeShapeType="1"/>
          </p:cNvSpPr>
          <p:nvPr/>
        </p:nvSpPr>
        <p:spPr bwMode="auto">
          <a:xfrm flipH="1">
            <a:off x="971550" y="3284538"/>
            <a:ext cx="144463" cy="71437"/>
          </a:xfrm>
          <a:prstGeom prst="line">
            <a:avLst/>
          </a:prstGeom>
          <a:noFill/>
          <a:ln w="38100">
            <a:solidFill>
              <a:schemeClr val="bg1"/>
            </a:solidFill>
            <a:round/>
            <a:headEnd/>
            <a:tailEnd/>
          </a:ln>
          <a:effectLst/>
        </p:spPr>
        <p:txBody>
          <a:bodyPr/>
          <a:lstStyle/>
          <a:p>
            <a:endParaRPr lang="en-GB"/>
          </a:p>
        </p:txBody>
      </p:sp>
      <p:sp>
        <p:nvSpPr>
          <p:cNvPr id="3353680" name="Text Box 80"/>
          <p:cNvSpPr txBox="1">
            <a:spLocks noChangeArrowheads="1"/>
          </p:cNvSpPr>
          <p:nvPr/>
        </p:nvSpPr>
        <p:spPr bwMode="auto">
          <a:xfrm>
            <a:off x="4610100" y="2003425"/>
            <a:ext cx="2303463" cy="1328738"/>
          </a:xfrm>
          <a:prstGeom prst="rect">
            <a:avLst/>
          </a:prstGeom>
          <a:noFill/>
          <a:ln w="9525">
            <a:noFill/>
            <a:miter lim="800000"/>
            <a:headEnd/>
            <a:tailEnd/>
          </a:ln>
          <a:effectLst/>
        </p:spPr>
        <p:txBody>
          <a:bodyPr>
            <a:spAutoFit/>
          </a:bodyPr>
          <a:lstStyle/>
          <a:p>
            <a:pPr eaLnBrk="1" hangingPunct="1">
              <a:spcBef>
                <a:spcPct val="50000"/>
              </a:spcBef>
            </a:pPr>
            <a:r>
              <a:rPr lang="en-GB" altLang="en-US" sz="1800" i="1">
                <a:solidFill>
                  <a:schemeClr val="bg1"/>
                </a:solidFill>
              </a:rPr>
              <a:t>3</a:t>
            </a:r>
            <a:r>
              <a:rPr lang="el-GR" altLang="en-US" sz="1800" i="1">
                <a:solidFill>
                  <a:schemeClr val="bg1"/>
                </a:solidFill>
                <a:cs typeface="Arial" charset="0"/>
              </a:rPr>
              <a:t>β</a:t>
            </a:r>
            <a:r>
              <a:rPr lang="en-GB" altLang="en-US" sz="1800" i="1">
                <a:solidFill>
                  <a:schemeClr val="bg1"/>
                </a:solidFill>
                <a:cs typeface="Arial" charset="0"/>
              </a:rPr>
              <a:t>-hydroxysteroid dehydrogenase</a:t>
            </a:r>
          </a:p>
          <a:p>
            <a:pPr eaLnBrk="1" hangingPunct="1">
              <a:spcBef>
                <a:spcPct val="50000"/>
              </a:spcBef>
            </a:pPr>
            <a:r>
              <a:rPr lang="en-GB" altLang="en-US" sz="1800">
                <a:solidFill>
                  <a:schemeClr val="bg1"/>
                </a:solidFill>
                <a:cs typeface="Arial" charset="0"/>
              </a:rPr>
              <a:t>NAD(P)                    Fe</a:t>
            </a:r>
            <a:endParaRPr lang="el-GR" altLang="en-US" sz="1800">
              <a:solidFill>
                <a:schemeClr val="bg1"/>
              </a:solidFill>
              <a:latin typeface="Bookshelf Symbol 1" pitchFamily="34"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53663"/>
                                        </p:tgtEl>
                                        <p:attrNameLst>
                                          <p:attrName>style.visibility</p:attrName>
                                        </p:attrNameLst>
                                      </p:cBhvr>
                                      <p:to>
                                        <p:strVal val="visible"/>
                                      </p:to>
                                    </p:set>
                                    <p:animEffect transition="in" filter="fade">
                                      <p:cBhvr>
                                        <p:cTn id="7" dur="2000"/>
                                        <p:tgtEl>
                                          <p:spTgt spid="33536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53664"/>
                                        </p:tgtEl>
                                        <p:attrNameLst>
                                          <p:attrName>style.visibility</p:attrName>
                                        </p:attrNameLst>
                                      </p:cBhvr>
                                      <p:to>
                                        <p:strVal val="visible"/>
                                      </p:to>
                                    </p:set>
                                    <p:animEffect transition="in" filter="wipe(left)">
                                      <p:cBhvr>
                                        <p:cTn id="12" dur="500"/>
                                        <p:tgtEl>
                                          <p:spTgt spid="33536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53680"/>
                                        </p:tgtEl>
                                        <p:attrNameLst>
                                          <p:attrName>style.visibility</p:attrName>
                                        </p:attrNameLst>
                                      </p:cBhvr>
                                      <p:to>
                                        <p:strVal val="visible"/>
                                      </p:to>
                                    </p:set>
                                    <p:animEffect transition="in" filter="fade">
                                      <p:cBhvr>
                                        <p:cTn id="15" dur="2000"/>
                                        <p:tgtEl>
                                          <p:spTgt spid="3353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3663" grpId="0"/>
      <p:bldP spid="3353664" grpId="0" animBg="1"/>
      <p:bldP spid="3353680"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4"/>
          <p:cNvSpPr txBox="1">
            <a:spLocks noChangeArrowheads="1"/>
          </p:cNvSpPr>
          <p:nvPr/>
        </p:nvSpPr>
        <p:spPr bwMode="auto">
          <a:xfrm>
            <a:off x="755650" y="900113"/>
            <a:ext cx="7742238" cy="5057775"/>
          </a:xfrm>
          <a:prstGeom prst="rect">
            <a:avLst/>
          </a:prstGeom>
          <a:noFill/>
          <a:ln w="9525">
            <a:noFill/>
            <a:miter lim="800000"/>
            <a:headEnd/>
            <a:tailEnd/>
          </a:ln>
          <a:effectLst/>
        </p:spPr>
        <p:txBody>
          <a:bodyPr>
            <a:spAutoFit/>
          </a:bodyPr>
          <a:lstStyle/>
          <a:p>
            <a:pPr eaLnBrk="1" hangingPunct="1">
              <a:lnSpc>
                <a:spcPct val="112000"/>
              </a:lnSpc>
              <a:spcBef>
                <a:spcPct val="50000"/>
              </a:spcBef>
            </a:pPr>
            <a:r>
              <a:rPr lang="en-GB" altLang="en-US" sz="3600">
                <a:solidFill>
                  <a:srgbClr val="FFFF00"/>
                </a:solidFill>
              </a:rPr>
              <a:t>Progesterone</a:t>
            </a:r>
            <a:r>
              <a:rPr lang="en-GB" altLang="en-US" sz="3600">
                <a:solidFill>
                  <a:srgbClr val="FFFFFF"/>
                </a:solidFill>
              </a:rPr>
              <a:t> reduces the proliferative activity of the estrogens on the vaginal epithelium and convert the uterine epithelium to secretetory, thus preparing the uterine epithelium for implantation of the fertilised ovum.</a:t>
            </a:r>
            <a:r>
              <a:rPr lang="en-GB" altLang="en-US" sz="3600">
                <a:latin typeface="Arial Unicode MS" pitchFamily="34" charset="-128"/>
              </a:rPr>
              <a:t> </a:t>
            </a:r>
            <a:endParaRPr lang="en-US" altLang="en-US" sz="3600">
              <a:latin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674688" y="639763"/>
            <a:ext cx="7794625" cy="5578475"/>
          </a:xfrm>
          <a:prstGeom prst="rect">
            <a:avLst/>
          </a:prstGeom>
          <a:noFill/>
          <a:ln w="9525">
            <a:noFill/>
            <a:miter lim="800000"/>
            <a:headEnd/>
            <a:tailEnd/>
          </a:ln>
          <a:effectLst/>
        </p:spPr>
        <p:txBody>
          <a:bodyPr>
            <a:spAutoFit/>
          </a:bodyPr>
          <a:lstStyle/>
          <a:p>
            <a:pPr eaLnBrk="1" hangingPunct="1">
              <a:lnSpc>
                <a:spcPct val="110000"/>
              </a:lnSpc>
              <a:spcBef>
                <a:spcPct val="50000"/>
              </a:spcBef>
            </a:pPr>
            <a:r>
              <a:rPr lang="en-GB" altLang="en-US" sz="3600">
                <a:solidFill>
                  <a:srgbClr val="FFFF00"/>
                </a:solidFill>
              </a:rPr>
              <a:t>Progesterone</a:t>
            </a:r>
            <a:r>
              <a:rPr lang="en-GB" altLang="en-US" sz="3600">
                <a:solidFill>
                  <a:srgbClr val="FFFFFF"/>
                </a:solidFill>
              </a:rPr>
              <a:t>                                  1. Enhances the acinar portions of the breasts.                                     2. Decrease peripheral blood flow thereby decreasing heat loss during the luteal phase and in pregnancy.                                       3. Requires estrogens to stimulate their receptor sites.</a:t>
            </a:r>
            <a:endParaRPr lang="en-US" altLang="en-US" sz="3600"/>
          </a:p>
        </p:txBody>
      </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4"/>
          <p:cNvPicPr>
            <a:picLocks noChangeAspect="1" noChangeArrowheads="1"/>
          </p:cNvPicPr>
          <p:nvPr/>
        </p:nvPicPr>
        <p:blipFill>
          <a:blip r:embed="rId2" cstate="print"/>
          <a:srcRect b="1669"/>
          <a:stretch>
            <a:fillRect/>
          </a:stretch>
        </p:blipFill>
        <p:spPr bwMode="auto">
          <a:xfrm>
            <a:off x="611188" y="549275"/>
            <a:ext cx="7921625" cy="5759450"/>
          </a:xfrm>
          <a:prstGeom prst="rect">
            <a:avLst/>
          </a:prstGeom>
          <a:noFill/>
          <a:ln w="9525">
            <a:noFill/>
            <a:miter lim="800000"/>
            <a:headEnd/>
            <a:tailEnd/>
          </a:ln>
          <a:effectLst/>
        </p:spPr>
      </p:pic>
      <p:sp>
        <p:nvSpPr>
          <p:cNvPr id="218115" name="Text Box 5"/>
          <p:cNvSpPr txBox="1">
            <a:spLocks noChangeArrowheads="1"/>
          </p:cNvSpPr>
          <p:nvPr/>
        </p:nvSpPr>
        <p:spPr bwMode="auto">
          <a:xfrm>
            <a:off x="2411413" y="549275"/>
            <a:ext cx="4824412" cy="646113"/>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GB" altLang="en-US" sz="3600">
                <a:solidFill>
                  <a:srgbClr val="000099"/>
                </a:solidFill>
              </a:rPr>
              <a:t>Low Progesterone</a:t>
            </a:r>
            <a:endParaRPr lang="en-US" altLang="en-US" sz="3600">
              <a:solidFill>
                <a:srgbClr val="000099"/>
              </a:solidFill>
            </a:endParaRPr>
          </a:p>
        </p:txBody>
      </p:sp>
      <p:sp>
        <p:nvSpPr>
          <p:cNvPr id="218116" name="TextBox 1"/>
          <p:cNvSpPr txBox="1">
            <a:spLocks noChangeArrowheads="1"/>
          </p:cNvSpPr>
          <p:nvPr/>
        </p:nvSpPr>
        <p:spPr bwMode="auto">
          <a:xfrm>
            <a:off x="611188" y="3233738"/>
            <a:ext cx="792162" cy="276225"/>
          </a:xfrm>
          <a:prstGeom prst="rect">
            <a:avLst/>
          </a:prstGeom>
          <a:noFill/>
          <a:ln w="9525">
            <a:noFill/>
            <a:miter lim="800000"/>
            <a:headEnd/>
            <a:tailEnd/>
          </a:ln>
        </p:spPr>
        <p:txBody>
          <a:bodyPr>
            <a:spAutoFit/>
          </a:bodyPr>
          <a:lstStyle/>
          <a:p>
            <a:r>
              <a:rPr lang="en-GB" altLang="en-US" sz="1200"/>
              <a:t>(36.7C)</a:t>
            </a:r>
          </a:p>
        </p:txBody>
      </p:sp>
      <p:sp>
        <p:nvSpPr>
          <p:cNvPr id="218117" name="TextBox 4"/>
          <p:cNvSpPr txBox="1">
            <a:spLocks noChangeArrowheads="1"/>
          </p:cNvSpPr>
          <p:nvPr/>
        </p:nvSpPr>
        <p:spPr bwMode="auto">
          <a:xfrm>
            <a:off x="611188" y="2792413"/>
            <a:ext cx="792162" cy="276225"/>
          </a:xfrm>
          <a:prstGeom prst="rect">
            <a:avLst/>
          </a:prstGeom>
          <a:noFill/>
          <a:ln w="9525">
            <a:noFill/>
            <a:miter lim="800000"/>
            <a:headEnd/>
            <a:tailEnd/>
          </a:ln>
        </p:spPr>
        <p:txBody>
          <a:bodyPr>
            <a:spAutoFit/>
          </a:bodyPr>
          <a:lstStyle/>
          <a:p>
            <a:r>
              <a:rPr lang="en-GB" altLang="en-US" sz="1200"/>
              <a:t>(36.8C)</a:t>
            </a:r>
          </a:p>
        </p:txBody>
      </p:sp>
      <p:sp>
        <p:nvSpPr>
          <p:cNvPr id="218118" name="TextBox 5"/>
          <p:cNvSpPr txBox="1">
            <a:spLocks noChangeArrowheads="1"/>
          </p:cNvSpPr>
          <p:nvPr/>
        </p:nvSpPr>
        <p:spPr bwMode="auto">
          <a:xfrm>
            <a:off x="611188" y="3700463"/>
            <a:ext cx="792162" cy="277812"/>
          </a:xfrm>
          <a:prstGeom prst="rect">
            <a:avLst/>
          </a:prstGeom>
          <a:noFill/>
          <a:ln w="9525">
            <a:noFill/>
            <a:miter lim="800000"/>
            <a:headEnd/>
            <a:tailEnd/>
          </a:ln>
        </p:spPr>
        <p:txBody>
          <a:bodyPr>
            <a:spAutoFit/>
          </a:bodyPr>
          <a:lstStyle/>
          <a:p>
            <a:r>
              <a:rPr lang="en-GB" altLang="en-US" sz="1200"/>
              <a:t>(36.5C)</a:t>
            </a:r>
          </a:p>
        </p:txBody>
      </p:sp>
      <p:sp>
        <p:nvSpPr>
          <p:cNvPr id="218119" name="TextBox 6"/>
          <p:cNvSpPr txBox="1">
            <a:spLocks noChangeArrowheads="1"/>
          </p:cNvSpPr>
          <p:nvPr/>
        </p:nvSpPr>
        <p:spPr bwMode="auto">
          <a:xfrm>
            <a:off x="590550" y="4160838"/>
            <a:ext cx="790575" cy="276225"/>
          </a:xfrm>
          <a:prstGeom prst="rect">
            <a:avLst/>
          </a:prstGeom>
          <a:noFill/>
          <a:ln w="9525">
            <a:noFill/>
            <a:miter lim="800000"/>
            <a:headEnd/>
            <a:tailEnd/>
          </a:ln>
        </p:spPr>
        <p:txBody>
          <a:bodyPr>
            <a:spAutoFit/>
          </a:bodyPr>
          <a:lstStyle/>
          <a:p>
            <a:r>
              <a:rPr lang="en-GB" altLang="en-US" sz="1200"/>
              <a:t>(36.4C)</a:t>
            </a:r>
          </a:p>
        </p:txBody>
      </p:sp>
      <p:sp>
        <p:nvSpPr>
          <p:cNvPr id="218120" name="TextBox 7"/>
          <p:cNvSpPr txBox="1">
            <a:spLocks noChangeArrowheads="1"/>
          </p:cNvSpPr>
          <p:nvPr/>
        </p:nvSpPr>
        <p:spPr bwMode="auto">
          <a:xfrm>
            <a:off x="611188" y="4592638"/>
            <a:ext cx="792162" cy="276225"/>
          </a:xfrm>
          <a:prstGeom prst="rect">
            <a:avLst/>
          </a:prstGeom>
          <a:noFill/>
          <a:ln w="9525">
            <a:noFill/>
            <a:miter lim="800000"/>
            <a:headEnd/>
            <a:tailEnd/>
          </a:ln>
        </p:spPr>
        <p:txBody>
          <a:bodyPr>
            <a:spAutoFit/>
          </a:bodyPr>
          <a:lstStyle/>
          <a:p>
            <a:r>
              <a:rPr lang="en-GB" altLang="en-US" sz="1200"/>
              <a:t>(36.3C)</a:t>
            </a:r>
          </a:p>
        </p:txBody>
      </p:sp>
      <p:sp>
        <p:nvSpPr>
          <p:cNvPr id="218121" name="TextBox 8"/>
          <p:cNvSpPr txBox="1">
            <a:spLocks noChangeArrowheads="1"/>
          </p:cNvSpPr>
          <p:nvPr/>
        </p:nvSpPr>
        <p:spPr bwMode="auto">
          <a:xfrm>
            <a:off x="611188" y="5024438"/>
            <a:ext cx="792162" cy="276225"/>
          </a:xfrm>
          <a:prstGeom prst="rect">
            <a:avLst/>
          </a:prstGeom>
          <a:noFill/>
          <a:ln w="9525">
            <a:noFill/>
            <a:miter lim="800000"/>
            <a:headEnd/>
            <a:tailEnd/>
          </a:ln>
        </p:spPr>
        <p:txBody>
          <a:bodyPr>
            <a:spAutoFit/>
          </a:bodyPr>
          <a:lstStyle/>
          <a:p>
            <a:r>
              <a:rPr lang="en-GB" altLang="en-US" sz="1200"/>
              <a:t>(36.2C)</a:t>
            </a:r>
          </a:p>
        </p:txBody>
      </p:sp>
      <p:sp>
        <p:nvSpPr>
          <p:cNvPr id="218122" name="TextBox 9"/>
          <p:cNvSpPr txBox="1">
            <a:spLocks noChangeArrowheads="1"/>
          </p:cNvSpPr>
          <p:nvPr/>
        </p:nvSpPr>
        <p:spPr bwMode="auto">
          <a:xfrm>
            <a:off x="611188" y="5492750"/>
            <a:ext cx="792162" cy="277813"/>
          </a:xfrm>
          <a:prstGeom prst="rect">
            <a:avLst/>
          </a:prstGeom>
          <a:noFill/>
          <a:ln w="9525">
            <a:noFill/>
            <a:miter lim="800000"/>
            <a:headEnd/>
            <a:tailEnd/>
          </a:ln>
        </p:spPr>
        <p:txBody>
          <a:bodyPr>
            <a:spAutoFit/>
          </a:bodyPr>
          <a:lstStyle/>
          <a:p>
            <a:r>
              <a:rPr lang="en-GB" altLang="en-US" sz="1200"/>
              <a:t>(36.1C)</a:t>
            </a:r>
          </a:p>
        </p:txBody>
      </p:sp>
      <p:sp>
        <p:nvSpPr>
          <p:cNvPr id="218123" name="TextBox 10"/>
          <p:cNvSpPr txBox="1">
            <a:spLocks noChangeArrowheads="1"/>
          </p:cNvSpPr>
          <p:nvPr/>
        </p:nvSpPr>
        <p:spPr bwMode="auto">
          <a:xfrm>
            <a:off x="611188" y="5961063"/>
            <a:ext cx="792162" cy="276225"/>
          </a:xfrm>
          <a:prstGeom prst="rect">
            <a:avLst/>
          </a:prstGeom>
          <a:noFill/>
          <a:ln w="9525">
            <a:noFill/>
            <a:miter lim="800000"/>
            <a:headEnd/>
            <a:tailEnd/>
          </a:ln>
        </p:spPr>
        <p:txBody>
          <a:bodyPr>
            <a:spAutoFit/>
          </a:bodyPr>
          <a:lstStyle/>
          <a:p>
            <a:r>
              <a:rPr lang="en-GB" altLang="en-US" sz="1200"/>
              <a:t>(36 C)</a:t>
            </a:r>
          </a:p>
        </p:txBody>
      </p:sp>
      <p:sp>
        <p:nvSpPr>
          <p:cNvPr id="218124" name="TextBox 11"/>
          <p:cNvSpPr txBox="1">
            <a:spLocks noChangeArrowheads="1"/>
          </p:cNvSpPr>
          <p:nvPr/>
        </p:nvSpPr>
        <p:spPr bwMode="auto">
          <a:xfrm>
            <a:off x="611188" y="2349500"/>
            <a:ext cx="792162" cy="276225"/>
          </a:xfrm>
          <a:prstGeom prst="rect">
            <a:avLst/>
          </a:prstGeom>
          <a:noFill/>
          <a:ln w="9525">
            <a:noFill/>
            <a:miter lim="800000"/>
            <a:headEnd/>
            <a:tailEnd/>
          </a:ln>
        </p:spPr>
        <p:txBody>
          <a:bodyPr>
            <a:spAutoFit/>
          </a:bodyPr>
          <a:lstStyle/>
          <a:p>
            <a:r>
              <a:rPr lang="en-GB" altLang="en-US" sz="1200"/>
              <a:t>(36.9C)</a:t>
            </a:r>
          </a:p>
        </p:txBody>
      </p:sp>
      <p:sp>
        <p:nvSpPr>
          <p:cNvPr id="218125" name="TextBox 12"/>
          <p:cNvSpPr txBox="1">
            <a:spLocks noChangeArrowheads="1"/>
          </p:cNvSpPr>
          <p:nvPr/>
        </p:nvSpPr>
        <p:spPr bwMode="auto">
          <a:xfrm>
            <a:off x="611188" y="1916113"/>
            <a:ext cx="792162" cy="277812"/>
          </a:xfrm>
          <a:prstGeom prst="rect">
            <a:avLst/>
          </a:prstGeom>
          <a:noFill/>
          <a:ln w="9525">
            <a:noFill/>
            <a:miter lim="800000"/>
            <a:headEnd/>
            <a:tailEnd/>
          </a:ln>
        </p:spPr>
        <p:txBody>
          <a:bodyPr>
            <a:spAutoFit/>
          </a:bodyPr>
          <a:lstStyle/>
          <a:p>
            <a:r>
              <a:rPr lang="en-GB" altLang="en-US" sz="1200"/>
              <a:t>(37 C)</a:t>
            </a:r>
          </a:p>
        </p:txBody>
      </p:sp>
      <p:sp>
        <p:nvSpPr>
          <p:cNvPr id="218126" name="TextBox 13"/>
          <p:cNvSpPr txBox="1">
            <a:spLocks noChangeArrowheads="1"/>
          </p:cNvSpPr>
          <p:nvPr/>
        </p:nvSpPr>
        <p:spPr bwMode="auto">
          <a:xfrm>
            <a:off x="611188" y="1484313"/>
            <a:ext cx="792162" cy="277812"/>
          </a:xfrm>
          <a:prstGeom prst="rect">
            <a:avLst/>
          </a:prstGeom>
          <a:noFill/>
          <a:ln w="9525">
            <a:noFill/>
            <a:miter lim="800000"/>
            <a:headEnd/>
            <a:tailEnd/>
          </a:ln>
        </p:spPr>
        <p:txBody>
          <a:bodyPr>
            <a:spAutoFit/>
          </a:bodyPr>
          <a:lstStyle/>
          <a:p>
            <a:r>
              <a:rPr lang="en-GB" altLang="en-US" sz="1200"/>
              <a:t>(37.1C)</a:t>
            </a:r>
          </a:p>
        </p:txBody>
      </p:sp>
      <p:sp>
        <p:nvSpPr>
          <p:cNvPr id="218127" name="TextBox 14"/>
          <p:cNvSpPr txBox="1">
            <a:spLocks noChangeArrowheads="1"/>
          </p:cNvSpPr>
          <p:nvPr/>
        </p:nvSpPr>
        <p:spPr bwMode="auto">
          <a:xfrm>
            <a:off x="611188" y="1052513"/>
            <a:ext cx="792162" cy="277812"/>
          </a:xfrm>
          <a:prstGeom prst="rect">
            <a:avLst/>
          </a:prstGeom>
          <a:noFill/>
          <a:ln w="9525">
            <a:noFill/>
            <a:miter lim="800000"/>
            <a:headEnd/>
            <a:tailEnd/>
          </a:ln>
        </p:spPr>
        <p:txBody>
          <a:bodyPr>
            <a:spAutoFit/>
          </a:bodyPr>
          <a:lstStyle/>
          <a:p>
            <a:r>
              <a:rPr lang="en-GB" altLang="en-US" sz="1200"/>
              <a:t>(37.2C)</a:t>
            </a:r>
          </a:p>
        </p:txBody>
      </p:sp>
    </p:spTree>
  </p:cSld>
  <p:clrMapOvr>
    <a:masterClrMapping/>
  </p:clrMapOvr>
  <p:transition>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4"/>
          <p:cNvSpPr txBox="1">
            <a:spLocks noChangeArrowheads="1"/>
          </p:cNvSpPr>
          <p:nvPr/>
        </p:nvSpPr>
        <p:spPr bwMode="auto">
          <a:xfrm>
            <a:off x="2052638" y="2852738"/>
            <a:ext cx="5038725" cy="1200150"/>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FFF00"/>
                </a:solidFill>
              </a:rPr>
              <a:t>Synthesis of the                          Androgens</a:t>
            </a:r>
          </a:p>
        </p:txBody>
      </p:sp>
    </p:spTree>
  </p:cSld>
  <p:clrMapOvr>
    <a:masterClrMapping/>
  </p:clrMapOvr>
  <p:transition>
    <p:zoom/>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
          <p:cNvPicPr>
            <a:picLocks noChangeAspect="1"/>
          </p:cNvPicPr>
          <p:nvPr/>
        </p:nvPicPr>
        <p:blipFill>
          <a:blip r:embed="rId2" cstate="print"/>
          <a:srcRect/>
          <a:stretch>
            <a:fillRect/>
          </a:stretch>
        </p:blipFill>
        <p:spPr bwMode="auto">
          <a:xfrm>
            <a:off x="690563" y="549275"/>
            <a:ext cx="7842250" cy="5759450"/>
          </a:xfrm>
          <a:prstGeom prst="rect">
            <a:avLst/>
          </a:prstGeom>
          <a:noFill/>
          <a:ln w="9525">
            <a:noFill/>
            <a:miter lim="800000"/>
            <a:headEnd/>
            <a:tailEnd/>
          </a:ln>
        </p:spPr>
      </p:pic>
    </p:spTree>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p:cNvPicPr>
            <a:picLocks noChangeAspect="1"/>
          </p:cNvPicPr>
          <p:nvPr/>
        </p:nvPicPr>
        <p:blipFill>
          <a:blip r:embed="rId2" cstate="print"/>
          <a:srcRect/>
          <a:stretch>
            <a:fillRect/>
          </a:stretch>
        </p:blipFill>
        <p:spPr bwMode="auto">
          <a:xfrm>
            <a:off x="628650" y="549275"/>
            <a:ext cx="7904163" cy="5759450"/>
          </a:xfrm>
          <a:prstGeom prst="rect">
            <a:avLst/>
          </a:prstGeom>
          <a:noFill/>
          <a:ln w="9525">
            <a:noFill/>
            <a:miter lim="800000"/>
            <a:headEnd/>
            <a:tailEnd/>
          </a:ln>
        </p:spPr>
      </p:pic>
    </p:spTree>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22211"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22212"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22213" name="Text Box 5"/>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3</a:t>
            </a:r>
          </a:p>
        </p:txBody>
      </p:sp>
      <p:sp>
        <p:nvSpPr>
          <p:cNvPr id="222214"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22215" name="Text Box 7"/>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22216" name="Line 8"/>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22217" name="AutoShape 9"/>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22218" name="AutoShape 10"/>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22219" name="Line 11"/>
          <p:cNvSpPr>
            <a:spLocks noChangeShapeType="1"/>
          </p:cNvSpPr>
          <p:nvPr/>
        </p:nvSpPr>
        <p:spPr bwMode="auto">
          <a:xfrm flipV="1">
            <a:off x="2051050" y="2565400"/>
            <a:ext cx="0" cy="215900"/>
          </a:xfrm>
          <a:prstGeom prst="line">
            <a:avLst/>
          </a:prstGeom>
          <a:noFill/>
          <a:ln w="38100">
            <a:solidFill>
              <a:schemeClr val="bg1"/>
            </a:solidFill>
            <a:round/>
            <a:headEnd/>
            <a:tailEnd/>
          </a:ln>
          <a:effectLst/>
        </p:spPr>
        <p:txBody>
          <a:bodyPr/>
          <a:lstStyle/>
          <a:p>
            <a:endParaRPr lang="en-GB"/>
          </a:p>
        </p:txBody>
      </p:sp>
      <p:sp>
        <p:nvSpPr>
          <p:cNvPr id="222220" name="Text Box 12"/>
          <p:cNvSpPr txBox="1">
            <a:spLocks noChangeArrowheads="1"/>
          </p:cNvSpPr>
          <p:nvPr/>
        </p:nvSpPr>
        <p:spPr bwMode="auto">
          <a:xfrm>
            <a:off x="1763713" y="22764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22221" name="Line 13"/>
          <p:cNvSpPr>
            <a:spLocks noChangeShapeType="1"/>
          </p:cNvSpPr>
          <p:nvPr/>
        </p:nvSpPr>
        <p:spPr bwMode="auto">
          <a:xfrm flipV="1">
            <a:off x="4067175" y="1557338"/>
            <a:ext cx="0" cy="215900"/>
          </a:xfrm>
          <a:prstGeom prst="line">
            <a:avLst/>
          </a:prstGeom>
          <a:noFill/>
          <a:ln w="38100">
            <a:solidFill>
              <a:schemeClr val="bg1"/>
            </a:solidFill>
            <a:round/>
            <a:headEnd/>
            <a:tailEnd/>
          </a:ln>
          <a:effectLst/>
        </p:spPr>
        <p:txBody>
          <a:bodyPr/>
          <a:lstStyle/>
          <a:p>
            <a:endParaRPr lang="en-GB"/>
          </a:p>
        </p:txBody>
      </p:sp>
      <p:sp>
        <p:nvSpPr>
          <p:cNvPr id="222222" name="Text Box 14"/>
          <p:cNvSpPr txBox="1">
            <a:spLocks noChangeArrowheads="1"/>
          </p:cNvSpPr>
          <p:nvPr/>
        </p:nvSpPr>
        <p:spPr bwMode="auto">
          <a:xfrm>
            <a:off x="3924300" y="1268413"/>
            <a:ext cx="8636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222223" name="Text Box 15"/>
          <p:cNvSpPr txBox="1">
            <a:spLocks noChangeArrowheads="1"/>
          </p:cNvSpPr>
          <p:nvPr/>
        </p:nvSpPr>
        <p:spPr bwMode="auto">
          <a:xfrm>
            <a:off x="719138" y="612775"/>
            <a:ext cx="3816350" cy="646113"/>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rgbClr val="FFFF00"/>
                </a:solidFill>
              </a:rPr>
              <a:t>Testosterone</a:t>
            </a:r>
          </a:p>
        </p:txBody>
      </p:sp>
      <p:sp>
        <p:nvSpPr>
          <p:cNvPr id="222224" name="Text Box 16"/>
          <p:cNvSpPr txBox="1">
            <a:spLocks noChangeArrowheads="1"/>
          </p:cNvSpPr>
          <p:nvPr/>
        </p:nvSpPr>
        <p:spPr bwMode="auto">
          <a:xfrm>
            <a:off x="3276600"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22225" name="AutoShape 17"/>
          <p:cNvSpPr>
            <a:spLocks noChangeArrowheads="1"/>
          </p:cNvSpPr>
          <p:nvPr/>
        </p:nvSpPr>
        <p:spPr bwMode="auto">
          <a:xfrm rot="5400000">
            <a:off x="2914650"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22226" name="AutoShape 18"/>
          <p:cNvSpPr>
            <a:spLocks noChangeArrowheads="1"/>
          </p:cNvSpPr>
          <p:nvPr/>
        </p:nvSpPr>
        <p:spPr bwMode="auto">
          <a:xfrm rot="5400000">
            <a:off x="3851275"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22227" name="AutoShape 19"/>
          <p:cNvSpPr>
            <a:spLocks noChangeArrowheads="1"/>
          </p:cNvSpPr>
          <p:nvPr/>
        </p:nvSpPr>
        <p:spPr bwMode="auto">
          <a:xfrm rot="5400000">
            <a:off x="4354513" y="443865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22228" name="AutoShape 20"/>
          <p:cNvSpPr>
            <a:spLocks noChangeArrowheads="1"/>
          </p:cNvSpPr>
          <p:nvPr/>
        </p:nvSpPr>
        <p:spPr bwMode="auto">
          <a:xfrm rot="5400000">
            <a:off x="5364163" y="4437063"/>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22229" name="Line 21"/>
          <p:cNvSpPr>
            <a:spLocks noChangeShapeType="1"/>
          </p:cNvSpPr>
          <p:nvPr/>
        </p:nvSpPr>
        <p:spPr bwMode="auto">
          <a:xfrm flipV="1">
            <a:off x="3924300" y="5157788"/>
            <a:ext cx="0" cy="215900"/>
          </a:xfrm>
          <a:prstGeom prst="line">
            <a:avLst/>
          </a:prstGeom>
          <a:noFill/>
          <a:ln w="38100">
            <a:solidFill>
              <a:schemeClr val="bg1"/>
            </a:solidFill>
            <a:round/>
            <a:headEnd/>
            <a:tailEnd/>
          </a:ln>
          <a:effectLst/>
        </p:spPr>
        <p:txBody>
          <a:bodyPr/>
          <a:lstStyle/>
          <a:p>
            <a:endParaRPr lang="en-GB"/>
          </a:p>
        </p:txBody>
      </p:sp>
      <p:sp>
        <p:nvSpPr>
          <p:cNvPr id="222230" name="Text Box 22"/>
          <p:cNvSpPr txBox="1">
            <a:spLocks noChangeArrowheads="1"/>
          </p:cNvSpPr>
          <p:nvPr/>
        </p:nvSpPr>
        <p:spPr bwMode="auto">
          <a:xfrm>
            <a:off x="3635375" y="4868863"/>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22231" name="Line 23"/>
          <p:cNvSpPr>
            <a:spLocks noChangeShapeType="1"/>
          </p:cNvSpPr>
          <p:nvPr/>
        </p:nvSpPr>
        <p:spPr bwMode="auto">
          <a:xfrm flipV="1">
            <a:off x="5364163" y="4365625"/>
            <a:ext cx="0" cy="215900"/>
          </a:xfrm>
          <a:prstGeom prst="line">
            <a:avLst/>
          </a:prstGeom>
          <a:noFill/>
          <a:ln w="38100">
            <a:solidFill>
              <a:schemeClr val="bg1"/>
            </a:solidFill>
            <a:round/>
            <a:headEnd/>
            <a:tailEnd/>
          </a:ln>
          <a:effectLst/>
        </p:spPr>
        <p:txBody>
          <a:bodyPr/>
          <a:lstStyle/>
          <a:p>
            <a:endParaRPr lang="en-GB"/>
          </a:p>
        </p:txBody>
      </p:sp>
      <p:sp>
        <p:nvSpPr>
          <p:cNvPr id="222232" name="Text Box 24"/>
          <p:cNvSpPr txBox="1">
            <a:spLocks noChangeArrowheads="1"/>
          </p:cNvSpPr>
          <p:nvPr/>
        </p:nvSpPr>
        <p:spPr bwMode="auto">
          <a:xfrm>
            <a:off x="5076825" y="4076700"/>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22233" name="Text Box 25"/>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22234" name="Text Box 26"/>
          <p:cNvSpPr txBox="1">
            <a:spLocks noChangeArrowheads="1"/>
          </p:cNvSpPr>
          <p:nvPr/>
        </p:nvSpPr>
        <p:spPr bwMode="auto">
          <a:xfrm>
            <a:off x="3276600" y="587692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22235" name="Text Box 27"/>
          <p:cNvSpPr txBox="1">
            <a:spLocks noChangeArrowheads="1"/>
          </p:cNvSpPr>
          <p:nvPr/>
        </p:nvSpPr>
        <p:spPr bwMode="auto">
          <a:xfrm>
            <a:off x="5867400" y="4724400"/>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22236" name="Text Box 28"/>
          <p:cNvSpPr txBox="1">
            <a:spLocks noChangeArrowheads="1"/>
          </p:cNvSpPr>
          <p:nvPr/>
        </p:nvSpPr>
        <p:spPr bwMode="auto">
          <a:xfrm>
            <a:off x="2987675" y="573405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3</a:t>
            </a:r>
          </a:p>
        </p:txBody>
      </p:sp>
      <p:sp>
        <p:nvSpPr>
          <p:cNvPr id="222237" name="Text Box 30"/>
          <p:cNvSpPr txBox="1">
            <a:spLocks noChangeArrowheads="1"/>
          </p:cNvSpPr>
          <p:nvPr/>
        </p:nvSpPr>
        <p:spPr bwMode="auto">
          <a:xfrm>
            <a:off x="2627313" y="5876925"/>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 </a:t>
            </a:r>
          </a:p>
        </p:txBody>
      </p:sp>
      <p:sp>
        <p:nvSpPr>
          <p:cNvPr id="222238" name="Line 32"/>
          <p:cNvSpPr>
            <a:spLocks noChangeShapeType="1"/>
          </p:cNvSpPr>
          <p:nvPr/>
        </p:nvSpPr>
        <p:spPr bwMode="auto">
          <a:xfrm flipV="1">
            <a:off x="5940425" y="4221163"/>
            <a:ext cx="0" cy="204787"/>
          </a:xfrm>
          <a:prstGeom prst="line">
            <a:avLst/>
          </a:prstGeom>
          <a:noFill/>
          <a:ln w="38100">
            <a:solidFill>
              <a:schemeClr val="bg1"/>
            </a:solidFill>
            <a:round/>
            <a:headEnd/>
            <a:tailEnd/>
          </a:ln>
          <a:effectLst/>
        </p:spPr>
        <p:txBody>
          <a:bodyPr/>
          <a:lstStyle/>
          <a:p>
            <a:endParaRPr lang="en-GB"/>
          </a:p>
        </p:txBody>
      </p:sp>
      <p:sp>
        <p:nvSpPr>
          <p:cNvPr id="222239" name="Text Box 33"/>
          <p:cNvSpPr txBox="1">
            <a:spLocks noChangeArrowheads="1"/>
          </p:cNvSpPr>
          <p:nvPr/>
        </p:nvSpPr>
        <p:spPr bwMode="auto">
          <a:xfrm>
            <a:off x="5795963" y="3933825"/>
            <a:ext cx="7921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rgbClr val="FFFF00"/>
              </a:solidFill>
            </a:endParaRPr>
          </a:p>
        </p:txBody>
      </p:sp>
      <p:sp>
        <p:nvSpPr>
          <p:cNvPr id="3355684" name="Text Box 36"/>
          <p:cNvSpPr txBox="1">
            <a:spLocks noChangeArrowheads="1"/>
          </p:cNvSpPr>
          <p:nvPr/>
        </p:nvSpPr>
        <p:spPr bwMode="auto">
          <a:xfrm>
            <a:off x="5341938" y="5238750"/>
            <a:ext cx="3384550" cy="12001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Dihydro-testosterone</a:t>
            </a:r>
            <a:endParaRPr lang="en-US" altLang="en-US" sz="3600">
              <a:solidFill>
                <a:srgbClr val="FFFF00"/>
              </a:solidFill>
            </a:endParaRPr>
          </a:p>
        </p:txBody>
      </p:sp>
      <p:sp>
        <p:nvSpPr>
          <p:cNvPr id="3355685" name="AutoShape 37"/>
          <p:cNvSpPr>
            <a:spLocks noChangeArrowheads="1"/>
          </p:cNvSpPr>
          <p:nvPr/>
        </p:nvSpPr>
        <p:spPr bwMode="auto">
          <a:xfrm rot="2291202">
            <a:off x="3132138" y="3141663"/>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222242" name="Text Box 38"/>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22243" name="Text Box 39"/>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22244" name="Text Box 40"/>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22245" name="Text Box 41"/>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22246" name="Text Box 42"/>
          <p:cNvSpPr txBox="1">
            <a:spLocks noChangeArrowheads="1"/>
          </p:cNvSpPr>
          <p:nvPr/>
        </p:nvSpPr>
        <p:spPr bwMode="auto">
          <a:xfrm>
            <a:off x="3276600" y="551656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22247" name="Text Box 43"/>
          <p:cNvSpPr txBox="1">
            <a:spLocks noChangeArrowheads="1"/>
          </p:cNvSpPr>
          <p:nvPr/>
        </p:nvSpPr>
        <p:spPr bwMode="auto">
          <a:xfrm>
            <a:off x="4211638" y="55165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22248" name="Text Box 44"/>
          <p:cNvSpPr txBox="1">
            <a:spLocks noChangeArrowheads="1"/>
          </p:cNvSpPr>
          <p:nvPr/>
        </p:nvSpPr>
        <p:spPr bwMode="auto">
          <a:xfrm>
            <a:off x="47164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22249" name="Text Box 45"/>
          <p:cNvSpPr txBox="1">
            <a:spLocks noChangeArrowheads="1"/>
          </p:cNvSpPr>
          <p:nvPr/>
        </p:nvSpPr>
        <p:spPr bwMode="auto">
          <a:xfrm>
            <a:off x="55800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22250" name="Line 48"/>
          <p:cNvSpPr>
            <a:spLocks noChangeShapeType="1"/>
          </p:cNvSpPr>
          <p:nvPr/>
        </p:nvSpPr>
        <p:spPr bwMode="auto">
          <a:xfrm flipV="1">
            <a:off x="1547813" y="3214688"/>
            <a:ext cx="360362" cy="215900"/>
          </a:xfrm>
          <a:prstGeom prst="line">
            <a:avLst/>
          </a:prstGeom>
          <a:noFill/>
          <a:ln w="38100">
            <a:solidFill>
              <a:schemeClr val="bg1"/>
            </a:solidFill>
            <a:round/>
            <a:headEnd/>
            <a:tailEnd/>
          </a:ln>
          <a:effectLst/>
        </p:spPr>
        <p:txBody>
          <a:bodyPr/>
          <a:lstStyle/>
          <a:p>
            <a:endParaRPr lang="en-GB"/>
          </a:p>
        </p:txBody>
      </p:sp>
      <p:sp>
        <p:nvSpPr>
          <p:cNvPr id="222251" name="Text Box 49"/>
          <p:cNvSpPr txBox="1">
            <a:spLocks noChangeArrowheads="1"/>
          </p:cNvSpPr>
          <p:nvPr/>
        </p:nvSpPr>
        <p:spPr bwMode="auto">
          <a:xfrm>
            <a:off x="755650" y="3213100"/>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a:t>
            </a:r>
            <a:endParaRPr lang="en-GB" altLang="en-US" sz="1200">
              <a:solidFill>
                <a:schemeClr val="bg1"/>
              </a:solidFill>
            </a:endParaRPr>
          </a:p>
        </p:txBody>
      </p:sp>
      <p:sp>
        <p:nvSpPr>
          <p:cNvPr id="222252" name="Text Box 52"/>
          <p:cNvSpPr txBox="1">
            <a:spLocks noChangeArrowheads="1"/>
          </p:cNvSpPr>
          <p:nvPr/>
        </p:nvSpPr>
        <p:spPr bwMode="auto">
          <a:xfrm rot="-1759391">
            <a:off x="9001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22253" name="Text Box 53"/>
          <p:cNvSpPr txBox="1">
            <a:spLocks noChangeArrowheads="1"/>
          </p:cNvSpPr>
          <p:nvPr/>
        </p:nvSpPr>
        <p:spPr bwMode="auto">
          <a:xfrm rot="-1759391">
            <a:off x="2771775" y="580548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22254" name="Line 55"/>
          <p:cNvSpPr>
            <a:spLocks noChangeShapeType="1"/>
          </p:cNvSpPr>
          <p:nvPr/>
        </p:nvSpPr>
        <p:spPr bwMode="auto">
          <a:xfrm flipV="1">
            <a:off x="3924300" y="5949950"/>
            <a:ext cx="0" cy="215900"/>
          </a:xfrm>
          <a:prstGeom prst="line">
            <a:avLst/>
          </a:prstGeom>
          <a:noFill/>
          <a:ln w="38100">
            <a:solidFill>
              <a:srgbClr val="FFFF00"/>
            </a:solidFill>
            <a:round/>
            <a:headEnd/>
            <a:tailEnd/>
          </a:ln>
          <a:effectLst/>
        </p:spPr>
        <p:txBody>
          <a:bodyPr/>
          <a:lstStyle/>
          <a:p>
            <a:endParaRPr lang="en-GB"/>
          </a:p>
        </p:txBody>
      </p:sp>
      <p:sp>
        <p:nvSpPr>
          <p:cNvPr id="222255" name="Text Box 56"/>
          <p:cNvSpPr txBox="1">
            <a:spLocks noChangeArrowheads="1"/>
          </p:cNvSpPr>
          <p:nvPr/>
        </p:nvSpPr>
        <p:spPr bwMode="auto">
          <a:xfrm>
            <a:off x="3779838" y="6165850"/>
            <a:ext cx="4318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a:t>
            </a:r>
            <a:endParaRPr lang="en-GB" altLang="en-US" sz="1200">
              <a:solidFill>
                <a:srgbClr val="FFFF00"/>
              </a:solidFill>
            </a:endParaRPr>
          </a:p>
        </p:txBody>
      </p:sp>
      <p:sp>
        <p:nvSpPr>
          <p:cNvPr id="3355705" name="Text Box 57"/>
          <p:cNvSpPr txBox="1">
            <a:spLocks noChangeArrowheads="1"/>
          </p:cNvSpPr>
          <p:nvPr/>
        </p:nvSpPr>
        <p:spPr bwMode="auto">
          <a:xfrm>
            <a:off x="4427538" y="2636838"/>
            <a:ext cx="1727200" cy="915987"/>
          </a:xfrm>
          <a:prstGeom prst="rect">
            <a:avLst/>
          </a:prstGeom>
          <a:noFill/>
          <a:ln w="9525">
            <a:noFill/>
            <a:miter lim="800000"/>
            <a:headEnd/>
            <a:tailEnd/>
          </a:ln>
          <a:effectLst/>
        </p:spPr>
        <p:txBody>
          <a:bodyPr>
            <a:spAutoFit/>
          </a:bodyPr>
          <a:lstStyle/>
          <a:p>
            <a:pPr eaLnBrk="1" hangingPunct="1">
              <a:spcBef>
                <a:spcPct val="50000"/>
              </a:spcBef>
            </a:pPr>
            <a:r>
              <a:rPr lang="en-GB" altLang="en-US" sz="1800" i="1">
                <a:solidFill>
                  <a:schemeClr val="bg1"/>
                </a:solidFill>
              </a:rPr>
              <a:t>5</a:t>
            </a:r>
            <a:r>
              <a:rPr lang="el-GR" altLang="en-US" sz="1800" i="1">
                <a:solidFill>
                  <a:schemeClr val="bg1"/>
                </a:solidFill>
                <a:cs typeface="Arial" charset="0"/>
              </a:rPr>
              <a:t>α</a:t>
            </a:r>
            <a:r>
              <a:rPr lang="en-GB" altLang="en-US" sz="1800" i="1">
                <a:solidFill>
                  <a:schemeClr val="bg1"/>
                </a:solidFill>
                <a:cs typeface="Arial" charset="0"/>
              </a:rPr>
              <a:t>-reductase NADPH         Fe</a:t>
            </a:r>
            <a:endParaRPr lang="el-GR" altLang="en-US" sz="1800" i="1">
              <a:solidFill>
                <a:schemeClr val="bg1"/>
              </a:solidFill>
              <a:cs typeface="Arial" charset="0"/>
            </a:endParaRPr>
          </a:p>
        </p:txBody>
      </p:sp>
      <p:sp>
        <p:nvSpPr>
          <p:cNvPr id="222257" name="Text Box 59"/>
          <p:cNvSpPr txBox="1">
            <a:spLocks noChangeArrowheads="1"/>
          </p:cNvSpPr>
          <p:nvPr/>
        </p:nvSpPr>
        <p:spPr bwMode="auto">
          <a:xfrm>
            <a:off x="2014538" y="3714750"/>
            <a:ext cx="2232025" cy="954088"/>
          </a:xfrm>
          <a:prstGeom prst="rect">
            <a:avLst/>
          </a:prstGeom>
          <a:noFill/>
          <a:ln w="9525">
            <a:noFill/>
            <a:miter lim="800000"/>
            <a:headEnd/>
            <a:tailEnd/>
          </a:ln>
          <a:effectLst/>
        </p:spPr>
        <p:txBody>
          <a:bodyPr>
            <a:spAutoFit/>
          </a:bodyPr>
          <a:lstStyle/>
          <a:p>
            <a:pPr eaLnBrk="1" hangingPunct="1">
              <a:spcBef>
                <a:spcPct val="50000"/>
              </a:spcBef>
            </a:pPr>
            <a:r>
              <a:rPr lang="en-GB" altLang="en-US" sz="1600" i="1">
                <a:solidFill>
                  <a:schemeClr val="bg1"/>
                </a:solidFill>
              </a:rPr>
              <a:t>Inhibited by</a:t>
            </a:r>
          </a:p>
          <a:p>
            <a:pPr eaLnBrk="1" hangingPunct="1">
              <a:spcBef>
                <a:spcPct val="50000"/>
              </a:spcBef>
            </a:pPr>
            <a:r>
              <a:rPr lang="en-GB" altLang="en-US" sz="1600" i="1">
                <a:solidFill>
                  <a:schemeClr val="bg1"/>
                </a:solidFill>
              </a:rPr>
              <a:t>Saw palmetto                       Stinging nettle root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55684"/>
                                        </p:tgtEl>
                                        <p:attrNameLst>
                                          <p:attrName>style.visibility</p:attrName>
                                        </p:attrNameLst>
                                      </p:cBhvr>
                                      <p:to>
                                        <p:strVal val="visible"/>
                                      </p:to>
                                    </p:set>
                                    <p:animEffect transition="in" filter="fade">
                                      <p:cBhvr>
                                        <p:cTn id="7" dur="2000"/>
                                        <p:tgtEl>
                                          <p:spTgt spid="3355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55685"/>
                                        </p:tgtEl>
                                        <p:attrNameLst>
                                          <p:attrName>style.visibility</p:attrName>
                                        </p:attrNameLst>
                                      </p:cBhvr>
                                      <p:to>
                                        <p:strVal val="visible"/>
                                      </p:to>
                                    </p:set>
                                    <p:animEffect transition="in" filter="wipe(left)">
                                      <p:cBhvr>
                                        <p:cTn id="12" dur="500"/>
                                        <p:tgtEl>
                                          <p:spTgt spid="335568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55705"/>
                                        </p:tgtEl>
                                        <p:attrNameLst>
                                          <p:attrName>style.visibility</p:attrName>
                                        </p:attrNameLst>
                                      </p:cBhvr>
                                      <p:to>
                                        <p:strVal val="visible"/>
                                      </p:to>
                                    </p:set>
                                    <p:animEffect transition="in" filter="fade">
                                      <p:cBhvr>
                                        <p:cTn id="15" dur="2000"/>
                                        <p:tgtEl>
                                          <p:spTgt spid="3355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5684" grpId="0"/>
      <p:bldP spid="3355685" grpId="0" animBg="1"/>
      <p:bldP spid="33557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04800" y="914400"/>
            <a:ext cx="8839200" cy="5943600"/>
          </a:xfrm>
          <a:prstGeom prst="rect">
            <a:avLst/>
          </a:prstGeom>
          <a:noFill/>
          <a:ln w="9525">
            <a:noFill/>
            <a:miter lim="800000"/>
            <a:headEnd/>
            <a:tailEnd/>
          </a:ln>
          <a:effectLst/>
        </p:spPr>
        <p:txBody>
          <a:bodyPr/>
          <a:lstStyle/>
          <a:p>
            <a:pPr eaLnBrk="1" hangingPunct="1">
              <a:spcBef>
                <a:spcPct val="20000"/>
              </a:spcBef>
            </a:pPr>
            <a:r>
              <a:rPr lang="en-GB" altLang="en-US" sz="1200">
                <a:cs typeface="Times New Roman" pitchFamily="18" charset="0"/>
              </a:rPr>
              <a:t>				</a:t>
            </a:r>
            <a:r>
              <a:rPr lang="en-GB" altLang="en-US" sz="1000">
                <a:solidFill>
                  <a:srgbClr val="660033"/>
                </a:solidFill>
                <a:cs typeface="Times New Roman" pitchFamily="18" charset="0"/>
              </a:rPr>
              <a:t>	</a:t>
            </a:r>
          </a:p>
          <a:p>
            <a:pPr eaLnBrk="1" hangingPunct="1">
              <a:spcBef>
                <a:spcPct val="20000"/>
              </a:spcBef>
            </a:pPr>
            <a:r>
              <a:rPr lang="en-GB" altLang="en-US" sz="1000">
                <a:cs typeface="Times New Roman" pitchFamily="18" charset="0"/>
              </a:rPr>
              <a:t>      </a:t>
            </a:r>
            <a:endParaRPr lang="en-GB" altLang="en-US" sz="1000" b="0"/>
          </a:p>
        </p:txBody>
      </p:sp>
      <p:sp>
        <p:nvSpPr>
          <p:cNvPr id="24579" name="Text Box 3"/>
          <p:cNvSpPr txBox="1">
            <a:spLocks noChangeArrowheads="1"/>
          </p:cNvSpPr>
          <p:nvPr/>
        </p:nvSpPr>
        <p:spPr bwMode="auto">
          <a:xfrm>
            <a:off x="3044825" y="404813"/>
            <a:ext cx="3024188"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chemeClr val="bg1"/>
                </a:solidFill>
              </a:rPr>
              <a:t>Tryptophan</a:t>
            </a:r>
            <a:endParaRPr lang="en-US" altLang="en-US">
              <a:solidFill>
                <a:schemeClr val="bg1"/>
              </a:solidFill>
            </a:endParaRPr>
          </a:p>
        </p:txBody>
      </p:sp>
      <p:sp>
        <p:nvSpPr>
          <p:cNvPr id="24580" name="Text Box 4"/>
          <p:cNvSpPr txBox="1">
            <a:spLocks noChangeArrowheads="1"/>
          </p:cNvSpPr>
          <p:nvPr/>
        </p:nvSpPr>
        <p:spPr bwMode="auto">
          <a:xfrm>
            <a:off x="3492500" y="2565400"/>
            <a:ext cx="1800225" cy="579438"/>
          </a:xfrm>
          <a:prstGeom prst="rect">
            <a:avLst/>
          </a:prstGeom>
          <a:noFill/>
          <a:ln w="9525">
            <a:noFill/>
            <a:miter lim="800000"/>
            <a:headEnd/>
            <a:tailEnd/>
          </a:ln>
          <a:effectLst/>
        </p:spPr>
        <p:txBody>
          <a:bodyPr>
            <a:spAutoFit/>
          </a:bodyPr>
          <a:lstStyle/>
          <a:p>
            <a:pPr eaLnBrk="1" hangingPunct="1">
              <a:spcBef>
                <a:spcPct val="50000"/>
              </a:spcBef>
            </a:pPr>
            <a:endParaRPr lang="en-US" altLang="en-US" sz="3200">
              <a:solidFill>
                <a:schemeClr val="bg1"/>
              </a:solidFill>
              <a:latin typeface="Arial Unicode MS" pitchFamily="34" charset="-128"/>
            </a:endParaRPr>
          </a:p>
        </p:txBody>
      </p:sp>
      <p:sp>
        <p:nvSpPr>
          <p:cNvPr id="24581" name="Text Box 5"/>
          <p:cNvSpPr txBox="1">
            <a:spLocks noChangeArrowheads="1"/>
          </p:cNvSpPr>
          <p:nvPr/>
        </p:nvSpPr>
        <p:spPr bwMode="auto">
          <a:xfrm>
            <a:off x="2843213" y="5583238"/>
            <a:ext cx="3457575"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chemeClr val="bg1"/>
                </a:solidFill>
              </a:rPr>
              <a:t>SEROTONIN</a:t>
            </a:r>
            <a:endParaRPr lang="en-US" altLang="en-US">
              <a:solidFill>
                <a:schemeClr val="bg1"/>
              </a:solidFill>
            </a:endParaRPr>
          </a:p>
        </p:txBody>
      </p:sp>
      <p:sp>
        <p:nvSpPr>
          <p:cNvPr id="3783686" name="Arc 6"/>
          <p:cNvSpPr>
            <a:spLocks/>
          </p:cNvSpPr>
          <p:nvPr/>
        </p:nvSpPr>
        <p:spPr bwMode="auto">
          <a:xfrm flipH="1">
            <a:off x="4751388" y="1268413"/>
            <a:ext cx="457200" cy="1079500"/>
          </a:xfrm>
          <a:custGeom>
            <a:avLst/>
            <a:gdLst>
              <a:gd name="T0" fmla="*/ 0 w 21600"/>
              <a:gd name="T1" fmla="*/ 0 h 43152"/>
              <a:gd name="T2" fmla="*/ 2147483646 w 21600"/>
              <a:gd name="T3" fmla="*/ 2147483646 h 43152"/>
              <a:gd name="T4" fmla="*/ 0 w 21600"/>
              <a:gd name="T5" fmla="*/ 2147483646 h 43152"/>
              <a:gd name="T6" fmla="*/ 0 60000 65536"/>
              <a:gd name="T7" fmla="*/ 0 60000 65536"/>
              <a:gd name="T8" fmla="*/ 0 60000 65536"/>
            </a:gdLst>
            <a:ahLst/>
            <a:cxnLst>
              <a:cxn ang="T6">
                <a:pos x="T0" y="T1"/>
              </a:cxn>
              <a:cxn ang="T7">
                <a:pos x="T2" y="T3"/>
              </a:cxn>
              <a:cxn ang="T8">
                <a:pos x="T4" y="T5"/>
              </a:cxn>
            </a:cxnLst>
            <a:rect l="0" t="0" r="r" b="b"/>
            <a:pathLst>
              <a:path w="21600" h="43152" fill="none" extrusionOk="0">
                <a:moveTo>
                  <a:pt x="0" y="0"/>
                </a:moveTo>
                <a:cubicBezTo>
                  <a:pt x="11929" y="0"/>
                  <a:pt x="21600" y="9670"/>
                  <a:pt x="21600" y="21600"/>
                </a:cubicBezTo>
                <a:cubicBezTo>
                  <a:pt x="21600" y="32972"/>
                  <a:pt x="12781" y="42397"/>
                  <a:pt x="1434" y="43152"/>
                </a:cubicBezTo>
              </a:path>
              <a:path w="21600" h="43152" stroke="0" extrusionOk="0">
                <a:moveTo>
                  <a:pt x="0" y="0"/>
                </a:moveTo>
                <a:cubicBezTo>
                  <a:pt x="11929" y="0"/>
                  <a:pt x="21600" y="9670"/>
                  <a:pt x="21600" y="21600"/>
                </a:cubicBezTo>
                <a:cubicBezTo>
                  <a:pt x="21600" y="32972"/>
                  <a:pt x="12781" y="42397"/>
                  <a:pt x="1434" y="43152"/>
                </a:cubicBezTo>
                <a:lnTo>
                  <a:pt x="0" y="21600"/>
                </a:lnTo>
                <a:lnTo>
                  <a:pt x="0" y="0"/>
                </a:lnTo>
                <a:close/>
              </a:path>
            </a:pathLst>
          </a:custGeom>
          <a:noFill/>
          <a:ln w="76200">
            <a:solidFill>
              <a:srgbClr val="FF0000"/>
            </a:solidFill>
            <a:round/>
            <a:headEnd/>
            <a:tailEnd type="triangle" w="med" len="med"/>
          </a:ln>
          <a:effectLst/>
        </p:spPr>
        <p:txBody>
          <a:bodyPr wrap="none" anchor="ctr"/>
          <a:lstStyle/>
          <a:p>
            <a:endParaRPr lang="en-GB"/>
          </a:p>
        </p:txBody>
      </p:sp>
      <p:sp>
        <p:nvSpPr>
          <p:cNvPr id="24583" name="Text Box 7"/>
          <p:cNvSpPr txBox="1">
            <a:spLocks noChangeArrowheads="1"/>
          </p:cNvSpPr>
          <p:nvPr/>
        </p:nvSpPr>
        <p:spPr bwMode="auto">
          <a:xfrm>
            <a:off x="468313" y="1412875"/>
            <a:ext cx="3095625" cy="304800"/>
          </a:xfrm>
          <a:prstGeom prst="rect">
            <a:avLst/>
          </a:prstGeom>
          <a:noFill/>
          <a:ln w="9525">
            <a:noFill/>
            <a:miter lim="800000"/>
            <a:headEnd/>
            <a:tailEnd/>
          </a:ln>
          <a:effectLst/>
        </p:spPr>
        <p:txBody>
          <a:bodyPr>
            <a:spAutoFit/>
          </a:bodyPr>
          <a:lstStyle/>
          <a:p>
            <a:pPr eaLnBrk="1" hangingPunct="1">
              <a:spcBef>
                <a:spcPct val="50000"/>
              </a:spcBef>
            </a:pPr>
            <a:endParaRPr lang="en-US" altLang="en-US" sz="1400">
              <a:latin typeface="Arial Unicode MS" pitchFamily="34" charset="-128"/>
            </a:endParaRPr>
          </a:p>
        </p:txBody>
      </p:sp>
      <p:sp>
        <p:nvSpPr>
          <p:cNvPr id="24584" name="Text Box 8"/>
          <p:cNvSpPr txBox="1">
            <a:spLocks noChangeArrowheads="1"/>
          </p:cNvSpPr>
          <p:nvPr/>
        </p:nvSpPr>
        <p:spPr bwMode="auto">
          <a:xfrm>
            <a:off x="4386263" y="1125538"/>
            <a:ext cx="4194175" cy="13144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latin typeface="Arial Unicode MS" pitchFamily="34" charset="-128"/>
              </a:rPr>
              <a:t>               </a:t>
            </a:r>
            <a:r>
              <a:rPr lang="en-GB" altLang="en-US" sz="1600">
                <a:solidFill>
                  <a:schemeClr val="bg1"/>
                </a:solidFill>
              </a:rPr>
              <a:t>H4 Biopterin                                                                                                                                                                                                              	(P5P, Folinic acid, NADPH, Fe)             </a:t>
            </a:r>
          </a:p>
          <a:p>
            <a:pPr eaLnBrk="1" hangingPunct="1">
              <a:spcBef>
                <a:spcPct val="50000"/>
              </a:spcBef>
            </a:pPr>
            <a:r>
              <a:rPr lang="en-GB" altLang="en-US" sz="1600" i="1">
                <a:solidFill>
                  <a:schemeClr val="bg1"/>
                </a:solidFill>
              </a:rPr>
              <a:t>         </a:t>
            </a:r>
            <a:r>
              <a:rPr lang="en-GB" altLang="en-US" sz="1600" i="1">
                <a:solidFill>
                  <a:srgbClr val="F6F000"/>
                </a:solidFill>
              </a:rPr>
              <a:t>tryptophan hydroxylase</a:t>
            </a:r>
            <a:r>
              <a:rPr lang="en-GB" altLang="en-US" sz="1600" i="1">
                <a:solidFill>
                  <a:schemeClr val="bg1"/>
                </a:solidFill>
              </a:rPr>
              <a:t>                          </a:t>
            </a:r>
            <a:endParaRPr lang="en-GB" altLang="en-US" sz="1600">
              <a:solidFill>
                <a:schemeClr val="bg1"/>
              </a:solidFill>
            </a:endParaRPr>
          </a:p>
          <a:p>
            <a:pPr eaLnBrk="1" hangingPunct="1">
              <a:spcBef>
                <a:spcPct val="50000"/>
              </a:spcBef>
            </a:pPr>
            <a:r>
              <a:rPr lang="en-GB" altLang="en-US" sz="1600">
                <a:solidFill>
                  <a:schemeClr val="bg1"/>
                </a:solidFill>
              </a:rPr>
              <a:t>                Dihydrobiopterin</a:t>
            </a:r>
            <a:endParaRPr lang="en-US" altLang="en-US" sz="1600">
              <a:solidFill>
                <a:schemeClr val="bg1"/>
              </a:solidFill>
            </a:endParaRPr>
          </a:p>
        </p:txBody>
      </p:sp>
      <p:sp>
        <p:nvSpPr>
          <p:cNvPr id="24585" name="Text Box 10"/>
          <p:cNvSpPr txBox="1">
            <a:spLocks noChangeArrowheads="1"/>
          </p:cNvSpPr>
          <p:nvPr/>
        </p:nvSpPr>
        <p:spPr bwMode="auto">
          <a:xfrm>
            <a:off x="1387475" y="1230313"/>
            <a:ext cx="2879725" cy="703262"/>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                                   O2</a:t>
            </a:r>
          </a:p>
          <a:p>
            <a:pPr eaLnBrk="1" hangingPunct="1">
              <a:spcBef>
                <a:spcPct val="50000"/>
              </a:spcBef>
            </a:pPr>
            <a:r>
              <a:rPr lang="en-GB" altLang="en-US" sz="1600">
                <a:solidFill>
                  <a:schemeClr val="bg1"/>
                </a:solidFill>
              </a:rPr>
              <a:t>                   (Fe, Vit B12)</a:t>
            </a:r>
            <a:endParaRPr lang="en-US" altLang="en-US" sz="1600">
              <a:solidFill>
                <a:schemeClr val="bg1"/>
              </a:solidFill>
            </a:endParaRPr>
          </a:p>
        </p:txBody>
      </p:sp>
      <p:sp>
        <p:nvSpPr>
          <p:cNvPr id="24586" name="Arc 11"/>
          <p:cNvSpPr>
            <a:spLocks/>
          </p:cNvSpPr>
          <p:nvPr/>
        </p:nvSpPr>
        <p:spPr bwMode="auto">
          <a:xfrm flipH="1">
            <a:off x="4651375" y="3573463"/>
            <a:ext cx="457200" cy="588962"/>
          </a:xfrm>
          <a:custGeom>
            <a:avLst/>
            <a:gdLst>
              <a:gd name="T0" fmla="*/ 2147483646 w 21600"/>
              <a:gd name="T1" fmla="*/ 0 h 23515"/>
              <a:gd name="T2" fmla="*/ 2147483646 w 21600"/>
              <a:gd name="T3" fmla="*/ 2147483646 h 23515"/>
              <a:gd name="T4" fmla="*/ 0 w 21600"/>
              <a:gd name="T5" fmla="*/ 2147483646 h 23515"/>
              <a:gd name="T6" fmla="*/ 0 60000 65536"/>
              <a:gd name="T7" fmla="*/ 0 60000 65536"/>
              <a:gd name="T8" fmla="*/ 0 60000 65536"/>
            </a:gdLst>
            <a:ahLst/>
            <a:cxnLst>
              <a:cxn ang="T6">
                <a:pos x="T0" y="T1"/>
              </a:cxn>
              <a:cxn ang="T7">
                <a:pos x="T2" y="T3"/>
              </a:cxn>
              <a:cxn ang="T8">
                <a:pos x="T4" y="T5"/>
              </a:cxn>
            </a:cxnLst>
            <a:rect l="0" t="0" r="r" b="b"/>
            <a:pathLst>
              <a:path w="21600" h="23515" fill="none" extrusionOk="0">
                <a:moveTo>
                  <a:pt x="21510" y="0"/>
                </a:moveTo>
                <a:cubicBezTo>
                  <a:pt x="21570" y="652"/>
                  <a:pt x="21600" y="1307"/>
                  <a:pt x="21600" y="1963"/>
                </a:cubicBezTo>
                <a:cubicBezTo>
                  <a:pt x="21600" y="13335"/>
                  <a:pt x="12781" y="22760"/>
                  <a:pt x="1434" y="23515"/>
                </a:cubicBezTo>
              </a:path>
              <a:path w="21600" h="23515" stroke="0" extrusionOk="0">
                <a:moveTo>
                  <a:pt x="21510" y="0"/>
                </a:moveTo>
                <a:cubicBezTo>
                  <a:pt x="21570" y="652"/>
                  <a:pt x="21600" y="1307"/>
                  <a:pt x="21600" y="1963"/>
                </a:cubicBezTo>
                <a:cubicBezTo>
                  <a:pt x="21600" y="13335"/>
                  <a:pt x="12781" y="22760"/>
                  <a:pt x="1434" y="23515"/>
                </a:cubicBezTo>
                <a:lnTo>
                  <a:pt x="0" y="1963"/>
                </a:lnTo>
                <a:lnTo>
                  <a:pt x="21510" y="0"/>
                </a:lnTo>
                <a:close/>
              </a:path>
            </a:pathLst>
          </a:custGeom>
          <a:noFill/>
          <a:ln w="76200">
            <a:solidFill>
              <a:srgbClr val="FF0000"/>
            </a:solidFill>
            <a:round/>
            <a:headEnd/>
            <a:tailEnd type="triangle" w="med" len="med"/>
          </a:ln>
          <a:effectLst/>
        </p:spPr>
        <p:txBody>
          <a:bodyPr wrap="none" anchor="ctr"/>
          <a:lstStyle/>
          <a:p>
            <a:endParaRPr lang="en-GB"/>
          </a:p>
        </p:txBody>
      </p:sp>
      <p:sp>
        <p:nvSpPr>
          <p:cNvPr id="24587" name="Text Box 12"/>
          <p:cNvSpPr txBox="1">
            <a:spLocks noChangeArrowheads="1"/>
          </p:cNvSpPr>
          <p:nvPr/>
        </p:nvSpPr>
        <p:spPr bwMode="auto">
          <a:xfrm>
            <a:off x="5062538" y="3644900"/>
            <a:ext cx="2592387" cy="703263"/>
          </a:xfrm>
          <a:prstGeom prst="rect">
            <a:avLst/>
          </a:prstGeom>
          <a:noFill/>
          <a:ln w="9525">
            <a:noFill/>
            <a:miter lim="800000"/>
            <a:headEnd/>
            <a:tailEnd/>
          </a:ln>
          <a:effectLst/>
        </p:spPr>
        <p:txBody>
          <a:bodyPr>
            <a:spAutoFit/>
          </a:bodyPr>
          <a:lstStyle/>
          <a:p>
            <a:pPr eaLnBrk="1" hangingPunct="1">
              <a:spcBef>
                <a:spcPct val="50000"/>
              </a:spcBef>
            </a:pPr>
            <a:r>
              <a:rPr lang="en-GB" altLang="en-US" sz="1600" i="1">
                <a:solidFill>
                  <a:srgbClr val="F6F000"/>
                </a:solidFill>
              </a:rPr>
              <a:t>decarboxylase</a:t>
            </a:r>
          </a:p>
          <a:p>
            <a:pPr eaLnBrk="1" hangingPunct="1">
              <a:spcBef>
                <a:spcPct val="50000"/>
              </a:spcBef>
            </a:pPr>
            <a:r>
              <a:rPr lang="en-GB" altLang="en-US" sz="1600">
                <a:solidFill>
                  <a:schemeClr val="bg1"/>
                </a:solidFill>
              </a:rPr>
              <a:t>      CO2</a:t>
            </a:r>
            <a:endParaRPr lang="en-US" altLang="en-US" sz="1600">
              <a:solidFill>
                <a:schemeClr val="bg1"/>
              </a:solidFill>
            </a:endParaRPr>
          </a:p>
        </p:txBody>
      </p:sp>
      <p:sp>
        <p:nvSpPr>
          <p:cNvPr id="24588" name="Text Box 13"/>
          <p:cNvSpPr txBox="1">
            <a:spLocks noChangeArrowheads="1"/>
          </p:cNvSpPr>
          <p:nvPr/>
        </p:nvSpPr>
        <p:spPr bwMode="auto">
          <a:xfrm>
            <a:off x="2411413" y="3429000"/>
            <a:ext cx="1728787" cy="1681163"/>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                P5P (Thiamine pyro)</a:t>
            </a:r>
          </a:p>
          <a:p>
            <a:pPr eaLnBrk="1" hangingPunct="1">
              <a:spcBef>
                <a:spcPct val="50000"/>
              </a:spcBef>
            </a:pPr>
            <a:r>
              <a:rPr lang="en-GB" altLang="en-US" sz="1600">
                <a:solidFill>
                  <a:schemeClr val="bg1"/>
                </a:solidFill>
              </a:rPr>
              <a:t>                  Zn</a:t>
            </a:r>
          </a:p>
          <a:p>
            <a:pPr eaLnBrk="1" hangingPunct="1">
              <a:spcBef>
                <a:spcPct val="50000"/>
              </a:spcBef>
            </a:pPr>
            <a:r>
              <a:rPr lang="en-GB" altLang="en-US" sz="1600">
                <a:solidFill>
                  <a:schemeClr val="bg1"/>
                </a:solidFill>
              </a:rPr>
              <a:t>                  Mg</a:t>
            </a:r>
          </a:p>
          <a:p>
            <a:pPr eaLnBrk="1" hangingPunct="1">
              <a:spcBef>
                <a:spcPct val="50000"/>
              </a:spcBef>
            </a:pPr>
            <a:r>
              <a:rPr lang="en-GB" altLang="en-US" sz="1600">
                <a:solidFill>
                  <a:schemeClr val="bg1"/>
                </a:solidFill>
              </a:rPr>
              <a:t>               </a:t>
            </a:r>
            <a:endParaRPr lang="en-US" altLang="en-US" sz="1600">
              <a:solidFill>
                <a:schemeClr val="bg1"/>
              </a:solidFill>
            </a:endParaRPr>
          </a:p>
        </p:txBody>
      </p:sp>
      <p:sp>
        <p:nvSpPr>
          <p:cNvPr id="24589" name="Text Box 14"/>
          <p:cNvSpPr txBox="1">
            <a:spLocks noChangeArrowheads="1"/>
          </p:cNvSpPr>
          <p:nvPr/>
        </p:nvSpPr>
        <p:spPr bwMode="auto">
          <a:xfrm>
            <a:off x="1908175" y="2492375"/>
            <a:ext cx="5329238"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chemeClr val="bg1"/>
                </a:solidFill>
              </a:rPr>
              <a:t>5-Hydroxytryptophan</a:t>
            </a:r>
            <a:endParaRPr lang="en-US" altLang="en-US">
              <a:solidFill>
                <a:schemeClr val="bg1"/>
              </a:solidFill>
            </a:endParaRPr>
          </a:p>
        </p:txBody>
      </p:sp>
      <p:sp>
        <p:nvSpPr>
          <p:cNvPr id="24590" name="Arc 15"/>
          <p:cNvSpPr>
            <a:spLocks/>
          </p:cNvSpPr>
          <p:nvPr/>
        </p:nvSpPr>
        <p:spPr bwMode="auto">
          <a:xfrm>
            <a:off x="4046538" y="1412875"/>
            <a:ext cx="477837" cy="539750"/>
          </a:xfrm>
          <a:custGeom>
            <a:avLst/>
            <a:gdLst>
              <a:gd name="T0" fmla="*/ 0 w 21595"/>
              <a:gd name="T1" fmla="*/ 0 h 21600"/>
              <a:gd name="T2" fmla="*/ 2147483646 w 21595"/>
              <a:gd name="T3" fmla="*/ 2147483646 h 21600"/>
              <a:gd name="T4" fmla="*/ 0 w 2159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95" h="21600" fill="none" extrusionOk="0">
                <a:moveTo>
                  <a:pt x="0" y="0"/>
                </a:moveTo>
                <a:cubicBezTo>
                  <a:pt x="11753" y="0"/>
                  <a:pt x="21349" y="9397"/>
                  <a:pt x="21595" y="21148"/>
                </a:cubicBezTo>
              </a:path>
              <a:path w="21595" h="21600" stroke="0" extrusionOk="0">
                <a:moveTo>
                  <a:pt x="0" y="0"/>
                </a:moveTo>
                <a:cubicBezTo>
                  <a:pt x="11753" y="0"/>
                  <a:pt x="21349" y="9397"/>
                  <a:pt x="21595" y="21148"/>
                </a:cubicBezTo>
                <a:lnTo>
                  <a:pt x="0" y="21600"/>
                </a:lnTo>
                <a:lnTo>
                  <a:pt x="0" y="0"/>
                </a:lnTo>
                <a:close/>
              </a:path>
            </a:pathLst>
          </a:custGeom>
          <a:noFill/>
          <a:ln w="76200">
            <a:solidFill>
              <a:srgbClr val="FF0000"/>
            </a:solidFill>
            <a:round/>
            <a:headEnd/>
            <a:tailEnd/>
          </a:ln>
          <a:effectLst/>
        </p:spPr>
        <p:txBody>
          <a:bodyPr wrap="none" anchor="ctr"/>
          <a:lstStyle/>
          <a:p>
            <a:endParaRPr lang="en-GB"/>
          </a:p>
        </p:txBody>
      </p:sp>
      <p:sp>
        <p:nvSpPr>
          <p:cNvPr id="24591" name="AutoShape 16"/>
          <p:cNvSpPr>
            <a:spLocks noChangeArrowheads="1"/>
          </p:cNvSpPr>
          <p:nvPr/>
        </p:nvSpPr>
        <p:spPr bwMode="auto">
          <a:xfrm>
            <a:off x="4362450" y="1052513"/>
            <a:ext cx="431800" cy="1584325"/>
          </a:xfrm>
          <a:prstGeom prst="downArrow">
            <a:avLst>
              <a:gd name="adj1" fmla="val 50000"/>
              <a:gd name="adj2" fmla="val 91728"/>
            </a:avLst>
          </a:prstGeom>
          <a:solidFill>
            <a:srgbClr val="FF0000"/>
          </a:solidFill>
          <a:ln w="9525">
            <a:noFill/>
            <a:miter lim="800000"/>
            <a:headEnd/>
            <a:tailEnd/>
          </a:ln>
          <a:effectLst/>
        </p:spPr>
        <p:txBody>
          <a:bodyPr wrap="none" anchor="ctr"/>
          <a:lstStyle/>
          <a:p>
            <a:pPr eaLnBrk="1" hangingPunct="1"/>
            <a:endParaRPr lang="en-US" altLang="en-US"/>
          </a:p>
        </p:txBody>
      </p:sp>
      <p:sp>
        <p:nvSpPr>
          <p:cNvPr id="24592" name="AutoShape 17"/>
          <p:cNvSpPr>
            <a:spLocks noChangeArrowheads="1"/>
          </p:cNvSpPr>
          <p:nvPr/>
        </p:nvSpPr>
        <p:spPr bwMode="auto">
          <a:xfrm>
            <a:off x="4362450" y="3213100"/>
            <a:ext cx="431800" cy="2376488"/>
          </a:xfrm>
          <a:prstGeom prst="downArrow">
            <a:avLst>
              <a:gd name="adj1" fmla="val 50000"/>
              <a:gd name="adj2" fmla="val 137592"/>
            </a:avLst>
          </a:prstGeom>
          <a:solidFill>
            <a:srgbClr val="FF0000"/>
          </a:solidFill>
          <a:ln w="9525">
            <a:noFill/>
            <a:miter lim="800000"/>
            <a:headEnd/>
            <a:tailEnd/>
          </a:ln>
          <a:effectLst/>
        </p:spPr>
        <p:txBody>
          <a:bodyPr wrap="none" anchor="ctr"/>
          <a:lstStyle/>
          <a:p>
            <a:pPr eaLnBrk="1" hangingPunct="1"/>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3783686"/>
                                        </p:tgtEl>
                                        <p:attrNameLst>
                                          <p:attrName>style.visibility</p:attrName>
                                        </p:attrNameLst>
                                      </p:cBhvr>
                                      <p:to>
                                        <p:strVal val="visible"/>
                                      </p:to>
                                    </p:set>
                                    <p:animEffect transition="in" filter="wipe(up)">
                                      <p:cBhvr>
                                        <p:cTn id="7" dur="2000"/>
                                        <p:tgtEl>
                                          <p:spTgt spid="3783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3686"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4"/>
          <p:cNvSpPr>
            <a:spLocks noChangeArrowheads="1"/>
          </p:cNvSpPr>
          <p:nvPr/>
        </p:nvSpPr>
        <p:spPr bwMode="auto">
          <a:xfrm>
            <a:off x="4572000" y="549275"/>
            <a:ext cx="3960813" cy="5759450"/>
          </a:xfrm>
          <a:prstGeom prst="rect">
            <a:avLst/>
          </a:prstGeom>
          <a:solidFill>
            <a:schemeClr val="tx1"/>
          </a:solidFill>
          <a:ln w="9525">
            <a:solidFill>
              <a:schemeClr val="tx1"/>
            </a:solidFill>
            <a:miter lim="800000"/>
            <a:headEnd/>
            <a:tailEnd/>
          </a:ln>
        </p:spPr>
        <p:txBody>
          <a:bodyPr wrap="none" anchor="ctr"/>
          <a:lstStyle/>
          <a:p>
            <a:pPr eaLnBrk="1" hangingPunct="1"/>
            <a:endParaRPr lang="en-US" altLang="en-US"/>
          </a:p>
        </p:txBody>
      </p:sp>
      <p:sp>
        <p:nvSpPr>
          <p:cNvPr id="223235" name="Text Box 2"/>
          <p:cNvSpPr txBox="1">
            <a:spLocks noChangeArrowheads="1"/>
          </p:cNvSpPr>
          <p:nvPr/>
        </p:nvSpPr>
        <p:spPr bwMode="auto">
          <a:xfrm>
            <a:off x="806450" y="1052513"/>
            <a:ext cx="3938588" cy="44132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DHEA</a:t>
            </a:r>
          </a:p>
          <a:p>
            <a:pPr eaLnBrk="1" hangingPunct="1">
              <a:lnSpc>
                <a:spcPct val="105000"/>
              </a:lnSpc>
              <a:spcBef>
                <a:spcPct val="50000"/>
              </a:spcBef>
            </a:pPr>
            <a:r>
              <a:rPr lang="en-GB" altLang="en-US" sz="3600">
                <a:solidFill>
                  <a:srgbClr val="FFFFFF"/>
                </a:solidFill>
              </a:rPr>
              <a:t>Dehydro-epiandosterone is the most abundant androgen in the body. </a:t>
            </a:r>
            <a:endParaRPr lang="en-US" altLang="en-US" sz="3600">
              <a:solidFill>
                <a:srgbClr val="FFFFFF"/>
              </a:solidFill>
            </a:endParaRPr>
          </a:p>
        </p:txBody>
      </p:sp>
      <p:pic>
        <p:nvPicPr>
          <p:cNvPr id="223236" name="Picture 4"/>
          <p:cNvPicPr>
            <a:picLocks noChangeAspect="1"/>
          </p:cNvPicPr>
          <p:nvPr/>
        </p:nvPicPr>
        <p:blipFill>
          <a:blip r:embed="rId2" cstate="print"/>
          <a:srcRect l="18678"/>
          <a:stretch>
            <a:fillRect/>
          </a:stretch>
        </p:blipFill>
        <p:spPr bwMode="auto">
          <a:xfrm>
            <a:off x="4792663" y="908050"/>
            <a:ext cx="3773487" cy="3376613"/>
          </a:xfrm>
          <a:prstGeom prst="rect">
            <a:avLst/>
          </a:prstGeom>
          <a:noFill/>
          <a:ln w="9525">
            <a:noFill/>
            <a:miter lim="800000"/>
            <a:headEnd/>
            <a:tailEnd/>
          </a:ln>
        </p:spPr>
      </p:pic>
      <p:sp>
        <p:nvSpPr>
          <p:cNvPr id="223237" name="TextBox 1"/>
          <p:cNvSpPr txBox="1">
            <a:spLocks noChangeArrowheads="1"/>
          </p:cNvSpPr>
          <p:nvPr/>
        </p:nvSpPr>
        <p:spPr bwMode="auto">
          <a:xfrm>
            <a:off x="4640263" y="4652963"/>
            <a:ext cx="3748087" cy="1754187"/>
          </a:xfrm>
          <a:prstGeom prst="rect">
            <a:avLst/>
          </a:prstGeom>
          <a:noFill/>
          <a:ln w="9525">
            <a:noFill/>
            <a:miter lim="800000"/>
            <a:headEnd/>
            <a:tailEnd/>
          </a:ln>
        </p:spPr>
        <p:txBody>
          <a:bodyPr>
            <a:spAutoFit/>
          </a:bodyPr>
          <a:lstStyle/>
          <a:p>
            <a:r>
              <a:rPr lang="en-GB" altLang="en-US" sz="3600">
                <a:solidFill>
                  <a:srgbClr val="FFFFFF"/>
                </a:solidFill>
              </a:rPr>
              <a:t>Females have 90% of the levels of males.</a:t>
            </a:r>
            <a:endParaRPr lang="en-GB" altLang="en-US" sz="3600"/>
          </a:p>
        </p:txBody>
      </p:sp>
    </p:spTree>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500563" y="549275"/>
            <a:ext cx="4032250" cy="575945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hangingPunct="1">
              <a:defRPr/>
            </a:pPr>
            <a:endParaRPr lang="en-GB">
              <a:latin typeface="Arial" panose="020B0604020202020204" pitchFamily="34" charset="0"/>
            </a:endParaRPr>
          </a:p>
        </p:txBody>
      </p:sp>
      <p:sp>
        <p:nvSpPr>
          <p:cNvPr id="224259" name="Text Box 4"/>
          <p:cNvSpPr txBox="1">
            <a:spLocks noChangeArrowheads="1"/>
          </p:cNvSpPr>
          <p:nvPr/>
        </p:nvSpPr>
        <p:spPr bwMode="auto">
          <a:xfrm>
            <a:off x="827088" y="1844675"/>
            <a:ext cx="3744912" cy="286226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FF"/>
                </a:solidFill>
              </a:rPr>
              <a:t>It peaks by </a:t>
            </a:r>
            <a:r>
              <a:rPr lang="en-GB" altLang="en-US" sz="3600">
                <a:solidFill>
                  <a:srgbClr val="FFFF00"/>
                </a:solidFill>
              </a:rPr>
              <a:t>age 20</a:t>
            </a:r>
            <a:r>
              <a:rPr lang="en-GB" altLang="en-US" sz="3600">
                <a:solidFill>
                  <a:srgbClr val="FFFFFF"/>
                </a:solidFill>
              </a:rPr>
              <a:t> years and declines with age and chronic stress.</a:t>
            </a:r>
            <a:endParaRPr lang="en-US" altLang="en-US" sz="3600">
              <a:solidFill>
                <a:srgbClr val="FFFFFF"/>
              </a:solidFill>
            </a:endParaRPr>
          </a:p>
        </p:txBody>
      </p:sp>
      <p:pic>
        <p:nvPicPr>
          <p:cNvPr id="224260" name="Picture 8" descr="courbe dhea"/>
          <p:cNvPicPr>
            <a:picLocks noChangeAspect="1" noChangeArrowheads="1"/>
          </p:cNvPicPr>
          <p:nvPr/>
        </p:nvPicPr>
        <p:blipFill>
          <a:blip r:embed="rId2" cstate="print"/>
          <a:srcRect/>
          <a:stretch>
            <a:fillRect/>
          </a:stretch>
        </p:blipFill>
        <p:spPr bwMode="auto">
          <a:xfrm>
            <a:off x="4572000" y="1677988"/>
            <a:ext cx="3960813" cy="35258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4"/>
          <p:cNvSpPr txBox="1">
            <a:spLocks noChangeArrowheads="1"/>
          </p:cNvSpPr>
          <p:nvPr/>
        </p:nvSpPr>
        <p:spPr bwMode="auto">
          <a:xfrm>
            <a:off x="684213" y="765175"/>
            <a:ext cx="7583487" cy="50784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DHEA</a:t>
            </a:r>
            <a:r>
              <a:rPr lang="en-GB" altLang="en-US" sz="3600">
                <a:solidFill>
                  <a:schemeClr val="bg1"/>
                </a:solidFill>
              </a:rPr>
              <a:t> stimulates sexual function.                             Increases gonadal growth.     Maintains wakefulness.             Lifts depression.                     Stimulates the thymus to mature and differentiate T, B and NK cells.                                                It is a powerful antioxidant.   Lowers cholesterol.</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4"/>
          <p:cNvSpPr txBox="1">
            <a:spLocks noChangeArrowheads="1"/>
          </p:cNvSpPr>
          <p:nvPr/>
        </p:nvSpPr>
        <p:spPr bwMode="auto">
          <a:xfrm>
            <a:off x="747713" y="620713"/>
            <a:ext cx="7648575" cy="5272087"/>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TESTOSTERONE</a:t>
            </a:r>
          </a:p>
          <a:p>
            <a:pPr eaLnBrk="1" hangingPunct="1">
              <a:lnSpc>
                <a:spcPct val="105000"/>
              </a:lnSpc>
              <a:spcBef>
                <a:spcPct val="50000"/>
              </a:spcBef>
            </a:pPr>
            <a:r>
              <a:rPr lang="en-GB" altLang="en-US" sz="3600">
                <a:solidFill>
                  <a:srgbClr val="FFFFFF"/>
                </a:solidFill>
              </a:rPr>
              <a:t>Is produced in response to LH in the Leydig cells.</a:t>
            </a:r>
          </a:p>
          <a:p>
            <a:pPr eaLnBrk="1" hangingPunct="1">
              <a:lnSpc>
                <a:spcPct val="105000"/>
              </a:lnSpc>
              <a:spcBef>
                <a:spcPct val="50000"/>
              </a:spcBef>
            </a:pPr>
            <a:r>
              <a:rPr lang="en-GB" altLang="en-US" sz="3600">
                <a:solidFill>
                  <a:srgbClr val="FFFFFF"/>
                </a:solidFill>
              </a:rPr>
              <a:t>(Both LH and FSH are necessary for spermatogenesis which occurs first in the seminiferous tubules and later in the Sertoli cells.)</a:t>
            </a:r>
            <a:endParaRPr lang="en-US" altLang="en-US" sz="3600">
              <a:solidFill>
                <a:srgbClr val="FFFFFF"/>
              </a:solidFill>
            </a:endParaRPr>
          </a:p>
        </p:txBody>
      </p:sp>
    </p:spTree>
  </p:cSld>
  <p:clrMapOvr>
    <a:masterClrMapping/>
  </p:clrMapOvr>
  <p:transition>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4"/>
          <p:cNvSpPr txBox="1">
            <a:spLocks noChangeArrowheads="1"/>
          </p:cNvSpPr>
          <p:nvPr/>
        </p:nvSpPr>
        <p:spPr bwMode="auto">
          <a:xfrm>
            <a:off x="684213" y="981075"/>
            <a:ext cx="4175125" cy="452437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Testosterone</a:t>
            </a:r>
            <a:r>
              <a:rPr lang="en-GB" altLang="en-US" sz="3600">
                <a:solidFill>
                  <a:srgbClr val="FFFFFF"/>
                </a:solidFill>
              </a:rPr>
              <a:t> targets the Wolffian structures (vas deferens), spematogonia, muscles, bones, kidney and brain.</a:t>
            </a:r>
          </a:p>
        </p:txBody>
      </p:sp>
      <p:pic>
        <p:nvPicPr>
          <p:cNvPr id="227331" name="Picture 6" descr="reprod_male_vas_deferens_highx_jpg">
            <a:hlinkClick r:id="rId2"/>
          </p:cNvPr>
          <p:cNvPicPr>
            <a:picLocks noChangeAspect="1" noChangeArrowheads="1"/>
          </p:cNvPicPr>
          <p:nvPr/>
        </p:nvPicPr>
        <p:blipFill>
          <a:blip r:embed="rId3" cstate="print"/>
          <a:srcRect/>
          <a:stretch>
            <a:fillRect/>
          </a:stretch>
        </p:blipFill>
        <p:spPr bwMode="auto">
          <a:xfrm>
            <a:off x="4716463" y="549275"/>
            <a:ext cx="3805237" cy="59039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755650" y="1196975"/>
            <a:ext cx="5057775" cy="4657725"/>
          </a:xfrm>
          <a:prstGeom prst="rect">
            <a:avLst/>
          </a:prstGeom>
          <a:noFill/>
          <a:ln w="9525">
            <a:noFill/>
            <a:miter lim="800000"/>
            <a:headEnd/>
            <a:tailEnd/>
          </a:ln>
          <a:effectLst/>
        </p:spPr>
        <p:txBody>
          <a:bodyPr>
            <a:spAutoFit/>
          </a:bodyPr>
          <a:lstStyle/>
          <a:p>
            <a:pPr eaLnBrk="1" hangingPunct="1">
              <a:lnSpc>
                <a:spcPct val="103000"/>
              </a:lnSpc>
              <a:spcBef>
                <a:spcPct val="50000"/>
              </a:spcBef>
            </a:pPr>
            <a:r>
              <a:rPr lang="en-GB" altLang="en-US" sz="3600">
                <a:solidFill>
                  <a:srgbClr val="F6F000"/>
                </a:solidFill>
              </a:rPr>
              <a:t>DIHYDRO-TESTOSTERONE (DHT)</a:t>
            </a:r>
            <a:r>
              <a:rPr lang="en-GB" altLang="en-US" sz="3600">
                <a:solidFill>
                  <a:srgbClr val="FFFFFF"/>
                </a:solidFill>
              </a:rPr>
              <a:t> is the active form that targets the seminal vesicles, prostate, external genitalia, skin and hair.</a:t>
            </a:r>
            <a:endParaRPr lang="en-US" altLang="en-US" sz="3600">
              <a:solidFill>
                <a:srgbClr val="FFFFFF"/>
              </a:solidFill>
            </a:endParaRPr>
          </a:p>
        </p:txBody>
      </p:sp>
      <p:pic>
        <p:nvPicPr>
          <p:cNvPr id="228355" name="Picture 1"/>
          <p:cNvPicPr>
            <a:picLocks noChangeAspect="1"/>
          </p:cNvPicPr>
          <p:nvPr/>
        </p:nvPicPr>
        <p:blipFill>
          <a:blip r:embed="rId2" cstate="print"/>
          <a:srcRect/>
          <a:stretch>
            <a:fillRect/>
          </a:stretch>
        </p:blipFill>
        <p:spPr bwMode="auto">
          <a:xfrm>
            <a:off x="5900738" y="536575"/>
            <a:ext cx="2620962" cy="2755900"/>
          </a:xfrm>
          <a:prstGeom prst="rect">
            <a:avLst/>
          </a:prstGeom>
          <a:noFill/>
          <a:ln w="9525">
            <a:noFill/>
            <a:miter lim="800000"/>
            <a:headEnd/>
            <a:tailEnd/>
          </a:ln>
        </p:spPr>
      </p:pic>
      <p:pic>
        <p:nvPicPr>
          <p:cNvPr id="228356" name="Picture 2"/>
          <p:cNvPicPr>
            <a:picLocks noChangeAspect="1"/>
          </p:cNvPicPr>
          <p:nvPr/>
        </p:nvPicPr>
        <p:blipFill>
          <a:blip r:embed="rId3" cstate="print"/>
          <a:srcRect/>
          <a:stretch>
            <a:fillRect/>
          </a:stretch>
        </p:blipFill>
        <p:spPr bwMode="auto">
          <a:xfrm>
            <a:off x="5900738" y="3292475"/>
            <a:ext cx="2638425" cy="3022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323850" y="573088"/>
            <a:ext cx="8150225" cy="5711825"/>
          </a:xfrm>
          <a:prstGeom prst="rect">
            <a:avLst/>
          </a:prstGeom>
          <a:noFill/>
          <a:ln w="9525">
            <a:noFill/>
            <a:miter lim="800000"/>
            <a:headEnd/>
            <a:tailEnd/>
          </a:ln>
          <a:effectLst/>
        </p:spPr>
        <p:txBody>
          <a:bodyPr>
            <a:spAutoFit/>
          </a:bodyPr>
          <a:lstStyle/>
          <a:p>
            <a:pPr marL="457200" indent="-457200" eaLnBrk="1" hangingPunct="1">
              <a:spcBef>
                <a:spcPct val="50000"/>
              </a:spcBef>
            </a:pPr>
            <a:r>
              <a:rPr lang="en-GB" altLang="en-US">
                <a:solidFill>
                  <a:srgbClr val="FFFFFF"/>
                </a:solidFill>
              </a:rPr>
              <a:t>   </a:t>
            </a:r>
            <a:r>
              <a:rPr lang="en-GB" altLang="en-US" sz="3600">
                <a:solidFill>
                  <a:srgbClr val="FFFF00"/>
                </a:solidFill>
              </a:rPr>
              <a:t>Testosterone and DHT function to</a:t>
            </a:r>
          </a:p>
          <a:p>
            <a:pPr marL="457200" indent="-457200" eaLnBrk="1" hangingPunct="1">
              <a:lnSpc>
                <a:spcPct val="120000"/>
              </a:lnSpc>
              <a:spcBef>
                <a:spcPct val="50000"/>
              </a:spcBef>
            </a:pPr>
            <a:r>
              <a:rPr lang="en-GB" altLang="en-US" sz="3600">
                <a:solidFill>
                  <a:schemeClr val="bg1"/>
                </a:solidFill>
              </a:rPr>
              <a:t>   1. Sexual differentiation.                    2. Spermatogenesis.                        3. Secondary sexual characteristics.                              4. Anabolic metabolism.</a:t>
            </a:r>
            <a:r>
              <a:rPr lang="en-GB" altLang="en-US" sz="3600">
                <a:solidFill>
                  <a:srgbClr val="FFFFFF"/>
                </a:solidFill>
              </a:rPr>
              <a:t>                    5. Gene regulation.                           6. Male behaviour patterns.	</a:t>
            </a:r>
            <a:r>
              <a:rPr lang="en-GB" altLang="en-US">
                <a:solidFill>
                  <a:srgbClr val="FFFFFF"/>
                </a:solidFill>
              </a:rPr>
              <a:t>	                                                   </a:t>
            </a:r>
            <a:endParaRPr lang="en-US" altLang="en-US"/>
          </a:p>
        </p:txBody>
      </p:sp>
    </p:spTree>
  </p:cSld>
  <p:clrMapOvr>
    <a:masterClrMapping/>
  </p:clrMapOvr>
  <p:transition>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8"/>
          <p:cNvSpPr>
            <a:spLocks noChangeArrowheads="1"/>
          </p:cNvSpPr>
          <p:nvPr/>
        </p:nvSpPr>
        <p:spPr bwMode="auto">
          <a:xfrm>
            <a:off x="611188" y="549275"/>
            <a:ext cx="7921625" cy="575945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pic>
        <p:nvPicPr>
          <p:cNvPr id="230403" name="Picture 7"/>
          <p:cNvPicPr>
            <a:picLocks noChangeAspect="1" noChangeArrowheads="1"/>
          </p:cNvPicPr>
          <p:nvPr/>
        </p:nvPicPr>
        <p:blipFill>
          <a:blip r:embed="rId2" cstate="print"/>
          <a:srcRect/>
          <a:stretch>
            <a:fillRect/>
          </a:stretch>
        </p:blipFill>
        <p:spPr bwMode="auto">
          <a:xfrm>
            <a:off x="1001713" y="549275"/>
            <a:ext cx="7056437" cy="57594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4"/>
          <p:cNvPicPr>
            <a:picLocks noChangeAspect="1" noChangeArrowheads="1"/>
          </p:cNvPicPr>
          <p:nvPr/>
        </p:nvPicPr>
        <p:blipFill>
          <a:blip r:embed="rId2" cstate="print"/>
          <a:srcRect/>
          <a:stretch>
            <a:fillRect/>
          </a:stretch>
        </p:blipFill>
        <p:spPr bwMode="auto">
          <a:xfrm rot="-60000">
            <a:off x="803275" y="714375"/>
            <a:ext cx="5168900" cy="5429250"/>
          </a:xfrm>
          <a:prstGeom prst="rect">
            <a:avLst/>
          </a:prstGeom>
          <a:noFill/>
          <a:ln w="9525">
            <a:noFill/>
            <a:miter lim="800000"/>
            <a:headEnd/>
            <a:tailEnd/>
          </a:ln>
          <a:effectLst/>
        </p:spPr>
      </p:pic>
      <p:sp>
        <p:nvSpPr>
          <p:cNvPr id="231427" name="Text Box 5"/>
          <p:cNvSpPr txBox="1">
            <a:spLocks noChangeArrowheads="1"/>
          </p:cNvSpPr>
          <p:nvPr/>
        </p:nvSpPr>
        <p:spPr bwMode="auto">
          <a:xfrm>
            <a:off x="6583363" y="2492375"/>
            <a:ext cx="1728787" cy="19208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chemeClr val="bg1"/>
                </a:solidFill>
                <a:latin typeface="Times New Roman" pitchFamily="18" charset="0"/>
              </a:rPr>
              <a:t>The    Times 5/1/04</a:t>
            </a:r>
            <a:endParaRPr lang="en-US" altLang="en-US">
              <a:solidFill>
                <a:schemeClr val="bg1"/>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5"/>
          <p:cNvSpPr txBox="1">
            <a:spLocks noChangeArrowheads="1"/>
          </p:cNvSpPr>
          <p:nvPr/>
        </p:nvSpPr>
        <p:spPr bwMode="auto">
          <a:xfrm>
            <a:off x="1789113" y="2708275"/>
            <a:ext cx="5543550" cy="1311275"/>
          </a:xfrm>
          <a:prstGeom prst="rect">
            <a:avLst/>
          </a:prstGeom>
          <a:noFill/>
          <a:ln w="9525">
            <a:noFill/>
            <a:miter lim="800000"/>
            <a:headEnd/>
            <a:tailEnd/>
          </a:ln>
          <a:effectLst/>
        </p:spPr>
        <p:txBody>
          <a:bodyPr>
            <a:spAutoFit/>
          </a:bodyPr>
          <a:lstStyle/>
          <a:p>
            <a:pPr algn="ctr" eaLnBrk="1" hangingPunct="1">
              <a:spcBef>
                <a:spcPct val="50000"/>
              </a:spcBef>
            </a:pPr>
            <a:r>
              <a:rPr lang="en-GB" altLang="en-US">
                <a:solidFill>
                  <a:srgbClr val="FFFF00"/>
                </a:solidFill>
              </a:rPr>
              <a:t>Metabolism of Testosterone</a:t>
            </a:r>
            <a:endParaRPr lang="en-US" altLang="en-US">
              <a:solidFill>
                <a:srgbClr val="FFFF00"/>
              </a:solidFill>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04800" y="914400"/>
            <a:ext cx="8839200" cy="5943600"/>
          </a:xfrm>
          <a:prstGeom prst="rect">
            <a:avLst/>
          </a:prstGeom>
          <a:noFill/>
          <a:ln w="9525">
            <a:noFill/>
            <a:miter lim="800000"/>
            <a:headEnd/>
            <a:tailEnd/>
          </a:ln>
          <a:effectLst/>
        </p:spPr>
        <p:txBody>
          <a:bodyPr/>
          <a:lstStyle/>
          <a:p>
            <a:pPr eaLnBrk="1" hangingPunct="1">
              <a:spcBef>
                <a:spcPct val="20000"/>
              </a:spcBef>
            </a:pPr>
            <a:r>
              <a:rPr lang="en-GB" altLang="en-US" sz="1200">
                <a:cs typeface="Times New Roman" pitchFamily="18" charset="0"/>
              </a:rPr>
              <a:t>				</a:t>
            </a:r>
            <a:r>
              <a:rPr lang="en-GB" altLang="en-US" sz="1000">
                <a:solidFill>
                  <a:srgbClr val="660033"/>
                </a:solidFill>
                <a:cs typeface="Times New Roman" pitchFamily="18" charset="0"/>
              </a:rPr>
              <a:t>	</a:t>
            </a:r>
          </a:p>
          <a:p>
            <a:pPr eaLnBrk="1" hangingPunct="1">
              <a:spcBef>
                <a:spcPct val="20000"/>
              </a:spcBef>
            </a:pPr>
            <a:r>
              <a:rPr lang="en-GB" altLang="en-US" sz="1000">
                <a:cs typeface="Times New Roman" pitchFamily="18" charset="0"/>
              </a:rPr>
              <a:t>      </a:t>
            </a:r>
            <a:endParaRPr lang="en-GB" altLang="en-US" sz="1000" b="0"/>
          </a:p>
        </p:txBody>
      </p:sp>
      <p:sp>
        <p:nvSpPr>
          <p:cNvPr id="26627" name="Text Box 3"/>
          <p:cNvSpPr txBox="1">
            <a:spLocks noChangeArrowheads="1"/>
          </p:cNvSpPr>
          <p:nvPr/>
        </p:nvSpPr>
        <p:spPr bwMode="auto">
          <a:xfrm>
            <a:off x="5076825" y="400050"/>
            <a:ext cx="3024188"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Serotonin</a:t>
            </a:r>
            <a:endParaRPr lang="en-US" altLang="en-US" sz="3600">
              <a:solidFill>
                <a:schemeClr val="bg1"/>
              </a:solidFill>
            </a:endParaRPr>
          </a:p>
        </p:txBody>
      </p:sp>
      <p:sp>
        <p:nvSpPr>
          <p:cNvPr id="26628" name="Text Box 4"/>
          <p:cNvSpPr txBox="1">
            <a:spLocks noChangeArrowheads="1"/>
          </p:cNvSpPr>
          <p:nvPr/>
        </p:nvSpPr>
        <p:spPr bwMode="auto">
          <a:xfrm>
            <a:off x="3492500" y="2565400"/>
            <a:ext cx="1800225" cy="579438"/>
          </a:xfrm>
          <a:prstGeom prst="rect">
            <a:avLst/>
          </a:prstGeom>
          <a:noFill/>
          <a:ln w="9525">
            <a:noFill/>
            <a:miter lim="800000"/>
            <a:headEnd/>
            <a:tailEnd/>
          </a:ln>
          <a:effectLst/>
        </p:spPr>
        <p:txBody>
          <a:bodyPr>
            <a:spAutoFit/>
          </a:bodyPr>
          <a:lstStyle/>
          <a:p>
            <a:pPr eaLnBrk="1" hangingPunct="1">
              <a:spcBef>
                <a:spcPct val="50000"/>
              </a:spcBef>
            </a:pPr>
            <a:endParaRPr lang="en-US" altLang="en-US" sz="3200">
              <a:solidFill>
                <a:schemeClr val="bg1"/>
              </a:solidFill>
              <a:latin typeface="Arial Unicode MS" pitchFamily="34" charset="-128"/>
            </a:endParaRPr>
          </a:p>
        </p:txBody>
      </p:sp>
      <p:sp>
        <p:nvSpPr>
          <p:cNvPr id="26629" name="Text Box 5"/>
          <p:cNvSpPr txBox="1">
            <a:spLocks noChangeArrowheads="1"/>
          </p:cNvSpPr>
          <p:nvPr/>
        </p:nvSpPr>
        <p:spPr bwMode="auto">
          <a:xfrm>
            <a:off x="4930775" y="5697538"/>
            <a:ext cx="3457575" cy="64770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MELATONIN</a:t>
            </a:r>
            <a:endParaRPr lang="en-US" altLang="en-US" sz="3600">
              <a:solidFill>
                <a:schemeClr val="bg1"/>
              </a:solidFill>
            </a:endParaRPr>
          </a:p>
        </p:txBody>
      </p:sp>
      <p:sp>
        <p:nvSpPr>
          <p:cNvPr id="26630" name="Text Box 6"/>
          <p:cNvSpPr txBox="1">
            <a:spLocks noChangeArrowheads="1"/>
          </p:cNvSpPr>
          <p:nvPr/>
        </p:nvSpPr>
        <p:spPr bwMode="auto">
          <a:xfrm>
            <a:off x="468313" y="1412875"/>
            <a:ext cx="3095625" cy="304800"/>
          </a:xfrm>
          <a:prstGeom prst="rect">
            <a:avLst/>
          </a:prstGeom>
          <a:noFill/>
          <a:ln w="9525">
            <a:noFill/>
            <a:miter lim="800000"/>
            <a:headEnd/>
            <a:tailEnd/>
          </a:ln>
          <a:effectLst/>
        </p:spPr>
        <p:txBody>
          <a:bodyPr>
            <a:spAutoFit/>
          </a:bodyPr>
          <a:lstStyle/>
          <a:p>
            <a:pPr eaLnBrk="1" hangingPunct="1">
              <a:spcBef>
                <a:spcPct val="50000"/>
              </a:spcBef>
            </a:pPr>
            <a:endParaRPr lang="en-US" altLang="en-US" sz="1400">
              <a:latin typeface="Arial Unicode MS" pitchFamily="34" charset="-128"/>
            </a:endParaRPr>
          </a:p>
        </p:txBody>
      </p:sp>
      <p:sp>
        <p:nvSpPr>
          <p:cNvPr id="26631" name="Text Box 7"/>
          <p:cNvSpPr txBox="1">
            <a:spLocks noChangeArrowheads="1"/>
          </p:cNvSpPr>
          <p:nvPr/>
        </p:nvSpPr>
        <p:spPr bwMode="auto">
          <a:xfrm>
            <a:off x="6443663" y="1484313"/>
            <a:ext cx="2232025"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i="1">
                <a:solidFill>
                  <a:srgbClr val="F6F000"/>
                </a:solidFill>
              </a:rPr>
              <a:t>n.acetyltransferase </a:t>
            </a:r>
            <a:r>
              <a:rPr lang="en-GB" altLang="en-US" sz="1600" i="1">
                <a:solidFill>
                  <a:schemeClr val="bg1"/>
                </a:solidFill>
                <a:latin typeface="Arial Unicode MS" pitchFamily="34" charset="-128"/>
              </a:rPr>
              <a:t>                           </a:t>
            </a:r>
            <a:r>
              <a:rPr lang="en-GB" altLang="en-US" sz="1600">
                <a:solidFill>
                  <a:schemeClr val="bg1"/>
                </a:solidFill>
                <a:latin typeface="Arial Unicode MS" pitchFamily="34" charset="-128"/>
              </a:rPr>
              <a:t>                </a:t>
            </a:r>
            <a:endParaRPr lang="en-US" altLang="en-US" sz="1600">
              <a:solidFill>
                <a:schemeClr val="bg1"/>
              </a:solidFill>
              <a:latin typeface="Arial Unicode MS" pitchFamily="34" charset="-128"/>
            </a:endParaRPr>
          </a:p>
        </p:txBody>
      </p:sp>
      <p:sp>
        <p:nvSpPr>
          <p:cNvPr id="26632" name="Arc 8"/>
          <p:cNvSpPr>
            <a:spLocks/>
          </p:cNvSpPr>
          <p:nvPr/>
        </p:nvSpPr>
        <p:spPr bwMode="auto">
          <a:xfrm>
            <a:off x="5724525" y="1125538"/>
            <a:ext cx="477838" cy="1079500"/>
          </a:xfrm>
          <a:custGeom>
            <a:avLst/>
            <a:gdLst>
              <a:gd name="T0" fmla="*/ 0 w 21600"/>
              <a:gd name="T1" fmla="*/ 0 h 43152"/>
              <a:gd name="T2" fmla="*/ 2147483646 w 21600"/>
              <a:gd name="T3" fmla="*/ 2147483646 h 43152"/>
              <a:gd name="T4" fmla="*/ 0 w 21600"/>
              <a:gd name="T5" fmla="*/ 2147483646 h 43152"/>
              <a:gd name="T6" fmla="*/ 0 60000 65536"/>
              <a:gd name="T7" fmla="*/ 0 60000 65536"/>
              <a:gd name="T8" fmla="*/ 0 60000 65536"/>
            </a:gdLst>
            <a:ahLst/>
            <a:cxnLst>
              <a:cxn ang="T6">
                <a:pos x="T0" y="T1"/>
              </a:cxn>
              <a:cxn ang="T7">
                <a:pos x="T2" y="T3"/>
              </a:cxn>
              <a:cxn ang="T8">
                <a:pos x="T4" y="T5"/>
              </a:cxn>
            </a:cxnLst>
            <a:rect l="0" t="0" r="r" b="b"/>
            <a:pathLst>
              <a:path w="21600" h="43152" fill="none" extrusionOk="0">
                <a:moveTo>
                  <a:pt x="0" y="0"/>
                </a:moveTo>
                <a:cubicBezTo>
                  <a:pt x="11929" y="0"/>
                  <a:pt x="21600" y="9670"/>
                  <a:pt x="21600" y="21600"/>
                </a:cubicBezTo>
                <a:cubicBezTo>
                  <a:pt x="21600" y="32972"/>
                  <a:pt x="12781" y="42397"/>
                  <a:pt x="1434" y="43152"/>
                </a:cubicBezTo>
              </a:path>
              <a:path w="21600" h="43152" stroke="0" extrusionOk="0">
                <a:moveTo>
                  <a:pt x="0" y="0"/>
                </a:moveTo>
                <a:cubicBezTo>
                  <a:pt x="11929" y="0"/>
                  <a:pt x="21600" y="9670"/>
                  <a:pt x="21600" y="21600"/>
                </a:cubicBezTo>
                <a:cubicBezTo>
                  <a:pt x="21600" y="32972"/>
                  <a:pt x="12781" y="42397"/>
                  <a:pt x="1434" y="43152"/>
                </a:cubicBezTo>
                <a:lnTo>
                  <a:pt x="0" y="21600"/>
                </a:lnTo>
                <a:lnTo>
                  <a:pt x="0" y="0"/>
                </a:lnTo>
                <a:close/>
              </a:path>
            </a:pathLst>
          </a:custGeom>
          <a:noFill/>
          <a:ln w="76200">
            <a:solidFill>
              <a:srgbClr val="FF0000"/>
            </a:solidFill>
            <a:round/>
            <a:headEnd/>
            <a:tailEnd type="triangle" w="med" len="med"/>
          </a:ln>
          <a:effectLst/>
        </p:spPr>
        <p:txBody>
          <a:bodyPr wrap="none" anchor="ctr"/>
          <a:lstStyle/>
          <a:p>
            <a:endParaRPr lang="en-GB"/>
          </a:p>
        </p:txBody>
      </p:sp>
      <p:sp>
        <p:nvSpPr>
          <p:cNvPr id="26633" name="Text Box 9"/>
          <p:cNvSpPr txBox="1">
            <a:spLocks noChangeArrowheads="1"/>
          </p:cNvSpPr>
          <p:nvPr/>
        </p:nvSpPr>
        <p:spPr bwMode="auto">
          <a:xfrm>
            <a:off x="6551613" y="3933825"/>
            <a:ext cx="259238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i="1">
                <a:solidFill>
                  <a:srgbClr val="F6F000"/>
                </a:solidFill>
              </a:rPr>
              <a:t>O-methyltransferase</a:t>
            </a:r>
            <a:endParaRPr lang="en-US" altLang="en-US" sz="1600">
              <a:solidFill>
                <a:srgbClr val="F6F000"/>
              </a:solidFill>
            </a:endParaRPr>
          </a:p>
        </p:txBody>
      </p:sp>
      <p:sp>
        <p:nvSpPr>
          <p:cNvPr id="26634" name="Text Box 10"/>
          <p:cNvSpPr txBox="1">
            <a:spLocks noChangeArrowheads="1"/>
          </p:cNvSpPr>
          <p:nvPr/>
        </p:nvSpPr>
        <p:spPr bwMode="auto">
          <a:xfrm>
            <a:off x="4067175" y="3789363"/>
            <a:ext cx="2087563" cy="1192212"/>
          </a:xfrm>
          <a:prstGeom prst="rect">
            <a:avLst/>
          </a:prstGeom>
          <a:noFill/>
          <a:ln w="9525">
            <a:noFill/>
            <a:miter lim="800000"/>
            <a:headEnd/>
            <a:tailEnd/>
          </a:ln>
          <a:effectLst/>
        </p:spPr>
        <p:txBody>
          <a:bodyPr>
            <a:spAutoFit/>
          </a:bodyPr>
          <a:lstStyle/>
          <a:p>
            <a:pPr eaLnBrk="1" hangingPunct="1">
              <a:spcBef>
                <a:spcPct val="50000"/>
              </a:spcBef>
            </a:pPr>
            <a:r>
              <a:rPr lang="en-US" altLang="en-US" sz="1600">
                <a:solidFill>
                  <a:schemeClr val="bg1"/>
                </a:solidFill>
              </a:rPr>
              <a:t>                 SAM</a:t>
            </a:r>
          </a:p>
          <a:p>
            <a:pPr eaLnBrk="1" hangingPunct="1">
              <a:spcBef>
                <a:spcPct val="50000"/>
              </a:spcBef>
            </a:pPr>
            <a:r>
              <a:rPr lang="en-GB" altLang="en-US" sz="1600">
                <a:solidFill>
                  <a:schemeClr val="bg1"/>
                </a:solidFill>
              </a:rPr>
              <a:t>        (Mg, Zn, P5P, Methylcobalamin Methyl  H4 folate,)</a:t>
            </a:r>
            <a:endParaRPr lang="en-US" altLang="en-US" sz="1600">
              <a:solidFill>
                <a:schemeClr val="bg1"/>
              </a:solidFill>
            </a:endParaRPr>
          </a:p>
        </p:txBody>
      </p:sp>
      <p:sp>
        <p:nvSpPr>
          <p:cNvPr id="26635" name="Text Box 11"/>
          <p:cNvSpPr txBox="1">
            <a:spLocks noChangeArrowheads="1"/>
          </p:cNvSpPr>
          <p:nvPr/>
        </p:nvSpPr>
        <p:spPr bwMode="auto">
          <a:xfrm>
            <a:off x="4100513" y="2546350"/>
            <a:ext cx="4968875"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N-Acetylserotonin</a:t>
            </a:r>
            <a:endParaRPr lang="en-US" altLang="en-US" sz="3600">
              <a:solidFill>
                <a:schemeClr val="bg1"/>
              </a:solidFill>
            </a:endParaRPr>
          </a:p>
        </p:txBody>
      </p:sp>
      <p:sp>
        <p:nvSpPr>
          <p:cNvPr id="26636" name="Text Box 12"/>
          <p:cNvSpPr txBox="1">
            <a:spLocks noChangeArrowheads="1"/>
          </p:cNvSpPr>
          <p:nvPr/>
        </p:nvSpPr>
        <p:spPr bwMode="auto">
          <a:xfrm>
            <a:off x="4356100" y="981075"/>
            <a:ext cx="1295400" cy="1436688"/>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Acetyl CoA</a:t>
            </a:r>
          </a:p>
          <a:p>
            <a:pPr eaLnBrk="1" hangingPunct="1">
              <a:spcBef>
                <a:spcPct val="50000"/>
              </a:spcBef>
            </a:pPr>
            <a:r>
              <a:rPr lang="en-GB" altLang="en-US" sz="1600">
                <a:solidFill>
                  <a:schemeClr val="bg1"/>
                </a:solidFill>
              </a:rPr>
              <a:t> </a:t>
            </a:r>
          </a:p>
          <a:p>
            <a:pPr eaLnBrk="1" hangingPunct="1">
              <a:spcBef>
                <a:spcPct val="50000"/>
              </a:spcBef>
            </a:pPr>
            <a:endParaRPr lang="en-GB" altLang="en-US" sz="1600">
              <a:solidFill>
                <a:schemeClr val="bg1"/>
              </a:solidFill>
            </a:endParaRPr>
          </a:p>
          <a:p>
            <a:pPr eaLnBrk="1" hangingPunct="1">
              <a:spcBef>
                <a:spcPct val="50000"/>
              </a:spcBef>
            </a:pPr>
            <a:r>
              <a:rPr lang="en-GB" altLang="en-US" sz="1600">
                <a:solidFill>
                  <a:schemeClr val="bg1"/>
                </a:solidFill>
              </a:rPr>
              <a:t>           CoA</a:t>
            </a:r>
          </a:p>
        </p:txBody>
      </p:sp>
      <p:sp>
        <p:nvSpPr>
          <p:cNvPr id="26637" name="Arc 13"/>
          <p:cNvSpPr>
            <a:spLocks/>
          </p:cNvSpPr>
          <p:nvPr/>
        </p:nvSpPr>
        <p:spPr bwMode="auto">
          <a:xfrm>
            <a:off x="5724525" y="4005263"/>
            <a:ext cx="477838" cy="539750"/>
          </a:xfrm>
          <a:custGeom>
            <a:avLst/>
            <a:gdLst>
              <a:gd name="T0" fmla="*/ 0 w 21595"/>
              <a:gd name="T1" fmla="*/ 0 h 21600"/>
              <a:gd name="T2" fmla="*/ 2147483646 w 21595"/>
              <a:gd name="T3" fmla="*/ 2147483646 h 21600"/>
              <a:gd name="T4" fmla="*/ 0 w 2159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95" h="21600" fill="none" extrusionOk="0">
                <a:moveTo>
                  <a:pt x="0" y="0"/>
                </a:moveTo>
                <a:cubicBezTo>
                  <a:pt x="11753" y="0"/>
                  <a:pt x="21349" y="9397"/>
                  <a:pt x="21595" y="21148"/>
                </a:cubicBezTo>
              </a:path>
              <a:path w="21595" h="21600" stroke="0" extrusionOk="0">
                <a:moveTo>
                  <a:pt x="0" y="0"/>
                </a:moveTo>
                <a:cubicBezTo>
                  <a:pt x="11753" y="0"/>
                  <a:pt x="21349" y="9397"/>
                  <a:pt x="21595" y="21148"/>
                </a:cubicBezTo>
                <a:lnTo>
                  <a:pt x="0" y="21600"/>
                </a:lnTo>
                <a:lnTo>
                  <a:pt x="0" y="0"/>
                </a:lnTo>
                <a:close/>
              </a:path>
            </a:pathLst>
          </a:custGeom>
          <a:noFill/>
          <a:ln w="76200">
            <a:solidFill>
              <a:srgbClr val="FF0000"/>
            </a:solidFill>
            <a:round/>
            <a:headEnd/>
            <a:tailEnd/>
          </a:ln>
          <a:effectLst/>
        </p:spPr>
        <p:txBody>
          <a:bodyPr wrap="none" anchor="ctr"/>
          <a:lstStyle/>
          <a:p>
            <a:endParaRPr lang="en-GB"/>
          </a:p>
        </p:txBody>
      </p:sp>
      <p:sp>
        <p:nvSpPr>
          <p:cNvPr id="26638" name="AutoShape 14"/>
          <p:cNvSpPr>
            <a:spLocks noChangeArrowheads="1"/>
          </p:cNvSpPr>
          <p:nvPr/>
        </p:nvSpPr>
        <p:spPr bwMode="auto">
          <a:xfrm>
            <a:off x="6084888" y="981075"/>
            <a:ext cx="431800" cy="1584325"/>
          </a:xfrm>
          <a:prstGeom prst="downArrow">
            <a:avLst>
              <a:gd name="adj1" fmla="val 50000"/>
              <a:gd name="adj2" fmla="val 91728"/>
            </a:avLst>
          </a:prstGeom>
          <a:solidFill>
            <a:srgbClr val="FF0000"/>
          </a:solidFill>
          <a:ln w="9525">
            <a:noFill/>
            <a:miter lim="800000"/>
            <a:headEnd/>
            <a:tailEnd/>
          </a:ln>
          <a:effectLst/>
        </p:spPr>
        <p:txBody>
          <a:bodyPr wrap="none" anchor="ctr"/>
          <a:lstStyle/>
          <a:p>
            <a:pPr eaLnBrk="1" hangingPunct="1"/>
            <a:endParaRPr lang="en-US" altLang="en-US"/>
          </a:p>
        </p:txBody>
      </p:sp>
      <p:sp>
        <p:nvSpPr>
          <p:cNvPr id="26639" name="AutoShape 15"/>
          <p:cNvSpPr>
            <a:spLocks noChangeArrowheads="1"/>
          </p:cNvSpPr>
          <p:nvPr/>
        </p:nvSpPr>
        <p:spPr bwMode="auto">
          <a:xfrm>
            <a:off x="6084888" y="3213100"/>
            <a:ext cx="431800" cy="2592388"/>
          </a:xfrm>
          <a:prstGeom prst="downArrow">
            <a:avLst>
              <a:gd name="adj1" fmla="val 50000"/>
              <a:gd name="adj2" fmla="val 150092"/>
            </a:avLst>
          </a:prstGeom>
          <a:solidFill>
            <a:srgbClr val="FF0000"/>
          </a:solidFill>
          <a:ln w="9525">
            <a:noFill/>
            <a:miter lim="800000"/>
            <a:headEnd/>
            <a:tailEnd/>
          </a:ln>
          <a:effectLst/>
        </p:spPr>
        <p:txBody>
          <a:bodyPr wrap="none" anchor="ctr"/>
          <a:lstStyle/>
          <a:p>
            <a:pPr eaLnBrk="1" hangingPunct="1"/>
            <a:endParaRPr lang="en-US" altLang="en-US"/>
          </a:p>
        </p:txBody>
      </p:sp>
      <p:sp>
        <p:nvSpPr>
          <p:cNvPr id="3785744" name="Text Box 16"/>
          <p:cNvSpPr txBox="1">
            <a:spLocks noChangeArrowheads="1"/>
          </p:cNvSpPr>
          <p:nvPr/>
        </p:nvSpPr>
        <p:spPr bwMode="auto">
          <a:xfrm>
            <a:off x="706438" y="1484313"/>
            <a:ext cx="3529012" cy="3754437"/>
          </a:xfrm>
          <a:prstGeom prst="rect">
            <a:avLst/>
          </a:prstGeom>
          <a:noFill/>
          <a:ln w="9525">
            <a:solidFill>
              <a:srgbClr val="FF0000"/>
            </a:solidFill>
            <a:miter lim="800000"/>
            <a:headEnd/>
            <a:tailEnd/>
          </a:ln>
          <a:effectLst/>
        </p:spPr>
        <p:txBody>
          <a:bodyPr>
            <a:spAutoFit/>
          </a:bodyPr>
          <a:lstStyle/>
          <a:p>
            <a:pPr eaLnBrk="1" hangingPunct="1">
              <a:spcBef>
                <a:spcPct val="50000"/>
              </a:spcBef>
            </a:pPr>
            <a:r>
              <a:rPr lang="en-GB" altLang="en-US" sz="2800" i="1">
                <a:solidFill>
                  <a:srgbClr val="FFFF00"/>
                </a:solidFill>
              </a:rPr>
              <a:t>Key nutrients</a:t>
            </a:r>
          </a:p>
          <a:p>
            <a:pPr eaLnBrk="1" hangingPunct="1">
              <a:spcBef>
                <a:spcPct val="50000"/>
              </a:spcBef>
            </a:pPr>
            <a:r>
              <a:rPr lang="en-GB" altLang="en-US" sz="2800" i="1">
                <a:solidFill>
                  <a:schemeClr val="bg1"/>
                </a:solidFill>
              </a:rPr>
              <a:t>P-5-P              Folinic acid       Zinc             Magnesium  Pantothenic acid   Methylcobalamin             Methyl H4 folate</a:t>
            </a:r>
            <a:endParaRPr lang="en-US" altLang="en-US" sz="2800" i="1">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5744"/>
                                        </p:tgtEl>
                                        <p:attrNameLst>
                                          <p:attrName>style.visibility</p:attrName>
                                        </p:attrNameLst>
                                      </p:cBhvr>
                                      <p:to>
                                        <p:strVal val="visible"/>
                                      </p:to>
                                    </p:set>
                                    <p:animEffect transition="in" filter="fade">
                                      <p:cBhvr>
                                        <p:cTn id="7" dur="500"/>
                                        <p:tgtEl>
                                          <p:spTgt spid="3785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5744"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33475"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33476"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33477" name="Text Box 5"/>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3</a:t>
            </a:r>
          </a:p>
        </p:txBody>
      </p:sp>
      <p:sp>
        <p:nvSpPr>
          <p:cNvPr id="233478"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33479" name="Text Box 7"/>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33480" name="Line 8"/>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33481" name="AutoShape 9"/>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33482" name="AutoShape 10"/>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33483" name="Line 11"/>
          <p:cNvSpPr>
            <a:spLocks noChangeShapeType="1"/>
          </p:cNvSpPr>
          <p:nvPr/>
        </p:nvSpPr>
        <p:spPr bwMode="auto">
          <a:xfrm flipV="1">
            <a:off x="2051050" y="2565400"/>
            <a:ext cx="0" cy="215900"/>
          </a:xfrm>
          <a:prstGeom prst="line">
            <a:avLst/>
          </a:prstGeom>
          <a:noFill/>
          <a:ln w="38100">
            <a:solidFill>
              <a:schemeClr val="bg1"/>
            </a:solidFill>
            <a:round/>
            <a:headEnd/>
            <a:tailEnd/>
          </a:ln>
          <a:effectLst/>
        </p:spPr>
        <p:txBody>
          <a:bodyPr/>
          <a:lstStyle/>
          <a:p>
            <a:endParaRPr lang="en-GB"/>
          </a:p>
        </p:txBody>
      </p:sp>
      <p:sp>
        <p:nvSpPr>
          <p:cNvPr id="233484" name="Text Box 12"/>
          <p:cNvSpPr txBox="1">
            <a:spLocks noChangeArrowheads="1"/>
          </p:cNvSpPr>
          <p:nvPr/>
        </p:nvSpPr>
        <p:spPr bwMode="auto">
          <a:xfrm>
            <a:off x="1763713" y="22764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33485" name="Line 13"/>
          <p:cNvSpPr>
            <a:spLocks noChangeShapeType="1"/>
          </p:cNvSpPr>
          <p:nvPr/>
        </p:nvSpPr>
        <p:spPr bwMode="auto">
          <a:xfrm flipV="1">
            <a:off x="4067175" y="1557338"/>
            <a:ext cx="0" cy="215900"/>
          </a:xfrm>
          <a:prstGeom prst="line">
            <a:avLst/>
          </a:prstGeom>
          <a:noFill/>
          <a:ln w="38100">
            <a:solidFill>
              <a:schemeClr val="bg1"/>
            </a:solidFill>
            <a:round/>
            <a:headEnd/>
            <a:tailEnd/>
          </a:ln>
          <a:effectLst/>
        </p:spPr>
        <p:txBody>
          <a:bodyPr/>
          <a:lstStyle/>
          <a:p>
            <a:endParaRPr lang="en-GB"/>
          </a:p>
        </p:txBody>
      </p:sp>
      <p:sp>
        <p:nvSpPr>
          <p:cNvPr id="233486" name="Text Box 14"/>
          <p:cNvSpPr txBox="1">
            <a:spLocks noChangeArrowheads="1"/>
          </p:cNvSpPr>
          <p:nvPr/>
        </p:nvSpPr>
        <p:spPr bwMode="auto">
          <a:xfrm>
            <a:off x="3924300" y="1268413"/>
            <a:ext cx="8636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233487" name="Text Box 15"/>
          <p:cNvSpPr txBox="1">
            <a:spLocks noChangeArrowheads="1"/>
          </p:cNvSpPr>
          <p:nvPr/>
        </p:nvSpPr>
        <p:spPr bwMode="auto">
          <a:xfrm>
            <a:off x="647700" y="463550"/>
            <a:ext cx="3816350" cy="646113"/>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rgbClr val="FFFF00"/>
                </a:solidFill>
              </a:rPr>
              <a:t>Testosterone</a:t>
            </a:r>
          </a:p>
        </p:txBody>
      </p:sp>
      <p:sp>
        <p:nvSpPr>
          <p:cNvPr id="233488" name="Text Box 16"/>
          <p:cNvSpPr txBox="1">
            <a:spLocks noChangeArrowheads="1"/>
          </p:cNvSpPr>
          <p:nvPr/>
        </p:nvSpPr>
        <p:spPr bwMode="auto">
          <a:xfrm>
            <a:off x="3276600"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33489" name="AutoShape 17"/>
          <p:cNvSpPr>
            <a:spLocks noChangeArrowheads="1"/>
          </p:cNvSpPr>
          <p:nvPr/>
        </p:nvSpPr>
        <p:spPr bwMode="auto">
          <a:xfrm rot="5400000">
            <a:off x="2914650"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33490" name="AutoShape 18"/>
          <p:cNvSpPr>
            <a:spLocks noChangeArrowheads="1"/>
          </p:cNvSpPr>
          <p:nvPr/>
        </p:nvSpPr>
        <p:spPr bwMode="auto">
          <a:xfrm rot="5400000">
            <a:off x="3851275"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33491" name="AutoShape 19"/>
          <p:cNvSpPr>
            <a:spLocks noChangeArrowheads="1"/>
          </p:cNvSpPr>
          <p:nvPr/>
        </p:nvSpPr>
        <p:spPr bwMode="auto">
          <a:xfrm rot="5400000">
            <a:off x="4354513" y="443865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33492" name="AutoShape 20"/>
          <p:cNvSpPr>
            <a:spLocks noChangeArrowheads="1"/>
          </p:cNvSpPr>
          <p:nvPr/>
        </p:nvSpPr>
        <p:spPr bwMode="auto">
          <a:xfrm rot="5400000">
            <a:off x="5364163" y="4437063"/>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33493" name="Line 21"/>
          <p:cNvSpPr>
            <a:spLocks noChangeShapeType="1"/>
          </p:cNvSpPr>
          <p:nvPr/>
        </p:nvSpPr>
        <p:spPr bwMode="auto">
          <a:xfrm flipV="1">
            <a:off x="3924300" y="5157788"/>
            <a:ext cx="0" cy="215900"/>
          </a:xfrm>
          <a:prstGeom prst="line">
            <a:avLst/>
          </a:prstGeom>
          <a:noFill/>
          <a:ln w="38100">
            <a:solidFill>
              <a:srgbClr val="FFFF00"/>
            </a:solidFill>
            <a:round/>
            <a:headEnd/>
            <a:tailEnd/>
          </a:ln>
          <a:effectLst/>
        </p:spPr>
        <p:txBody>
          <a:bodyPr/>
          <a:lstStyle/>
          <a:p>
            <a:endParaRPr lang="en-GB"/>
          </a:p>
        </p:txBody>
      </p:sp>
      <p:sp>
        <p:nvSpPr>
          <p:cNvPr id="233494" name="Line 23"/>
          <p:cNvSpPr>
            <a:spLocks noChangeShapeType="1"/>
          </p:cNvSpPr>
          <p:nvPr/>
        </p:nvSpPr>
        <p:spPr bwMode="auto">
          <a:xfrm flipV="1">
            <a:off x="5364163" y="4365625"/>
            <a:ext cx="0" cy="215900"/>
          </a:xfrm>
          <a:prstGeom prst="line">
            <a:avLst/>
          </a:prstGeom>
          <a:noFill/>
          <a:ln w="38100">
            <a:solidFill>
              <a:schemeClr val="bg1"/>
            </a:solidFill>
            <a:round/>
            <a:headEnd/>
            <a:tailEnd/>
          </a:ln>
          <a:effectLst/>
        </p:spPr>
        <p:txBody>
          <a:bodyPr/>
          <a:lstStyle/>
          <a:p>
            <a:endParaRPr lang="en-GB"/>
          </a:p>
        </p:txBody>
      </p:sp>
      <p:sp>
        <p:nvSpPr>
          <p:cNvPr id="233495" name="Text Box 24"/>
          <p:cNvSpPr txBox="1">
            <a:spLocks noChangeArrowheads="1"/>
          </p:cNvSpPr>
          <p:nvPr/>
        </p:nvSpPr>
        <p:spPr bwMode="auto">
          <a:xfrm>
            <a:off x="5076825" y="4076700"/>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33496" name="Text Box 25"/>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33497" name="Text Box 26"/>
          <p:cNvSpPr txBox="1">
            <a:spLocks noChangeArrowheads="1"/>
          </p:cNvSpPr>
          <p:nvPr/>
        </p:nvSpPr>
        <p:spPr bwMode="auto">
          <a:xfrm>
            <a:off x="3276600" y="587692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33498" name="Text Box 27"/>
          <p:cNvSpPr txBox="1">
            <a:spLocks noChangeArrowheads="1"/>
          </p:cNvSpPr>
          <p:nvPr/>
        </p:nvSpPr>
        <p:spPr bwMode="auto">
          <a:xfrm>
            <a:off x="5867400" y="4724400"/>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33499" name="Text Box 28"/>
          <p:cNvSpPr txBox="1">
            <a:spLocks noChangeArrowheads="1"/>
          </p:cNvSpPr>
          <p:nvPr/>
        </p:nvSpPr>
        <p:spPr bwMode="auto">
          <a:xfrm>
            <a:off x="5724525" y="5013325"/>
            <a:ext cx="433388"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15</a:t>
            </a:r>
          </a:p>
        </p:txBody>
      </p:sp>
      <p:sp>
        <p:nvSpPr>
          <p:cNvPr id="233500" name="Text Box 29"/>
          <p:cNvSpPr txBox="1">
            <a:spLocks noChangeArrowheads="1"/>
          </p:cNvSpPr>
          <p:nvPr/>
        </p:nvSpPr>
        <p:spPr bwMode="auto">
          <a:xfrm>
            <a:off x="2627313" y="5876925"/>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 </a:t>
            </a:r>
          </a:p>
        </p:txBody>
      </p:sp>
      <p:sp>
        <p:nvSpPr>
          <p:cNvPr id="233501" name="Line 30"/>
          <p:cNvSpPr>
            <a:spLocks noChangeShapeType="1"/>
          </p:cNvSpPr>
          <p:nvPr/>
        </p:nvSpPr>
        <p:spPr bwMode="auto">
          <a:xfrm flipV="1">
            <a:off x="5940425" y="4221163"/>
            <a:ext cx="0" cy="204787"/>
          </a:xfrm>
          <a:prstGeom prst="line">
            <a:avLst/>
          </a:prstGeom>
          <a:noFill/>
          <a:ln w="38100">
            <a:solidFill>
              <a:schemeClr val="bg1"/>
            </a:solidFill>
            <a:round/>
            <a:headEnd/>
            <a:tailEnd/>
          </a:ln>
          <a:effectLst/>
        </p:spPr>
        <p:txBody>
          <a:bodyPr/>
          <a:lstStyle/>
          <a:p>
            <a:endParaRPr lang="en-GB"/>
          </a:p>
        </p:txBody>
      </p:sp>
      <p:sp>
        <p:nvSpPr>
          <p:cNvPr id="233502" name="Text Box 31"/>
          <p:cNvSpPr txBox="1">
            <a:spLocks noChangeArrowheads="1"/>
          </p:cNvSpPr>
          <p:nvPr/>
        </p:nvSpPr>
        <p:spPr bwMode="auto">
          <a:xfrm>
            <a:off x="5795963" y="3933825"/>
            <a:ext cx="7921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rgbClr val="FFFF00"/>
              </a:solidFill>
            </a:endParaRPr>
          </a:p>
        </p:txBody>
      </p:sp>
      <p:sp>
        <p:nvSpPr>
          <p:cNvPr id="3356704" name="Text Box 32"/>
          <p:cNvSpPr txBox="1">
            <a:spLocks noChangeArrowheads="1"/>
          </p:cNvSpPr>
          <p:nvPr/>
        </p:nvSpPr>
        <p:spPr bwMode="auto">
          <a:xfrm>
            <a:off x="5383213" y="4521200"/>
            <a:ext cx="3384550" cy="19208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FFFF00"/>
                </a:solidFill>
              </a:rPr>
              <a:t>       </a:t>
            </a:r>
            <a:r>
              <a:rPr lang="en-GB" altLang="en-US" sz="2400">
                <a:solidFill>
                  <a:srgbClr val="FFFF00"/>
                </a:solidFill>
              </a:rPr>
              <a:t>2, 5, 11, 15, 19</a:t>
            </a:r>
            <a:r>
              <a:rPr lang="en-GB" altLang="en-US">
                <a:solidFill>
                  <a:srgbClr val="FFFF00"/>
                </a:solidFill>
              </a:rPr>
              <a:t>    	</a:t>
            </a:r>
            <a:r>
              <a:rPr lang="en-GB" altLang="en-US" sz="3600">
                <a:solidFill>
                  <a:srgbClr val="FFFF00"/>
                </a:solidFill>
              </a:rPr>
              <a:t>Hydroxy-testosterone</a:t>
            </a:r>
            <a:endParaRPr lang="en-US" altLang="en-US" sz="3600">
              <a:solidFill>
                <a:srgbClr val="FFFF00"/>
              </a:solidFill>
            </a:endParaRPr>
          </a:p>
        </p:txBody>
      </p:sp>
      <p:sp>
        <p:nvSpPr>
          <p:cNvPr id="3356705" name="AutoShape 33"/>
          <p:cNvSpPr>
            <a:spLocks noChangeArrowheads="1"/>
          </p:cNvSpPr>
          <p:nvPr/>
        </p:nvSpPr>
        <p:spPr bwMode="auto">
          <a:xfrm rot="2291202">
            <a:off x="3132138" y="3141663"/>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233505" name="Text Box 34"/>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33506" name="Text Box 35"/>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33507" name="Text Box 36"/>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33508" name="Text Box 37"/>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33509" name="Text Box 38"/>
          <p:cNvSpPr txBox="1">
            <a:spLocks noChangeArrowheads="1"/>
          </p:cNvSpPr>
          <p:nvPr/>
        </p:nvSpPr>
        <p:spPr bwMode="auto">
          <a:xfrm>
            <a:off x="3276600" y="551656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33510" name="Text Box 39"/>
          <p:cNvSpPr txBox="1">
            <a:spLocks noChangeArrowheads="1"/>
          </p:cNvSpPr>
          <p:nvPr/>
        </p:nvSpPr>
        <p:spPr bwMode="auto">
          <a:xfrm>
            <a:off x="4211638" y="55165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33511" name="Text Box 40"/>
          <p:cNvSpPr txBox="1">
            <a:spLocks noChangeArrowheads="1"/>
          </p:cNvSpPr>
          <p:nvPr/>
        </p:nvSpPr>
        <p:spPr bwMode="auto">
          <a:xfrm>
            <a:off x="47164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33512" name="Text Box 41"/>
          <p:cNvSpPr txBox="1">
            <a:spLocks noChangeArrowheads="1"/>
          </p:cNvSpPr>
          <p:nvPr/>
        </p:nvSpPr>
        <p:spPr bwMode="auto">
          <a:xfrm>
            <a:off x="55800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33513" name="Line 42"/>
          <p:cNvSpPr>
            <a:spLocks noChangeShapeType="1"/>
          </p:cNvSpPr>
          <p:nvPr/>
        </p:nvSpPr>
        <p:spPr bwMode="auto">
          <a:xfrm flipV="1">
            <a:off x="1547813" y="3214688"/>
            <a:ext cx="360362" cy="215900"/>
          </a:xfrm>
          <a:prstGeom prst="line">
            <a:avLst/>
          </a:prstGeom>
          <a:noFill/>
          <a:ln w="38100">
            <a:solidFill>
              <a:schemeClr val="bg1"/>
            </a:solidFill>
            <a:round/>
            <a:headEnd/>
            <a:tailEnd/>
          </a:ln>
          <a:effectLst/>
        </p:spPr>
        <p:txBody>
          <a:bodyPr/>
          <a:lstStyle/>
          <a:p>
            <a:endParaRPr lang="en-GB"/>
          </a:p>
        </p:txBody>
      </p:sp>
      <p:sp>
        <p:nvSpPr>
          <p:cNvPr id="233514" name="Text Box 43"/>
          <p:cNvSpPr txBox="1">
            <a:spLocks noChangeArrowheads="1"/>
          </p:cNvSpPr>
          <p:nvPr/>
        </p:nvSpPr>
        <p:spPr bwMode="auto">
          <a:xfrm>
            <a:off x="755650" y="3213100"/>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a:t>
            </a:r>
            <a:endParaRPr lang="en-GB" altLang="en-US" sz="1200">
              <a:solidFill>
                <a:schemeClr val="bg1"/>
              </a:solidFill>
            </a:endParaRPr>
          </a:p>
        </p:txBody>
      </p:sp>
      <p:sp>
        <p:nvSpPr>
          <p:cNvPr id="233515" name="Text Box 44"/>
          <p:cNvSpPr txBox="1">
            <a:spLocks noChangeArrowheads="1"/>
          </p:cNvSpPr>
          <p:nvPr/>
        </p:nvSpPr>
        <p:spPr bwMode="auto">
          <a:xfrm rot="-1759391">
            <a:off x="9001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33516" name="Text Box 45"/>
          <p:cNvSpPr txBox="1">
            <a:spLocks noChangeArrowheads="1"/>
          </p:cNvSpPr>
          <p:nvPr/>
        </p:nvSpPr>
        <p:spPr bwMode="auto">
          <a:xfrm rot="-1759391">
            <a:off x="2771775" y="580548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33517" name="Line 46"/>
          <p:cNvSpPr>
            <a:spLocks noChangeShapeType="1"/>
          </p:cNvSpPr>
          <p:nvPr/>
        </p:nvSpPr>
        <p:spPr bwMode="auto">
          <a:xfrm flipV="1">
            <a:off x="3924300" y="5949950"/>
            <a:ext cx="0" cy="215900"/>
          </a:xfrm>
          <a:prstGeom prst="line">
            <a:avLst/>
          </a:prstGeom>
          <a:noFill/>
          <a:ln w="38100">
            <a:solidFill>
              <a:srgbClr val="FFFF00"/>
            </a:solidFill>
            <a:round/>
            <a:headEnd/>
            <a:tailEnd/>
          </a:ln>
          <a:effectLst/>
        </p:spPr>
        <p:txBody>
          <a:bodyPr/>
          <a:lstStyle/>
          <a:p>
            <a:endParaRPr lang="en-GB"/>
          </a:p>
        </p:txBody>
      </p:sp>
      <p:sp>
        <p:nvSpPr>
          <p:cNvPr id="233518" name="Text Box 47"/>
          <p:cNvSpPr txBox="1">
            <a:spLocks noChangeArrowheads="1"/>
          </p:cNvSpPr>
          <p:nvPr/>
        </p:nvSpPr>
        <p:spPr bwMode="auto">
          <a:xfrm>
            <a:off x="3779838" y="6165850"/>
            <a:ext cx="504825"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3356720" name="Text Box 48"/>
          <p:cNvSpPr txBox="1">
            <a:spLocks noChangeArrowheads="1"/>
          </p:cNvSpPr>
          <p:nvPr/>
        </p:nvSpPr>
        <p:spPr bwMode="auto">
          <a:xfrm>
            <a:off x="4391025" y="2546350"/>
            <a:ext cx="1727200" cy="915988"/>
          </a:xfrm>
          <a:prstGeom prst="rect">
            <a:avLst/>
          </a:prstGeom>
          <a:noFill/>
          <a:ln w="9525">
            <a:noFill/>
            <a:miter lim="800000"/>
            <a:headEnd/>
            <a:tailEnd/>
          </a:ln>
          <a:effectLst/>
        </p:spPr>
        <p:txBody>
          <a:bodyPr>
            <a:spAutoFit/>
          </a:bodyPr>
          <a:lstStyle/>
          <a:p>
            <a:pPr eaLnBrk="1" hangingPunct="1">
              <a:spcBef>
                <a:spcPct val="50000"/>
              </a:spcBef>
            </a:pPr>
            <a:r>
              <a:rPr lang="en-GB" altLang="en-US" sz="1800" i="1">
                <a:solidFill>
                  <a:schemeClr val="bg1"/>
                </a:solidFill>
              </a:rPr>
              <a:t>P450   </a:t>
            </a:r>
            <a:r>
              <a:rPr lang="en-GB" altLang="en-US" sz="1800" i="1">
                <a:solidFill>
                  <a:schemeClr val="bg1"/>
                </a:solidFill>
                <a:cs typeface="Arial" charset="0"/>
              </a:rPr>
              <a:t> NADPH         Fe</a:t>
            </a:r>
            <a:endParaRPr lang="el-GR" altLang="en-US" sz="1800" i="1">
              <a:solidFill>
                <a:schemeClr val="bg1"/>
              </a:solidFill>
              <a:cs typeface="Arial" charset="0"/>
            </a:endParaRPr>
          </a:p>
        </p:txBody>
      </p:sp>
      <p:sp>
        <p:nvSpPr>
          <p:cNvPr id="233520" name="Text Box 50"/>
          <p:cNvSpPr txBox="1">
            <a:spLocks noChangeArrowheads="1"/>
          </p:cNvSpPr>
          <p:nvPr/>
        </p:nvSpPr>
        <p:spPr bwMode="auto">
          <a:xfrm>
            <a:off x="2411413" y="5084763"/>
            <a:ext cx="504825"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HO</a:t>
            </a:r>
            <a:endParaRPr lang="en-GB" altLang="en-US" sz="1200">
              <a:solidFill>
                <a:srgbClr val="FFFF00"/>
              </a:solidFill>
            </a:endParaRPr>
          </a:p>
        </p:txBody>
      </p:sp>
      <p:sp>
        <p:nvSpPr>
          <p:cNvPr id="233521" name="Line 51"/>
          <p:cNvSpPr>
            <a:spLocks noChangeShapeType="1"/>
          </p:cNvSpPr>
          <p:nvPr/>
        </p:nvSpPr>
        <p:spPr bwMode="auto">
          <a:xfrm flipH="1" flipV="1">
            <a:off x="2843213" y="5300663"/>
            <a:ext cx="144462" cy="73025"/>
          </a:xfrm>
          <a:prstGeom prst="line">
            <a:avLst/>
          </a:prstGeom>
          <a:noFill/>
          <a:ln w="38100">
            <a:solidFill>
              <a:srgbClr val="FFFF00"/>
            </a:solidFill>
            <a:round/>
            <a:headEnd/>
            <a:tailEnd/>
          </a:ln>
          <a:effectLst/>
        </p:spPr>
        <p:txBody>
          <a:bodyPr/>
          <a:lstStyle/>
          <a:p>
            <a:endParaRPr lang="en-GB"/>
          </a:p>
        </p:txBody>
      </p:sp>
      <p:sp>
        <p:nvSpPr>
          <p:cNvPr id="233522" name="Line 53"/>
          <p:cNvSpPr>
            <a:spLocks noChangeShapeType="1"/>
          </p:cNvSpPr>
          <p:nvPr/>
        </p:nvSpPr>
        <p:spPr bwMode="auto">
          <a:xfrm flipV="1">
            <a:off x="3419475" y="5876925"/>
            <a:ext cx="360363" cy="215900"/>
          </a:xfrm>
          <a:prstGeom prst="line">
            <a:avLst/>
          </a:prstGeom>
          <a:noFill/>
          <a:ln w="38100">
            <a:solidFill>
              <a:schemeClr val="bg1"/>
            </a:solidFill>
            <a:round/>
            <a:headEnd/>
            <a:tailEnd/>
          </a:ln>
          <a:effectLst/>
        </p:spPr>
        <p:txBody>
          <a:bodyPr/>
          <a:lstStyle/>
          <a:p>
            <a:endParaRPr lang="en-GB"/>
          </a:p>
        </p:txBody>
      </p:sp>
      <p:sp>
        <p:nvSpPr>
          <p:cNvPr id="233523" name="Text Box 54"/>
          <p:cNvSpPr txBox="1">
            <a:spLocks noChangeArrowheads="1"/>
          </p:cNvSpPr>
          <p:nvPr/>
        </p:nvSpPr>
        <p:spPr bwMode="auto">
          <a:xfrm>
            <a:off x="5724525" y="5516563"/>
            <a:ext cx="504825"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33524" name="Line 55"/>
          <p:cNvSpPr>
            <a:spLocks noChangeShapeType="1"/>
          </p:cNvSpPr>
          <p:nvPr/>
        </p:nvSpPr>
        <p:spPr bwMode="auto">
          <a:xfrm flipV="1">
            <a:off x="5940425" y="5373688"/>
            <a:ext cx="0" cy="215900"/>
          </a:xfrm>
          <a:prstGeom prst="line">
            <a:avLst/>
          </a:prstGeom>
          <a:noFill/>
          <a:ln w="38100">
            <a:solidFill>
              <a:srgbClr val="FFFF00"/>
            </a:solidFill>
            <a:round/>
            <a:headEnd/>
            <a:tailEnd/>
          </a:ln>
          <a:effectLst/>
        </p:spPr>
        <p:txBody>
          <a:bodyPr/>
          <a:lstStyle/>
          <a:p>
            <a:endParaRPr lang="en-GB"/>
          </a:p>
        </p:txBody>
      </p:sp>
      <p:sp>
        <p:nvSpPr>
          <p:cNvPr id="233525" name="Text Box 56"/>
          <p:cNvSpPr txBox="1">
            <a:spLocks noChangeArrowheads="1"/>
          </p:cNvSpPr>
          <p:nvPr/>
        </p:nvSpPr>
        <p:spPr bwMode="auto">
          <a:xfrm>
            <a:off x="3851275" y="4365625"/>
            <a:ext cx="504825"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HO</a:t>
            </a:r>
            <a:endParaRPr lang="en-GB" altLang="en-US" sz="1200">
              <a:solidFill>
                <a:srgbClr val="FFFF00"/>
              </a:solidFill>
            </a:endParaRPr>
          </a:p>
        </p:txBody>
      </p:sp>
      <p:sp>
        <p:nvSpPr>
          <p:cNvPr id="233526" name="Line 57"/>
          <p:cNvSpPr>
            <a:spLocks noChangeShapeType="1"/>
          </p:cNvSpPr>
          <p:nvPr/>
        </p:nvSpPr>
        <p:spPr bwMode="auto">
          <a:xfrm flipH="1" flipV="1">
            <a:off x="4284663" y="4581525"/>
            <a:ext cx="142875" cy="71438"/>
          </a:xfrm>
          <a:prstGeom prst="line">
            <a:avLst/>
          </a:prstGeom>
          <a:noFill/>
          <a:ln w="38100">
            <a:solidFill>
              <a:srgbClr val="FFFF00"/>
            </a:solidFill>
            <a:round/>
            <a:headEnd/>
            <a:tailEnd/>
          </a:ln>
          <a:effectLst/>
        </p:spPr>
        <p:txBody>
          <a:bodyPr/>
          <a:lstStyle/>
          <a:p>
            <a:endParaRPr lang="en-GB"/>
          </a:p>
        </p:txBody>
      </p:sp>
      <p:sp>
        <p:nvSpPr>
          <p:cNvPr id="233527" name="Text Box 58"/>
          <p:cNvSpPr txBox="1">
            <a:spLocks noChangeArrowheads="1"/>
          </p:cNvSpPr>
          <p:nvPr/>
        </p:nvSpPr>
        <p:spPr bwMode="auto">
          <a:xfrm>
            <a:off x="3779838" y="4868863"/>
            <a:ext cx="504825"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33528" name="Text Box 59"/>
          <p:cNvSpPr txBox="1">
            <a:spLocks noChangeArrowheads="1"/>
          </p:cNvSpPr>
          <p:nvPr/>
        </p:nvSpPr>
        <p:spPr bwMode="auto">
          <a:xfrm>
            <a:off x="3924300" y="573405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5</a:t>
            </a:r>
          </a:p>
        </p:txBody>
      </p:sp>
      <p:sp>
        <p:nvSpPr>
          <p:cNvPr id="233529" name="Text Box 60"/>
          <p:cNvSpPr txBox="1">
            <a:spLocks noChangeArrowheads="1"/>
          </p:cNvSpPr>
          <p:nvPr/>
        </p:nvSpPr>
        <p:spPr bwMode="auto">
          <a:xfrm>
            <a:off x="4427538" y="4581525"/>
            <a:ext cx="431800"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11</a:t>
            </a:r>
          </a:p>
        </p:txBody>
      </p:sp>
      <p:sp>
        <p:nvSpPr>
          <p:cNvPr id="233530" name="Text Box 61"/>
          <p:cNvSpPr txBox="1">
            <a:spLocks noChangeArrowheads="1"/>
          </p:cNvSpPr>
          <p:nvPr/>
        </p:nvSpPr>
        <p:spPr bwMode="auto">
          <a:xfrm>
            <a:off x="3563938" y="4894263"/>
            <a:ext cx="433387"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56704"/>
                                        </p:tgtEl>
                                        <p:attrNameLst>
                                          <p:attrName>style.visibility</p:attrName>
                                        </p:attrNameLst>
                                      </p:cBhvr>
                                      <p:to>
                                        <p:strVal val="visible"/>
                                      </p:to>
                                    </p:set>
                                    <p:animEffect transition="in" filter="fade">
                                      <p:cBhvr>
                                        <p:cTn id="7" dur="2000"/>
                                        <p:tgtEl>
                                          <p:spTgt spid="33567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56705"/>
                                        </p:tgtEl>
                                        <p:attrNameLst>
                                          <p:attrName>style.visibility</p:attrName>
                                        </p:attrNameLst>
                                      </p:cBhvr>
                                      <p:to>
                                        <p:strVal val="visible"/>
                                      </p:to>
                                    </p:set>
                                    <p:animEffect transition="in" filter="wipe(left)">
                                      <p:cBhvr>
                                        <p:cTn id="12" dur="500"/>
                                        <p:tgtEl>
                                          <p:spTgt spid="335670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56720"/>
                                        </p:tgtEl>
                                        <p:attrNameLst>
                                          <p:attrName>style.visibility</p:attrName>
                                        </p:attrNameLst>
                                      </p:cBhvr>
                                      <p:to>
                                        <p:strVal val="visible"/>
                                      </p:to>
                                    </p:set>
                                    <p:animEffect transition="in" filter="fade">
                                      <p:cBhvr>
                                        <p:cTn id="15" dur="2000"/>
                                        <p:tgtEl>
                                          <p:spTgt spid="3356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6704" grpId="0"/>
      <p:bldP spid="3356705" grpId="0" animBg="1"/>
      <p:bldP spid="3356720"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 Box 4"/>
          <p:cNvSpPr txBox="1">
            <a:spLocks noChangeArrowheads="1"/>
          </p:cNvSpPr>
          <p:nvPr/>
        </p:nvSpPr>
        <p:spPr bwMode="auto">
          <a:xfrm>
            <a:off x="900113" y="476250"/>
            <a:ext cx="7618412" cy="5632450"/>
          </a:xfrm>
          <a:prstGeom prst="rect">
            <a:avLst/>
          </a:prstGeom>
          <a:noFill/>
          <a:ln w="76200">
            <a:noFill/>
            <a:miter lim="800000"/>
            <a:headEnd/>
            <a:tailEnd/>
          </a:ln>
          <a:effectLst/>
        </p:spPr>
        <p:txBody>
          <a:bodyPr>
            <a:spAutoFit/>
          </a:bodyPr>
          <a:lstStyle/>
          <a:p>
            <a:pPr eaLnBrk="1" hangingPunct="1">
              <a:spcBef>
                <a:spcPct val="50000"/>
              </a:spcBef>
            </a:pPr>
            <a:r>
              <a:rPr lang="en-GB" altLang="en-US" sz="3600" i="1">
                <a:solidFill>
                  <a:srgbClr val="FFFF00"/>
                </a:solidFill>
              </a:rPr>
              <a:t>Harper’s Biochemistry</a:t>
            </a:r>
            <a:r>
              <a:rPr lang="en-GB" altLang="en-US" sz="3600"/>
              <a:t> </a:t>
            </a:r>
            <a:r>
              <a:rPr lang="en-GB" altLang="en-US" sz="3600">
                <a:solidFill>
                  <a:schemeClr val="bg1"/>
                </a:solidFill>
              </a:rPr>
              <a:t>indicates that the metabolites</a:t>
            </a:r>
            <a:r>
              <a:rPr lang="en-GB" altLang="en-US" sz="3600"/>
              <a:t> </a:t>
            </a:r>
            <a:r>
              <a:rPr lang="en-GB" altLang="en-US" sz="3600">
                <a:solidFill>
                  <a:schemeClr val="bg1"/>
                </a:solidFill>
              </a:rPr>
              <a:t>of testosterone are then either conjugated by </a:t>
            </a:r>
          </a:p>
          <a:p>
            <a:pPr eaLnBrk="1" hangingPunct="1">
              <a:spcBef>
                <a:spcPct val="50000"/>
              </a:spcBef>
            </a:pPr>
            <a:endParaRPr lang="en-GB" altLang="en-US" sz="3600">
              <a:solidFill>
                <a:schemeClr val="bg1"/>
              </a:solidFill>
            </a:endParaRPr>
          </a:p>
          <a:p>
            <a:pPr eaLnBrk="1" hangingPunct="1">
              <a:spcBef>
                <a:spcPct val="50000"/>
              </a:spcBef>
            </a:pPr>
            <a:r>
              <a:rPr lang="en-GB" altLang="en-US" sz="3600">
                <a:solidFill>
                  <a:srgbClr val="FFFF00"/>
                </a:solidFill>
              </a:rPr>
              <a:t>Sulfation or </a:t>
            </a:r>
          </a:p>
          <a:p>
            <a:pPr eaLnBrk="1" hangingPunct="1">
              <a:spcBef>
                <a:spcPct val="50000"/>
              </a:spcBef>
            </a:pPr>
            <a:endParaRPr lang="en-GB" altLang="en-US" sz="3600">
              <a:solidFill>
                <a:srgbClr val="FFFF00"/>
              </a:solidFill>
            </a:endParaRPr>
          </a:p>
          <a:p>
            <a:pPr eaLnBrk="1" hangingPunct="1">
              <a:spcBef>
                <a:spcPct val="50000"/>
              </a:spcBef>
            </a:pPr>
            <a:r>
              <a:rPr lang="en-GB" altLang="en-US" sz="3600">
                <a:solidFill>
                  <a:srgbClr val="FFFF00"/>
                </a:solidFill>
              </a:rPr>
              <a:t>Glucuronidation.</a:t>
            </a:r>
            <a:endParaRPr lang="en-US" altLang="en-US" sz="3600">
              <a:solidFill>
                <a:srgbClr val="FFFF00"/>
              </a:solidFill>
            </a:endParaRPr>
          </a:p>
        </p:txBody>
      </p:sp>
    </p:spTree>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4"/>
          <p:cNvSpPr>
            <a:spLocks noChangeArrowheads="1"/>
          </p:cNvSpPr>
          <p:nvPr/>
        </p:nvSpPr>
        <p:spPr bwMode="auto">
          <a:xfrm>
            <a:off x="684213" y="735013"/>
            <a:ext cx="7881937" cy="5387975"/>
          </a:xfrm>
          <a:prstGeom prst="rect">
            <a:avLst/>
          </a:prstGeom>
          <a:noFill/>
          <a:ln w="9525">
            <a:noFill/>
            <a:miter lim="800000"/>
            <a:headEnd/>
            <a:tailEnd/>
          </a:ln>
          <a:effectLst/>
        </p:spPr>
        <p:txBody>
          <a:bodyPr anchor="ctr">
            <a:spAutoFit/>
          </a:bodyPr>
          <a:lstStyle/>
          <a:p>
            <a:pPr eaLnBrk="1" hangingPunct="1">
              <a:lnSpc>
                <a:spcPct val="103000"/>
              </a:lnSpc>
            </a:pPr>
            <a:r>
              <a:rPr lang="en-GB" altLang="en-US" sz="2800">
                <a:solidFill>
                  <a:srgbClr val="FFFF00"/>
                </a:solidFill>
              </a:rPr>
              <a:t>Prostate-specific antigen test</a:t>
            </a:r>
            <a:r>
              <a:rPr lang="en-GB" altLang="en-US" sz="2800">
                <a:solidFill>
                  <a:schemeClr val="bg1"/>
                </a:solidFill>
              </a:rPr>
              <a:t> (PSA test.) The PSA test analyzes a blood sample drawn. It checks the sample for PSA, a substance the prostate gland naturally produces to help liquefy semen. A small amount of PSA naturally enters the bloodstream. If higher-than-normal levels of PSA occur (above a reading of 4), it may indicate prostate infection, inflammation (prostatitis), enlargement of the prostate gland — or cancer. Most important is the change of PSA levels.</a:t>
            </a:r>
          </a:p>
        </p:txBody>
      </p:sp>
    </p:spTree>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p:cNvSpPr txBox="1">
            <a:spLocks noChangeArrowheads="1"/>
          </p:cNvSpPr>
          <p:nvPr/>
        </p:nvSpPr>
        <p:spPr bwMode="auto">
          <a:xfrm>
            <a:off x="827088" y="692150"/>
            <a:ext cx="7764462" cy="5213350"/>
          </a:xfrm>
          <a:prstGeom prst="rect">
            <a:avLst/>
          </a:prstGeom>
          <a:noFill/>
          <a:ln w="9525">
            <a:noFill/>
            <a:miter lim="800000"/>
            <a:headEnd/>
            <a:tailEnd/>
          </a:ln>
          <a:effectLst/>
        </p:spPr>
        <p:txBody>
          <a:bodyPr>
            <a:spAutoFit/>
          </a:bodyPr>
          <a:lstStyle/>
          <a:p>
            <a:pPr eaLnBrk="1" hangingPunct="1">
              <a:lnSpc>
                <a:spcPct val="103000"/>
              </a:lnSpc>
            </a:pPr>
            <a:r>
              <a:rPr lang="en-US" altLang="en-US" sz="1800">
                <a:solidFill>
                  <a:srgbClr val="FFFF00"/>
                </a:solidFill>
              </a:rPr>
              <a:t>What Is Benign Prostatic Hyperplasia ?  (B.P.H.) </a:t>
            </a:r>
            <a:br>
              <a:rPr lang="en-US" altLang="en-US" sz="1800">
                <a:solidFill>
                  <a:srgbClr val="FFFF00"/>
                </a:solidFill>
              </a:rPr>
            </a:br>
            <a:r>
              <a:rPr lang="en-US" altLang="en-US" sz="1800">
                <a:solidFill>
                  <a:schemeClr val="bg1"/>
                </a:solidFill>
              </a:rPr>
              <a:t>Benign Prostatic Hyperplasia, abbreviated to BPH, is when the walnut-sized prostate gland becomes enlarged, a common condition that affects more than 1 in 3 men over 40.  </a:t>
            </a:r>
            <a:br>
              <a:rPr lang="en-US" altLang="en-US" sz="1800">
                <a:solidFill>
                  <a:schemeClr val="bg1"/>
                </a:solidFill>
              </a:rPr>
            </a:br>
            <a:r>
              <a:rPr lang="en-US" altLang="en-US" sz="1800">
                <a:solidFill>
                  <a:schemeClr val="bg1"/>
                </a:solidFill>
              </a:rPr>
              <a:t>Once over 50 you are more likely than not to </a:t>
            </a:r>
            <a:br>
              <a:rPr lang="en-US" altLang="en-US" sz="1800">
                <a:solidFill>
                  <a:schemeClr val="bg1"/>
                </a:solidFill>
              </a:rPr>
            </a:br>
            <a:r>
              <a:rPr lang="en-US" altLang="en-US" sz="1800">
                <a:solidFill>
                  <a:schemeClr val="bg1"/>
                </a:solidFill>
              </a:rPr>
              <a:t>have a prostate problem, usually BPH.  </a:t>
            </a:r>
            <a:br>
              <a:rPr lang="en-US" altLang="en-US" sz="1800">
                <a:solidFill>
                  <a:schemeClr val="bg1"/>
                </a:solidFill>
              </a:rPr>
            </a:br>
            <a:r>
              <a:rPr lang="en-US" altLang="en-US" sz="1800">
                <a:solidFill>
                  <a:schemeClr val="bg1"/>
                </a:solidFill>
              </a:rPr>
              <a:t>Within the prostate testosterone is converted to the more potent hormone Dihydrotestosterone (DHT). It is this compound DHT along with estrogens that stimulates prostate cells to multiply, eventually causing the gland to enlarge. </a:t>
            </a:r>
            <a:br>
              <a:rPr lang="en-US" altLang="en-US" sz="1800">
                <a:solidFill>
                  <a:schemeClr val="bg1"/>
                </a:solidFill>
              </a:rPr>
            </a:br>
            <a:r>
              <a:rPr lang="en-US" altLang="en-US" sz="1800">
                <a:solidFill>
                  <a:schemeClr val="bg1"/>
                </a:solidFill>
              </a:rPr>
              <a:t> </a:t>
            </a:r>
          </a:p>
          <a:p>
            <a:pPr eaLnBrk="1" hangingPunct="1">
              <a:lnSpc>
                <a:spcPct val="103000"/>
              </a:lnSpc>
            </a:pPr>
            <a:r>
              <a:rPr lang="en-US" altLang="en-US" sz="1800">
                <a:solidFill>
                  <a:schemeClr val="bg1"/>
                </a:solidFill>
              </a:rPr>
              <a:t>The enlarged prostate presses on the bladder and also restricts the urethra, the tube carrying urine from the bladder. This leads to: </a:t>
            </a:r>
          </a:p>
          <a:p>
            <a:pPr eaLnBrk="1" hangingPunct="1">
              <a:lnSpc>
                <a:spcPct val="103000"/>
              </a:lnSpc>
            </a:pPr>
            <a:r>
              <a:rPr lang="en-US" altLang="en-US" sz="1800">
                <a:solidFill>
                  <a:schemeClr val="bg1"/>
                </a:solidFill>
              </a:rPr>
              <a:t>frequent urge to urinate (especially during the night), </a:t>
            </a:r>
          </a:p>
          <a:p>
            <a:pPr eaLnBrk="1" hangingPunct="1">
              <a:lnSpc>
                <a:spcPct val="103000"/>
              </a:lnSpc>
            </a:pPr>
            <a:r>
              <a:rPr lang="en-US" altLang="en-US" sz="1800">
                <a:solidFill>
                  <a:schemeClr val="bg1"/>
                </a:solidFill>
              </a:rPr>
              <a:t>difficulty starting urination, </a:t>
            </a:r>
          </a:p>
          <a:p>
            <a:pPr eaLnBrk="1" hangingPunct="1">
              <a:lnSpc>
                <a:spcPct val="103000"/>
              </a:lnSpc>
            </a:pPr>
            <a:r>
              <a:rPr lang="en-US" altLang="en-US" sz="1800">
                <a:solidFill>
                  <a:schemeClr val="bg1"/>
                </a:solidFill>
              </a:rPr>
              <a:t>weak urination, </a:t>
            </a:r>
          </a:p>
          <a:p>
            <a:pPr eaLnBrk="1" hangingPunct="1">
              <a:lnSpc>
                <a:spcPct val="103000"/>
              </a:lnSpc>
            </a:pPr>
            <a:r>
              <a:rPr lang="en-US" altLang="en-US" sz="1800">
                <a:solidFill>
                  <a:schemeClr val="bg1"/>
                </a:solidFill>
              </a:rPr>
              <a:t>difficulty emptying the bladder completely, </a:t>
            </a:r>
          </a:p>
          <a:p>
            <a:pPr eaLnBrk="1" hangingPunct="1">
              <a:lnSpc>
                <a:spcPct val="103000"/>
              </a:lnSpc>
            </a:pPr>
            <a:r>
              <a:rPr lang="en-US" altLang="en-US" sz="1800">
                <a:solidFill>
                  <a:schemeClr val="bg1"/>
                </a:solidFill>
              </a:rPr>
              <a:t>dribbling after the end of urination.</a:t>
            </a:r>
            <a:r>
              <a:rPr lang="en-US" altLang="en-US" sz="1800">
                <a:solidFill>
                  <a:schemeClr val="bg1"/>
                </a:solidFill>
                <a:latin typeface="Arial Unicode MS" pitchFamily="34" charset="-128"/>
              </a:rPr>
              <a:t> </a:t>
            </a:r>
          </a:p>
        </p:txBody>
      </p:sp>
    </p:spTree>
  </p:cSld>
  <p:clrMapOvr>
    <a:masterClrMapping/>
  </p:clrMapOvr>
  <p:transition>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684213" y="549275"/>
            <a:ext cx="8064500" cy="4435475"/>
          </a:xfrm>
          <a:prstGeom prst="rect">
            <a:avLst/>
          </a:prstGeom>
          <a:noFill/>
          <a:ln w="9525">
            <a:noFill/>
            <a:miter lim="800000"/>
            <a:headEnd/>
            <a:tailEnd/>
          </a:ln>
          <a:effectLst/>
        </p:spPr>
        <p:txBody>
          <a:bodyPr>
            <a:spAutoFit/>
          </a:bodyPr>
          <a:lstStyle/>
          <a:p>
            <a:pPr eaLnBrk="1" hangingPunct="1">
              <a:lnSpc>
                <a:spcPct val="98000"/>
              </a:lnSpc>
            </a:pPr>
            <a:r>
              <a:rPr lang="en-GB" altLang="en-US" sz="3600">
                <a:solidFill>
                  <a:srgbClr val="FFFF00"/>
                </a:solidFill>
              </a:rPr>
              <a:t>Nutrients to stimulate testosterone:</a:t>
            </a:r>
            <a:r>
              <a:rPr lang="en-GB" altLang="en-US" sz="3600"/>
              <a:t>                                  </a:t>
            </a:r>
            <a:r>
              <a:rPr lang="en-GB" altLang="en-US" sz="3600">
                <a:solidFill>
                  <a:schemeClr val="bg1"/>
                </a:solidFill>
              </a:rPr>
              <a:t>Zinc</a:t>
            </a:r>
          </a:p>
          <a:p>
            <a:pPr eaLnBrk="1" hangingPunct="1">
              <a:lnSpc>
                <a:spcPct val="98000"/>
              </a:lnSpc>
            </a:pPr>
            <a:r>
              <a:rPr lang="en-GB" altLang="en-US" sz="3600">
                <a:solidFill>
                  <a:schemeClr val="bg1"/>
                </a:solidFill>
              </a:rPr>
              <a:t>Iron</a:t>
            </a:r>
          </a:p>
          <a:p>
            <a:pPr eaLnBrk="1" hangingPunct="1">
              <a:lnSpc>
                <a:spcPct val="98000"/>
              </a:lnSpc>
            </a:pPr>
            <a:r>
              <a:rPr lang="en-GB" altLang="en-US" sz="3600">
                <a:solidFill>
                  <a:schemeClr val="bg1"/>
                </a:solidFill>
              </a:rPr>
              <a:t>Magnesium</a:t>
            </a:r>
          </a:p>
          <a:p>
            <a:pPr eaLnBrk="1" hangingPunct="1">
              <a:lnSpc>
                <a:spcPct val="98000"/>
              </a:lnSpc>
            </a:pPr>
            <a:r>
              <a:rPr lang="en-GB" altLang="en-US" sz="3600">
                <a:solidFill>
                  <a:schemeClr val="bg1"/>
                </a:solidFill>
              </a:rPr>
              <a:t>Selenium</a:t>
            </a:r>
          </a:p>
          <a:p>
            <a:pPr eaLnBrk="1" hangingPunct="1">
              <a:lnSpc>
                <a:spcPct val="98000"/>
              </a:lnSpc>
            </a:pPr>
            <a:endParaRPr lang="en-GB" altLang="en-US" sz="3600">
              <a:solidFill>
                <a:schemeClr val="bg1"/>
              </a:solidFill>
            </a:endParaRPr>
          </a:p>
          <a:p>
            <a:pPr eaLnBrk="1" hangingPunct="1">
              <a:lnSpc>
                <a:spcPct val="98000"/>
              </a:lnSpc>
            </a:pPr>
            <a:r>
              <a:rPr lang="en-GB" altLang="en-US" sz="3600">
                <a:solidFill>
                  <a:schemeClr val="bg1"/>
                </a:solidFill>
              </a:rPr>
              <a:t>Ornithine</a:t>
            </a:r>
          </a:p>
          <a:p>
            <a:pPr eaLnBrk="1" hangingPunct="1">
              <a:lnSpc>
                <a:spcPct val="98000"/>
              </a:lnSpc>
            </a:pPr>
            <a:r>
              <a:rPr lang="en-GB" altLang="en-US" sz="3600">
                <a:solidFill>
                  <a:schemeClr val="bg1"/>
                </a:solidFill>
              </a:rPr>
              <a:t>Phosphatidyl serine</a:t>
            </a:r>
          </a:p>
        </p:txBody>
      </p:sp>
      <p:sp>
        <p:nvSpPr>
          <p:cNvPr id="237571" name="TextBox 1"/>
          <p:cNvSpPr txBox="1">
            <a:spLocks noChangeArrowheads="1"/>
          </p:cNvSpPr>
          <p:nvPr/>
        </p:nvSpPr>
        <p:spPr bwMode="auto">
          <a:xfrm>
            <a:off x="4572000" y="1125538"/>
            <a:ext cx="3313113" cy="3421062"/>
          </a:xfrm>
          <a:prstGeom prst="rect">
            <a:avLst/>
          </a:prstGeom>
          <a:noFill/>
          <a:ln w="9525">
            <a:noFill/>
            <a:miter lim="800000"/>
            <a:headEnd/>
            <a:tailEnd/>
          </a:ln>
        </p:spPr>
        <p:txBody>
          <a:bodyPr>
            <a:spAutoFit/>
          </a:bodyPr>
          <a:lstStyle/>
          <a:p>
            <a:pPr eaLnBrk="1" hangingPunct="1">
              <a:lnSpc>
                <a:spcPct val="98000"/>
              </a:lnSpc>
            </a:pPr>
            <a:r>
              <a:rPr lang="en-GB" altLang="en-US" sz="3600">
                <a:solidFill>
                  <a:schemeClr val="bg1"/>
                </a:solidFill>
              </a:rPr>
              <a:t>B-Complex</a:t>
            </a:r>
          </a:p>
          <a:p>
            <a:pPr eaLnBrk="1" hangingPunct="1">
              <a:lnSpc>
                <a:spcPct val="98000"/>
              </a:lnSpc>
            </a:pPr>
            <a:r>
              <a:rPr lang="el-GR" altLang="en-US" sz="3600">
                <a:solidFill>
                  <a:schemeClr val="bg1"/>
                </a:solidFill>
              </a:rPr>
              <a:t>α</a:t>
            </a:r>
            <a:r>
              <a:rPr lang="en-GB" altLang="en-US" sz="3600">
                <a:solidFill>
                  <a:schemeClr val="bg1"/>
                </a:solidFill>
              </a:rPr>
              <a:t>-Lipoic acid</a:t>
            </a:r>
          </a:p>
          <a:p>
            <a:pPr eaLnBrk="1" hangingPunct="1">
              <a:lnSpc>
                <a:spcPct val="98000"/>
              </a:lnSpc>
            </a:pPr>
            <a:r>
              <a:rPr lang="en-GB" altLang="en-US" sz="3600">
                <a:solidFill>
                  <a:schemeClr val="bg1"/>
                </a:solidFill>
              </a:rPr>
              <a:t>Vitamin C</a:t>
            </a:r>
          </a:p>
          <a:p>
            <a:pPr eaLnBrk="1" hangingPunct="1">
              <a:lnSpc>
                <a:spcPct val="98000"/>
              </a:lnSpc>
            </a:pPr>
            <a:r>
              <a:rPr lang="en-GB" altLang="en-US" sz="3600">
                <a:solidFill>
                  <a:schemeClr val="bg1"/>
                </a:solidFill>
              </a:rPr>
              <a:t>Vitamin D</a:t>
            </a:r>
          </a:p>
          <a:p>
            <a:pPr eaLnBrk="1" hangingPunct="1">
              <a:lnSpc>
                <a:spcPct val="98000"/>
              </a:lnSpc>
            </a:pPr>
            <a:r>
              <a:rPr lang="en-GB" altLang="en-US" sz="3600">
                <a:solidFill>
                  <a:schemeClr val="bg1"/>
                </a:solidFill>
              </a:rPr>
              <a:t>Vitamin E</a:t>
            </a:r>
            <a:endParaRPr lang="en-US" altLang="en-US" sz="3600">
              <a:solidFill>
                <a:schemeClr val="bg1"/>
              </a:solidFill>
            </a:endParaRPr>
          </a:p>
          <a:p>
            <a:endParaRPr lang="en-GB" altLang="en-US"/>
          </a:p>
        </p:txBody>
      </p:sp>
    </p:spTree>
  </p:cSld>
  <p:clrMapOvr>
    <a:masterClrMapping/>
  </p:clrMapOvr>
  <p:transition>
    <p:fade/>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2"/>
          <p:cNvSpPr txBox="1">
            <a:spLocks noChangeArrowheads="1"/>
          </p:cNvSpPr>
          <p:nvPr/>
        </p:nvSpPr>
        <p:spPr bwMode="auto">
          <a:xfrm>
            <a:off x="827088" y="971550"/>
            <a:ext cx="7635875" cy="4918075"/>
          </a:xfrm>
          <a:prstGeom prst="rect">
            <a:avLst/>
          </a:prstGeom>
          <a:noFill/>
          <a:ln w="9525">
            <a:noFill/>
            <a:miter lim="800000"/>
            <a:headEnd/>
            <a:tailEnd/>
          </a:ln>
          <a:effectLst/>
        </p:spPr>
        <p:txBody>
          <a:bodyPr>
            <a:spAutoFit/>
          </a:bodyPr>
          <a:lstStyle/>
          <a:p>
            <a:pPr eaLnBrk="1" hangingPunct="1">
              <a:lnSpc>
                <a:spcPct val="98000"/>
              </a:lnSpc>
            </a:pPr>
            <a:r>
              <a:rPr lang="en-GB" altLang="en-US" sz="3200">
                <a:solidFill>
                  <a:srgbClr val="FFFF00"/>
                </a:solidFill>
              </a:rPr>
              <a:t>Phytoceuticals factors to stimulate testosterone:</a:t>
            </a:r>
            <a:r>
              <a:rPr lang="en-GB" altLang="en-US" sz="3200"/>
              <a:t>                                  </a:t>
            </a:r>
            <a:r>
              <a:rPr lang="en-GB" altLang="en-US" sz="3200">
                <a:solidFill>
                  <a:schemeClr val="bg1"/>
                </a:solidFill>
              </a:rPr>
              <a:t>Black walnut (Juglans nigra), Cardamon pod and seed (Elettaria cardamomum), Ginger (Zingiber officiale), Ginseng (Elutherococcus), Nettle leaf, Oat seed (avens sativa), Sarsaparilla (Smilax officialis), Saw Palmetto (Serenoa repens), Yarrow (Achillea millefoliu).</a:t>
            </a:r>
            <a:endParaRPr lang="en-US" altLang="en-US" sz="3200">
              <a:solidFill>
                <a:schemeClr val="bg1"/>
              </a:solidFill>
            </a:endParaRPr>
          </a:p>
        </p:txBody>
      </p:sp>
    </p:spTree>
  </p:cSld>
  <p:clrMapOvr>
    <a:masterClrMapping/>
  </p:clrMapOvr>
  <p:transition>
    <p:fade/>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9"/>
          <p:cNvSpPr txBox="1">
            <a:spLocks noChangeArrowheads="1"/>
          </p:cNvSpPr>
          <p:nvPr/>
        </p:nvSpPr>
        <p:spPr bwMode="auto">
          <a:xfrm>
            <a:off x="1758950" y="3057525"/>
            <a:ext cx="5616575" cy="646113"/>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FFF00"/>
                </a:solidFill>
              </a:rPr>
              <a:t>Estrogen Synthesis</a:t>
            </a:r>
          </a:p>
        </p:txBody>
      </p:sp>
    </p:spTree>
  </p:cSld>
  <p:clrMapOvr>
    <a:masterClrMapping/>
  </p:clrMapOvr>
  <p:transition>
    <p:zoom dir="in"/>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37"/>
          <p:cNvSpPr txBox="1">
            <a:spLocks noChangeArrowheads="1"/>
          </p:cNvSpPr>
          <p:nvPr/>
        </p:nvSpPr>
        <p:spPr bwMode="auto">
          <a:xfrm>
            <a:off x="719138" y="501650"/>
            <a:ext cx="8424862" cy="5622925"/>
          </a:xfrm>
          <a:prstGeom prst="rect">
            <a:avLst/>
          </a:prstGeom>
          <a:noFill/>
          <a:ln w="9525">
            <a:noFill/>
            <a:miter lim="800000"/>
            <a:headEnd/>
            <a:tailEnd/>
          </a:ln>
          <a:effectLst/>
        </p:spPr>
        <p:txBody>
          <a:bodyPr>
            <a:spAutoFit/>
          </a:bodyPr>
          <a:lstStyle/>
          <a:p>
            <a:pPr marL="342900" indent="-342900" eaLnBrk="1" hangingPunct="1">
              <a:lnSpc>
                <a:spcPct val="105000"/>
              </a:lnSpc>
              <a:spcBef>
                <a:spcPct val="50000"/>
              </a:spcBef>
            </a:pPr>
            <a:r>
              <a:rPr lang="en-GB" altLang="en-US" sz="3600">
                <a:solidFill>
                  <a:schemeClr val="bg1"/>
                </a:solidFill>
              </a:rPr>
              <a:t>All </a:t>
            </a:r>
            <a:r>
              <a:rPr lang="en-GB" altLang="en-US" sz="3600">
                <a:solidFill>
                  <a:srgbClr val="FFFF00"/>
                </a:solidFill>
              </a:rPr>
              <a:t>naturally occurring</a:t>
            </a:r>
            <a:r>
              <a:rPr lang="en-GB" altLang="en-US" sz="3600">
                <a:solidFill>
                  <a:schemeClr val="bg1"/>
                </a:solidFill>
              </a:rPr>
              <a:t> estrogens</a:t>
            </a:r>
          </a:p>
          <a:p>
            <a:pPr marL="342900" indent="-342900" eaLnBrk="1" hangingPunct="1">
              <a:lnSpc>
                <a:spcPct val="105000"/>
              </a:lnSpc>
              <a:spcBef>
                <a:spcPct val="50000"/>
              </a:spcBef>
            </a:pPr>
            <a:r>
              <a:rPr lang="en-GB" altLang="en-US" sz="3600">
                <a:solidFill>
                  <a:schemeClr val="bg1"/>
                </a:solidFill>
              </a:rPr>
              <a:t>contain                                         </a:t>
            </a:r>
          </a:p>
          <a:p>
            <a:pPr marL="342900" indent="-342900" eaLnBrk="1" hangingPunct="1">
              <a:lnSpc>
                <a:spcPct val="105000"/>
              </a:lnSpc>
              <a:spcBef>
                <a:spcPct val="50000"/>
              </a:spcBef>
            </a:pPr>
            <a:endParaRPr lang="en-GB" altLang="en-US">
              <a:solidFill>
                <a:schemeClr val="bg1"/>
              </a:solidFill>
            </a:endParaRPr>
          </a:p>
          <a:p>
            <a:pPr marL="342900" indent="-342900" eaLnBrk="1" hangingPunct="1">
              <a:lnSpc>
                <a:spcPct val="105000"/>
              </a:lnSpc>
              <a:spcBef>
                <a:spcPct val="50000"/>
              </a:spcBef>
            </a:pPr>
            <a:endParaRPr lang="en-GB" altLang="en-US" sz="2000">
              <a:solidFill>
                <a:schemeClr val="bg1"/>
              </a:solidFill>
            </a:endParaRPr>
          </a:p>
          <a:p>
            <a:pPr marL="342900" indent="-342900" eaLnBrk="1" hangingPunct="1">
              <a:lnSpc>
                <a:spcPct val="110000"/>
              </a:lnSpc>
              <a:spcBef>
                <a:spcPct val="50000"/>
              </a:spcBef>
            </a:pPr>
            <a:r>
              <a:rPr lang="en-GB" altLang="en-US" sz="3600">
                <a:solidFill>
                  <a:schemeClr val="bg1"/>
                </a:solidFill>
              </a:rPr>
              <a:t>1. an unsaturated  A ring</a:t>
            </a:r>
          </a:p>
          <a:p>
            <a:pPr marL="342900" indent="-342900" eaLnBrk="1" hangingPunct="1">
              <a:lnSpc>
                <a:spcPct val="110000"/>
              </a:lnSpc>
              <a:spcBef>
                <a:spcPct val="50000"/>
              </a:spcBef>
            </a:pPr>
            <a:r>
              <a:rPr lang="en-GB" altLang="en-US" sz="3600">
                <a:solidFill>
                  <a:schemeClr val="bg1"/>
                </a:solidFill>
              </a:rPr>
              <a:t>2.a phenolic hydroxyl group at C3</a:t>
            </a:r>
          </a:p>
          <a:p>
            <a:pPr marL="342900" indent="-342900" eaLnBrk="1" hangingPunct="1">
              <a:lnSpc>
                <a:spcPct val="110000"/>
              </a:lnSpc>
              <a:spcBef>
                <a:spcPct val="50000"/>
              </a:spcBef>
            </a:pPr>
            <a:r>
              <a:rPr lang="en-GB" altLang="en-US" sz="3600">
                <a:solidFill>
                  <a:schemeClr val="bg1"/>
                </a:solidFill>
              </a:rPr>
              <a:t>3. a methyl group at C13</a:t>
            </a:r>
            <a:endParaRPr lang="en-US" altLang="en-US" sz="3600">
              <a:solidFill>
                <a:schemeClr val="bg1"/>
              </a:solidFill>
            </a:endParaRPr>
          </a:p>
        </p:txBody>
      </p:sp>
      <p:sp>
        <p:nvSpPr>
          <p:cNvPr id="240643"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0644"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0645" name="Text Box 4"/>
          <p:cNvSpPr txBox="1">
            <a:spLocks noChangeArrowheads="1"/>
          </p:cNvSpPr>
          <p:nvPr/>
        </p:nvSpPr>
        <p:spPr bwMode="auto">
          <a:xfrm>
            <a:off x="1438275" y="2565400"/>
            <a:ext cx="215900"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a:t>
            </a:r>
          </a:p>
        </p:txBody>
      </p:sp>
      <p:sp>
        <p:nvSpPr>
          <p:cNvPr id="240646" name="Text Box 5"/>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40647" name="Text Box 6"/>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3</a:t>
            </a:r>
          </a:p>
        </p:txBody>
      </p:sp>
      <p:sp>
        <p:nvSpPr>
          <p:cNvPr id="240648" name="Text Box 7"/>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4</a:t>
            </a:r>
          </a:p>
        </p:txBody>
      </p:sp>
      <p:sp>
        <p:nvSpPr>
          <p:cNvPr id="240649" name="Text Box 8"/>
          <p:cNvSpPr txBox="1">
            <a:spLocks noChangeArrowheads="1"/>
          </p:cNvSpPr>
          <p:nvPr/>
        </p:nvSpPr>
        <p:spPr bwMode="auto">
          <a:xfrm>
            <a:off x="2051050"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5</a:t>
            </a:r>
          </a:p>
        </p:txBody>
      </p:sp>
      <p:sp>
        <p:nvSpPr>
          <p:cNvPr id="240650" name="Text Box 9"/>
          <p:cNvSpPr txBox="1">
            <a:spLocks noChangeArrowheads="1"/>
          </p:cNvSpPr>
          <p:nvPr/>
        </p:nvSpPr>
        <p:spPr bwMode="auto">
          <a:xfrm>
            <a:off x="2374900"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6</a:t>
            </a:r>
          </a:p>
        </p:txBody>
      </p:sp>
      <p:sp>
        <p:nvSpPr>
          <p:cNvPr id="240651" name="Text Box 10"/>
          <p:cNvSpPr txBox="1">
            <a:spLocks noChangeArrowheads="1"/>
          </p:cNvSpPr>
          <p:nvPr/>
        </p:nvSpPr>
        <p:spPr bwMode="auto">
          <a:xfrm>
            <a:off x="2700338"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7</a:t>
            </a:r>
          </a:p>
        </p:txBody>
      </p:sp>
      <p:sp>
        <p:nvSpPr>
          <p:cNvPr id="240652" name="Text Box 11"/>
          <p:cNvSpPr txBox="1">
            <a:spLocks noChangeArrowheads="1"/>
          </p:cNvSpPr>
          <p:nvPr/>
        </p:nvSpPr>
        <p:spPr bwMode="auto">
          <a:xfrm>
            <a:off x="2700338"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8</a:t>
            </a:r>
          </a:p>
        </p:txBody>
      </p:sp>
      <p:sp>
        <p:nvSpPr>
          <p:cNvPr id="240653" name="Text Box 12"/>
          <p:cNvSpPr txBox="1">
            <a:spLocks noChangeArrowheads="1"/>
          </p:cNvSpPr>
          <p:nvPr/>
        </p:nvSpPr>
        <p:spPr bwMode="auto">
          <a:xfrm>
            <a:off x="2411413" y="25654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9</a:t>
            </a:r>
          </a:p>
        </p:txBody>
      </p:sp>
      <p:sp>
        <p:nvSpPr>
          <p:cNvPr id="240654" name="Text Box 13"/>
          <p:cNvSpPr txBox="1">
            <a:spLocks noChangeArrowheads="1"/>
          </p:cNvSpPr>
          <p:nvPr/>
        </p:nvSpPr>
        <p:spPr bwMode="auto">
          <a:xfrm>
            <a:off x="2051050" y="2708275"/>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10</a:t>
            </a:r>
          </a:p>
        </p:txBody>
      </p:sp>
      <p:sp>
        <p:nvSpPr>
          <p:cNvPr id="240655" name="Text Box 14"/>
          <p:cNvSpPr txBox="1">
            <a:spLocks noChangeArrowheads="1"/>
          </p:cNvSpPr>
          <p:nvPr/>
        </p:nvSpPr>
        <p:spPr bwMode="auto">
          <a:xfrm>
            <a:off x="2555875" y="1916113"/>
            <a:ext cx="360363"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11</a:t>
            </a:r>
          </a:p>
        </p:txBody>
      </p:sp>
      <p:sp>
        <p:nvSpPr>
          <p:cNvPr id="240656" name="Text Box 15"/>
          <p:cNvSpPr txBox="1">
            <a:spLocks noChangeArrowheads="1"/>
          </p:cNvSpPr>
          <p:nvPr/>
        </p:nvSpPr>
        <p:spPr bwMode="auto">
          <a:xfrm>
            <a:off x="2843213" y="1700213"/>
            <a:ext cx="360362"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12</a:t>
            </a:r>
          </a:p>
        </p:txBody>
      </p:sp>
      <p:sp>
        <p:nvSpPr>
          <p:cNvPr id="240657" name="Text Box 16"/>
          <p:cNvSpPr txBox="1">
            <a:spLocks noChangeArrowheads="1"/>
          </p:cNvSpPr>
          <p:nvPr/>
        </p:nvSpPr>
        <p:spPr bwMode="auto">
          <a:xfrm>
            <a:off x="3132138" y="1916113"/>
            <a:ext cx="360362"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13</a:t>
            </a:r>
          </a:p>
        </p:txBody>
      </p:sp>
      <p:sp>
        <p:nvSpPr>
          <p:cNvPr id="240658" name="Text Box 17"/>
          <p:cNvSpPr txBox="1">
            <a:spLocks noChangeArrowheads="1"/>
          </p:cNvSpPr>
          <p:nvPr/>
        </p:nvSpPr>
        <p:spPr bwMode="auto">
          <a:xfrm>
            <a:off x="3132138" y="22764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14</a:t>
            </a:r>
          </a:p>
        </p:txBody>
      </p:sp>
      <p:sp>
        <p:nvSpPr>
          <p:cNvPr id="240659" name="Text Box 18"/>
          <p:cNvSpPr txBox="1">
            <a:spLocks noChangeArrowheads="1"/>
          </p:cNvSpPr>
          <p:nvPr/>
        </p:nvSpPr>
        <p:spPr bwMode="auto">
          <a:xfrm>
            <a:off x="3779838" y="2349500"/>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15</a:t>
            </a:r>
          </a:p>
        </p:txBody>
      </p:sp>
      <p:sp>
        <p:nvSpPr>
          <p:cNvPr id="240660" name="Text Box 19"/>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0661" name="Text Box 20"/>
          <p:cNvSpPr txBox="1">
            <a:spLocks noChangeArrowheads="1"/>
          </p:cNvSpPr>
          <p:nvPr/>
        </p:nvSpPr>
        <p:spPr bwMode="auto">
          <a:xfrm>
            <a:off x="3779838" y="1798638"/>
            <a:ext cx="360362"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17</a:t>
            </a:r>
          </a:p>
        </p:txBody>
      </p:sp>
      <p:sp>
        <p:nvSpPr>
          <p:cNvPr id="240662" name="Line 21"/>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40663" name="AutoShape 23"/>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0664" name="AutoShape 24"/>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0665" name="Text Box 26"/>
          <p:cNvSpPr txBox="1">
            <a:spLocks noChangeArrowheads="1"/>
          </p:cNvSpPr>
          <p:nvPr/>
        </p:nvSpPr>
        <p:spPr bwMode="auto">
          <a:xfrm>
            <a:off x="3309938"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0666" name="Line 27"/>
          <p:cNvSpPr>
            <a:spLocks noChangeShapeType="1"/>
          </p:cNvSpPr>
          <p:nvPr/>
        </p:nvSpPr>
        <p:spPr bwMode="auto">
          <a:xfrm flipV="1">
            <a:off x="4067175" y="1557338"/>
            <a:ext cx="0" cy="215900"/>
          </a:xfrm>
          <a:prstGeom prst="line">
            <a:avLst/>
          </a:prstGeom>
          <a:noFill/>
          <a:ln w="38100">
            <a:solidFill>
              <a:schemeClr val="bg1"/>
            </a:solidFill>
            <a:round/>
            <a:headEnd/>
            <a:tailEnd/>
          </a:ln>
          <a:effectLst/>
        </p:spPr>
        <p:txBody>
          <a:bodyPr/>
          <a:lstStyle/>
          <a:p>
            <a:endParaRPr lang="en-GB"/>
          </a:p>
        </p:txBody>
      </p:sp>
      <p:sp>
        <p:nvSpPr>
          <p:cNvPr id="240667" name="Text Box 28"/>
          <p:cNvSpPr txBox="1">
            <a:spLocks noChangeArrowheads="1"/>
          </p:cNvSpPr>
          <p:nvPr/>
        </p:nvSpPr>
        <p:spPr bwMode="auto">
          <a:xfrm>
            <a:off x="3924300" y="1268413"/>
            <a:ext cx="5762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240668" name="Text Box 32"/>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0669" name="Text Box 33"/>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0670" name="Text Box 34"/>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0671" name="Text Box 35"/>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0672" name="Line 38"/>
          <p:cNvSpPr>
            <a:spLocks noChangeShapeType="1"/>
          </p:cNvSpPr>
          <p:nvPr/>
        </p:nvSpPr>
        <p:spPr bwMode="auto">
          <a:xfrm rot="360000" flipV="1">
            <a:off x="1331913" y="2708275"/>
            <a:ext cx="287337" cy="215900"/>
          </a:xfrm>
          <a:prstGeom prst="line">
            <a:avLst/>
          </a:prstGeom>
          <a:noFill/>
          <a:ln w="38100">
            <a:solidFill>
              <a:srgbClr val="FFFF00"/>
            </a:solidFill>
            <a:round/>
            <a:headEnd/>
            <a:tailEnd/>
          </a:ln>
          <a:effectLst/>
        </p:spPr>
        <p:txBody>
          <a:bodyPr/>
          <a:lstStyle/>
          <a:p>
            <a:endParaRPr lang="en-GB"/>
          </a:p>
        </p:txBody>
      </p:sp>
      <p:sp>
        <p:nvSpPr>
          <p:cNvPr id="240673" name="Line 39"/>
          <p:cNvSpPr>
            <a:spLocks noChangeShapeType="1"/>
          </p:cNvSpPr>
          <p:nvPr/>
        </p:nvSpPr>
        <p:spPr bwMode="auto">
          <a:xfrm rot="540000">
            <a:off x="1258888" y="3141663"/>
            <a:ext cx="360362" cy="144462"/>
          </a:xfrm>
          <a:prstGeom prst="line">
            <a:avLst/>
          </a:prstGeom>
          <a:noFill/>
          <a:ln w="38100">
            <a:solidFill>
              <a:srgbClr val="FFFF00"/>
            </a:solidFill>
            <a:round/>
            <a:headEnd/>
            <a:tailEnd/>
          </a:ln>
          <a:effectLst/>
        </p:spPr>
        <p:txBody>
          <a:bodyPr/>
          <a:lstStyle/>
          <a:p>
            <a:endParaRPr lang="en-GB"/>
          </a:p>
        </p:txBody>
      </p:sp>
      <p:sp>
        <p:nvSpPr>
          <p:cNvPr id="240674" name="Line 40"/>
          <p:cNvSpPr>
            <a:spLocks noChangeShapeType="1"/>
          </p:cNvSpPr>
          <p:nvPr/>
        </p:nvSpPr>
        <p:spPr bwMode="auto">
          <a:xfrm flipV="1">
            <a:off x="1908175" y="2852738"/>
            <a:ext cx="0" cy="360362"/>
          </a:xfrm>
          <a:prstGeom prst="line">
            <a:avLst/>
          </a:prstGeom>
          <a:noFill/>
          <a:ln w="38100">
            <a:solidFill>
              <a:srgbClr val="FFFF00"/>
            </a:solidFill>
            <a:round/>
            <a:headEnd/>
            <a:tailEnd/>
          </a:ln>
          <a:effectLst/>
        </p:spPr>
        <p:txBody>
          <a:bodyPr/>
          <a:lstStyle/>
          <a:p>
            <a:endParaRPr lang="en-GB"/>
          </a:p>
        </p:txBody>
      </p:sp>
      <p:sp>
        <p:nvSpPr>
          <p:cNvPr id="240675" name="Text Box 41"/>
          <p:cNvSpPr txBox="1">
            <a:spLocks noChangeArrowheads="1"/>
          </p:cNvSpPr>
          <p:nvPr/>
        </p:nvSpPr>
        <p:spPr bwMode="auto">
          <a:xfrm>
            <a:off x="611188" y="3213100"/>
            <a:ext cx="5762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a:t>
            </a:r>
            <a:endParaRPr lang="en-GB" altLang="en-US" sz="1200">
              <a:solidFill>
                <a:schemeClr val="bg1"/>
              </a:solidFill>
            </a:endParaRPr>
          </a:p>
        </p:txBody>
      </p:sp>
      <p:sp>
        <p:nvSpPr>
          <p:cNvPr id="240676" name="Line 42"/>
          <p:cNvSpPr>
            <a:spLocks noChangeShapeType="1"/>
          </p:cNvSpPr>
          <p:nvPr/>
        </p:nvSpPr>
        <p:spPr bwMode="auto">
          <a:xfrm flipH="1">
            <a:off x="1042988" y="3284538"/>
            <a:ext cx="73025" cy="73025"/>
          </a:xfrm>
          <a:prstGeom prst="line">
            <a:avLst/>
          </a:prstGeom>
          <a:noFill/>
          <a:ln w="38100">
            <a:solidFill>
              <a:schemeClr val="bg1"/>
            </a:solidFill>
            <a:round/>
            <a:headEnd/>
            <a:tailEnd/>
          </a:ln>
          <a:effectLst/>
        </p:spPr>
        <p:txBody>
          <a:bodyPr/>
          <a:lstStyle/>
          <a:p>
            <a:endParaRPr lang="en-GB"/>
          </a:p>
        </p:txBody>
      </p:sp>
    </p:spTree>
  </p:cSld>
  <p:clrMapOvr>
    <a:masterClrMapping/>
  </p:clrMapOvr>
  <p:transition>
    <p:fade/>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1667"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1668"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41669" name="Text Box 5"/>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3</a:t>
            </a:r>
          </a:p>
        </p:txBody>
      </p:sp>
      <p:sp>
        <p:nvSpPr>
          <p:cNvPr id="241670"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41671" name="Text Box 7"/>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1672" name="Line 8"/>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41673" name="AutoShape 9"/>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1674" name="AutoShape 10"/>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1675" name="Line 11"/>
          <p:cNvSpPr>
            <a:spLocks noChangeShapeType="1"/>
          </p:cNvSpPr>
          <p:nvPr/>
        </p:nvSpPr>
        <p:spPr bwMode="auto">
          <a:xfrm flipV="1">
            <a:off x="2051050" y="2565400"/>
            <a:ext cx="0" cy="215900"/>
          </a:xfrm>
          <a:prstGeom prst="line">
            <a:avLst/>
          </a:prstGeom>
          <a:noFill/>
          <a:ln w="38100">
            <a:solidFill>
              <a:schemeClr val="bg1"/>
            </a:solidFill>
            <a:round/>
            <a:headEnd/>
            <a:tailEnd/>
          </a:ln>
          <a:effectLst/>
        </p:spPr>
        <p:txBody>
          <a:bodyPr/>
          <a:lstStyle/>
          <a:p>
            <a:endParaRPr lang="en-GB"/>
          </a:p>
        </p:txBody>
      </p:sp>
      <p:sp>
        <p:nvSpPr>
          <p:cNvPr id="241676" name="Text Box 12"/>
          <p:cNvSpPr txBox="1">
            <a:spLocks noChangeArrowheads="1"/>
          </p:cNvSpPr>
          <p:nvPr/>
        </p:nvSpPr>
        <p:spPr bwMode="auto">
          <a:xfrm>
            <a:off x="1763713" y="22764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1677" name="Line 13"/>
          <p:cNvSpPr>
            <a:spLocks noChangeShapeType="1"/>
          </p:cNvSpPr>
          <p:nvPr/>
        </p:nvSpPr>
        <p:spPr bwMode="auto">
          <a:xfrm flipV="1">
            <a:off x="4067175" y="1557338"/>
            <a:ext cx="0" cy="215900"/>
          </a:xfrm>
          <a:prstGeom prst="line">
            <a:avLst/>
          </a:prstGeom>
          <a:noFill/>
          <a:ln w="38100">
            <a:solidFill>
              <a:schemeClr val="bg1"/>
            </a:solidFill>
            <a:round/>
            <a:headEnd/>
            <a:tailEnd/>
          </a:ln>
          <a:effectLst/>
        </p:spPr>
        <p:txBody>
          <a:bodyPr/>
          <a:lstStyle/>
          <a:p>
            <a:endParaRPr lang="en-GB"/>
          </a:p>
        </p:txBody>
      </p:sp>
      <p:sp>
        <p:nvSpPr>
          <p:cNvPr id="241678" name="Text Box 14"/>
          <p:cNvSpPr txBox="1">
            <a:spLocks noChangeArrowheads="1"/>
          </p:cNvSpPr>
          <p:nvPr/>
        </p:nvSpPr>
        <p:spPr bwMode="auto">
          <a:xfrm>
            <a:off x="3924300" y="1268413"/>
            <a:ext cx="8636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241679" name="Text Box 15"/>
          <p:cNvSpPr txBox="1">
            <a:spLocks noChangeArrowheads="1"/>
          </p:cNvSpPr>
          <p:nvPr/>
        </p:nvSpPr>
        <p:spPr bwMode="auto">
          <a:xfrm>
            <a:off x="647700" y="525463"/>
            <a:ext cx="3816350" cy="646112"/>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rgbClr val="FFFF00"/>
                </a:solidFill>
              </a:rPr>
              <a:t>Testosterone</a:t>
            </a:r>
          </a:p>
        </p:txBody>
      </p:sp>
      <p:sp>
        <p:nvSpPr>
          <p:cNvPr id="241680" name="Text Box 16"/>
          <p:cNvSpPr txBox="1">
            <a:spLocks noChangeArrowheads="1"/>
          </p:cNvSpPr>
          <p:nvPr/>
        </p:nvSpPr>
        <p:spPr bwMode="auto">
          <a:xfrm>
            <a:off x="3276600"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1681" name="AutoShape 17"/>
          <p:cNvSpPr>
            <a:spLocks noChangeArrowheads="1"/>
          </p:cNvSpPr>
          <p:nvPr/>
        </p:nvSpPr>
        <p:spPr bwMode="auto">
          <a:xfrm rot="5400000">
            <a:off x="2914650"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1682" name="AutoShape 18"/>
          <p:cNvSpPr>
            <a:spLocks noChangeArrowheads="1"/>
          </p:cNvSpPr>
          <p:nvPr/>
        </p:nvSpPr>
        <p:spPr bwMode="auto">
          <a:xfrm rot="5400000">
            <a:off x="3851275"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1683" name="AutoShape 19"/>
          <p:cNvSpPr>
            <a:spLocks noChangeArrowheads="1"/>
          </p:cNvSpPr>
          <p:nvPr/>
        </p:nvSpPr>
        <p:spPr bwMode="auto">
          <a:xfrm rot="5400000">
            <a:off x="4354513" y="443865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1684" name="AutoShape 20"/>
          <p:cNvSpPr>
            <a:spLocks noChangeArrowheads="1"/>
          </p:cNvSpPr>
          <p:nvPr/>
        </p:nvSpPr>
        <p:spPr bwMode="auto">
          <a:xfrm rot="5400000">
            <a:off x="5364163" y="4437063"/>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1685" name="Line 22"/>
          <p:cNvSpPr>
            <a:spLocks noChangeShapeType="1"/>
          </p:cNvSpPr>
          <p:nvPr/>
        </p:nvSpPr>
        <p:spPr bwMode="auto">
          <a:xfrm flipV="1">
            <a:off x="5364163" y="4365625"/>
            <a:ext cx="0" cy="215900"/>
          </a:xfrm>
          <a:prstGeom prst="line">
            <a:avLst/>
          </a:prstGeom>
          <a:noFill/>
          <a:ln w="38100">
            <a:solidFill>
              <a:schemeClr val="bg1"/>
            </a:solidFill>
            <a:round/>
            <a:headEnd/>
            <a:tailEnd/>
          </a:ln>
          <a:effectLst/>
        </p:spPr>
        <p:txBody>
          <a:bodyPr/>
          <a:lstStyle/>
          <a:p>
            <a:endParaRPr lang="en-GB"/>
          </a:p>
        </p:txBody>
      </p:sp>
      <p:sp>
        <p:nvSpPr>
          <p:cNvPr id="241686" name="Text Box 23"/>
          <p:cNvSpPr txBox="1">
            <a:spLocks noChangeArrowheads="1"/>
          </p:cNvSpPr>
          <p:nvPr/>
        </p:nvSpPr>
        <p:spPr bwMode="auto">
          <a:xfrm>
            <a:off x="5076825" y="4076700"/>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1687" name="Text Box 24"/>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t>2</a:t>
            </a:r>
          </a:p>
        </p:txBody>
      </p:sp>
      <p:sp>
        <p:nvSpPr>
          <p:cNvPr id="241688" name="Text Box 25"/>
          <p:cNvSpPr txBox="1">
            <a:spLocks noChangeArrowheads="1"/>
          </p:cNvSpPr>
          <p:nvPr/>
        </p:nvSpPr>
        <p:spPr bwMode="auto">
          <a:xfrm>
            <a:off x="3276600" y="587692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41689" name="Text Box 26"/>
          <p:cNvSpPr txBox="1">
            <a:spLocks noChangeArrowheads="1"/>
          </p:cNvSpPr>
          <p:nvPr/>
        </p:nvSpPr>
        <p:spPr bwMode="auto">
          <a:xfrm>
            <a:off x="5867400" y="4724400"/>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1690" name="Text Box 27"/>
          <p:cNvSpPr txBox="1">
            <a:spLocks noChangeArrowheads="1"/>
          </p:cNvSpPr>
          <p:nvPr/>
        </p:nvSpPr>
        <p:spPr bwMode="auto">
          <a:xfrm>
            <a:off x="5724525" y="5013325"/>
            <a:ext cx="433388"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15</a:t>
            </a:r>
          </a:p>
        </p:txBody>
      </p:sp>
      <p:sp>
        <p:nvSpPr>
          <p:cNvPr id="241691" name="Text Box 28"/>
          <p:cNvSpPr txBox="1">
            <a:spLocks noChangeArrowheads="1"/>
          </p:cNvSpPr>
          <p:nvPr/>
        </p:nvSpPr>
        <p:spPr bwMode="auto">
          <a:xfrm>
            <a:off x="2484438" y="5876925"/>
            <a:ext cx="64611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a:t>
            </a:r>
            <a:r>
              <a:rPr lang="en-GB" altLang="en-US" sz="1600">
                <a:solidFill>
                  <a:schemeClr val="bg1"/>
                </a:solidFill>
              </a:rPr>
              <a:t>O </a:t>
            </a:r>
          </a:p>
        </p:txBody>
      </p:sp>
      <p:sp>
        <p:nvSpPr>
          <p:cNvPr id="241692" name="Line 29"/>
          <p:cNvSpPr>
            <a:spLocks noChangeShapeType="1"/>
          </p:cNvSpPr>
          <p:nvPr/>
        </p:nvSpPr>
        <p:spPr bwMode="auto">
          <a:xfrm flipV="1">
            <a:off x="5940425" y="4221163"/>
            <a:ext cx="0" cy="204787"/>
          </a:xfrm>
          <a:prstGeom prst="line">
            <a:avLst/>
          </a:prstGeom>
          <a:noFill/>
          <a:ln w="38100">
            <a:solidFill>
              <a:schemeClr val="bg1"/>
            </a:solidFill>
            <a:round/>
            <a:headEnd/>
            <a:tailEnd/>
          </a:ln>
          <a:effectLst/>
        </p:spPr>
        <p:txBody>
          <a:bodyPr/>
          <a:lstStyle/>
          <a:p>
            <a:endParaRPr lang="en-GB"/>
          </a:p>
        </p:txBody>
      </p:sp>
      <p:sp>
        <p:nvSpPr>
          <p:cNvPr id="241693" name="Text Box 30"/>
          <p:cNvSpPr txBox="1">
            <a:spLocks noChangeArrowheads="1"/>
          </p:cNvSpPr>
          <p:nvPr/>
        </p:nvSpPr>
        <p:spPr bwMode="auto">
          <a:xfrm>
            <a:off x="5795963" y="3933825"/>
            <a:ext cx="7921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rgbClr val="FFFF00"/>
              </a:solidFill>
            </a:endParaRPr>
          </a:p>
        </p:txBody>
      </p:sp>
      <p:sp>
        <p:nvSpPr>
          <p:cNvPr id="3357727" name="Text Box 31"/>
          <p:cNvSpPr txBox="1">
            <a:spLocks noChangeArrowheads="1"/>
          </p:cNvSpPr>
          <p:nvPr/>
        </p:nvSpPr>
        <p:spPr bwMode="auto">
          <a:xfrm>
            <a:off x="5153025" y="5060950"/>
            <a:ext cx="3527425" cy="13112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FFFF00"/>
                </a:solidFill>
              </a:rPr>
              <a:t>       </a:t>
            </a:r>
            <a:r>
              <a:rPr lang="en-GB" altLang="en-US" sz="3600">
                <a:solidFill>
                  <a:srgbClr val="FFFF00"/>
                </a:solidFill>
              </a:rPr>
              <a:t>17-</a:t>
            </a:r>
            <a:r>
              <a:rPr lang="el-GR" altLang="en-US" sz="3600">
                <a:solidFill>
                  <a:srgbClr val="FFFF00"/>
                </a:solidFill>
                <a:cs typeface="Arial" charset="0"/>
              </a:rPr>
              <a:t>β</a:t>
            </a:r>
            <a:r>
              <a:rPr lang="en-GB" altLang="en-US" sz="3600">
                <a:solidFill>
                  <a:srgbClr val="FFFF00"/>
                </a:solidFill>
                <a:cs typeface="Arial" charset="0"/>
              </a:rPr>
              <a:t> Estradiol (E2)</a:t>
            </a:r>
            <a:endParaRPr lang="el-GR" altLang="en-US" sz="3600">
              <a:solidFill>
                <a:srgbClr val="FFFF00"/>
              </a:solidFill>
              <a:cs typeface="Arial" charset="0"/>
            </a:endParaRPr>
          </a:p>
        </p:txBody>
      </p:sp>
      <p:sp>
        <p:nvSpPr>
          <p:cNvPr id="3357728" name="AutoShape 32"/>
          <p:cNvSpPr>
            <a:spLocks noChangeArrowheads="1"/>
          </p:cNvSpPr>
          <p:nvPr/>
        </p:nvSpPr>
        <p:spPr bwMode="auto">
          <a:xfrm rot="2291202">
            <a:off x="3132138" y="3141663"/>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241696" name="Text Box 33"/>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1697" name="Text Box 34"/>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1698" name="Text Box 35"/>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1699" name="Text Box 36"/>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1700" name="Text Box 37"/>
          <p:cNvSpPr txBox="1">
            <a:spLocks noChangeArrowheads="1"/>
          </p:cNvSpPr>
          <p:nvPr/>
        </p:nvSpPr>
        <p:spPr bwMode="auto">
          <a:xfrm>
            <a:off x="3276600" y="551656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1701" name="Text Box 38"/>
          <p:cNvSpPr txBox="1">
            <a:spLocks noChangeArrowheads="1"/>
          </p:cNvSpPr>
          <p:nvPr/>
        </p:nvSpPr>
        <p:spPr bwMode="auto">
          <a:xfrm>
            <a:off x="4211638" y="55165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1702" name="Text Box 39"/>
          <p:cNvSpPr txBox="1">
            <a:spLocks noChangeArrowheads="1"/>
          </p:cNvSpPr>
          <p:nvPr/>
        </p:nvSpPr>
        <p:spPr bwMode="auto">
          <a:xfrm>
            <a:off x="47164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1703" name="Text Box 40"/>
          <p:cNvSpPr txBox="1">
            <a:spLocks noChangeArrowheads="1"/>
          </p:cNvSpPr>
          <p:nvPr/>
        </p:nvSpPr>
        <p:spPr bwMode="auto">
          <a:xfrm>
            <a:off x="55800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1704" name="Line 41"/>
          <p:cNvSpPr>
            <a:spLocks noChangeShapeType="1"/>
          </p:cNvSpPr>
          <p:nvPr/>
        </p:nvSpPr>
        <p:spPr bwMode="auto">
          <a:xfrm flipV="1">
            <a:off x="1547813" y="3214688"/>
            <a:ext cx="360362" cy="215900"/>
          </a:xfrm>
          <a:prstGeom prst="line">
            <a:avLst/>
          </a:prstGeom>
          <a:noFill/>
          <a:ln w="38100">
            <a:solidFill>
              <a:schemeClr val="bg1"/>
            </a:solidFill>
            <a:round/>
            <a:headEnd/>
            <a:tailEnd/>
          </a:ln>
          <a:effectLst/>
        </p:spPr>
        <p:txBody>
          <a:bodyPr/>
          <a:lstStyle/>
          <a:p>
            <a:endParaRPr lang="en-GB"/>
          </a:p>
        </p:txBody>
      </p:sp>
      <p:sp>
        <p:nvSpPr>
          <p:cNvPr id="241705" name="Text Box 42"/>
          <p:cNvSpPr txBox="1">
            <a:spLocks noChangeArrowheads="1"/>
          </p:cNvSpPr>
          <p:nvPr/>
        </p:nvSpPr>
        <p:spPr bwMode="auto">
          <a:xfrm>
            <a:off x="755650" y="3213100"/>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a:t>
            </a:r>
            <a:endParaRPr lang="en-GB" altLang="en-US" sz="1200">
              <a:solidFill>
                <a:schemeClr val="bg1"/>
              </a:solidFill>
            </a:endParaRPr>
          </a:p>
        </p:txBody>
      </p:sp>
      <p:sp>
        <p:nvSpPr>
          <p:cNvPr id="241706" name="Text Box 43"/>
          <p:cNvSpPr txBox="1">
            <a:spLocks noChangeArrowheads="1"/>
          </p:cNvSpPr>
          <p:nvPr/>
        </p:nvSpPr>
        <p:spPr bwMode="auto">
          <a:xfrm rot="-1759391">
            <a:off x="9001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41707" name="Text Box 44"/>
          <p:cNvSpPr txBox="1">
            <a:spLocks noChangeArrowheads="1"/>
          </p:cNvSpPr>
          <p:nvPr/>
        </p:nvSpPr>
        <p:spPr bwMode="auto">
          <a:xfrm rot="-1759391">
            <a:off x="2771775" y="580548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41708" name="Line 50"/>
          <p:cNvSpPr>
            <a:spLocks noChangeShapeType="1"/>
          </p:cNvSpPr>
          <p:nvPr/>
        </p:nvSpPr>
        <p:spPr bwMode="auto">
          <a:xfrm rot="360000" flipV="1">
            <a:off x="3132138" y="5300663"/>
            <a:ext cx="287337" cy="215900"/>
          </a:xfrm>
          <a:prstGeom prst="line">
            <a:avLst/>
          </a:prstGeom>
          <a:noFill/>
          <a:ln w="38100">
            <a:solidFill>
              <a:srgbClr val="FFFF00"/>
            </a:solidFill>
            <a:round/>
            <a:headEnd/>
            <a:tailEnd/>
          </a:ln>
          <a:effectLst/>
        </p:spPr>
        <p:txBody>
          <a:bodyPr/>
          <a:lstStyle/>
          <a:p>
            <a:endParaRPr lang="en-GB"/>
          </a:p>
        </p:txBody>
      </p:sp>
      <p:sp>
        <p:nvSpPr>
          <p:cNvPr id="241709" name="Text Box 56"/>
          <p:cNvSpPr txBox="1">
            <a:spLocks noChangeArrowheads="1"/>
          </p:cNvSpPr>
          <p:nvPr/>
        </p:nvSpPr>
        <p:spPr bwMode="auto">
          <a:xfrm>
            <a:off x="3924300" y="573405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5</a:t>
            </a:r>
          </a:p>
        </p:txBody>
      </p:sp>
      <p:sp>
        <p:nvSpPr>
          <p:cNvPr id="241710" name="Text Box 57"/>
          <p:cNvSpPr txBox="1">
            <a:spLocks noChangeArrowheads="1"/>
          </p:cNvSpPr>
          <p:nvPr/>
        </p:nvSpPr>
        <p:spPr bwMode="auto">
          <a:xfrm>
            <a:off x="4427538" y="4581525"/>
            <a:ext cx="431800"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11</a:t>
            </a:r>
          </a:p>
        </p:txBody>
      </p:sp>
      <p:sp>
        <p:nvSpPr>
          <p:cNvPr id="241711" name="Line 59"/>
          <p:cNvSpPr>
            <a:spLocks noChangeShapeType="1"/>
          </p:cNvSpPr>
          <p:nvPr/>
        </p:nvSpPr>
        <p:spPr bwMode="auto">
          <a:xfrm flipV="1">
            <a:off x="3779838" y="5516563"/>
            <a:ext cx="0" cy="360362"/>
          </a:xfrm>
          <a:prstGeom prst="line">
            <a:avLst/>
          </a:prstGeom>
          <a:noFill/>
          <a:ln w="38100">
            <a:solidFill>
              <a:srgbClr val="FFFF00"/>
            </a:solidFill>
            <a:round/>
            <a:headEnd/>
            <a:tailEnd/>
          </a:ln>
          <a:effectLst/>
        </p:spPr>
        <p:txBody>
          <a:bodyPr/>
          <a:lstStyle/>
          <a:p>
            <a:endParaRPr lang="en-GB"/>
          </a:p>
        </p:txBody>
      </p:sp>
      <p:sp>
        <p:nvSpPr>
          <p:cNvPr id="241712" name="Line 60"/>
          <p:cNvSpPr>
            <a:spLocks noChangeShapeType="1"/>
          </p:cNvSpPr>
          <p:nvPr/>
        </p:nvSpPr>
        <p:spPr bwMode="auto">
          <a:xfrm rot="540000">
            <a:off x="3130550" y="5880100"/>
            <a:ext cx="360363" cy="144463"/>
          </a:xfrm>
          <a:prstGeom prst="line">
            <a:avLst/>
          </a:prstGeom>
          <a:noFill/>
          <a:ln w="38100">
            <a:solidFill>
              <a:srgbClr val="FFFF00"/>
            </a:solidFill>
            <a:round/>
            <a:headEnd/>
            <a:tailEnd/>
          </a:ln>
          <a:effectLst/>
        </p:spPr>
        <p:txBody>
          <a:bodyPr/>
          <a:lstStyle/>
          <a:p>
            <a:endParaRPr lang="en-GB"/>
          </a:p>
        </p:txBody>
      </p:sp>
      <p:sp>
        <p:nvSpPr>
          <p:cNvPr id="3357757" name="Text Box 61"/>
          <p:cNvSpPr txBox="1">
            <a:spLocks noChangeArrowheads="1"/>
          </p:cNvSpPr>
          <p:nvPr/>
        </p:nvSpPr>
        <p:spPr bwMode="auto">
          <a:xfrm>
            <a:off x="4067175" y="2708275"/>
            <a:ext cx="3600450" cy="1054100"/>
          </a:xfrm>
          <a:prstGeom prst="rect">
            <a:avLst/>
          </a:prstGeom>
          <a:noFill/>
          <a:ln w="9525">
            <a:noFill/>
            <a:miter lim="800000"/>
            <a:headEnd/>
            <a:tailEnd/>
          </a:ln>
          <a:effectLst/>
        </p:spPr>
        <p:txBody>
          <a:bodyPr>
            <a:spAutoFit/>
          </a:bodyPr>
          <a:lstStyle/>
          <a:p>
            <a:pPr eaLnBrk="1" hangingPunct="1">
              <a:spcBef>
                <a:spcPct val="50000"/>
              </a:spcBef>
            </a:pPr>
            <a:r>
              <a:rPr lang="en-GB" altLang="en-US" sz="1800" i="1">
                <a:solidFill>
                  <a:schemeClr val="bg1"/>
                </a:solidFill>
              </a:rPr>
              <a:t>cytochrome p450   (aromatase)</a:t>
            </a:r>
          </a:p>
          <a:p>
            <a:pPr eaLnBrk="1" hangingPunct="1">
              <a:spcBef>
                <a:spcPct val="50000"/>
              </a:spcBef>
            </a:pPr>
            <a:r>
              <a:rPr lang="en-GB" altLang="en-US" sz="1800" i="1">
                <a:solidFill>
                  <a:schemeClr val="bg1"/>
                </a:solidFill>
              </a:rPr>
              <a:t>              FADH2, NADPH,                  	Fe, O2, Mg, B, Vit E</a:t>
            </a:r>
            <a:endParaRPr lang="en-US" altLang="en-US" sz="1800" i="1">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57727"/>
                                        </p:tgtEl>
                                        <p:attrNameLst>
                                          <p:attrName>style.visibility</p:attrName>
                                        </p:attrNameLst>
                                      </p:cBhvr>
                                      <p:to>
                                        <p:strVal val="visible"/>
                                      </p:to>
                                    </p:set>
                                    <p:animEffect transition="in" filter="fade">
                                      <p:cBhvr>
                                        <p:cTn id="7" dur="2000"/>
                                        <p:tgtEl>
                                          <p:spTgt spid="3357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57728"/>
                                        </p:tgtEl>
                                        <p:attrNameLst>
                                          <p:attrName>style.visibility</p:attrName>
                                        </p:attrNameLst>
                                      </p:cBhvr>
                                      <p:to>
                                        <p:strVal val="visible"/>
                                      </p:to>
                                    </p:set>
                                    <p:animEffect transition="in" filter="wipe(left)">
                                      <p:cBhvr>
                                        <p:cTn id="12" dur="500"/>
                                        <p:tgtEl>
                                          <p:spTgt spid="33577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57757"/>
                                        </p:tgtEl>
                                        <p:attrNameLst>
                                          <p:attrName>style.visibility</p:attrName>
                                        </p:attrNameLst>
                                      </p:cBhvr>
                                      <p:to>
                                        <p:strVal val="visible"/>
                                      </p:to>
                                    </p:set>
                                    <p:animEffect transition="in" filter="fade">
                                      <p:cBhvr>
                                        <p:cTn id="15" dur="2000"/>
                                        <p:tgtEl>
                                          <p:spTgt spid="3357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7727" grpId="0"/>
      <p:bldP spid="3357728" grpId="0" animBg="1"/>
      <p:bldP spid="3357757"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2691"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2692"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2</a:t>
            </a:r>
          </a:p>
        </p:txBody>
      </p:sp>
      <p:sp>
        <p:nvSpPr>
          <p:cNvPr id="242693" name="Text Box 5"/>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3</a:t>
            </a:r>
          </a:p>
        </p:txBody>
      </p:sp>
      <p:sp>
        <p:nvSpPr>
          <p:cNvPr id="242694"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42695" name="Text Box 7"/>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2696" name="Line 8"/>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42697" name="AutoShape 9"/>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2698" name="AutoShape 10"/>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2699" name="Line 13"/>
          <p:cNvSpPr>
            <a:spLocks noChangeShapeType="1"/>
          </p:cNvSpPr>
          <p:nvPr/>
        </p:nvSpPr>
        <p:spPr bwMode="auto">
          <a:xfrm flipV="1">
            <a:off x="4067175" y="1557338"/>
            <a:ext cx="0" cy="215900"/>
          </a:xfrm>
          <a:prstGeom prst="line">
            <a:avLst/>
          </a:prstGeom>
          <a:noFill/>
          <a:ln w="38100">
            <a:solidFill>
              <a:schemeClr val="bg1"/>
            </a:solidFill>
            <a:round/>
            <a:headEnd/>
            <a:tailEnd/>
          </a:ln>
          <a:effectLst/>
        </p:spPr>
        <p:txBody>
          <a:bodyPr/>
          <a:lstStyle/>
          <a:p>
            <a:endParaRPr lang="en-GB"/>
          </a:p>
        </p:txBody>
      </p:sp>
      <p:sp>
        <p:nvSpPr>
          <p:cNvPr id="242700" name="Text Box 14"/>
          <p:cNvSpPr txBox="1">
            <a:spLocks noChangeArrowheads="1"/>
          </p:cNvSpPr>
          <p:nvPr/>
        </p:nvSpPr>
        <p:spPr bwMode="auto">
          <a:xfrm>
            <a:off x="3924300" y="1268413"/>
            <a:ext cx="8636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242701" name="Text Box 15"/>
          <p:cNvSpPr txBox="1">
            <a:spLocks noChangeArrowheads="1"/>
          </p:cNvSpPr>
          <p:nvPr/>
        </p:nvSpPr>
        <p:spPr bwMode="auto">
          <a:xfrm>
            <a:off x="666750" y="527050"/>
            <a:ext cx="4826000" cy="64770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17-</a:t>
            </a:r>
            <a:r>
              <a:rPr lang="el-GR" altLang="en-US" sz="3600">
                <a:solidFill>
                  <a:srgbClr val="FFFF00"/>
                </a:solidFill>
              </a:rPr>
              <a:t>β</a:t>
            </a:r>
            <a:r>
              <a:rPr lang="en-GB" altLang="en-US" sz="3600">
                <a:solidFill>
                  <a:srgbClr val="FFFF00"/>
                </a:solidFill>
              </a:rPr>
              <a:t> Estradiol (E2)</a:t>
            </a:r>
            <a:endParaRPr lang="en-US" altLang="en-US" sz="3600">
              <a:solidFill>
                <a:srgbClr val="FFFF00"/>
              </a:solidFill>
            </a:endParaRPr>
          </a:p>
        </p:txBody>
      </p:sp>
      <p:sp>
        <p:nvSpPr>
          <p:cNvPr id="242702" name="Text Box 16"/>
          <p:cNvSpPr txBox="1">
            <a:spLocks noChangeArrowheads="1"/>
          </p:cNvSpPr>
          <p:nvPr/>
        </p:nvSpPr>
        <p:spPr bwMode="auto">
          <a:xfrm>
            <a:off x="3276600"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2703" name="AutoShape 17"/>
          <p:cNvSpPr>
            <a:spLocks noChangeArrowheads="1"/>
          </p:cNvSpPr>
          <p:nvPr/>
        </p:nvSpPr>
        <p:spPr bwMode="auto">
          <a:xfrm rot="5400000">
            <a:off x="2914650"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2704" name="AutoShape 18"/>
          <p:cNvSpPr>
            <a:spLocks noChangeArrowheads="1"/>
          </p:cNvSpPr>
          <p:nvPr/>
        </p:nvSpPr>
        <p:spPr bwMode="auto">
          <a:xfrm rot="5400000">
            <a:off x="3851275"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2705" name="AutoShape 19"/>
          <p:cNvSpPr>
            <a:spLocks noChangeArrowheads="1"/>
          </p:cNvSpPr>
          <p:nvPr/>
        </p:nvSpPr>
        <p:spPr bwMode="auto">
          <a:xfrm rot="5400000">
            <a:off x="4354513" y="443865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2706" name="AutoShape 20"/>
          <p:cNvSpPr>
            <a:spLocks noChangeArrowheads="1"/>
          </p:cNvSpPr>
          <p:nvPr/>
        </p:nvSpPr>
        <p:spPr bwMode="auto">
          <a:xfrm rot="5400000">
            <a:off x="5364163" y="4437063"/>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2707" name="Line 21"/>
          <p:cNvSpPr>
            <a:spLocks noChangeShapeType="1"/>
          </p:cNvSpPr>
          <p:nvPr/>
        </p:nvSpPr>
        <p:spPr bwMode="auto">
          <a:xfrm flipV="1">
            <a:off x="5364163" y="4365625"/>
            <a:ext cx="0" cy="215900"/>
          </a:xfrm>
          <a:prstGeom prst="line">
            <a:avLst/>
          </a:prstGeom>
          <a:noFill/>
          <a:ln w="38100">
            <a:solidFill>
              <a:schemeClr val="bg1"/>
            </a:solidFill>
            <a:round/>
            <a:headEnd/>
            <a:tailEnd/>
          </a:ln>
          <a:effectLst/>
        </p:spPr>
        <p:txBody>
          <a:bodyPr/>
          <a:lstStyle/>
          <a:p>
            <a:endParaRPr lang="en-GB"/>
          </a:p>
        </p:txBody>
      </p:sp>
      <p:sp>
        <p:nvSpPr>
          <p:cNvPr id="242708" name="Text Box 22"/>
          <p:cNvSpPr txBox="1">
            <a:spLocks noChangeArrowheads="1"/>
          </p:cNvSpPr>
          <p:nvPr/>
        </p:nvSpPr>
        <p:spPr bwMode="auto">
          <a:xfrm>
            <a:off x="5076825" y="4076700"/>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2709" name="Text Box 23"/>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t>2</a:t>
            </a:r>
          </a:p>
        </p:txBody>
      </p:sp>
      <p:sp>
        <p:nvSpPr>
          <p:cNvPr id="242710" name="Text Box 24"/>
          <p:cNvSpPr txBox="1">
            <a:spLocks noChangeArrowheads="1"/>
          </p:cNvSpPr>
          <p:nvPr/>
        </p:nvSpPr>
        <p:spPr bwMode="auto">
          <a:xfrm>
            <a:off x="3276600" y="587692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42711" name="Text Box 25"/>
          <p:cNvSpPr txBox="1">
            <a:spLocks noChangeArrowheads="1"/>
          </p:cNvSpPr>
          <p:nvPr/>
        </p:nvSpPr>
        <p:spPr bwMode="auto">
          <a:xfrm>
            <a:off x="5867400" y="4724400"/>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2712" name="Text Box 26"/>
          <p:cNvSpPr txBox="1">
            <a:spLocks noChangeArrowheads="1"/>
          </p:cNvSpPr>
          <p:nvPr/>
        </p:nvSpPr>
        <p:spPr bwMode="auto">
          <a:xfrm>
            <a:off x="5724525" y="5013325"/>
            <a:ext cx="433388"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15</a:t>
            </a:r>
          </a:p>
        </p:txBody>
      </p:sp>
      <p:sp>
        <p:nvSpPr>
          <p:cNvPr id="242713" name="Text Box 27"/>
          <p:cNvSpPr txBox="1">
            <a:spLocks noChangeArrowheads="1"/>
          </p:cNvSpPr>
          <p:nvPr/>
        </p:nvSpPr>
        <p:spPr bwMode="auto">
          <a:xfrm>
            <a:off x="2484438" y="5876925"/>
            <a:ext cx="64611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 </a:t>
            </a:r>
          </a:p>
        </p:txBody>
      </p:sp>
      <p:sp>
        <p:nvSpPr>
          <p:cNvPr id="242714" name="Text Box 29"/>
          <p:cNvSpPr txBox="1">
            <a:spLocks noChangeArrowheads="1"/>
          </p:cNvSpPr>
          <p:nvPr/>
        </p:nvSpPr>
        <p:spPr bwMode="auto">
          <a:xfrm>
            <a:off x="5757863" y="3933825"/>
            <a:ext cx="7921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a:t>
            </a:r>
            <a:endParaRPr lang="en-GB" altLang="en-US" sz="1200">
              <a:solidFill>
                <a:srgbClr val="FFFF00"/>
              </a:solidFill>
            </a:endParaRPr>
          </a:p>
        </p:txBody>
      </p:sp>
      <p:sp>
        <p:nvSpPr>
          <p:cNvPr id="3358750" name="Text Box 30"/>
          <p:cNvSpPr txBox="1">
            <a:spLocks noChangeArrowheads="1"/>
          </p:cNvSpPr>
          <p:nvPr/>
        </p:nvSpPr>
        <p:spPr bwMode="auto">
          <a:xfrm>
            <a:off x="5451475" y="5562600"/>
            <a:ext cx="3527425"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Estrone (E1)       </a:t>
            </a:r>
            <a:endParaRPr lang="el-GR" altLang="en-US" sz="3600">
              <a:solidFill>
                <a:srgbClr val="FFFF00"/>
              </a:solidFill>
              <a:cs typeface="Arial" charset="0"/>
            </a:endParaRPr>
          </a:p>
        </p:txBody>
      </p:sp>
      <p:sp>
        <p:nvSpPr>
          <p:cNvPr id="3358751" name="AutoShape 31"/>
          <p:cNvSpPr>
            <a:spLocks noChangeArrowheads="1"/>
          </p:cNvSpPr>
          <p:nvPr/>
        </p:nvSpPr>
        <p:spPr bwMode="auto">
          <a:xfrm rot="2291202">
            <a:off x="3132138" y="3141663"/>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242717" name="Text Box 32"/>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2718" name="Text Box 33"/>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2719" name="Text Box 34"/>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2720" name="Text Box 35"/>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2721" name="Text Box 36"/>
          <p:cNvSpPr txBox="1">
            <a:spLocks noChangeArrowheads="1"/>
          </p:cNvSpPr>
          <p:nvPr/>
        </p:nvSpPr>
        <p:spPr bwMode="auto">
          <a:xfrm>
            <a:off x="3276600" y="551656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2722" name="Text Box 37"/>
          <p:cNvSpPr txBox="1">
            <a:spLocks noChangeArrowheads="1"/>
          </p:cNvSpPr>
          <p:nvPr/>
        </p:nvSpPr>
        <p:spPr bwMode="auto">
          <a:xfrm>
            <a:off x="4211638" y="55165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2723" name="Text Box 38"/>
          <p:cNvSpPr txBox="1">
            <a:spLocks noChangeArrowheads="1"/>
          </p:cNvSpPr>
          <p:nvPr/>
        </p:nvSpPr>
        <p:spPr bwMode="auto">
          <a:xfrm>
            <a:off x="47164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2724" name="Text Box 39"/>
          <p:cNvSpPr txBox="1">
            <a:spLocks noChangeArrowheads="1"/>
          </p:cNvSpPr>
          <p:nvPr/>
        </p:nvSpPr>
        <p:spPr bwMode="auto">
          <a:xfrm>
            <a:off x="55800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2725" name="Text Box 41"/>
          <p:cNvSpPr txBox="1">
            <a:spLocks noChangeArrowheads="1"/>
          </p:cNvSpPr>
          <p:nvPr/>
        </p:nvSpPr>
        <p:spPr bwMode="auto">
          <a:xfrm>
            <a:off x="539750" y="3213100"/>
            <a:ext cx="5762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a:t>
            </a:r>
            <a:endParaRPr lang="en-GB" altLang="en-US" sz="1200">
              <a:solidFill>
                <a:schemeClr val="bg1"/>
              </a:solidFill>
            </a:endParaRPr>
          </a:p>
        </p:txBody>
      </p:sp>
      <p:sp>
        <p:nvSpPr>
          <p:cNvPr id="242726" name="Text Box 42"/>
          <p:cNvSpPr txBox="1">
            <a:spLocks noChangeArrowheads="1"/>
          </p:cNvSpPr>
          <p:nvPr/>
        </p:nvSpPr>
        <p:spPr bwMode="auto">
          <a:xfrm rot="-1759391">
            <a:off x="9001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42727" name="Text Box 43"/>
          <p:cNvSpPr txBox="1">
            <a:spLocks noChangeArrowheads="1"/>
          </p:cNvSpPr>
          <p:nvPr/>
        </p:nvSpPr>
        <p:spPr bwMode="auto">
          <a:xfrm rot="-1759391">
            <a:off x="2771775" y="580548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42728" name="Line 44"/>
          <p:cNvSpPr>
            <a:spLocks noChangeShapeType="1"/>
          </p:cNvSpPr>
          <p:nvPr/>
        </p:nvSpPr>
        <p:spPr bwMode="auto">
          <a:xfrm rot="360000" flipV="1">
            <a:off x="3132138" y="5300663"/>
            <a:ext cx="287337" cy="215900"/>
          </a:xfrm>
          <a:prstGeom prst="line">
            <a:avLst/>
          </a:prstGeom>
          <a:noFill/>
          <a:ln w="38100">
            <a:solidFill>
              <a:schemeClr val="bg1"/>
            </a:solidFill>
            <a:round/>
            <a:headEnd/>
            <a:tailEnd/>
          </a:ln>
          <a:effectLst/>
        </p:spPr>
        <p:txBody>
          <a:bodyPr/>
          <a:lstStyle/>
          <a:p>
            <a:endParaRPr lang="en-GB"/>
          </a:p>
        </p:txBody>
      </p:sp>
      <p:sp>
        <p:nvSpPr>
          <p:cNvPr id="242729" name="Text Box 45"/>
          <p:cNvSpPr txBox="1">
            <a:spLocks noChangeArrowheads="1"/>
          </p:cNvSpPr>
          <p:nvPr/>
        </p:nvSpPr>
        <p:spPr bwMode="auto">
          <a:xfrm>
            <a:off x="3924300" y="573405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5</a:t>
            </a:r>
          </a:p>
        </p:txBody>
      </p:sp>
      <p:sp>
        <p:nvSpPr>
          <p:cNvPr id="242730" name="Text Box 46"/>
          <p:cNvSpPr txBox="1">
            <a:spLocks noChangeArrowheads="1"/>
          </p:cNvSpPr>
          <p:nvPr/>
        </p:nvSpPr>
        <p:spPr bwMode="auto">
          <a:xfrm>
            <a:off x="4427538" y="4581525"/>
            <a:ext cx="431800"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11</a:t>
            </a:r>
          </a:p>
        </p:txBody>
      </p:sp>
      <p:sp>
        <p:nvSpPr>
          <p:cNvPr id="242731" name="Line 47"/>
          <p:cNvSpPr>
            <a:spLocks noChangeShapeType="1"/>
          </p:cNvSpPr>
          <p:nvPr/>
        </p:nvSpPr>
        <p:spPr bwMode="auto">
          <a:xfrm flipV="1">
            <a:off x="3779838" y="5516563"/>
            <a:ext cx="0" cy="360362"/>
          </a:xfrm>
          <a:prstGeom prst="line">
            <a:avLst/>
          </a:prstGeom>
          <a:noFill/>
          <a:ln w="38100">
            <a:solidFill>
              <a:schemeClr val="bg1"/>
            </a:solidFill>
            <a:round/>
            <a:headEnd/>
            <a:tailEnd/>
          </a:ln>
          <a:effectLst/>
        </p:spPr>
        <p:txBody>
          <a:bodyPr/>
          <a:lstStyle/>
          <a:p>
            <a:endParaRPr lang="en-GB"/>
          </a:p>
        </p:txBody>
      </p:sp>
      <p:sp>
        <p:nvSpPr>
          <p:cNvPr id="242732" name="Line 48"/>
          <p:cNvSpPr>
            <a:spLocks noChangeShapeType="1"/>
          </p:cNvSpPr>
          <p:nvPr/>
        </p:nvSpPr>
        <p:spPr bwMode="auto">
          <a:xfrm rot="540000">
            <a:off x="3130550" y="5900738"/>
            <a:ext cx="360363" cy="144462"/>
          </a:xfrm>
          <a:prstGeom prst="line">
            <a:avLst/>
          </a:prstGeom>
          <a:noFill/>
          <a:ln w="38100">
            <a:solidFill>
              <a:schemeClr val="bg1"/>
            </a:solidFill>
            <a:round/>
            <a:headEnd/>
            <a:tailEnd/>
          </a:ln>
          <a:effectLst/>
        </p:spPr>
        <p:txBody>
          <a:bodyPr/>
          <a:lstStyle/>
          <a:p>
            <a:endParaRPr lang="en-GB"/>
          </a:p>
        </p:txBody>
      </p:sp>
      <p:sp>
        <p:nvSpPr>
          <p:cNvPr id="242733" name="Line 51"/>
          <p:cNvSpPr>
            <a:spLocks noChangeShapeType="1"/>
          </p:cNvSpPr>
          <p:nvPr/>
        </p:nvSpPr>
        <p:spPr bwMode="auto">
          <a:xfrm rot="360000" flipV="1">
            <a:off x="1258888" y="2625725"/>
            <a:ext cx="287337" cy="215900"/>
          </a:xfrm>
          <a:prstGeom prst="line">
            <a:avLst/>
          </a:prstGeom>
          <a:noFill/>
          <a:ln w="38100">
            <a:solidFill>
              <a:schemeClr val="bg1"/>
            </a:solidFill>
            <a:round/>
            <a:headEnd/>
            <a:tailEnd/>
          </a:ln>
          <a:effectLst/>
        </p:spPr>
        <p:txBody>
          <a:bodyPr/>
          <a:lstStyle/>
          <a:p>
            <a:endParaRPr lang="en-GB"/>
          </a:p>
        </p:txBody>
      </p:sp>
      <p:sp>
        <p:nvSpPr>
          <p:cNvPr id="242734" name="Line 52"/>
          <p:cNvSpPr>
            <a:spLocks noChangeShapeType="1"/>
          </p:cNvSpPr>
          <p:nvPr/>
        </p:nvSpPr>
        <p:spPr bwMode="auto">
          <a:xfrm flipV="1">
            <a:off x="1908175" y="2841625"/>
            <a:ext cx="0" cy="360363"/>
          </a:xfrm>
          <a:prstGeom prst="line">
            <a:avLst/>
          </a:prstGeom>
          <a:noFill/>
          <a:ln w="38100">
            <a:solidFill>
              <a:schemeClr val="bg1"/>
            </a:solidFill>
            <a:round/>
            <a:headEnd/>
            <a:tailEnd/>
          </a:ln>
          <a:effectLst/>
        </p:spPr>
        <p:txBody>
          <a:bodyPr/>
          <a:lstStyle/>
          <a:p>
            <a:endParaRPr lang="en-GB"/>
          </a:p>
        </p:txBody>
      </p:sp>
      <p:sp>
        <p:nvSpPr>
          <p:cNvPr id="242735" name="Line 53"/>
          <p:cNvSpPr>
            <a:spLocks noChangeShapeType="1"/>
          </p:cNvSpPr>
          <p:nvPr/>
        </p:nvSpPr>
        <p:spPr bwMode="auto">
          <a:xfrm rot="540000">
            <a:off x="1222375" y="3284538"/>
            <a:ext cx="360363" cy="144462"/>
          </a:xfrm>
          <a:prstGeom prst="line">
            <a:avLst/>
          </a:prstGeom>
          <a:noFill/>
          <a:ln w="38100">
            <a:solidFill>
              <a:schemeClr val="bg1"/>
            </a:solidFill>
            <a:round/>
            <a:headEnd/>
            <a:tailEnd/>
          </a:ln>
          <a:effectLst/>
        </p:spPr>
        <p:txBody>
          <a:bodyPr/>
          <a:lstStyle/>
          <a:p>
            <a:endParaRPr lang="en-GB"/>
          </a:p>
        </p:txBody>
      </p:sp>
      <p:sp>
        <p:nvSpPr>
          <p:cNvPr id="242736" name="Text Box 55"/>
          <p:cNvSpPr txBox="1">
            <a:spLocks noChangeArrowheads="1"/>
          </p:cNvSpPr>
          <p:nvPr/>
        </p:nvSpPr>
        <p:spPr bwMode="auto">
          <a:xfrm rot="-5400000">
            <a:off x="5739606" y="4088607"/>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a:t>
            </a:r>
          </a:p>
        </p:txBody>
      </p:sp>
      <p:sp>
        <p:nvSpPr>
          <p:cNvPr id="3358776" name="Text Box 56"/>
          <p:cNvSpPr txBox="1">
            <a:spLocks noChangeArrowheads="1"/>
          </p:cNvSpPr>
          <p:nvPr/>
        </p:nvSpPr>
        <p:spPr bwMode="auto">
          <a:xfrm>
            <a:off x="4391025" y="2638425"/>
            <a:ext cx="3960813" cy="1054100"/>
          </a:xfrm>
          <a:prstGeom prst="rect">
            <a:avLst/>
          </a:prstGeom>
          <a:noFill/>
          <a:ln w="9525">
            <a:noFill/>
            <a:miter lim="800000"/>
            <a:headEnd/>
            <a:tailEnd/>
          </a:ln>
          <a:effectLst/>
        </p:spPr>
        <p:txBody>
          <a:bodyPr>
            <a:spAutoFit/>
          </a:bodyPr>
          <a:lstStyle/>
          <a:p>
            <a:pPr eaLnBrk="1" hangingPunct="1">
              <a:spcBef>
                <a:spcPct val="50000"/>
              </a:spcBef>
            </a:pPr>
            <a:r>
              <a:rPr lang="en-GB" altLang="en-US" sz="1800" i="1">
                <a:solidFill>
                  <a:schemeClr val="bg1"/>
                </a:solidFill>
              </a:rPr>
              <a:t>17</a:t>
            </a:r>
            <a:r>
              <a:rPr lang="el-GR" altLang="en-US" sz="1800" i="1">
                <a:solidFill>
                  <a:schemeClr val="bg1"/>
                </a:solidFill>
              </a:rPr>
              <a:t>β</a:t>
            </a:r>
            <a:r>
              <a:rPr lang="en-GB" altLang="en-US" sz="1800" i="1">
                <a:solidFill>
                  <a:schemeClr val="bg1"/>
                </a:solidFill>
              </a:rPr>
              <a:t>-hydroxysteroid dehydrogenase</a:t>
            </a:r>
            <a:endParaRPr lang="el-GR" altLang="en-US" sz="1800" i="1">
              <a:solidFill>
                <a:schemeClr val="bg1"/>
              </a:solidFill>
            </a:endParaRPr>
          </a:p>
          <a:p>
            <a:pPr eaLnBrk="1" hangingPunct="1">
              <a:spcBef>
                <a:spcPct val="50000"/>
              </a:spcBef>
            </a:pPr>
            <a:r>
              <a:rPr lang="en-GB" altLang="en-US" sz="1800" i="1">
                <a:solidFill>
                  <a:schemeClr val="bg1"/>
                </a:solidFill>
              </a:rPr>
              <a:t>           NAD(P), Fe, I</a:t>
            </a:r>
            <a:endParaRPr lang="en-US" altLang="en-US" sz="1800" i="1">
              <a:solidFill>
                <a:schemeClr val="bg1"/>
              </a:solidFill>
            </a:endParaRPr>
          </a:p>
        </p:txBody>
      </p:sp>
      <p:sp>
        <p:nvSpPr>
          <p:cNvPr id="3358777" name="Text Box 57"/>
          <p:cNvSpPr txBox="1">
            <a:spLocks noChangeArrowheads="1"/>
          </p:cNvSpPr>
          <p:nvPr/>
        </p:nvSpPr>
        <p:spPr bwMode="auto">
          <a:xfrm>
            <a:off x="1258888" y="4292600"/>
            <a:ext cx="2089150" cy="366713"/>
          </a:xfrm>
          <a:prstGeom prst="rect">
            <a:avLst/>
          </a:prstGeom>
          <a:noFill/>
          <a:ln w="9525">
            <a:noFill/>
            <a:miter lim="800000"/>
            <a:headEnd/>
            <a:tailEnd/>
          </a:ln>
          <a:effectLst/>
        </p:spPr>
        <p:txBody>
          <a:bodyPr>
            <a:spAutoFit/>
          </a:bodyPr>
          <a:lstStyle/>
          <a:p>
            <a:pPr eaLnBrk="1" hangingPunct="1">
              <a:spcBef>
                <a:spcPct val="50000"/>
              </a:spcBef>
            </a:pPr>
            <a:r>
              <a:rPr lang="en-GB" altLang="en-US" sz="1800" i="1">
                <a:solidFill>
                  <a:schemeClr val="bg1"/>
                </a:solidFill>
              </a:rPr>
              <a:t>NAD(P)H   Fe</a:t>
            </a:r>
            <a:endParaRPr lang="en-US" altLang="en-US" sz="1800" i="1">
              <a:solidFill>
                <a:schemeClr val="bg1"/>
              </a:solidFill>
            </a:endParaRPr>
          </a:p>
        </p:txBody>
      </p:sp>
      <p:sp>
        <p:nvSpPr>
          <p:cNvPr id="3358778" name="AutoShape 58"/>
          <p:cNvSpPr>
            <a:spLocks noChangeArrowheads="1"/>
          </p:cNvSpPr>
          <p:nvPr/>
        </p:nvSpPr>
        <p:spPr bwMode="auto">
          <a:xfrm rot="-8496112">
            <a:off x="2484438" y="3716338"/>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58750"/>
                                        </p:tgtEl>
                                        <p:attrNameLst>
                                          <p:attrName>style.visibility</p:attrName>
                                        </p:attrNameLst>
                                      </p:cBhvr>
                                      <p:to>
                                        <p:strVal val="visible"/>
                                      </p:to>
                                    </p:set>
                                    <p:animEffect transition="in" filter="fade">
                                      <p:cBhvr>
                                        <p:cTn id="7" dur="2000"/>
                                        <p:tgtEl>
                                          <p:spTgt spid="3358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58751"/>
                                        </p:tgtEl>
                                        <p:attrNameLst>
                                          <p:attrName>style.visibility</p:attrName>
                                        </p:attrNameLst>
                                      </p:cBhvr>
                                      <p:to>
                                        <p:strVal val="visible"/>
                                      </p:to>
                                    </p:set>
                                    <p:animEffect transition="in" filter="wipe(left)">
                                      <p:cBhvr>
                                        <p:cTn id="12" dur="500"/>
                                        <p:tgtEl>
                                          <p:spTgt spid="33587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58776"/>
                                        </p:tgtEl>
                                        <p:attrNameLst>
                                          <p:attrName>style.visibility</p:attrName>
                                        </p:attrNameLst>
                                      </p:cBhvr>
                                      <p:to>
                                        <p:strVal val="visible"/>
                                      </p:to>
                                    </p:set>
                                    <p:animEffect transition="in" filter="fade">
                                      <p:cBhvr>
                                        <p:cTn id="15" dur="2000"/>
                                        <p:tgtEl>
                                          <p:spTgt spid="33587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58777"/>
                                        </p:tgtEl>
                                        <p:attrNameLst>
                                          <p:attrName>style.visibility</p:attrName>
                                        </p:attrNameLst>
                                      </p:cBhvr>
                                      <p:to>
                                        <p:strVal val="visible"/>
                                      </p:to>
                                    </p:set>
                                    <p:animEffect transition="in" filter="fade">
                                      <p:cBhvr>
                                        <p:cTn id="18" dur="2000"/>
                                        <p:tgtEl>
                                          <p:spTgt spid="335877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358778"/>
                                        </p:tgtEl>
                                        <p:attrNameLst>
                                          <p:attrName>style.visibility</p:attrName>
                                        </p:attrNameLst>
                                      </p:cBhvr>
                                      <p:to>
                                        <p:strVal val="visible"/>
                                      </p:to>
                                    </p:set>
                                    <p:animEffect transition="in" filter="wipe(left)">
                                      <p:cBhvr>
                                        <p:cTn id="23" dur="500"/>
                                        <p:tgtEl>
                                          <p:spTgt spid="3358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0" grpId="0"/>
      <p:bldP spid="3358751" grpId="0" animBg="1"/>
      <p:bldP spid="3358776" grpId="0"/>
      <p:bldP spid="3358777" grpId="0"/>
      <p:bldP spid="335877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04800" y="914400"/>
            <a:ext cx="8839200" cy="5943600"/>
          </a:xfrm>
          <a:prstGeom prst="rect">
            <a:avLst/>
          </a:prstGeom>
          <a:noFill/>
          <a:ln w="9525">
            <a:noFill/>
            <a:miter lim="800000"/>
            <a:headEnd/>
            <a:tailEnd/>
          </a:ln>
          <a:effectLst/>
        </p:spPr>
        <p:txBody>
          <a:bodyPr/>
          <a:lstStyle/>
          <a:p>
            <a:pPr eaLnBrk="1" hangingPunct="1">
              <a:spcBef>
                <a:spcPct val="20000"/>
              </a:spcBef>
            </a:pPr>
            <a:r>
              <a:rPr lang="en-GB" altLang="en-US" sz="1200">
                <a:cs typeface="Times New Roman" pitchFamily="18" charset="0"/>
              </a:rPr>
              <a:t>				</a:t>
            </a:r>
            <a:r>
              <a:rPr lang="en-GB" altLang="en-US" sz="1000">
                <a:solidFill>
                  <a:srgbClr val="660033"/>
                </a:solidFill>
                <a:cs typeface="Times New Roman" pitchFamily="18" charset="0"/>
              </a:rPr>
              <a:t>	</a:t>
            </a:r>
          </a:p>
          <a:p>
            <a:pPr eaLnBrk="1" hangingPunct="1">
              <a:spcBef>
                <a:spcPct val="20000"/>
              </a:spcBef>
            </a:pPr>
            <a:r>
              <a:rPr lang="en-GB" altLang="en-US" sz="1000">
                <a:cs typeface="Times New Roman" pitchFamily="18" charset="0"/>
              </a:rPr>
              <a:t>      </a:t>
            </a:r>
            <a:endParaRPr lang="en-GB" altLang="en-US" sz="1000" b="0"/>
          </a:p>
        </p:txBody>
      </p:sp>
      <p:sp>
        <p:nvSpPr>
          <p:cNvPr id="28675" name="Text Box 3"/>
          <p:cNvSpPr txBox="1">
            <a:spLocks noChangeArrowheads="1"/>
          </p:cNvSpPr>
          <p:nvPr/>
        </p:nvSpPr>
        <p:spPr bwMode="auto">
          <a:xfrm>
            <a:off x="4284663" y="428625"/>
            <a:ext cx="3313112"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MELATONIN</a:t>
            </a:r>
            <a:endParaRPr lang="en-US" altLang="en-US" sz="3600">
              <a:solidFill>
                <a:schemeClr val="bg1"/>
              </a:solidFill>
            </a:endParaRPr>
          </a:p>
        </p:txBody>
      </p:sp>
      <p:sp>
        <p:nvSpPr>
          <p:cNvPr id="28676" name="Text Box 4"/>
          <p:cNvSpPr txBox="1">
            <a:spLocks noChangeArrowheads="1"/>
          </p:cNvSpPr>
          <p:nvPr/>
        </p:nvSpPr>
        <p:spPr bwMode="auto">
          <a:xfrm>
            <a:off x="3492500" y="2565400"/>
            <a:ext cx="1800225" cy="579438"/>
          </a:xfrm>
          <a:prstGeom prst="rect">
            <a:avLst/>
          </a:prstGeom>
          <a:noFill/>
          <a:ln w="9525">
            <a:noFill/>
            <a:miter lim="800000"/>
            <a:headEnd/>
            <a:tailEnd/>
          </a:ln>
          <a:effectLst/>
        </p:spPr>
        <p:txBody>
          <a:bodyPr>
            <a:spAutoFit/>
          </a:bodyPr>
          <a:lstStyle/>
          <a:p>
            <a:pPr eaLnBrk="1" hangingPunct="1">
              <a:spcBef>
                <a:spcPct val="50000"/>
              </a:spcBef>
            </a:pPr>
            <a:endParaRPr lang="en-US" altLang="en-US" sz="3200">
              <a:solidFill>
                <a:schemeClr val="bg1"/>
              </a:solidFill>
              <a:latin typeface="Arial Unicode MS" pitchFamily="34" charset="-128"/>
            </a:endParaRPr>
          </a:p>
        </p:txBody>
      </p:sp>
      <p:sp>
        <p:nvSpPr>
          <p:cNvPr id="28677" name="Text Box 5"/>
          <p:cNvSpPr txBox="1">
            <a:spLocks noChangeArrowheads="1"/>
          </p:cNvSpPr>
          <p:nvPr/>
        </p:nvSpPr>
        <p:spPr bwMode="auto">
          <a:xfrm>
            <a:off x="768350" y="5705475"/>
            <a:ext cx="8280400" cy="6715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Sulfate or Glucuronate  conjugates</a:t>
            </a:r>
            <a:endParaRPr lang="en-US" altLang="en-US" sz="3600">
              <a:solidFill>
                <a:schemeClr val="bg1"/>
              </a:solidFill>
            </a:endParaRPr>
          </a:p>
        </p:txBody>
      </p:sp>
      <p:sp>
        <p:nvSpPr>
          <p:cNvPr id="28678" name="Text Box 6"/>
          <p:cNvSpPr txBox="1">
            <a:spLocks noChangeArrowheads="1"/>
          </p:cNvSpPr>
          <p:nvPr/>
        </p:nvSpPr>
        <p:spPr bwMode="auto">
          <a:xfrm>
            <a:off x="468313" y="1412875"/>
            <a:ext cx="3095625" cy="304800"/>
          </a:xfrm>
          <a:prstGeom prst="rect">
            <a:avLst/>
          </a:prstGeom>
          <a:noFill/>
          <a:ln w="9525">
            <a:noFill/>
            <a:miter lim="800000"/>
            <a:headEnd/>
            <a:tailEnd/>
          </a:ln>
          <a:effectLst/>
        </p:spPr>
        <p:txBody>
          <a:bodyPr>
            <a:spAutoFit/>
          </a:bodyPr>
          <a:lstStyle/>
          <a:p>
            <a:pPr eaLnBrk="1" hangingPunct="1">
              <a:spcBef>
                <a:spcPct val="50000"/>
              </a:spcBef>
            </a:pPr>
            <a:endParaRPr lang="en-US" altLang="en-US" sz="1400">
              <a:latin typeface="Arial Unicode MS" pitchFamily="34" charset="-128"/>
            </a:endParaRPr>
          </a:p>
        </p:txBody>
      </p:sp>
      <p:sp>
        <p:nvSpPr>
          <p:cNvPr id="28679" name="Text Box 7"/>
          <p:cNvSpPr txBox="1">
            <a:spLocks noChangeArrowheads="1"/>
          </p:cNvSpPr>
          <p:nvPr/>
        </p:nvSpPr>
        <p:spPr bwMode="auto">
          <a:xfrm>
            <a:off x="6227763" y="1052513"/>
            <a:ext cx="2159000" cy="1436687"/>
          </a:xfrm>
          <a:prstGeom prst="rect">
            <a:avLst/>
          </a:prstGeom>
          <a:noFill/>
          <a:ln w="9525">
            <a:noFill/>
            <a:miter lim="800000"/>
            <a:headEnd/>
            <a:tailEnd/>
          </a:ln>
          <a:effectLst/>
        </p:spPr>
        <p:txBody>
          <a:bodyPr>
            <a:spAutoFit/>
          </a:bodyPr>
          <a:lstStyle/>
          <a:p>
            <a:pPr eaLnBrk="1" hangingPunct="1">
              <a:spcBef>
                <a:spcPct val="50000"/>
              </a:spcBef>
            </a:pPr>
            <a:r>
              <a:rPr lang="en-GB" altLang="en-US" sz="1600" i="1">
                <a:solidFill>
                  <a:schemeClr val="bg1"/>
                </a:solidFill>
                <a:latin typeface="Arial Unicode MS" pitchFamily="34" charset="-128"/>
              </a:rPr>
              <a:t>       </a:t>
            </a:r>
            <a:r>
              <a:rPr lang="en-GB" altLang="en-US" sz="1600">
                <a:solidFill>
                  <a:schemeClr val="bg1"/>
                </a:solidFill>
              </a:rPr>
              <a:t>NADPH + H</a:t>
            </a:r>
            <a:r>
              <a:rPr lang="en-GB" altLang="en-US" sz="1200">
                <a:solidFill>
                  <a:schemeClr val="bg1"/>
                </a:solidFill>
              </a:rPr>
              <a:t>+</a:t>
            </a:r>
          </a:p>
          <a:p>
            <a:pPr eaLnBrk="1" hangingPunct="1">
              <a:spcBef>
                <a:spcPct val="50000"/>
              </a:spcBef>
            </a:pPr>
            <a:r>
              <a:rPr lang="en-GB" altLang="en-US" sz="1600" i="1">
                <a:solidFill>
                  <a:srgbClr val="F6F000"/>
                </a:solidFill>
              </a:rPr>
              <a:t>hydroxylase </a:t>
            </a:r>
          </a:p>
          <a:p>
            <a:pPr eaLnBrk="1" hangingPunct="1">
              <a:spcBef>
                <a:spcPct val="50000"/>
              </a:spcBef>
            </a:pPr>
            <a:r>
              <a:rPr lang="en-GB" altLang="en-US" sz="1600" i="1">
                <a:solidFill>
                  <a:schemeClr val="bg1"/>
                </a:solidFill>
              </a:rPr>
              <a:t>       </a:t>
            </a:r>
          </a:p>
          <a:p>
            <a:pPr eaLnBrk="1" hangingPunct="1">
              <a:spcBef>
                <a:spcPct val="50000"/>
              </a:spcBef>
            </a:pPr>
            <a:r>
              <a:rPr lang="en-GB" altLang="en-US" sz="1600" i="1">
                <a:solidFill>
                  <a:schemeClr val="bg1"/>
                </a:solidFill>
              </a:rPr>
              <a:t>       </a:t>
            </a:r>
            <a:r>
              <a:rPr lang="en-GB" altLang="en-US" sz="1600">
                <a:solidFill>
                  <a:schemeClr val="bg1"/>
                </a:solidFill>
              </a:rPr>
              <a:t>NADP+</a:t>
            </a:r>
            <a:r>
              <a:rPr lang="en-GB" altLang="en-US" sz="1600" i="1">
                <a:solidFill>
                  <a:schemeClr val="bg1"/>
                </a:solidFill>
                <a:latin typeface="Arial Unicode MS" pitchFamily="34" charset="-128"/>
              </a:rPr>
              <a:t>                            </a:t>
            </a:r>
            <a:r>
              <a:rPr lang="en-GB" altLang="en-US" sz="1600">
                <a:solidFill>
                  <a:schemeClr val="bg1"/>
                </a:solidFill>
                <a:latin typeface="Arial Unicode MS" pitchFamily="34" charset="-128"/>
              </a:rPr>
              <a:t>                </a:t>
            </a:r>
            <a:endParaRPr lang="en-US" altLang="en-US" sz="1600">
              <a:solidFill>
                <a:schemeClr val="bg1"/>
              </a:solidFill>
              <a:latin typeface="Arial Unicode MS" pitchFamily="34" charset="-128"/>
            </a:endParaRPr>
          </a:p>
        </p:txBody>
      </p:sp>
      <p:sp>
        <p:nvSpPr>
          <p:cNvPr id="28680" name="Text Box 8"/>
          <p:cNvSpPr txBox="1">
            <a:spLocks noChangeArrowheads="1"/>
          </p:cNvSpPr>
          <p:nvPr/>
        </p:nvSpPr>
        <p:spPr bwMode="auto">
          <a:xfrm>
            <a:off x="6804025" y="3789363"/>
            <a:ext cx="1584325" cy="703262"/>
          </a:xfrm>
          <a:prstGeom prst="rect">
            <a:avLst/>
          </a:prstGeom>
          <a:noFill/>
          <a:ln w="9525">
            <a:noFill/>
            <a:miter lim="800000"/>
            <a:headEnd/>
            <a:tailEnd/>
          </a:ln>
          <a:effectLst/>
        </p:spPr>
        <p:txBody>
          <a:bodyPr>
            <a:spAutoFit/>
          </a:bodyPr>
          <a:lstStyle/>
          <a:p>
            <a:pPr eaLnBrk="1" hangingPunct="1">
              <a:spcBef>
                <a:spcPct val="50000"/>
              </a:spcBef>
            </a:pPr>
            <a:r>
              <a:rPr lang="en-GB" altLang="en-US" sz="1600" i="1">
                <a:solidFill>
                  <a:srgbClr val="F6F000"/>
                </a:solidFill>
              </a:rPr>
              <a:t>sulfatase or</a:t>
            </a:r>
          </a:p>
          <a:p>
            <a:pPr eaLnBrk="1" hangingPunct="1">
              <a:spcBef>
                <a:spcPct val="50000"/>
              </a:spcBef>
            </a:pPr>
            <a:r>
              <a:rPr lang="en-GB" altLang="en-US" sz="1600" i="1">
                <a:solidFill>
                  <a:srgbClr val="F6F000"/>
                </a:solidFill>
              </a:rPr>
              <a:t>glucuronidase</a:t>
            </a:r>
            <a:endParaRPr lang="en-US" altLang="en-US" sz="1600">
              <a:solidFill>
                <a:srgbClr val="F6F000"/>
              </a:solidFill>
            </a:endParaRPr>
          </a:p>
        </p:txBody>
      </p:sp>
      <p:sp>
        <p:nvSpPr>
          <p:cNvPr id="28681" name="Text Box 9"/>
          <p:cNvSpPr txBox="1">
            <a:spLocks noChangeArrowheads="1"/>
          </p:cNvSpPr>
          <p:nvPr/>
        </p:nvSpPr>
        <p:spPr bwMode="auto">
          <a:xfrm>
            <a:off x="3635375" y="3573463"/>
            <a:ext cx="1512888" cy="947737"/>
          </a:xfrm>
          <a:prstGeom prst="rect">
            <a:avLst/>
          </a:prstGeom>
          <a:noFill/>
          <a:ln w="9525">
            <a:noFill/>
            <a:miter lim="800000"/>
            <a:headEnd/>
            <a:tailEnd/>
          </a:ln>
          <a:effectLst/>
        </p:spPr>
        <p:txBody>
          <a:bodyPr>
            <a:spAutoFit/>
          </a:bodyPr>
          <a:lstStyle/>
          <a:p>
            <a:pPr eaLnBrk="1" hangingPunct="1">
              <a:spcBef>
                <a:spcPct val="50000"/>
              </a:spcBef>
            </a:pPr>
            <a:r>
              <a:rPr lang="en-US" altLang="en-US" sz="1600">
                <a:solidFill>
                  <a:schemeClr val="bg1"/>
                </a:solidFill>
              </a:rPr>
              <a:t>PAPs (Sulfur)         or</a:t>
            </a:r>
          </a:p>
          <a:p>
            <a:pPr eaLnBrk="1" hangingPunct="1">
              <a:spcBef>
                <a:spcPct val="50000"/>
              </a:spcBef>
            </a:pPr>
            <a:r>
              <a:rPr lang="en-US" altLang="en-US" sz="1600">
                <a:solidFill>
                  <a:schemeClr val="bg1"/>
                </a:solidFill>
              </a:rPr>
              <a:t>Glucuronate</a:t>
            </a:r>
          </a:p>
        </p:txBody>
      </p:sp>
      <p:sp>
        <p:nvSpPr>
          <p:cNvPr id="28682" name="Text Box 10"/>
          <p:cNvSpPr txBox="1">
            <a:spLocks noChangeArrowheads="1"/>
          </p:cNvSpPr>
          <p:nvPr/>
        </p:nvSpPr>
        <p:spPr bwMode="auto">
          <a:xfrm>
            <a:off x="3708400" y="2420938"/>
            <a:ext cx="5113338" cy="64611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5-Hydroxymelatonin</a:t>
            </a:r>
            <a:endParaRPr lang="en-US" altLang="en-US" sz="3600">
              <a:solidFill>
                <a:schemeClr val="bg1"/>
              </a:solidFill>
            </a:endParaRPr>
          </a:p>
        </p:txBody>
      </p:sp>
      <p:sp>
        <p:nvSpPr>
          <p:cNvPr id="28683" name="Arc 11"/>
          <p:cNvSpPr>
            <a:spLocks/>
          </p:cNvSpPr>
          <p:nvPr/>
        </p:nvSpPr>
        <p:spPr bwMode="auto">
          <a:xfrm>
            <a:off x="5292725" y="3789363"/>
            <a:ext cx="477838" cy="539750"/>
          </a:xfrm>
          <a:custGeom>
            <a:avLst/>
            <a:gdLst>
              <a:gd name="T0" fmla="*/ 0 w 21595"/>
              <a:gd name="T1" fmla="*/ 0 h 21600"/>
              <a:gd name="T2" fmla="*/ 2147483646 w 21595"/>
              <a:gd name="T3" fmla="*/ 2147483646 h 21600"/>
              <a:gd name="T4" fmla="*/ 0 w 2159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95" h="21600" fill="none" extrusionOk="0">
                <a:moveTo>
                  <a:pt x="0" y="0"/>
                </a:moveTo>
                <a:cubicBezTo>
                  <a:pt x="11753" y="0"/>
                  <a:pt x="21349" y="9397"/>
                  <a:pt x="21595" y="21148"/>
                </a:cubicBezTo>
              </a:path>
              <a:path w="21595" h="21600" stroke="0" extrusionOk="0">
                <a:moveTo>
                  <a:pt x="0" y="0"/>
                </a:moveTo>
                <a:cubicBezTo>
                  <a:pt x="11753" y="0"/>
                  <a:pt x="21349" y="9397"/>
                  <a:pt x="21595" y="21148"/>
                </a:cubicBezTo>
                <a:lnTo>
                  <a:pt x="0" y="21600"/>
                </a:lnTo>
                <a:lnTo>
                  <a:pt x="0" y="0"/>
                </a:lnTo>
                <a:close/>
              </a:path>
            </a:pathLst>
          </a:custGeom>
          <a:noFill/>
          <a:ln w="76200">
            <a:solidFill>
              <a:srgbClr val="FF0000"/>
            </a:solidFill>
            <a:round/>
            <a:headEnd/>
            <a:tailEnd/>
          </a:ln>
          <a:effectLst/>
        </p:spPr>
        <p:txBody>
          <a:bodyPr wrap="none" anchor="ctr"/>
          <a:lstStyle/>
          <a:p>
            <a:endParaRPr lang="en-GB"/>
          </a:p>
        </p:txBody>
      </p:sp>
      <p:sp>
        <p:nvSpPr>
          <p:cNvPr id="28684" name="Arc 12"/>
          <p:cNvSpPr>
            <a:spLocks/>
          </p:cNvSpPr>
          <p:nvPr/>
        </p:nvSpPr>
        <p:spPr bwMode="auto">
          <a:xfrm flipH="1">
            <a:off x="5940425" y="1196975"/>
            <a:ext cx="457200" cy="1079500"/>
          </a:xfrm>
          <a:custGeom>
            <a:avLst/>
            <a:gdLst>
              <a:gd name="T0" fmla="*/ 0 w 21600"/>
              <a:gd name="T1" fmla="*/ 0 h 43152"/>
              <a:gd name="T2" fmla="*/ 2147483646 w 21600"/>
              <a:gd name="T3" fmla="*/ 2147483646 h 43152"/>
              <a:gd name="T4" fmla="*/ 0 w 21600"/>
              <a:gd name="T5" fmla="*/ 2147483646 h 43152"/>
              <a:gd name="T6" fmla="*/ 0 60000 65536"/>
              <a:gd name="T7" fmla="*/ 0 60000 65536"/>
              <a:gd name="T8" fmla="*/ 0 60000 65536"/>
            </a:gdLst>
            <a:ahLst/>
            <a:cxnLst>
              <a:cxn ang="T6">
                <a:pos x="T0" y="T1"/>
              </a:cxn>
              <a:cxn ang="T7">
                <a:pos x="T2" y="T3"/>
              </a:cxn>
              <a:cxn ang="T8">
                <a:pos x="T4" y="T5"/>
              </a:cxn>
            </a:cxnLst>
            <a:rect l="0" t="0" r="r" b="b"/>
            <a:pathLst>
              <a:path w="21600" h="43152" fill="none" extrusionOk="0">
                <a:moveTo>
                  <a:pt x="0" y="0"/>
                </a:moveTo>
                <a:cubicBezTo>
                  <a:pt x="11929" y="0"/>
                  <a:pt x="21600" y="9670"/>
                  <a:pt x="21600" y="21600"/>
                </a:cubicBezTo>
                <a:cubicBezTo>
                  <a:pt x="21600" y="32972"/>
                  <a:pt x="12781" y="42397"/>
                  <a:pt x="1434" y="43152"/>
                </a:cubicBezTo>
              </a:path>
              <a:path w="21600" h="43152" stroke="0" extrusionOk="0">
                <a:moveTo>
                  <a:pt x="0" y="0"/>
                </a:moveTo>
                <a:cubicBezTo>
                  <a:pt x="11929" y="0"/>
                  <a:pt x="21600" y="9670"/>
                  <a:pt x="21600" y="21600"/>
                </a:cubicBezTo>
                <a:cubicBezTo>
                  <a:pt x="21600" y="32972"/>
                  <a:pt x="12781" y="42397"/>
                  <a:pt x="1434" y="43152"/>
                </a:cubicBezTo>
                <a:lnTo>
                  <a:pt x="0" y="21600"/>
                </a:lnTo>
                <a:lnTo>
                  <a:pt x="0" y="0"/>
                </a:lnTo>
                <a:close/>
              </a:path>
            </a:pathLst>
          </a:custGeom>
          <a:noFill/>
          <a:ln w="76200">
            <a:solidFill>
              <a:srgbClr val="FF0000"/>
            </a:solidFill>
            <a:round/>
            <a:headEnd/>
            <a:tailEnd type="triangle" w="med" len="med"/>
          </a:ln>
          <a:effectLst/>
        </p:spPr>
        <p:txBody>
          <a:bodyPr wrap="none" anchor="ctr"/>
          <a:lstStyle/>
          <a:p>
            <a:endParaRPr lang="en-GB"/>
          </a:p>
        </p:txBody>
      </p:sp>
      <p:sp>
        <p:nvSpPr>
          <p:cNvPr id="28685" name="Arc 13"/>
          <p:cNvSpPr>
            <a:spLocks/>
          </p:cNvSpPr>
          <p:nvPr/>
        </p:nvSpPr>
        <p:spPr bwMode="auto">
          <a:xfrm>
            <a:off x="5148263" y="1196975"/>
            <a:ext cx="477837" cy="1079500"/>
          </a:xfrm>
          <a:custGeom>
            <a:avLst/>
            <a:gdLst>
              <a:gd name="T0" fmla="*/ 0 w 21600"/>
              <a:gd name="T1" fmla="*/ 0 h 43152"/>
              <a:gd name="T2" fmla="*/ 2147483646 w 21600"/>
              <a:gd name="T3" fmla="*/ 2147483646 h 43152"/>
              <a:gd name="T4" fmla="*/ 0 w 21600"/>
              <a:gd name="T5" fmla="*/ 2147483646 h 43152"/>
              <a:gd name="T6" fmla="*/ 0 60000 65536"/>
              <a:gd name="T7" fmla="*/ 0 60000 65536"/>
              <a:gd name="T8" fmla="*/ 0 60000 65536"/>
            </a:gdLst>
            <a:ahLst/>
            <a:cxnLst>
              <a:cxn ang="T6">
                <a:pos x="T0" y="T1"/>
              </a:cxn>
              <a:cxn ang="T7">
                <a:pos x="T2" y="T3"/>
              </a:cxn>
              <a:cxn ang="T8">
                <a:pos x="T4" y="T5"/>
              </a:cxn>
            </a:cxnLst>
            <a:rect l="0" t="0" r="r" b="b"/>
            <a:pathLst>
              <a:path w="21600" h="43152" fill="none" extrusionOk="0">
                <a:moveTo>
                  <a:pt x="0" y="0"/>
                </a:moveTo>
                <a:cubicBezTo>
                  <a:pt x="11929" y="0"/>
                  <a:pt x="21600" y="9670"/>
                  <a:pt x="21600" y="21600"/>
                </a:cubicBezTo>
                <a:cubicBezTo>
                  <a:pt x="21600" y="32972"/>
                  <a:pt x="12781" y="42397"/>
                  <a:pt x="1434" y="43152"/>
                </a:cubicBezTo>
              </a:path>
              <a:path w="21600" h="43152" stroke="0" extrusionOk="0">
                <a:moveTo>
                  <a:pt x="0" y="0"/>
                </a:moveTo>
                <a:cubicBezTo>
                  <a:pt x="11929" y="0"/>
                  <a:pt x="21600" y="9670"/>
                  <a:pt x="21600" y="21600"/>
                </a:cubicBezTo>
                <a:cubicBezTo>
                  <a:pt x="21600" y="32972"/>
                  <a:pt x="12781" y="42397"/>
                  <a:pt x="1434" y="43152"/>
                </a:cubicBezTo>
                <a:lnTo>
                  <a:pt x="0" y="21600"/>
                </a:lnTo>
                <a:lnTo>
                  <a:pt x="0" y="0"/>
                </a:lnTo>
                <a:close/>
              </a:path>
            </a:pathLst>
          </a:custGeom>
          <a:noFill/>
          <a:ln w="76200">
            <a:solidFill>
              <a:srgbClr val="FF0000"/>
            </a:solidFill>
            <a:round/>
            <a:headEnd/>
            <a:tailEnd type="triangle" w="med" len="med"/>
          </a:ln>
          <a:effectLst/>
        </p:spPr>
        <p:txBody>
          <a:bodyPr wrap="none" anchor="ctr"/>
          <a:lstStyle/>
          <a:p>
            <a:endParaRPr lang="en-GB"/>
          </a:p>
        </p:txBody>
      </p:sp>
      <p:sp>
        <p:nvSpPr>
          <p:cNvPr id="28686" name="Text Box 14"/>
          <p:cNvSpPr txBox="1">
            <a:spLocks noChangeArrowheads="1"/>
          </p:cNvSpPr>
          <p:nvPr/>
        </p:nvSpPr>
        <p:spPr bwMode="auto">
          <a:xfrm>
            <a:off x="4284663" y="982663"/>
            <a:ext cx="863600" cy="1436687"/>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   Fe</a:t>
            </a:r>
            <a:r>
              <a:rPr lang="en-GB" altLang="en-US" sz="1200">
                <a:solidFill>
                  <a:schemeClr val="bg1"/>
                </a:solidFill>
              </a:rPr>
              <a:t>+++</a:t>
            </a:r>
          </a:p>
          <a:p>
            <a:pPr eaLnBrk="1" hangingPunct="1">
              <a:spcBef>
                <a:spcPct val="50000"/>
              </a:spcBef>
            </a:pPr>
            <a:endParaRPr lang="en-GB" altLang="en-US" sz="1600">
              <a:solidFill>
                <a:schemeClr val="bg1"/>
              </a:solidFill>
            </a:endParaRPr>
          </a:p>
          <a:p>
            <a:pPr eaLnBrk="1" hangingPunct="1">
              <a:spcBef>
                <a:spcPct val="50000"/>
              </a:spcBef>
            </a:pPr>
            <a:endParaRPr lang="en-GB" altLang="en-US" sz="1600">
              <a:solidFill>
                <a:schemeClr val="bg1"/>
              </a:solidFill>
            </a:endParaRPr>
          </a:p>
          <a:p>
            <a:pPr eaLnBrk="1" hangingPunct="1">
              <a:spcBef>
                <a:spcPct val="50000"/>
              </a:spcBef>
            </a:pPr>
            <a:r>
              <a:rPr lang="en-GB" altLang="en-US" sz="1600">
                <a:solidFill>
                  <a:schemeClr val="bg1"/>
                </a:solidFill>
              </a:rPr>
              <a:t>    Fe</a:t>
            </a:r>
            <a:r>
              <a:rPr lang="en-GB" altLang="en-US" sz="1200">
                <a:solidFill>
                  <a:schemeClr val="bg1"/>
                </a:solidFill>
              </a:rPr>
              <a:t>++</a:t>
            </a:r>
          </a:p>
        </p:txBody>
      </p:sp>
      <p:sp>
        <p:nvSpPr>
          <p:cNvPr id="28687" name="AutoShape 15"/>
          <p:cNvSpPr>
            <a:spLocks noChangeArrowheads="1"/>
          </p:cNvSpPr>
          <p:nvPr/>
        </p:nvSpPr>
        <p:spPr bwMode="auto">
          <a:xfrm>
            <a:off x="5580063" y="981075"/>
            <a:ext cx="431800" cy="1584325"/>
          </a:xfrm>
          <a:prstGeom prst="downArrow">
            <a:avLst>
              <a:gd name="adj1" fmla="val 50000"/>
              <a:gd name="adj2" fmla="val 91728"/>
            </a:avLst>
          </a:prstGeom>
          <a:solidFill>
            <a:srgbClr val="FF0000"/>
          </a:solidFill>
          <a:ln w="9525">
            <a:noFill/>
            <a:miter lim="800000"/>
            <a:headEnd/>
            <a:tailEnd/>
          </a:ln>
          <a:effectLst/>
        </p:spPr>
        <p:txBody>
          <a:bodyPr wrap="none" anchor="ctr"/>
          <a:lstStyle/>
          <a:p>
            <a:pPr eaLnBrk="1" hangingPunct="1"/>
            <a:endParaRPr lang="en-US" altLang="en-US"/>
          </a:p>
        </p:txBody>
      </p:sp>
      <p:sp>
        <p:nvSpPr>
          <p:cNvPr id="28688" name="AutoShape 16"/>
          <p:cNvSpPr>
            <a:spLocks noChangeArrowheads="1"/>
          </p:cNvSpPr>
          <p:nvPr/>
        </p:nvSpPr>
        <p:spPr bwMode="auto">
          <a:xfrm>
            <a:off x="5580063" y="3068638"/>
            <a:ext cx="431800" cy="2808287"/>
          </a:xfrm>
          <a:prstGeom prst="downArrow">
            <a:avLst>
              <a:gd name="adj1" fmla="val 50000"/>
              <a:gd name="adj2" fmla="val 162592"/>
            </a:avLst>
          </a:prstGeom>
          <a:solidFill>
            <a:srgbClr val="FF0000"/>
          </a:solidFill>
          <a:ln w="9525">
            <a:noFill/>
            <a:miter lim="800000"/>
            <a:headEnd/>
            <a:tailEnd/>
          </a:ln>
          <a:effectLst/>
        </p:spPr>
        <p:txBody>
          <a:bodyPr wrap="none" anchor="ctr"/>
          <a:lstStyle/>
          <a:p>
            <a:pPr eaLnBrk="1" hangingPunct="1"/>
            <a:endParaRPr lang="en-US" altLang="en-US"/>
          </a:p>
        </p:txBody>
      </p:sp>
      <p:sp>
        <p:nvSpPr>
          <p:cNvPr id="3787793" name="Text Box 17"/>
          <p:cNvSpPr txBox="1">
            <a:spLocks noChangeArrowheads="1"/>
          </p:cNvSpPr>
          <p:nvPr/>
        </p:nvSpPr>
        <p:spPr bwMode="auto">
          <a:xfrm>
            <a:off x="742950" y="1411288"/>
            <a:ext cx="2592388" cy="2678112"/>
          </a:xfrm>
          <a:prstGeom prst="rect">
            <a:avLst/>
          </a:prstGeom>
          <a:noFill/>
          <a:ln w="9525">
            <a:solidFill>
              <a:srgbClr val="FF0000"/>
            </a:solidFill>
            <a:miter lim="800000"/>
            <a:headEnd/>
            <a:tailEnd/>
          </a:ln>
          <a:effectLst/>
        </p:spPr>
        <p:txBody>
          <a:bodyPr>
            <a:spAutoFit/>
          </a:bodyPr>
          <a:lstStyle/>
          <a:p>
            <a:pPr eaLnBrk="1" hangingPunct="1">
              <a:spcBef>
                <a:spcPct val="50000"/>
              </a:spcBef>
            </a:pPr>
            <a:r>
              <a:rPr lang="en-GB" altLang="en-US" sz="2800" i="1">
                <a:solidFill>
                  <a:srgbClr val="FFFF00"/>
                </a:solidFill>
              </a:rPr>
              <a:t>Key Nutrients</a:t>
            </a:r>
            <a:r>
              <a:rPr lang="en-GB" altLang="en-US" sz="2800">
                <a:solidFill>
                  <a:schemeClr val="bg1"/>
                </a:solidFill>
              </a:rPr>
              <a:t>  Iron                  NADPH            Sulfur or        Glucuronic    acid</a:t>
            </a:r>
            <a:endParaRPr lang="en-US" altLang="en-US" sz="280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7793"/>
                                        </p:tgtEl>
                                        <p:attrNameLst>
                                          <p:attrName>style.visibility</p:attrName>
                                        </p:attrNameLst>
                                      </p:cBhvr>
                                      <p:to>
                                        <p:strVal val="visible"/>
                                      </p:to>
                                    </p:set>
                                    <p:animEffect transition="in" filter="fade">
                                      <p:cBhvr>
                                        <p:cTn id="7" dur="500"/>
                                        <p:tgtEl>
                                          <p:spTgt spid="3787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7793"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3715"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3716"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43717" name="Text Box 5"/>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3</a:t>
            </a:r>
          </a:p>
        </p:txBody>
      </p:sp>
      <p:sp>
        <p:nvSpPr>
          <p:cNvPr id="243718"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43719" name="Text Box 7"/>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3720" name="Line 8"/>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43721" name="AutoShape 9"/>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3722" name="AutoShape 10"/>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3723" name="Line 11"/>
          <p:cNvSpPr>
            <a:spLocks noChangeShapeType="1"/>
          </p:cNvSpPr>
          <p:nvPr/>
        </p:nvSpPr>
        <p:spPr bwMode="auto">
          <a:xfrm flipV="1">
            <a:off x="2051050" y="2565400"/>
            <a:ext cx="0" cy="215900"/>
          </a:xfrm>
          <a:prstGeom prst="line">
            <a:avLst/>
          </a:prstGeom>
          <a:noFill/>
          <a:ln w="38100">
            <a:solidFill>
              <a:schemeClr val="bg1"/>
            </a:solidFill>
            <a:round/>
            <a:headEnd/>
            <a:tailEnd/>
          </a:ln>
          <a:effectLst/>
        </p:spPr>
        <p:txBody>
          <a:bodyPr/>
          <a:lstStyle/>
          <a:p>
            <a:endParaRPr lang="en-GB"/>
          </a:p>
        </p:txBody>
      </p:sp>
      <p:sp>
        <p:nvSpPr>
          <p:cNvPr id="243724" name="Text Box 12"/>
          <p:cNvSpPr txBox="1">
            <a:spLocks noChangeArrowheads="1"/>
          </p:cNvSpPr>
          <p:nvPr/>
        </p:nvSpPr>
        <p:spPr bwMode="auto">
          <a:xfrm>
            <a:off x="1763713" y="22764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3725" name="Text Box 14"/>
          <p:cNvSpPr txBox="1">
            <a:spLocks noChangeArrowheads="1"/>
          </p:cNvSpPr>
          <p:nvPr/>
        </p:nvSpPr>
        <p:spPr bwMode="auto">
          <a:xfrm>
            <a:off x="3924300" y="1268413"/>
            <a:ext cx="8636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a:t>
            </a:r>
            <a:endParaRPr lang="en-GB" altLang="en-US" sz="1200">
              <a:solidFill>
                <a:schemeClr val="bg1"/>
              </a:solidFill>
            </a:endParaRPr>
          </a:p>
        </p:txBody>
      </p:sp>
      <p:sp>
        <p:nvSpPr>
          <p:cNvPr id="243726" name="Text Box 15"/>
          <p:cNvSpPr txBox="1">
            <a:spLocks noChangeArrowheads="1"/>
          </p:cNvSpPr>
          <p:nvPr/>
        </p:nvSpPr>
        <p:spPr bwMode="auto">
          <a:xfrm>
            <a:off x="681038" y="500063"/>
            <a:ext cx="4467225" cy="647700"/>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rgbClr val="FFFF00"/>
                </a:solidFill>
              </a:rPr>
              <a:t>Androstenedione</a:t>
            </a:r>
          </a:p>
        </p:txBody>
      </p:sp>
      <p:sp>
        <p:nvSpPr>
          <p:cNvPr id="243727" name="Text Box 16"/>
          <p:cNvSpPr txBox="1">
            <a:spLocks noChangeArrowheads="1"/>
          </p:cNvSpPr>
          <p:nvPr/>
        </p:nvSpPr>
        <p:spPr bwMode="auto">
          <a:xfrm>
            <a:off x="3276600"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3728" name="AutoShape 17"/>
          <p:cNvSpPr>
            <a:spLocks noChangeArrowheads="1"/>
          </p:cNvSpPr>
          <p:nvPr/>
        </p:nvSpPr>
        <p:spPr bwMode="auto">
          <a:xfrm rot="5400000">
            <a:off x="2914650"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3729" name="AutoShape 18"/>
          <p:cNvSpPr>
            <a:spLocks noChangeArrowheads="1"/>
          </p:cNvSpPr>
          <p:nvPr/>
        </p:nvSpPr>
        <p:spPr bwMode="auto">
          <a:xfrm rot="5400000">
            <a:off x="3851275"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3730" name="AutoShape 19"/>
          <p:cNvSpPr>
            <a:spLocks noChangeArrowheads="1"/>
          </p:cNvSpPr>
          <p:nvPr/>
        </p:nvSpPr>
        <p:spPr bwMode="auto">
          <a:xfrm rot="5400000">
            <a:off x="4354513" y="443865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3731" name="AutoShape 20"/>
          <p:cNvSpPr>
            <a:spLocks noChangeArrowheads="1"/>
          </p:cNvSpPr>
          <p:nvPr/>
        </p:nvSpPr>
        <p:spPr bwMode="auto">
          <a:xfrm rot="5400000">
            <a:off x="5364163" y="4437063"/>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3732" name="Line 22"/>
          <p:cNvSpPr>
            <a:spLocks noChangeShapeType="1"/>
          </p:cNvSpPr>
          <p:nvPr/>
        </p:nvSpPr>
        <p:spPr bwMode="auto">
          <a:xfrm flipV="1">
            <a:off x="5364163" y="4365625"/>
            <a:ext cx="0" cy="215900"/>
          </a:xfrm>
          <a:prstGeom prst="line">
            <a:avLst/>
          </a:prstGeom>
          <a:noFill/>
          <a:ln w="38100">
            <a:solidFill>
              <a:schemeClr val="bg1"/>
            </a:solidFill>
            <a:round/>
            <a:headEnd/>
            <a:tailEnd/>
          </a:ln>
          <a:effectLst/>
        </p:spPr>
        <p:txBody>
          <a:bodyPr/>
          <a:lstStyle/>
          <a:p>
            <a:endParaRPr lang="en-GB"/>
          </a:p>
        </p:txBody>
      </p:sp>
      <p:sp>
        <p:nvSpPr>
          <p:cNvPr id="243733" name="Text Box 23"/>
          <p:cNvSpPr txBox="1">
            <a:spLocks noChangeArrowheads="1"/>
          </p:cNvSpPr>
          <p:nvPr/>
        </p:nvSpPr>
        <p:spPr bwMode="auto">
          <a:xfrm>
            <a:off x="5076825" y="4076700"/>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3734" name="Text Box 24"/>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t>2</a:t>
            </a:r>
          </a:p>
        </p:txBody>
      </p:sp>
      <p:sp>
        <p:nvSpPr>
          <p:cNvPr id="243735" name="Text Box 25"/>
          <p:cNvSpPr txBox="1">
            <a:spLocks noChangeArrowheads="1"/>
          </p:cNvSpPr>
          <p:nvPr/>
        </p:nvSpPr>
        <p:spPr bwMode="auto">
          <a:xfrm>
            <a:off x="3276600" y="587692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43736" name="Text Box 26"/>
          <p:cNvSpPr txBox="1">
            <a:spLocks noChangeArrowheads="1"/>
          </p:cNvSpPr>
          <p:nvPr/>
        </p:nvSpPr>
        <p:spPr bwMode="auto">
          <a:xfrm>
            <a:off x="5867400" y="4724400"/>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3737" name="Text Box 27"/>
          <p:cNvSpPr txBox="1">
            <a:spLocks noChangeArrowheads="1"/>
          </p:cNvSpPr>
          <p:nvPr/>
        </p:nvSpPr>
        <p:spPr bwMode="auto">
          <a:xfrm>
            <a:off x="5724525" y="5013325"/>
            <a:ext cx="433388"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15</a:t>
            </a:r>
          </a:p>
        </p:txBody>
      </p:sp>
      <p:sp>
        <p:nvSpPr>
          <p:cNvPr id="243738" name="Text Box 28"/>
          <p:cNvSpPr txBox="1">
            <a:spLocks noChangeArrowheads="1"/>
          </p:cNvSpPr>
          <p:nvPr/>
        </p:nvSpPr>
        <p:spPr bwMode="auto">
          <a:xfrm>
            <a:off x="2411413" y="5876925"/>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a:t>
            </a:r>
            <a:r>
              <a:rPr lang="en-GB" altLang="en-US" sz="1600">
                <a:solidFill>
                  <a:schemeClr val="bg1"/>
                </a:solidFill>
              </a:rPr>
              <a:t>O </a:t>
            </a:r>
          </a:p>
        </p:txBody>
      </p:sp>
      <p:sp>
        <p:nvSpPr>
          <p:cNvPr id="243739" name="Text Box 30"/>
          <p:cNvSpPr txBox="1">
            <a:spLocks noChangeArrowheads="1"/>
          </p:cNvSpPr>
          <p:nvPr/>
        </p:nvSpPr>
        <p:spPr bwMode="auto">
          <a:xfrm>
            <a:off x="5757863" y="3933825"/>
            <a:ext cx="7921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a:t>
            </a:r>
            <a:endParaRPr lang="en-GB" altLang="en-US" sz="1200">
              <a:solidFill>
                <a:srgbClr val="FFFF00"/>
              </a:solidFill>
            </a:endParaRPr>
          </a:p>
        </p:txBody>
      </p:sp>
      <p:sp>
        <p:nvSpPr>
          <p:cNvPr id="3359775" name="Text Box 31"/>
          <p:cNvSpPr txBox="1">
            <a:spLocks noChangeArrowheads="1"/>
          </p:cNvSpPr>
          <p:nvPr/>
        </p:nvSpPr>
        <p:spPr bwMode="auto">
          <a:xfrm>
            <a:off x="5400675" y="5592763"/>
            <a:ext cx="3384550" cy="64611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Estrone (E2)</a:t>
            </a:r>
            <a:endParaRPr lang="en-US" altLang="en-US" sz="3600">
              <a:solidFill>
                <a:srgbClr val="FFFF00"/>
              </a:solidFill>
            </a:endParaRPr>
          </a:p>
        </p:txBody>
      </p:sp>
      <p:sp>
        <p:nvSpPr>
          <p:cNvPr id="3359776" name="AutoShape 32"/>
          <p:cNvSpPr>
            <a:spLocks noChangeArrowheads="1"/>
          </p:cNvSpPr>
          <p:nvPr/>
        </p:nvSpPr>
        <p:spPr bwMode="auto">
          <a:xfrm rot="2291202">
            <a:off x="3132138" y="3141663"/>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243742" name="Text Box 33"/>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3743" name="Text Box 34"/>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3744" name="Text Box 35"/>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3745" name="Text Box 36"/>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3746" name="Text Box 37"/>
          <p:cNvSpPr txBox="1">
            <a:spLocks noChangeArrowheads="1"/>
          </p:cNvSpPr>
          <p:nvPr/>
        </p:nvSpPr>
        <p:spPr bwMode="auto">
          <a:xfrm>
            <a:off x="3276600" y="551656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3747" name="Text Box 38"/>
          <p:cNvSpPr txBox="1">
            <a:spLocks noChangeArrowheads="1"/>
          </p:cNvSpPr>
          <p:nvPr/>
        </p:nvSpPr>
        <p:spPr bwMode="auto">
          <a:xfrm>
            <a:off x="4211638" y="55165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3748" name="Text Box 39"/>
          <p:cNvSpPr txBox="1">
            <a:spLocks noChangeArrowheads="1"/>
          </p:cNvSpPr>
          <p:nvPr/>
        </p:nvSpPr>
        <p:spPr bwMode="auto">
          <a:xfrm>
            <a:off x="47164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3749" name="Text Box 40"/>
          <p:cNvSpPr txBox="1">
            <a:spLocks noChangeArrowheads="1"/>
          </p:cNvSpPr>
          <p:nvPr/>
        </p:nvSpPr>
        <p:spPr bwMode="auto">
          <a:xfrm>
            <a:off x="55800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3750" name="Line 41"/>
          <p:cNvSpPr>
            <a:spLocks noChangeShapeType="1"/>
          </p:cNvSpPr>
          <p:nvPr/>
        </p:nvSpPr>
        <p:spPr bwMode="auto">
          <a:xfrm flipV="1">
            <a:off x="1547813" y="3214688"/>
            <a:ext cx="360362" cy="215900"/>
          </a:xfrm>
          <a:prstGeom prst="line">
            <a:avLst/>
          </a:prstGeom>
          <a:noFill/>
          <a:ln w="38100">
            <a:solidFill>
              <a:schemeClr val="bg1"/>
            </a:solidFill>
            <a:round/>
            <a:headEnd/>
            <a:tailEnd/>
          </a:ln>
          <a:effectLst/>
        </p:spPr>
        <p:txBody>
          <a:bodyPr/>
          <a:lstStyle/>
          <a:p>
            <a:endParaRPr lang="en-GB"/>
          </a:p>
        </p:txBody>
      </p:sp>
      <p:sp>
        <p:nvSpPr>
          <p:cNvPr id="243751" name="Text Box 42"/>
          <p:cNvSpPr txBox="1">
            <a:spLocks noChangeArrowheads="1"/>
          </p:cNvSpPr>
          <p:nvPr/>
        </p:nvSpPr>
        <p:spPr bwMode="auto">
          <a:xfrm>
            <a:off x="755650" y="3213100"/>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a:t>
            </a:r>
            <a:endParaRPr lang="en-GB" altLang="en-US" sz="1200">
              <a:solidFill>
                <a:schemeClr val="bg1"/>
              </a:solidFill>
            </a:endParaRPr>
          </a:p>
        </p:txBody>
      </p:sp>
      <p:sp>
        <p:nvSpPr>
          <p:cNvPr id="243752" name="Text Box 43"/>
          <p:cNvSpPr txBox="1">
            <a:spLocks noChangeArrowheads="1"/>
          </p:cNvSpPr>
          <p:nvPr/>
        </p:nvSpPr>
        <p:spPr bwMode="auto">
          <a:xfrm rot="-1759391">
            <a:off x="9001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43753" name="Text Box 44"/>
          <p:cNvSpPr txBox="1">
            <a:spLocks noChangeArrowheads="1"/>
          </p:cNvSpPr>
          <p:nvPr/>
        </p:nvSpPr>
        <p:spPr bwMode="auto">
          <a:xfrm rot="-1759391">
            <a:off x="2700338" y="573405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_</a:t>
            </a:r>
          </a:p>
        </p:txBody>
      </p:sp>
      <p:sp>
        <p:nvSpPr>
          <p:cNvPr id="243754" name="Text Box 56"/>
          <p:cNvSpPr txBox="1">
            <a:spLocks noChangeArrowheads="1"/>
          </p:cNvSpPr>
          <p:nvPr/>
        </p:nvSpPr>
        <p:spPr bwMode="auto">
          <a:xfrm>
            <a:off x="3924300" y="573405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5</a:t>
            </a:r>
          </a:p>
        </p:txBody>
      </p:sp>
      <p:sp>
        <p:nvSpPr>
          <p:cNvPr id="243755" name="Text Box 57"/>
          <p:cNvSpPr txBox="1">
            <a:spLocks noChangeArrowheads="1"/>
          </p:cNvSpPr>
          <p:nvPr/>
        </p:nvSpPr>
        <p:spPr bwMode="auto">
          <a:xfrm>
            <a:off x="4427538" y="4581525"/>
            <a:ext cx="431800"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11</a:t>
            </a:r>
          </a:p>
        </p:txBody>
      </p:sp>
      <p:sp>
        <p:nvSpPr>
          <p:cNvPr id="243756" name="Text Box 59"/>
          <p:cNvSpPr txBox="1">
            <a:spLocks noChangeArrowheads="1"/>
          </p:cNvSpPr>
          <p:nvPr/>
        </p:nvSpPr>
        <p:spPr bwMode="auto">
          <a:xfrm rot="-5400000">
            <a:off x="3886993" y="1424782"/>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43757" name="Text Box 60"/>
          <p:cNvSpPr txBox="1">
            <a:spLocks noChangeArrowheads="1"/>
          </p:cNvSpPr>
          <p:nvPr/>
        </p:nvSpPr>
        <p:spPr bwMode="auto">
          <a:xfrm rot="-5400000">
            <a:off x="5722143" y="4088607"/>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3359805" name="Text Box 61"/>
          <p:cNvSpPr txBox="1">
            <a:spLocks noChangeArrowheads="1"/>
          </p:cNvSpPr>
          <p:nvPr/>
        </p:nvSpPr>
        <p:spPr bwMode="auto">
          <a:xfrm>
            <a:off x="4140200" y="2781300"/>
            <a:ext cx="3455988" cy="779463"/>
          </a:xfrm>
          <a:prstGeom prst="rect">
            <a:avLst/>
          </a:prstGeom>
          <a:noFill/>
          <a:ln w="9525">
            <a:noFill/>
            <a:miter lim="800000"/>
            <a:headEnd/>
            <a:tailEnd/>
          </a:ln>
          <a:effectLst/>
        </p:spPr>
        <p:txBody>
          <a:bodyPr>
            <a:spAutoFit/>
          </a:bodyPr>
          <a:lstStyle/>
          <a:p>
            <a:pPr eaLnBrk="1" hangingPunct="1">
              <a:spcBef>
                <a:spcPct val="50000"/>
              </a:spcBef>
            </a:pPr>
            <a:r>
              <a:rPr lang="en-GB" altLang="en-US" sz="1800" i="1">
                <a:solidFill>
                  <a:schemeClr val="bg1"/>
                </a:solidFill>
              </a:rPr>
              <a:t>aromatase             </a:t>
            </a:r>
          </a:p>
          <a:p>
            <a:pPr eaLnBrk="1" hangingPunct="1">
              <a:spcBef>
                <a:spcPct val="50000"/>
              </a:spcBef>
            </a:pPr>
            <a:r>
              <a:rPr lang="en-GB" altLang="en-US" sz="1800" i="1">
                <a:solidFill>
                  <a:schemeClr val="bg1"/>
                </a:solidFill>
              </a:rPr>
              <a:t>       NADPH, Fe, O2, B</a:t>
            </a:r>
            <a:endParaRPr lang="en-US" altLang="en-US" sz="1800" i="1">
              <a:solidFill>
                <a:schemeClr val="bg1"/>
              </a:solidFill>
            </a:endParaRPr>
          </a:p>
        </p:txBody>
      </p:sp>
      <p:sp>
        <p:nvSpPr>
          <p:cNvPr id="243759" name="Line 62"/>
          <p:cNvSpPr>
            <a:spLocks noChangeShapeType="1"/>
          </p:cNvSpPr>
          <p:nvPr/>
        </p:nvSpPr>
        <p:spPr bwMode="auto">
          <a:xfrm flipV="1">
            <a:off x="3779838" y="5516563"/>
            <a:ext cx="0" cy="360362"/>
          </a:xfrm>
          <a:prstGeom prst="line">
            <a:avLst/>
          </a:prstGeom>
          <a:noFill/>
          <a:ln w="38100">
            <a:solidFill>
              <a:srgbClr val="FFFF00"/>
            </a:solidFill>
            <a:round/>
            <a:headEnd/>
            <a:tailEnd/>
          </a:ln>
          <a:effectLst/>
        </p:spPr>
        <p:txBody>
          <a:bodyPr/>
          <a:lstStyle/>
          <a:p>
            <a:endParaRPr lang="en-GB"/>
          </a:p>
        </p:txBody>
      </p:sp>
      <p:sp>
        <p:nvSpPr>
          <p:cNvPr id="243760" name="Line 63"/>
          <p:cNvSpPr>
            <a:spLocks noChangeShapeType="1"/>
          </p:cNvSpPr>
          <p:nvPr/>
        </p:nvSpPr>
        <p:spPr bwMode="auto">
          <a:xfrm rot="540000">
            <a:off x="3094038" y="5937250"/>
            <a:ext cx="360362" cy="144463"/>
          </a:xfrm>
          <a:prstGeom prst="line">
            <a:avLst/>
          </a:prstGeom>
          <a:noFill/>
          <a:ln w="38100">
            <a:solidFill>
              <a:srgbClr val="FFFF00"/>
            </a:solidFill>
            <a:round/>
            <a:headEnd/>
            <a:tailEnd/>
          </a:ln>
          <a:effectLst/>
        </p:spPr>
        <p:txBody>
          <a:bodyPr/>
          <a:lstStyle/>
          <a:p>
            <a:endParaRPr lang="en-GB"/>
          </a:p>
        </p:txBody>
      </p:sp>
      <p:sp>
        <p:nvSpPr>
          <p:cNvPr id="243761" name="Line 64"/>
          <p:cNvSpPr>
            <a:spLocks noChangeShapeType="1"/>
          </p:cNvSpPr>
          <p:nvPr/>
        </p:nvSpPr>
        <p:spPr bwMode="auto">
          <a:xfrm rot="360000" flipV="1">
            <a:off x="3132138" y="5300663"/>
            <a:ext cx="287337" cy="215900"/>
          </a:xfrm>
          <a:prstGeom prst="line">
            <a:avLst/>
          </a:prstGeom>
          <a:noFill/>
          <a:ln w="38100">
            <a:solidFill>
              <a:srgbClr val="FFFF00"/>
            </a:solidFill>
            <a:round/>
            <a:headEnd/>
            <a:tailEnd/>
          </a:ln>
          <a:effectLst/>
        </p:spPr>
        <p:txBody>
          <a:bodyPr/>
          <a:lstStyle/>
          <a:p>
            <a:endParaRPr lang="en-GB"/>
          </a:p>
        </p:txBody>
      </p:sp>
      <p:sp>
        <p:nvSpPr>
          <p:cNvPr id="243762" name="Text Box 65"/>
          <p:cNvSpPr txBox="1">
            <a:spLocks noChangeArrowheads="1"/>
          </p:cNvSpPr>
          <p:nvPr/>
        </p:nvSpPr>
        <p:spPr bwMode="auto">
          <a:xfrm>
            <a:off x="5232400" y="476250"/>
            <a:ext cx="3384550" cy="1311275"/>
          </a:xfrm>
          <a:prstGeom prst="rect">
            <a:avLst/>
          </a:prstGeom>
          <a:noFill/>
          <a:ln w="9525">
            <a:noFill/>
            <a:miter lim="800000"/>
            <a:headEnd/>
            <a:tailEnd/>
          </a:ln>
          <a:effectLst/>
        </p:spPr>
        <p:txBody>
          <a:bodyPr>
            <a:spAutoFit/>
          </a:bodyPr>
          <a:lstStyle/>
          <a:p>
            <a:pPr eaLnBrk="1" hangingPunct="1">
              <a:spcBef>
                <a:spcPct val="50000"/>
              </a:spcBef>
            </a:pPr>
            <a:r>
              <a:rPr lang="en-GB" altLang="en-US" sz="2000" i="1">
                <a:solidFill>
                  <a:srgbClr val="FFFF00"/>
                </a:solidFill>
              </a:rPr>
              <a:t>An alternative route to synthesing estrone postmenopausally is from Androstenedione</a:t>
            </a:r>
            <a:endParaRPr lang="en-US" altLang="en-US" sz="2000">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59775"/>
                                        </p:tgtEl>
                                        <p:attrNameLst>
                                          <p:attrName>style.visibility</p:attrName>
                                        </p:attrNameLst>
                                      </p:cBhvr>
                                      <p:to>
                                        <p:strVal val="visible"/>
                                      </p:to>
                                    </p:set>
                                    <p:animEffect transition="in" filter="fade">
                                      <p:cBhvr>
                                        <p:cTn id="7" dur="2000"/>
                                        <p:tgtEl>
                                          <p:spTgt spid="33597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59776"/>
                                        </p:tgtEl>
                                        <p:attrNameLst>
                                          <p:attrName>style.visibility</p:attrName>
                                        </p:attrNameLst>
                                      </p:cBhvr>
                                      <p:to>
                                        <p:strVal val="visible"/>
                                      </p:to>
                                    </p:set>
                                    <p:animEffect transition="in" filter="wipe(left)">
                                      <p:cBhvr>
                                        <p:cTn id="12" dur="500"/>
                                        <p:tgtEl>
                                          <p:spTgt spid="335977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59805"/>
                                        </p:tgtEl>
                                        <p:attrNameLst>
                                          <p:attrName>style.visibility</p:attrName>
                                        </p:attrNameLst>
                                      </p:cBhvr>
                                      <p:to>
                                        <p:strVal val="visible"/>
                                      </p:to>
                                    </p:set>
                                    <p:animEffect transition="in" filter="fade">
                                      <p:cBhvr>
                                        <p:cTn id="15" dur="2000"/>
                                        <p:tgtEl>
                                          <p:spTgt spid="3359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9775" grpId="0"/>
      <p:bldP spid="3359776" grpId="0" animBg="1"/>
      <p:bldP spid="3359805"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AutoShape 2"/>
          <p:cNvSpPr>
            <a:spLocks noChangeArrowheads="1"/>
          </p:cNvSpPr>
          <p:nvPr/>
        </p:nvSpPr>
        <p:spPr bwMode="auto">
          <a:xfrm rot="5400000">
            <a:off x="3492500" y="1773238"/>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4739" name="AutoShape 3"/>
          <p:cNvSpPr>
            <a:spLocks noChangeArrowheads="1"/>
          </p:cNvSpPr>
          <p:nvPr/>
        </p:nvSpPr>
        <p:spPr bwMode="auto">
          <a:xfrm rot="5400000">
            <a:off x="1042988" y="256540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4740"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2</a:t>
            </a:r>
          </a:p>
        </p:txBody>
      </p:sp>
      <p:sp>
        <p:nvSpPr>
          <p:cNvPr id="244741" name="Text Box 5"/>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3</a:t>
            </a:r>
          </a:p>
        </p:txBody>
      </p:sp>
      <p:sp>
        <p:nvSpPr>
          <p:cNvPr id="244742"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44743" name="Text Box 7"/>
          <p:cNvSpPr txBox="1">
            <a:spLocks noChangeArrowheads="1"/>
          </p:cNvSpPr>
          <p:nvPr/>
        </p:nvSpPr>
        <p:spPr bwMode="auto">
          <a:xfrm>
            <a:off x="3995738" y="2060575"/>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4744" name="Line 8"/>
          <p:cNvSpPr>
            <a:spLocks noChangeShapeType="1"/>
          </p:cNvSpPr>
          <p:nvPr/>
        </p:nvSpPr>
        <p:spPr bwMode="auto">
          <a:xfrm flipV="1">
            <a:off x="3492500" y="1719263"/>
            <a:ext cx="0" cy="215900"/>
          </a:xfrm>
          <a:prstGeom prst="line">
            <a:avLst/>
          </a:prstGeom>
          <a:noFill/>
          <a:ln w="38100">
            <a:solidFill>
              <a:schemeClr val="bg1"/>
            </a:solidFill>
            <a:round/>
            <a:headEnd/>
            <a:tailEnd/>
          </a:ln>
          <a:effectLst/>
        </p:spPr>
        <p:txBody>
          <a:bodyPr/>
          <a:lstStyle/>
          <a:p>
            <a:endParaRPr lang="en-GB"/>
          </a:p>
        </p:txBody>
      </p:sp>
      <p:sp>
        <p:nvSpPr>
          <p:cNvPr id="244745" name="AutoShape 9"/>
          <p:cNvSpPr>
            <a:spLocks noChangeArrowheads="1"/>
          </p:cNvSpPr>
          <p:nvPr/>
        </p:nvSpPr>
        <p:spPr bwMode="auto">
          <a:xfrm rot="5400000">
            <a:off x="1978025" y="2565400"/>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4746" name="AutoShape 10"/>
          <p:cNvSpPr>
            <a:spLocks noChangeArrowheads="1"/>
          </p:cNvSpPr>
          <p:nvPr/>
        </p:nvSpPr>
        <p:spPr bwMode="auto">
          <a:xfrm rot="5400000">
            <a:off x="2482850" y="17621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4747" name="Line 11"/>
          <p:cNvSpPr>
            <a:spLocks noChangeShapeType="1"/>
          </p:cNvSpPr>
          <p:nvPr/>
        </p:nvSpPr>
        <p:spPr bwMode="auto">
          <a:xfrm flipV="1">
            <a:off x="4067175" y="1557338"/>
            <a:ext cx="0" cy="215900"/>
          </a:xfrm>
          <a:prstGeom prst="line">
            <a:avLst/>
          </a:prstGeom>
          <a:noFill/>
          <a:ln w="38100">
            <a:solidFill>
              <a:schemeClr val="bg1"/>
            </a:solidFill>
            <a:round/>
            <a:headEnd/>
            <a:tailEnd/>
          </a:ln>
          <a:effectLst/>
        </p:spPr>
        <p:txBody>
          <a:bodyPr/>
          <a:lstStyle/>
          <a:p>
            <a:endParaRPr lang="en-GB"/>
          </a:p>
        </p:txBody>
      </p:sp>
      <p:sp>
        <p:nvSpPr>
          <p:cNvPr id="244748" name="Text Box 12"/>
          <p:cNvSpPr txBox="1">
            <a:spLocks noChangeArrowheads="1"/>
          </p:cNvSpPr>
          <p:nvPr/>
        </p:nvSpPr>
        <p:spPr bwMode="auto">
          <a:xfrm>
            <a:off x="3924300" y="1268413"/>
            <a:ext cx="8636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244749" name="Text Box 13"/>
          <p:cNvSpPr txBox="1">
            <a:spLocks noChangeArrowheads="1"/>
          </p:cNvSpPr>
          <p:nvPr/>
        </p:nvSpPr>
        <p:spPr bwMode="auto">
          <a:xfrm>
            <a:off x="842963" y="561975"/>
            <a:ext cx="4826000"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17-</a:t>
            </a:r>
            <a:r>
              <a:rPr lang="el-GR" altLang="en-US" sz="3600">
                <a:solidFill>
                  <a:srgbClr val="FFFF00"/>
                </a:solidFill>
              </a:rPr>
              <a:t>β</a:t>
            </a:r>
            <a:r>
              <a:rPr lang="en-GB" altLang="en-US" sz="3600">
                <a:solidFill>
                  <a:srgbClr val="FFFF00"/>
                </a:solidFill>
              </a:rPr>
              <a:t> Estradiol (E2)</a:t>
            </a:r>
            <a:endParaRPr lang="en-US" altLang="en-US" sz="3600">
              <a:solidFill>
                <a:srgbClr val="FFFF00"/>
              </a:solidFill>
            </a:endParaRPr>
          </a:p>
        </p:txBody>
      </p:sp>
      <p:sp>
        <p:nvSpPr>
          <p:cNvPr id="244750" name="Text Box 14"/>
          <p:cNvSpPr txBox="1">
            <a:spLocks noChangeArrowheads="1"/>
          </p:cNvSpPr>
          <p:nvPr/>
        </p:nvSpPr>
        <p:spPr bwMode="auto">
          <a:xfrm>
            <a:off x="3276600" y="1412875"/>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4751" name="AutoShape 15"/>
          <p:cNvSpPr>
            <a:spLocks noChangeArrowheads="1"/>
          </p:cNvSpPr>
          <p:nvPr/>
        </p:nvSpPr>
        <p:spPr bwMode="auto">
          <a:xfrm rot="5400000">
            <a:off x="2914650"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4752" name="AutoShape 16"/>
          <p:cNvSpPr>
            <a:spLocks noChangeArrowheads="1"/>
          </p:cNvSpPr>
          <p:nvPr/>
        </p:nvSpPr>
        <p:spPr bwMode="auto">
          <a:xfrm rot="5400000">
            <a:off x="3851275" y="523081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4753" name="AutoShape 17"/>
          <p:cNvSpPr>
            <a:spLocks noChangeArrowheads="1"/>
          </p:cNvSpPr>
          <p:nvPr/>
        </p:nvSpPr>
        <p:spPr bwMode="auto">
          <a:xfrm rot="5400000">
            <a:off x="4354513" y="4438650"/>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4754" name="AutoShape 18"/>
          <p:cNvSpPr>
            <a:spLocks noChangeArrowheads="1"/>
          </p:cNvSpPr>
          <p:nvPr/>
        </p:nvSpPr>
        <p:spPr bwMode="auto">
          <a:xfrm rot="5400000">
            <a:off x="5364163" y="4437063"/>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44755" name="Line 19"/>
          <p:cNvSpPr>
            <a:spLocks noChangeShapeType="1"/>
          </p:cNvSpPr>
          <p:nvPr/>
        </p:nvSpPr>
        <p:spPr bwMode="auto">
          <a:xfrm flipV="1">
            <a:off x="5364163" y="4365625"/>
            <a:ext cx="0" cy="215900"/>
          </a:xfrm>
          <a:prstGeom prst="line">
            <a:avLst/>
          </a:prstGeom>
          <a:noFill/>
          <a:ln w="38100">
            <a:solidFill>
              <a:schemeClr val="bg1"/>
            </a:solidFill>
            <a:round/>
            <a:headEnd/>
            <a:tailEnd/>
          </a:ln>
          <a:effectLst/>
        </p:spPr>
        <p:txBody>
          <a:bodyPr/>
          <a:lstStyle/>
          <a:p>
            <a:endParaRPr lang="en-GB"/>
          </a:p>
        </p:txBody>
      </p:sp>
      <p:sp>
        <p:nvSpPr>
          <p:cNvPr id="244756" name="Text Box 20"/>
          <p:cNvSpPr txBox="1">
            <a:spLocks noChangeArrowheads="1"/>
          </p:cNvSpPr>
          <p:nvPr/>
        </p:nvSpPr>
        <p:spPr bwMode="auto">
          <a:xfrm>
            <a:off x="5076825" y="4076700"/>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44757" name="Text Box 21"/>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t>2</a:t>
            </a:r>
          </a:p>
        </p:txBody>
      </p:sp>
      <p:sp>
        <p:nvSpPr>
          <p:cNvPr id="244758" name="Text Box 22"/>
          <p:cNvSpPr txBox="1">
            <a:spLocks noChangeArrowheads="1"/>
          </p:cNvSpPr>
          <p:nvPr/>
        </p:nvSpPr>
        <p:spPr bwMode="auto">
          <a:xfrm>
            <a:off x="3276600" y="587692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44759" name="Text Box 23"/>
          <p:cNvSpPr txBox="1">
            <a:spLocks noChangeArrowheads="1"/>
          </p:cNvSpPr>
          <p:nvPr/>
        </p:nvSpPr>
        <p:spPr bwMode="auto">
          <a:xfrm>
            <a:off x="5867400" y="4724400"/>
            <a:ext cx="360363"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44760" name="Text Box 24"/>
          <p:cNvSpPr txBox="1">
            <a:spLocks noChangeArrowheads="1"/>
          </p:cNvSpPr>
          <p:nvPr/>
        </p:nvSpPr>
        <p:spPr bwMode="auto">
          <a:xfrm>
            <a:off x="5724525" y="5013325"/>
            <a:ext cx="433388"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15</a:t>
            </a:r>
          </a:p>
        </p:txBody>
      </p:sp>
      <p:sp>
        <p:nvSpPr>
          <p:cNvPr id="244761" name="Text Box 25"/>
          <p:cNvSpPr txBox="1">
            <a:spLocks noChangeArrowheads="1"/>
          </p:cNvSpPr>
          <p:nvPr/>
        </p:nvSpPr>
        <p:spPr bwMode="auto">
          <a:xfrm>
            <a:off x="2484438" y="5876925"/>
            <a:ext cx="64611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 </a:t>
            </a:r>
          </a:p>
        </p:txBody>
      </p:sp>
      <p:sp>
        <p:nvSpPr>
          <p:cNvPr id="244762" name="Text Box 26"/>
          <p:cNvSpPr txBox="1">
            <a:spLocks noChangeArrowheads="1"/>
          </p:cNvSpPr>
          <p:nvPr/>
        </p:nvSpPr>
        <p:spPr bwMode="auto">
          <a:xfrm>
            <a:off x="5757863" y="3933825"/>
            <a:ext cx="7921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3361819" name="Text Box 27"/>
          <p:cNvSpPr txBox="1">
            <a:spLocks noChangeArrowheads="1"/>
          </p:cNvSpPr>
          <p:nvPr/>
        </p:nvSpPr>
        <p:spPr bwMode="auto">
          <a:xfrm>
            <a:off x="577850" y="3997325"/>
            <a:ext cx="3238500" cy="175577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16</a:t>
            </a:r>
            <a:r>
              <a:rPr lang="el-GR" altLang="en-US" sz="3600" baseline="30000">
                <a:solidFill>
                  <a:srgbClr val="FFFF00"/>
                </a:solidFill>
                <a:cs typeface="Arial" charset="0"/>
              </a:rPr>
              <a:t>α</a:t>
            </a:r>
            <a:r>
              <a:rPr lang="en-GB" altLang="en-US" sz="3600">
                <a:solidFill>
                  <a:srgbClr val="FFFF00"/>
                </a:solidFill>
                <a:cs typeface="Arial" charset="0"/>
              </a:rPr>
              <a:t>-hydroxy-estradiol</a:t>
            </a:r>
            <a:r>
              <a:rPr lang="en-GB" altLang="en-US" sz="3600">
                <a:solidFill>
                  <a:srgbClr val="FFFF00"/>
                </a:solidFill>
              </a:rPr>
              <a:t> (Estriol E3)       </a:t>
            </a:r>
            <a:endParaRPr lang="el-GR" altLang="en-US" sz="3600">
              <a:solidFill>
                <a:srgbClr val="FFFF00"/>
              </a:solidFill>
              <a:cs typeface="Arial" charset="0"/>
            </a:endParaRPr>
          </a:p>
        </p:txBody>
      </p:sp>
      <p:sp>
        <p:nvSpPr>
          <p:cNvPr id="3361820" name="AutoShape 28"/>
          <p:cNvSpPr>
            <a:spLocks noChangeArrowheads="1"/>
          </p:cNvSpPr>
          <p:nvPr/>
        </p:nvSpPr>
        <p:spPr bwMode="auto">
          <a:xfrm rot="2291202">
            <a:off x="3132138" y="3141663"/>
            <a:ext cx="2000250" cy="863600"/>
          </a:xfrm>
          <a:prstGeom prst="rightArrow">
            <a:avLst>
              <a:gd name="adj1" fmla="val 50000"/>
              <a:gd name="adj2" fmla="val 57904"/>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244765" name="Text Box 29"/>
          <p:cNvSpPr txBox="1">
            <a:spLocks noChangeArrowheads="1"/>
          </p:cNvSpPr>
          <p:nvPr/>
        </p:nvSpPr>
        <p:spPr bwMode="auto">
          <a:xfrm>
            <a:off x="1403350"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4766" name="Text Box 30"/>
          <p:cNvSpPr txBox="1">
            <a:spLocks noChangeArrowheads="1"/>
          </p:cNvSpPr>
          <p:nvPr/>
        </p:nvSpPr>
        <p:spPr bwMode="auto">
          <a:xfrm>
            <a:off x="2339975" y="285273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4767" name="Text Box 31"/>
          <p:cNvSpPr txBox="1">
            <a:spLocks noChangeArrowheads="1"/>
          </p:cNvSpPr>
          <p:nvPr/>
        </p:nvSpPr>
        <p:spPr bwMode="auto">
          <a:xfrm>
            <a:off x="2843213" y="2060575"/>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4768" name="Text Box 32"/>
          <p:cNvSpPr txBox="1">
            <a:spLocks noChangeArrowheads="1"/>
          </p:cNvSpPr>
          <p:nvPr/>
        </p:nvSpPr>
        <p:spPr bwMode="auto">
          <a:xfrm>
            <a:off x="3635375" y="20605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4769" name="Text Box 33"/>
          <p:cNvSpPr txBox="1">
            <a:spLocks noChangeArrowheads="1"/>
          </p:cNvSpPr>
          <p:nvPr/>
        </p:nvSpPr>
        <p:spPr bwMode="auto">
          <a:xfrm>
            <a:off x="3276600" y="5516563"/>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44770" name="Text Box 34"/>
          <p:cNvSpPr txBox="1">
            <a:spLocks noChangeArrowheads="1"/>
          </p:cNvSpPr>
          <p:nvPr/>
        </p:nvSpPr>
        <p:spPr bwMode="auto">
          <a:xfrm>
            <a:off x="4211638" y="55165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44771" name="Text Box 35"/>
          <p:cNvSpPr txBox="1">
            <a:spLocks noChangeArrowheads="1"/>
          </p:cNvSpPr>
          <p:nvPr/>
        </p:nvSpPr>
        <p:spPr bwMode="auto">
          <a:xfrm>
            <a:off x="47164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44772" name="Text Box 36"/>
          <p:cNvSpPr txBox="1">
            <a:spLocks noChangeArrowheads="1"/>
          </p:cNvSpPr>
          <p:nvPr/>
        </p:nvSpPr>
        <p:spPr bwMode="auto">
          <a:xfrm>
            <a:off x="5580063" y="47244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44773" name="Text Box 37"/>
          <p:cNvSpPr txBox="1">
            <a:spLocks noChangeArrowheads="1"/>
          </p:cNvSpPr>
          <p:nvPr/>
        </p:nvSpPr>
        <p:spPr bwMode="auto">
          <a:xfrm>
            <a:off x="539750" y="3213100"/>
            <a:ext cx="5762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a:t>
            </a:r>
            <a:endParaRPr lang="en-GB" altLang="en-US" sz="1200">
              <a:solidFill>
                <a:schemeClr val="bg1"/>
              </a:solidFill>
            </a:endParaRPr>
          </a:p>
        </p:txBody>
      </p:sp>
      <p:sp>
        <p:nvSpPr>
          <p:cNvPr id="244774" name="Text Box 38"/>
          <p:cNvSpPr txBox="1">
            <a:spLocks noChangeArrowheads="1"/>
          </p:cNvSpPr>
          <p:nvPr/>
        </p:nvSpPr>
        <p:spPr bwMode="auto">
          <a:xfrm rot="-1759391">
            <a:off x="9001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44775" name="Text Box 39"/>
          <p:cNvSpPr txBox="1">
            <a:spLocks noChangeArrowheads="1"/>
          </p:cNvSpPr>
          <p:nvPr/>
        </p:nvSpPr>
        <p:spPr bwMode="auto">
          <a:xfrm rot="-1759391">
            <a:off x="2771775" y="5805488"/>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t>
            </a:r>
          </a:p>
        </p:txBody>
      </p:sp>
      <p:sp>
        <p:nvSpPr>
          <p:cNvPr id="244776" name="Line 40"/>
          <p:cNvSpPr>
            <a:spLocks noChangeShapeType="1"/>
          </p:cNvSpPr>
          <p:nvPr/>
        </p:nvSpPr>
        <p:spPr bwMode="auto">
          <a:xfrm rot="360000" flipV="1">
            <a:off x="3132138" y="5300663"/>
            <a:ext cx="287337" cy="215900"/>
          </a:xfrm>
          <a:prstGeom prst="line">
            <a:avLst/>
          </a:prstGeom>
          <a:noFill/>
          <a:ln w="38100">
            <a:solidFill>
              <a:schemeClr val="bg1"/>
            </a:solidFill>
            <a:round/>
            <a:headEnd/>
            <a:tailEnd/>
          </a:ln>
          <a:effectLst/>
        </p:spPr>
        <p:txBody>
          <a:bodyPr/>
          <a:lstStyle/>
          <a:p>
            <a:endParaRPr lang="en-GB"/>
          </a:p>
        </p:txBody>
      </p:sp>
      <p:sp>
        <p:nvSpPr>
          <p:cNvPr id="244777" name="Text Box 41"/>
          <p:cNvSpPr txBox="1">
            <a:spLocks noChangeArrowheads="1"/>
          </p:cNvSpPr>
          <p:nvPr/>
        </p:nvSpPr>
        <p:spPr bwMode="auto">
          <a:xfrm>
            <a:off x="3924300" y="573405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5</a:t>
            </a:r>
          </a:p>
        </p:txBody>
      </p:sp>
      <p:sp>
        <p:nvSpPr>
          <p:cNvPr id="244778" name="Text Box 42"/>
          <p:cNvSpPr txBox="1">
            <a:spLocks noChangeArrowheads="1"/>
          </p:cNvSpPr>
          <p:nvPr/>
        </p:nvSpPr>
        <p:spPr bwMode="auto">
          <a:xfrm>
            <a:off x="4427538" y="4581525"/>
            <a:ext cx="431800"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11</a:t>
            </a:r>
          </a:p>
        </p:txBody>
      </p:sp>
      <p:sp>
        <p:nvSpPr>
          <p:cNvPr id="244779" name="Line 43"/>
          <p:cNvSpPr>
            <a:spLocks noChangeShapeType="1"/>
          </p:cNvSpPr>
          <p:nvPr/>
        </p:nvSpPr>
        <p:spPr bwMode="auto">
          <a:xfrm flipV="1">
            <a:off x="3779838" y="5516563"/>
            <a:ext cx="0" cy="360362"/>
          </a:xfrm>
          <a:prstGeom prst="line">
            <a:avLst/>
          </a:prstGeom>
          <a:noFill/>
          <a:ln w="38100">
            <a:solidFill>
              <a:schemeClr val="bg1"/>
            </a:solidFill>
            <a:round/>
            <a:headEnd/>
            <a:tailEnd/>
          </a:ln>
          <a:effectLst/>
        </p:spPr>
        <p:txBody>
          <a:bodyPr/>
          <a:lstStyle/>
          <a:p>
            <a:endParaRPr lang="en-GB"/>
          </a:p>
        </p:txBody>
      </p:sp>
      <p:sp>
        <p:nvSpPr>
          <p:cNvPr id="244780" name="Line 44"/>
          <p:cNvSpPr>
            <a:spLocks noChangeShapeType="1"/>
          </p:cNvSpPr>
          <p:nvPr/>
        </p:nvSpPr>
        <p:spPr bwMode="auto">
          <a:xfrm rot="540000">
            <a:off x="3130550" y="5900738"/>
            <a:ext cx="360363" cy="144462"/>
          </a:xfrm>
          <a:prstGeom prst="line">
            <a:avLst/>
          </a:prstGeom>
          <a:noFill/>
          <a:ln w="38100">
            <a:solidFill>
              <a:schemeClr val="bg1"/>
            </a:solidFill>
            <a:round/>
            <a:headEnd/>
            <a:tailEnd/>
          </a:ln>
          <a:effectLst/>
        </p:spPr>
        <p:txBody>
          <a:bodyPr/>
          <a:lstStyle/>
          <a:p>
            <a:endParaRPr lang="en-GB"/>
          </a:p>
        </p:txBody>
      </p:sp>
      <p:sp>
        <p:nvSpPr>
          <p:cNvPr id="244781" name="Line 45"/>
          <p:cNvSpPr>
            <a:spLocks noChangeShapeType="1"/>
          </p:cNvSpPr>
          <p:nvPr/>
        </p:nvSpPr>
        <p:spPr bwMode="auto">
          <a:xfrm rot="360000" flipV="1">
            <a:off x="1258888" y="2625725"/>
            <a:ext cx="287337" cy="215900"/>
          </a:xfrm>
          <a:prstGeom prst="line">
            <a:avLst/>
          </a:prstGeom>
          <a:noFill/>
          <a:ln w="38100">
            <a:solidFill>
              <a:schemeClr val="bg1"/>
            </a:solidFill>
            <a:round/>
            <a:headEnd/>
            <a:tailEnd/>
          </a:ln>
          <a:effectLst/>
        </p:spPr>
        <p:txBody>
          <a:bodyPr/>
          <a:lstStyle/>
          <a:p>
            <a:endParaRPr lang="en-GB"/>
          </a:p>
        </p:txBody>
      </p:sp>
      <p:sp>
        <p:nvSpPr>
          <p:cNvPr id="244782" name="Line 46"/>
          <p:cNvSpPr>
            <a:spLocks noChangeShapeType="1"/>
          </p:cNvSpPr>
          <p:nvPr/>
        </p:nvSpPr>
        <p:spPr bwMode="auto">
          <a:xfrm flipV="1">
            <a:off x="1908175" y="2841625"/>
            <a:ext cx="0" cy="360363"/>
          </a:xfrm>
          <a:prstGeom prst="line">
            <a:avLst/>
          </a:prstGeom>
          <a:noFill/>
          <a:ln w="38100">
            <a:solidFill>
              <a:schemeClr val="bg1"/>
            </a:solidFill>
            <a:round/>
            <a:headEnd/>
            <a:tailEnd/>
          </a:ln>
          <a:effectLst/>
        </p:spPr>
        <p:txBody>
          <a:bodyPr/>
          <a:lstStyle/>
          <a:p>
            <a:endParaRPr lang="en-GB"/>
          </a:p>
        </p:txBody>
      </p:sp>
      <p:sp>
        <p:nvSpPr>
          <p:cNvPr id="244783" name="Line 47"/>
          <p:cNvSpPr>
            <a:spLocks noChangeShapeType="1"/>
          </p:cNvSpPr>
          <p:nvPr/>
        </p:nvSpPr>
        <p:spPr bwMode="auto">
          <a:xfrm rot="540000">
            <a:off x="1222375" y="3284538"/>
            <a:ext cx="360363" cy="144462"/>
          </a:xfrm>
          <a:prstGeom prst="line">
            <a:avLst/>
          </a:prstGeom>
          <a:noFill/>
          <a:ln w="38100">
            <a:solidFill>
              <a:schemeClr val="bg1"/>
            </a:solidFill>
            <a:round/>
            <a:headEnd/>
            <a:tailEnd/>
          </a:ln>
          <a:effectLst/>
        </p:spPr>
        <p:txBody>
          <a:bodyPr/>
          <a:lstStyle/>
          <a:p>
            <a:endParaRPr lang="en-GB"/>
          </a:p>
        </p:txBody>
      </p:sp>
      <p:sp>
        <p:nvSpPr>
          <p:cNvPr id="244784" name="Text Box 48"/>
          <p:cNvSpPr txBox="1">
            <a:spLocks noChangeArrowheads="1"/>
          </p:cNvSpPr>
          <p:nvPr/>
        </p:nvSpPr>
        <p:spPr bwMode="auto">
          <a:xfrm rot="-5400000">
            <a:off x="5639593" y="4088607"/>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_</a:t>
            </a:r>
          </a:p>
        </p:txBody>
      </p:sp>
      <p:sp>
        <p:nvSpPr>
          <p:cNvPr id="244785" name="Text Box 52"/>
          <p:cNvSpPr txBox="1">
            <a:spLocks noChangeArrowheads="1"/>
          </p:cNvSpPr>
          <p:nvPr/>
        </p:nvSpPr>
        <p:spPr bwMode="auto">
          <a:xfrm>
            <a:off x="6443663" y="4724400"/>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r>
              <a:rPr lang="en-GB" altLang="en-US" sz="1600">
                <a:solidFill>
                  <a:schemeClr val="bg1"/>
                </a:solidFill>
              </a:rPr>
              <a:t> </a:t>
            </a:r>
          </a:p>
        </p:txBody>
      </p:sp>
      <p:sp>
        <p:nvSpPr>
          <p:cNvPr id="244786" name="Text Box 53"/>
          <p:cNvSpPr txBox="1">
            <a:spLocks noChangeArrowheads="1"/>
          </p:cNvSpPr>
          <p:nvPr/>
        </p:nvSpPr>
        <p:spPr bwMode="auto">
          <a:xfrm>
            <a:off x="6227763" y="463391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_</a:t>
            </a:r>
          </a:p>
        </p:txBody>
      </p:sp>
      <p:sp>
        <p:nvSpPr>
          <p:cNvPr id="3361846" name="Text Box 54"/>
          <p:cNvSpPr txBox="1">
            <a:spLocks noChangeArrowheads="1"/>
          </p:cNvSpPr>
          <p:nvPr/>
        </p:nvSpPr>
        <p:spPr bwMode="auto">
          <a:xfrm>
            <a:off x="4067175" y="2852738"/>
            <a:ext cx="3960813" cy="779462"/>
          </a:xfrm>
          <a:prstGeom prst="rect">
            <a:avLst/>
          </a:prstGeom>
          <a:noFill/>
          <a:ln w="9525">
            <a:noFill/>
            <a:miter lim="800000"/>
            <a:headEnd/>
            <a:tailEnd/>
          </a:ln>
          <a:effectLst/>
        </p:spPr>
        <p:txBody>
          <a:bodyPr>
            <a:spAutoFit/>
          </a:bodyPr>
          <a:lstStyle/>
          <a:p>
            <a:pPr eaLnBrk="1" hangingPunct="1">
              <a:spcBef>
                <a:spcPct val="50000"/>
              </a:spcBef>
            </a:pPr>
            <a:r>
              <a:rPr lang="en-GB" altLang="en-US" sz="1800" i="1">
                <a:solidFill>
                  <a:schemeClr val="bg1"/>
                </a:solidFill>
              </a:rPr>
              <a:t>cytochrome p450 CYP 1A2</a:t>
            </a:r>
          </a:p>
          <a:p>
            <a:pPr eaLnBrk="1" hangingPunct="1">
              <a:spcBef>
                <a:spcPct val="50000"/>
              </a:spcBef>
            </a:pPr>
            <a:r>
              <a:rPr lang="en-GB" altLang="en-US" sz="1800" i="1">
                <a:solidFill>
                  <a:schemeClr val="bg1"/>
                </a:solidFill>
              </a:rPr>
              <a:t>	NADPH (Mg), Fe, O2</a:t>
            </a:r>
            <a:endParaRPr lang="en-US" altLang="en-US" sz="1800" i="1">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61819"/>
                                        </p:tgtEl>
                                        <p:attrNameLst>
                                          <p:attrName>style.visibility</p:attrName>
                                        </p:attrNameLst>
                                      </p:cBhvr>
                                      <p:to>
                                        <p:strVal val="visible"/>
                                      </p:to>
                                    </p:set>
                                    <p:animEffect transition="in" filter="fade">
                                      <p:cBhvr>
                                        <p:cTn id="7" dur="2000"/>
                                        <p:tgtEl>
                                          <p:spTgt spid="3361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61820"/>
                                        </p:tgtEl>
                                        <p:attrNameLst>
                                          <p:attrName>style.visibility</p:attrName>
                                        </p:attrNameLst>
                                      </p:cBhvr>
                                      <p:to>
                                        <p:strVal val="visible"/>
                                      </p:to>
                                    </p:set>
                                    <p:animEffect transition="in" filter="wipe(left)">
                                      <p:cBhvr>
                                        <p:cTn id="12" dur="500"/>
                                        <p:tgtEl>
                                          <p:spTgt spid="33618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61846"/>
                                        </p:tgtEl>
                                        <p:attrNameLst>
                                          <p:attrName>style.visibility</p:attrName>
                                        </p:attrNameLst>
                                      </p:cBhvr>
                                      <p:to>
                                        <p:strVal val="visible"/>
                                      </p:to>
                                    </p:set>
                                    <p:animEffect transition="in" filter="fade">
                                      <p:cBhvr>
                                        <p:cTn id="15" dur="2000"/>
                                        <p:tgtEl>
                                          <p:spTgt spid="3361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1819" grpId="0"/>
      <p:bldP spid="3361820" grpId="0" animBg="1"/>
      <p:bldP spid="3361846"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827088" y="620713"/>
            <a:ext cx="7586662" cy="538321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Estrogens influence</a:t>
            </a:r>
            <a:r>
              <a:rPr lang="en-GB" altLang="en-US" sz="3600">
                <a:solidFill>
                  <a:schemeClr val="accent2"/>
                </a:solidFill>
              </a:rPr>
              <a:t> </a:t>
            </a:r>
            <a:r>
              <a:rPr lang="en-GB" altLang="en-US" sz="3600">
                <a:solidFill>
                  <a:schemeClr val="bg1"/>
                </a:solidFill>
              </a:rPr>
              <a:t>the growth, differentiation and function of tissues of the female reproductive system</a:t>
            </a:r>
          </a:p>
          <a:p>
            <a:pPr eaLnBrk="1" hangingPunct="1">
              <a:lnSpc>
                <a:spcPct val="135000"/>
              </a:lnSpc>
              <a:spcBef>
                <a:spcPct val="50000"/>
              </a:spcBef>
            </a:pPr>
            <a:r>
              <a:rPr lang="en-GB" altLang="en-US" sz="3600">
                <a:solidFill>
                  <a:schemeClr val="bg1"/>
                </a:solidFill>
              </a:rPr>
              <a:t>i.e.  Uterus</a:t>
            </a:r>
          </a:p>
          <a:p>
            <a:pPr eaLnBrk="1" hangingPunct="1">
              <a:lnSpc>
                <a:spcPct val="135000"/>
              </a:lnSpc>
              <a:spcBef>
                <a:spcPct val="50000"/>
              </a:spcBef>
            </a:pPr>
            <a:r>
              <a:rPr lang="en-GB" altLang="en-US" sz="3600">
                <a:solidFill>
                  <a:schemeClr val="bg1"/>
                </a:solidFill>
              </a:rPr>
              <a:t>	Ovaries</a:t>
            </a:r>
          </a:p>
          <a:p>
            <a:pPr eaLnBrk="1" hangingPunct="1">
              <a:lnSpc>
                <a:spcPct val="135000"/>
              </a:lnSpc>
              <a:spcBef>
                <a:spcPct val="50000"/>
              </a:spcBef>
            </a:pPr>
            <a:r>
              <a:rPr lang="en-GB" altLang="en-US" sz="3600">
                <a:solidFill>
                  <a:schemeClr val="bg1"/>
                </a:solidFill>
              </a:rPr>
              <a:t>       Breast</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is?55725774880">
            <a:hlinkClick r:id="rId2"/>
          </p:cNvPr>
          <p:cNvPicPr>
            <a:picLocks noChangeAspect="1" noChangeArrowheads="1"/>
          </p:cNvPicPr>
          <p:nvPr/>
        </p:nvPicPr>
        <p:blipFill>
          <a:blip r:embed="rId3" cstate="print"/>
          <a:srcRect/>
          <a:stretch>
            <a:fillRect/>
          </a:stretch>
        </p:blipFill>
        <p:spPr bwMode="auto">
          <a:xfrm>
            <a:off x="611188" y="549275"/>
            <a:ext cx="7921625" cy="5832475"/>
          </a:xfrm>
          <a:prstGeom prst="rect">
            <a:avLst/>
          </a:prstGeom>
          <a:noFill/>
          <a:ln w="9525">
            <a:noFill/>
            <a:miter lim="800000"/>
            <a:headEnd/>
            <a:tailEnd/>
          </a:ln>
        </p:spPr>
      </p:pic>
      <p:sp>
        <p:nvSpPr>
          <p:cNvPr id="246787" name="Line 3"/>
          <p:cNvSpPr>
            <a:spLocks noChangeShapeType="1"/>
          </p:cNvSpPr>
          <p:nvPr/>
        </p:nvSpPr>
        <p:spPr bwMode="auto">
          <a:xfrm>
            <a:off x="323850" y="3860800"/>
            <a:ext cx="8496300" cy="0"/>
          </a:xfrm>
          <a:prstGeom prst="line">
            <a:avLst/>
          </a:prstGeom>
          <a:noFill/>
          <a:ln w="76200">
            <a:solidFill>
              <a:schemeClr val="tx1"/>
            </a:solidFill>
            <a:prstDash val="sysDot"/>
            <a:round/>
            <a:headEnd/>
            <a:tailEnd/>
          </a:ln>
          <a:effectLst/>
        </p:spPr>
        <p:txBody>
          <a:bodyPr/>
          <a:lstStyle/>
          <a:p>
            <a:endParaRPr lang="en-GB"/>
          </a:p>
        </p:txBody>
      </p:sp>
      <p:sp>
        <p:nvSpPr>
          <p:cNvPr id="246788" name="Line 4"/>
          <p:cNvSpPr>
            <a:spLocks noChangeShapeType="1"/>
          </p:cNvSpPr>
          <p:nvPr/>
        </p:nvSpPr>
        <p:spPr bwMode="auto">
          <a:xfrm>
            <a:off x="395288" y="5084763"/>
            <a:ext cx="8496300" cy="0"/>
          </a:xfrm>
          <a:prstGeom prst="line">
            <a:avLst/>
          </a:prstGeom>
          <a:noFill/>
          <a:ln w="76200">
            <a:solidFill>
              <a:schemeClr val="tx1"/>
            </a:solidFill>
            <a:prstDash val="sysDot"/>
            <a:round/>
            <a:headEnd/>
            <a:tailEnd/>
          </a:ln>
          <a:effectLst/>
        </p:spPr>
        <p:txBody>
          <a:bodyPr/>
          <a:lstStyle/>
          <a:p>
            <a:endParaRPr lang="en-GB"/>
          </a:p>
        </p:txBody>
      </p:sp>
      <p:sp>
        <p:nvSpPr>
          <p:cNvPr id="246789" name="Text Box 5"/>
          <p:cNvSpPr txBox="1">
            <a:spLocks noChangeArrowheads="1"/>
          </p:cNvSpPr>
          <p:nvPr/>
        </p:nvSpPr>
        <p:spPr bwMode="auto">
          <a:xfrm>
            <a:off x="2492375" y="501650"/>
            <a:ext cx="4103688" cy="1616075"/>
          </a:xfrm>
          <a:prstGeom prst="rect">
            <a:avLst/>
          </a:prstGeom>
          <a:noFill/>
          <a:ln w="9525">
            <a:noFill/>
            <a:miter lim="800000"/>
            <a:headEnd/>
            <a:tailEnd/>
          </a:ln>
          <a:effectLst/>
        </p:spPr>
        <p:txBody>
          <a:bodyPr>
            <a:spAutoFit/>
          </a:bodyPr>
          <a:lstStyle/>
          <a:p>
            <a:pPr algn="ctr" eaLnBrk="1" hangingPunct="1">
              <a:spcBef>
                <a:spcPct val="50000"/>
              </a:spcBef>
            </a:pPr>
            <a:r>
              <a:rPr lang="en-GB" altLang="en-US">
                <a:solidFill>
                  <a:srgbClr val="000066"/>
                </a:solidFill>
              </a:rPr>
              <a:t>Estradiol (E</a:t>
            </a:r>
            <a:r>
              <a:rPr lang="en-GB" altLang="en-US" sz="3200">
                <a:solidFill>
                  <a:srgbClr val="000066"/>
                </a:solidFill>
              </a:rPr>
              <a:t>2</a:t>
            </a:r>
            <a:r>
              <a:rPr lang="en-GB" altLang="en-US">
                <a:solidFill>
                  <a:srgbClr val="000066"/>
                </a:solidFill>
              </a:rPr>
              <a:t>)</a:t>
            </a:r>
          </a:p>
          <a:p>
            <a:pPr algn="ctr" eaLnBrk="1" hangingPunct="1">
              <a:spcBef>
                <a:spcPct val="50000"/>
              </a:spcBef>
            </a:pPr>
            <a:r>
              <a:rPr lang="en-GB" altLang="en-US">
                <a:solidFill>
                  <a:srgbClr val="000066"/>
                </a:solidFill>
              </a:rPr>
              <a:t>premenopausal</a:t>
            </a:r>
            <a:endParaRPr lang="en-US" altLang="en-US">
              <a:solidFill>
                <a:srgbClr val="000066"/>
              </a:solidFill>
            </a:endParaRPr>
          </a:p>
        </p:txBody>
      </p:sp>
      <p:sp>
        <p:nvSpPr>
          <p:cNvPr id="246790" name="Text Box 6"/>
          <p:cNvSpPr txBox="1">
            <a:spLocks noChangeArrowheads="1"/>
          </p:cNvSpPr>
          <p:nvPr/>
        </p:nvSpPr>
        <p:spPr bwMode="auto">
          <a:xfrm>
            <a:off x="539750" y="3773488"/>
            <a:ext cx="4464050" cy="13112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000066"/>
                </a:solidFill>
              </a:rPr>
              <a:t>Estrone (E</a:t>
            </a:r>
            <a:r>
              <a:rPr lang="en-GB" altLang="en-US" sz="3200">
                <a:solidFill>
                  <a:srgbClr val="000066"/>
                </a:solidFill>
              </a:rPr>
              <a:t>1</a:t>
            </a:r>
            <a:r>
              <a:rPr lang="en-GB" altLang="en-US">
                <a:solidFill>
                  <a:srgbClr val="000066"/>
                </a:solidFill>
              </a:rPr>
              <a:t>) postmenopausal</a:t>
            </a:r>
            <a:endParaRPr lang="en-US" altLang="en-US">
              <a:solidFill>
                <a:srgbClr val="000066"/>
              </a:solidFill>
            </a:endParaRPr>
          </a:p>
        </p:txBody>
      </p:sp>
      <p:sp>
        <p:nvSpPr>
          <p:cNvPr id="246791" name="Text Box 7"/>
          <p:cNvSpPr txBox="1">
            <a:spLocks noChangeArrowheads="1"/>
          </p:cNvSpPr>
          <p:nvPr/>
        </p:nvSpPr>
        <p:spPr bwMode="auto">
          <a:xfrm>
            <a:off x="5724525" y="5013325"/>
            <a:ext cx="2952750" cy="13112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000066"/>
                </a:solidFill>
              </a:rPr>
              <a:t>Estriol (E</a:t>
            </a:r>
            <a:r>
              <a:rPr lang="en-GB" altLang="en-US" sz="3200">
                <a:solidFill>
                  <a:srgbClr val="000066"/>
                </a:solidFill>
              </a:rPr>
              <a:t>3</a:t>
            </a:r>
            <a:r>
              <a:rPr lang="en-GB" altLang="en-US">
                <a:solidFill>
                  <a:srgbClr val="000066"/>
                </a:solidFill>
              </a:rPr>
              <a:t>) pregnancy</a:t>
            </a:r>
            <a:endParaRPr lang="en-US" altLang="en-US">
              <a:solidFill>
                <a:srgbClr val="000066"/>
              </a:solidFill>
            </a:endParaRPr>
          </a:p>
        </p:txBody>
      </p:sp>
    </p:spTree>
  </p:cSld>
  <p:clrMapOvr>
    <a:masterClrMapping/>
  </p:clrMapOvr>
  <p:transition>
    <p:fade/>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4"/>
          <p:cNvSpPr txBox="1">
            <a:spLocks noChangeArrowheads="1"/>
          </p:cNvSpPr>
          <p:nvPr/>
        </p:nvSpPr>
        <p:spPr bwMode="auto">
          <a:xfrm>
            <a:off x="827088" y="549275"/>
            <a:ext cx="7810500" cy="5532438"/>
          </a:xfrm>
          <a:prstGeom prst="rect">
            <a:avLst/>
          </a:prstGeom>
          <a:noFill/>
          <a:ln w="9525">
            <a:noFill/>
            <a:miter lim="800000"/>
            <a:headEnd/>
            <a:tailEnd/>
          </a:ln>
          <a:effectLst/>
        </p:spPr>
        <p:txBody>
          <a:bodyPr>
            <a:spAutoFit/>
          </a:bodyPr>
          <a:lstStyle/>
          <a:p>
            <a:pPr eaLnBrk="1" hangingPunct="1">
              <a:lnSpc>
                <a:spcPct val="98000"/>
              </a:lnSpc>
              <a:spcBef>
                <a:spcPct val="50000"/>
              </a:spcBef>
            </a:pPr>
            <a:r>
              <a:rPr lang="en-GB" altLang="en-US" sz="3600">
                <a:solidFill>
                  <a:srgbClr val="FFFF00"/>
                </a:solidFill>
              </a:rPr>
              <a:t>Estradiol</a:t>
            </a:r>
            <a:r>
              <a:rPr lang="en-GB" altLang="en-US" sz="3600">
                <a:solidFill>
                  <a:srgbClr val="FFFFFF"/>
                </a:solidFill>
              </a:rPr>
              <a:t> mainly targets the ovaries, fallopian tubes, the upper third of the uterus and the breast tissue.</a:t>
            </a:r>
          </a:p>
          <a:p>
            <a:pPr eaLnBrk="1" hangingPunct="1">
              <a:lnSpc>
                <a:spcPct val="98000"/>
              </a:lnSpc>
              <a:spcBef>
                <a:spcPct val="50000"/>
              </a:spcBef>
            </a:pPr>
            <a:r>
              <a:rPr lang="en-GB" altLang="en-US" sz="3600">
                <a:solidFill>
                  <a:srgbClr val="FFFF00"/>
                </a:solidFill>
              </a:rPr>
              <a:t>Estrone</a:t>
            </a:r>
            <a:r>
              <a:rPr lang="en-GB" altLang="en-US" sz="3600">
                <a:solidFill>
                  <a:srgbClr val="FFFFFF"/>
                </a:solidFill>
              </a:rPr>
              <a:t> mainly targets the mid portion of the uterus.</a:t>
            </a:r>
          </a:p>
          <a:p>
            <a:pPr eaLnBrk="1" hangingPunct="1">
              <a:lnSpc>
                <a:spcPct val="98000"/>
              </a:lnSpc>
              <a:spcBef>
                <a:spcPct val="50000"/>
              </a:spcBef>
            </a:pPr>
            <a:r>
              <a:rPr lang="en-GB" altLang="en-US" sz="3600">
                <a:solidFill>
                  <a:srgbClr val="FFFF00"/>
                </a:solidFill>
              </a:rPr>
              <a:t>Estriol</a:t>
            </a:r>
            <a:r>
              <a:rPr lang="en-GB" altLang="en-US" sz="3600">
                <a:solidFill>
                  <a:srgbClr val="FFFFFF"/>
                </a:solidFill>
              </a:rPr>
              <a:t> mainly targets the lower one third of the uterus and the vagina.</a:t>
            </a:r>
            <a:endParaRPr lang="en-US" altLang="en-US" sz="3600">
              <a:solidFill>
                <a:srgbClr val="FFFFFF"/>
              </a:solidFill>
            </a:endParaRPr>
          </a:p>
        </p:txBody>
      </p:sp>
    </p:spTree>
  </p:cSld>
  <p:clrMapOvr>
    <a:masterClrMapping/>
  </p:clrMapOvr>
  <p:transition>
    <p:fade/>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684213" y="434975"/>
            <a:ext cx="4246562" cy="6064250"/>
          </a:xfrm>
          <a:prstGeom prst="rect">
            <a:avLst/>
          </a:prstGeom>
          <a:noFill/>
          <a:ln w="9525">
            <a:noFill/>
            <a:miter lim="800000"/>
            <a:headEnd/>
            <a:tailEnd/>
          </a:ln>
          <a:effectLst/>
        </p:spPr>
        <p:txBody>
          <a:bodyPr>
            <a:spAutoFit/>
          </a:bodyPr>
          <a:lstStyle/>
          <a:p>
            <a:pPr eaLnBrk="1" hangingPunct="1">
              <a:lnSpc>
                <a:spcPct val="98000"/>
              </a:lnSpc>
              <a:spcBef>
                <a:spcPct val="50000"/>
              </a:spcBef>
            </a:pPr>
            <a:r>
              <a:rPr lang="en-GB" altLang="en-US" sz="3600">
                <a:solidFill>
                  <a:srgbClr val="FFFF00"/>
                </a:solidFill>
              </a:rPr>
              <a:t>Estrogens</a:t>
            </a:r>
            <a:r>
              <a:rPr lang="en-GB" altLang="en-US" sz="3600">
                <a:solidFill>
                  <a:srgbClr val="FFFFFF"/>
                </a:solidFill>
              </a:rPr>
              <a:t> stimulate the development of tissues involved with reproduction. They stimulate the size and number of cells by increasing the rate of protein synthesis.</a:t>
            </a:r>
            <a:endParaRPr lang="en-US" altLang="en-US" sz="3600">
              <a:solidFill>
                <a:srgbClr val="FFFFFF"/>
              </a:solidFill>
            </a:endParaRPr>
          </a:p>
        </p:txBody>
      </p:sp>
      <p:pic>
        <p:nvPicPr>
          <p:cNvPr id="248835" name="Picture 1"/>
          <p:cNvPicPr>
            <a:picLocks noChangeAspect="1"/>
          </p:cNvPicPr>
          <p:nvPr/>
        </p:nvPicPr>
        <p:blipFill>
          <a:blip r:embed="rId2" cstate="print"/>
          <a:srcRect/>
          <a:stretch>
            <a:fillRect/>
          </a:stretch>
        </p:blipFill>
        <p:spPr bwMode="auto">
          <a:xfrm>
            <a:off x="4781550" y="585788"/>
            <a:ext cx="3762375" cy="57023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4"/>
          <p:cNvSpPr txBox="1">
            <a:spLocks noChangeArrowheads="1"/>
          </p:cNvSpPr>
          <p:nvPr/>
        </p:nvSpPr>
        <p:spPr bwMode="auto">
          <a:xfrm>
            <a:off x="863600" y="649288"/>
            <a:ext cx="7416800" cy="5559425"/>
          </a:xfrm>
          <a:prstGeom prst="rect">
            <a:avLst/>
          </a:prstGeom>
          <a:noFill/>
          <a:ln w="9525">
            <a:noFill/>
            <a:miter lim="800000"/>
            <a:headEnd/>
            <a:tailEnd/>
          </a:ln>
          <a:effectLst/>
        </p:spPr>
        <p:txBody>
          <a:bodyPr>
            <a:spAutoFit/>
          </a:bodyPr>
          <a:lstStyle/>
          <a:p>
            <a:pPr eaLnBrk="1" hangingPunct="1">
              <a:lnSpc>
                <a:spcPct val="112000"/>
              </a:lnSpc>
              <a:spcBef>
                <a:spcPct val="50000"/>
              </a:spcBef>
            </a:pPr>
            <a:r>
              <a:rPr lang="en-GB" altLang="en-US" sz="3600">
                <a:solidFill>
                  <a:srgbClr val="FFFFFF"/>
                </a:solidFill>
              </a:rPr>
              <a:t>There is </a:t>
            </a:r>
            <a:r>
              <a:rPr lang="en-GB" altLang="en-US" sz="3600">
                <a:solidFill>
                  <a:srgbClr val="FFFF00"/>
                </a:solidFill>
              </a:rPr>
              <a:t>proliferation</a:t>
            </a:r>
            <a:r>
              <a:rPr lang="en-GB" altLang="en-US" sz="3600">
                <a:solidFill>
                  <a:srgbClr val="FFFFFF"/>
                </a:solidFill>
              </a:rPr>
              <a:t> of the vaginal epithelium, the uterine endometrium and glandular hypertrophy. </a:t>
            </a:r>
          </a:p>
          <a:p>
            <a:pPr eaLnBrk="1" hangingPunct="1">
              <a:lnSpc>
                <a:spcPct val="112000"/>
              </a:lnSpc>
              <a:spcBef>
                <a:spcPct val="50000"/>
              </a:spcBef>
            </a:pPr>
            <a:endParaRPr lang="en-GB" altLang="en-US" sz="3600">
              <a:solidFill>
                <a:srgbClr val="FFFFFF"/>
              </a:solidFill>
            </a:endParaRPr>
          </a:p>
          <a:p>
            <a:pPr eaLnBrk="1" hangingPunct="1">
              <a:lnSpc>
                <a:spcPct val="112000"/>
              </a:lnSpc>
              <a:spcBef>
                <a:spcPct val="50000"/>
              </a:spcBef>
            </a:pPr>
            <a:r>
              <a:rPr lang="en-GB" altLang="en-US" sz="3600">
                <a:solidFill>
                  <a:srgbClr val="FFFFFF"/>
                </a:solidFill>
              </a:rPr>
              <a:t>The myometrium develops an intrinsic rhythmical motility and the breast ducts proliferate.                            </a:t>
            </a:r>
            <a:endParaRPr lang="en-US" altLang="en-US" sz="3600">
              <a:solidFill>
                <a:srgbClr val="FFFFFF"/>
              </a:solidFill>
            </a:endParaRPr>
          </a:p>
        </p:txBody>
      </p:sp>
    </p:spTree>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971550" y="2060575"/>
            <a:ext cx="7500938" cy="230822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FF"/>
                </a:solidFill>
              </a:rPr>
              <a:t>Estrogens have some </a:t>
            </a:r>
            <a:r>
              <a:rPr lang="en-GB" altLang="en-US" sz="3600">
                <a:solidFill>
                  <a:srgbClr val="FFFF00"/>
                </a:solidFill>
              </a:rPr>
              <a:t>anabolic </a:t>
            </a:r>
            <a:r>
              <a:rPr lang="en-GB" altLang="en-US" sz="3600">
                <a:solidFill>
                  <a:srgbClr val="FFFFFF"/>
                </a:solidFill>
              </a:rPr>
              <a:t>effects on bone and cartilage but largely function by inhibiting the breakdown of bone cells.</a:t>
            </a:r>
            <a:endParaRPr lang="en-US" altLang="en-US" sz="3600">
              <a:solidFill>
                <a:srgbClr val="FFFFFF"/>
              </a:solidFill>
            </a:endParaRPr>
          </a:p>
        </p:txBody>
      </p:sp>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3"/>
          <p:cNvSpPr txBox="1">
            <a:spLocks noChangeArrowheads="1"/>
          </p:cNvSpPr>
          <p:nvPr/>
        </p:nvSpPr>
        <p:spPr bwMode="auto">
          <a:xfrm>
            <a:off x="679450" y="639763"/>
            <a:ext cx="7785100" cy="5578475"/>
          </a:xfrm>
          <a:prstGeom prst="rect">
            <a:avLst/>
          </a:prstGeom>
          <a:noFill/>
          <a:ln w="9525">
            <a:noFill/>
            <a:miter lim="800000"/>
            <a:headEnd/>
            <a:tailEnd/>
          </a:ln>
          <a:effectLst/>
        </p:spPr>
        <p:txBody>
          <a:bodyPr>
            <a:spAutoFit/>
          </a:bodyPr>
          <a:lstStyle/>
          <a:p>
            <a:pPr eaLnBrk="1" hangingPunct="1">
              <a:lnSpc>
                <a:spcPct val="99000"/>
              </a:lnSpc>
              <a:spcBef>
                <a:spcPct val="50000"/>
              </a:spcBef>
            </a:pPr>
            <a:r>
              <a:rPr lang="en-GB" altLang="en-US" sz="3600">
                <a:solidFill>
                  <a:schemeClr val="bg1"/>
                </a:solidFill>
              </a:rPr>
              <a:t>There are two estrogen receptors </a:t>
            </a:r>
            <a:r>
              <a:rPr lang="el-GR" altLang="en-US" sz="3600">
                <a:solidFill>
                  <a:srgbClr val="FFFF00"/>
                </a:solidFill>
                <a:cs typeface="Arial" charset="0"/>
              </a:rPr>
              <a:t>α</a:t>
            </a:r>
            <a:r>
              <a:rPr lang="en-GB" altLang="en-US" sz="3600">
                <a:solidFill>
                  <a:srgbClr val="FFFF00"/>
                </a:solidFill>
                <a:cs typeface="Arial" charset="0"/>
              </a:rPr>
              <a:t> and </a:t>
            </a:r>
            <a:r>
              <a:rPr lang="el-GR" altLang="en-US" sz="3600">
                <a:solidFill>
                  <a:srgbClr val="FFFF00"/>
                </a:solidFill>
                <a:cs typeface="Arial" charset="0"/>
              </a:rPr>
              <a:t>β</a:t>
            </a:r>
            <a:r>
              <a:rPr lang="en-GB" altLang="en-US" sz="3600">
                <a:solidFill>
                  <a:schemeClr val="bg1"/>
                </a:solidFill>
                <a:cs typeface="Arial" charset="0"/>
              </a:rPr>
              <a:t> which are expressed to varying extents in most organs including the uterus, ovaries, breast, brain, lung, liver, gastrointestinal tract, bone kidney, genitourinary tract, prostate and testes.                                         They are expressed to a much greater level in carcinomas.</a:t>
            </a:r>
            <a:endParaRPr lang="el-GR" altLang="en-US" sz="3600">
              <a:solidFill>
                <a:schemeClr val="bg1"/>
              </a:solidFill>
              <a:cs typeface="Arial" charset="0"/>
            </a:endParaRPr>
          </a:p>
        </p:txBody>
      </p:sp>
    </p:spTree>
  </p:cSld>
  <p:clrMapOvr>
    <a:masterClrMapping/>
  </p:clrMapOvr>
  <p:transition>
    <p:fade/>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41288" y="184150"/>
            <a:ext cx="6264275" cy="1143000"/>
          </a:xfrm>
        </p:spPr>
        <p:txBody>
          <a:bodyPr/>
          <a:lstStyle/>
          <a:p>
            <a:pPr eaLnBrk="1" hangingPunct="1"/>
            <a:r>
              <a:rPr lang="en-GB" altLang="en-US" sz="3600" b="1" smtClean="0">
                <a:solidFill>
                  <a:srgbClr val="FFFF00"/>
                </a:solidFill>
              </a:rPr>
              <a:t>Mechanisms of action</a:t>
            </a:r>
            <a:endParaRPr lang="en-US" altLang="en-US" sz="3600" b="1" smtClean="0">
              <a:solidFill>
                <a:srgbClr val="FFFF00"/>
              </a:solidFill>
            </a:endParaRPr>
          </a:p>
        </p:txBody>
      </p:sp>
      <p:sp>
        <p:nvSpPr>
          <p:cNvPr id="3096579" name="Rectangle 3"/>
          <p:cNvSpPr>
            <a:spLocks noGrp="1" noChangeArrowheads="1"/>
          </p:cNvSpPr>
          <p:nvPr>
            <p:ph type="body" idx="1"/>
          </p:nvPr>
        </p:nvSpPr>
        <p:spPr>
          <a:xfrm>
            <a:off x="681038" y="1298575"/>
            <a:ext cx="7781925" cy="5472113"/>
          </a:xfrm>
        </p:spPr>
        <p:txBody>
          <a:bodyPr/>
          <a:lstStyle/>
          <a:p>
            <a:pPr marL="609600" indent="-609600" eaLnBrk="1" hangingPunct="1">
              <a:lnSpc>
                <a:spcPct val="95000"/>
              </a:lnSpc>
              <a:spcBef>
                <a:spcPct val="50000"/>
              </a:spcBef>
              <a:buFontTx/>
              <a:buAutoNum type="arabicPeriod"/>
            </a:pPr>
            <a:r>
              <a:rPr lang="en-GB" altLang="en-US" sz="3600" b="1" smtClean="0">
                <a:solidFill>
                  <a:schemeClr val="bg1"/>
                </a:solidFill>
              </a:rPr>
              <a:t>Bind to cell membrane ER and stimulate secondary messengers.</a:t>
            </a:r>
          </a:p>
          <a:p>
            <a:pPr marL="609600" indent="-609600" eaLnBrk="1" hangingPunct="1">
              <a:lnSpc>
                <a:spcPct val="95000"/>
              </a:lnSpc>
              <a:spcBef>
                <a:spcPct val="50000"/>
              </a:spcBef>
              <a:buFontTx/>
              <a:buAutoNum type="arabicPeriod"/>
            </a:pPr>
            <a:r>
              <a:rPr lang="en-GB" altLang="en-US" sz="3600" b="1" smtClean="0">
                <a:solidFill>
                  <a:schemeClr val="bg1"/>
                </a:solidFill>
              </a:rPr>
              <a:t>Bind to nuclear ER and regulate gene expression.</a:t>
            </a:r>
          </a:p>
          <a:p>
            <a:pPr marL="609600" indent="-609600" eaLnBrk="1" hangingPunct="1">
              <a:lnSpc>
                <a:spcPct val="95000"/>
              </a:lnSpc>
              <a:spcBef>
                <a:spcPct val="50000"/>
              </a:spcBef>
              <a:buFontTx/>
              <a:buAutoNum type="arabicPeriod"/>
            </a:pPr>
            <a:r>
              <a:rPr lang="en-GB" altLang="en-US" sz="3600" b="1" smtClean="0">
                <a:solidFill>
                  <a:schemeClr val="bg1"/>
                </a:solidFill>
              </a:rPr>
              <a:t>E1 and E2 are metabolized to catechol estrogens which maybe carcinogenic.</a:t>
            </a:r>
            <a:endParaRPr lang="en-US" altLang="en-US" sz="360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96579">
                                            <p:txEl>
                                              <p:pRg st="0" end="0"/>
                                            </p:txEl>
                                          </p:spTgt>
                                        </p:tgtEl>
                                        <p:attrNameLst>
                                          <p:attrName>style.visibility</p:attrName>
                                        </p:attrNameLst>
                                      </p:cBhvr>
                                      <p:to>
                                        <p:strVal val="visible"/>
                                      </p:to>
                                    </p:set>
                                    <p:animEffect transition="in" filter="wipe(left)">
                                      <p:cBhvr>
                                        <p:cTn id="7" dur="2000"/>
                                        <p:tgtEl>
                                          <p:spTgt spid="3096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96579">
                                            <p:txEl>
                                              <p:pRg st="1" end="1"/>
                                            </p:txEl>
                                          </p:spTgt>
                                        </p:tgtEl>
                                        <p:attrNameLst>
                                          <p:attrName>style.visibility</p:attrName>
                                        </p:attrNameLst>
                                      </p:cBhvr>
                                      <p:to>
                                        <p:strVal val="visible"/>
                                      </p:to>
                                    </p:set>
                                    <p:animEffect transition="in" filter="wipe(left)">
                                      <p:cBhvr>
                                        <p:cTn id="12" dur="2000"/>
                                        <p:tgtEl>
                                          <p:spTgt spid="3096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96579">
                                            <p:txEl>
                                              <p:pRg st="2" end="2"/>
                                            </p:txEl>
                                          </p:spTgt>
                                        </p:tgtEl>
                                        <p:attrNameLst>
                                          <p:attrName>style.visibility</p:attrName>
                                        </p:attrNameLst>
                                      </p:cBhvr>
                                      <p:to>
                                        <p:strVal val="visible"/>
                                      </p:to>
                                    </p:set>
                                    <p:animEffect transition="in" filter="wipe(left)">
                                      <p:cBhvr>
                                        <p:cTn id="17" dur="2000"/>
                                        <p:tgtEl>
                                          <p:spTgt spid="3096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657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850" name="Text Box 2"/>
          <p:cNvSpPr txBox="1">
            <a:spLocks noChangeArrowheads="1"/>
          </p:cNvSpPr>
          <p:nvPr/>
        </p:nvSpPr>
        <p:spPr bwMode="auto">
          <a:xfrm>
            <a:off x="827088" y="908050"/>
            <a:ext cx="3819525" cy="4921250"/>
          </a:xfrm>
          <a:prstGeom prst="rect">
            <a:avLst/>
          </a:prstGeom>
          <a:noFill/>
          <a:ln w="9525">
            <a:noFill/>
            <a:miter lim="800000"/>
            <a:headEnd/>
            <a:tailEnd/>
          </a:ln>
          <a:effectLst/>
        </p:spPr>
        <p:txBody>
          <a:bodyPr>
            <a:spAutoFit/>
          </a:bodyPr>
          <a:lstStyle/>
          <a:p>
            <a:pPr eaLnBrk="1" hangingPunct="1">
              <a:lnSpc>
                <a:spcPct val="110000"/>
              </a:lnSpc>
              <a:spcBef>
                <a:spcPct val="50000"/>
              </a:spcBef>
            </a:pPr>
            <a:r>
              <a:rPr lang="en-GB" altLang="en-US" sz="3600">
                <a:solidFill>
                  <a:srgbClr val="F6F000"/>
                </a:solidFill>
              </a:rPr>
              <a:t>Melatonin</a:t>
            </a:r>
            <a:r>
              <a:rPr lang="en-GB" altLang="en-US" sz="3600">
                <a:solidFill>
                  <a:schemeClr val="bg1"/>
                </a:solidFill>
              </a:rPr>
              <a:t> production is small in young children, peaks around puberty and declines after 50 years of age.</a:t>
            </a:r>
          </a:p>
        </p:txBody>
      </p:sp>
      <p:pic>
        <p:nvPicPr>
          <p:cNvPr id="30723" name="Picture 5" descr="Little boy in bed"/>
          <p:cNvPicPr>
            <a:picLocks noChangeAspect="1" noChangeArrowheads="1"/>
          </p:cNvPicPr>
          <p:nvPr/>
        </p:nvPicPr>
        <p:blipFill>
          <a:blip r:embed="rId2" cstate="print"/>
          <a:srcRect/>
          <a:stretch>
            <a:fillRect/>
          </a:stretch>
        </p:blipFill>
        <p:spPr bwMode="auto">
          <a:xfrm>
            <a:off x="4710113" y="549275"/>
            <a:ext cx="3822700" cy="2911475"/>
          </a:xfrm>
          <a:prstGeom prst="rect">
            <a:avLst/>
          </a:prstGeom>
          <a:noFill/>
          <a:ln w="9525">
            <a:noFill/>
            <a:miter lim="800000"/>
            <a:headEnd/>
            <a:tailEnd/>
          </a:ln>
        </p:spPr>
      </p:pic>
      <p:pic>
        <p:nvPicPr>
          <p:cNvPr id="30724" name="Picture 7"/>
          <p:cNvPicPr>
            <a:picLocks noChangeAspect="1" noChangeArrowheads="1"/>
          </p:cNvPicPr>
          <p:nvPr/>
        </p:nvPicPr>
        <p:blipFill>
          <a:blip r:embed="rId3" cstate="print"/>
          <a:srcRect/>
          <a:stretch>
            <a:fillRect/>
          </a:stretch>
        </p:blipFill>
        <p:spPr bwMode="auto">
          <a:xfrm>
            <a:off x="4710113" y="3446463"/>
            <a:ext cx="3822700" cy="286226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90850"/>
                                        </p:tgtEl>
                                        <p:attrNameLst>
                                          <p:attrName>style.visibility</p:attrName>
                                        </p:attrNameLst>
                                      </p:cBhvr>
                                      <p:to>
                                        <p:strVal val="visible"/>
                                      </p:to>
                                    </p:set>
                                    <p:animEffect transition="in" filter="wipe(left)">
                                      <p:cBhvr>
                                        <p:cTn id="7" dur="500"/>
                                        <p:tgtEl>
                                          <p:spTgt spid="3790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850"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4"/>
          <p:cNvSpPr txBox="1">
            <a:spLocks noChangeArrowheads="1"/>
          </p:cNvSpPr>
          <p:nvPr/>
        </p:nvSpPr>
        <p:spPr bwMode="auto">
          <a:xfrm>
            <a:off x="1101725" y="2565400"/>
            <a:ext cx="6913563" cy="1477963"/>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6F000"/>
                </a:solidFill>
              </a:rPr>
              <a:t>The Metabolism of </a:t>
            </a:r>
          </a:p>
          <a:p>
            <a:pPr algn="ctr" eaLnBrk="1" hangingPunct="1">
              <a:spcBef>
                <a:spcPct val="50000"/>
              </a:spcBef>
            </a:pPr>
            <a:r>
              <a:rPr lang="en-GB" altLang="en-US" sz="3600">
                <a:solidFill>
                  <a:srgbClr val="F6F000"/>
                </a:solidFill>
              </a:rPr>
              <a:t>17</a:t>
            </a:r>
            <a:r>
              <a:rPr lang="el-GR" altLang="en-US" sz="3600">
                <a:solidFill>
                  <a:srgbClr val="F6F000"/>
                </a:solidFill>
                <a:ea typeface="Arial Unicode MS" pitchFamily="34" charset="-128"/>
                <a:cs typeface="Arial Unicode MS" pitchFamily="34" charset="-128"/>
              </a:rPr>
              <a:t>β</a:t>
            </a:r>
            <a:r>
              <a:rPr lang="en-GB" altLang="en-US" sz="3600">
                <a:solidFill>
                  <a:srgbClr val="F6F000"/>
                </a:solidFill>
                <a:ea typeface="Arial Unicode MS" pitchFamily="34" charset="-128"/>
                <a:cs typeface="Arial Unicode MS" pitchFamily="34" charset="-128"/>
              </a:rPr>
              <a:t>-ESTRADIOL</a:t>
            </a:r>
            <a:endParaRPr lang="el-GR" altLang="en-US" sz="3600">
              <a:solidFill>
                <a:srgbClr val="F6F000"/>
              </a:solidFill>
              <a:ea typeface="Arial Unicode MS" pitchFamily="34" charset="-128"/>
              <a:cs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AutoShape 2"/>
          <p:cNvSpPr>
            <a:spLocks noChangeArrowheads="1"/>
          </p:cNvSpPr>
          <p:nvPr/>
        </p:nvSpPr>
        <p:spPr bwMode="auto">
          <a:xfrm rot="5400000">
            <a:off x="5508625" y="1844675"/>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54979" name="AutoShape 3"/>
          <p:cNvSpPr>
            <a:spLocks noChangeArrowheads="1"/>
          </p:cNvSpPr>
          <p:nvPr/>
        </p:nvSpPr>
        <p:spPr bwMode="auto">
          <a:xfrm rot="5400000">
            <a:off x="3059113" y="2638425"/>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54980"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2</a:t>
            </a:r>
          </a:p>
        </p:txBody>
      </p:sp>
      <p:sp>
        <p:nvSpPr>
          <p:cNvPr id="254981" name="Text Box 5"/>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3</a:t>
            </a:r>
          </a:p>
        </p:txBody>
      </p:sp>
      <p:sp>
        <p:nvSpPr>
          <p:cNvPr id="254982"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54983" name="Text Box 7"/>
          <p:cNvSpPr txBox="1">
            <a:spLocks noChangeArrowheads="1"/>
          </p:cNvSpPr>
          <p:nvPr/>
        </p:nvSpPr>
        <p:spPr bwMode="auto">
          <a:xfrm>
            <a:off x="6011863" y="2133600"/>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54984" name="Line 8"/>
          <p:cNvSpPr>
            <a:spLocks noChangeShapeType="1"/>
          </p:cNvSpPr>
          <p:nvPr/>
        </p:nvSpPr>
        <p:spPr bwMode="auto">
          <a:xfrm flipV="1">
            <a:off x="5508625" y="1773238"/>
            <a:ext cx="0" cy="215900"/>
          </a:xfrm>
          <a:prstGeom prst="line">
            <a:avLst/>
          </a:prstGeom>
          <a:noFill/>
          <a:ln w="38100">
            <a:solidFill>
              <a:schemeClr val="bg1"/>
            </a:solidFill>
            <a:round/>
            <a:headEnd/>
            <a:tailEnd/>
          </a:ln>
          <a:effectLst/>
        </p:spPr>
        <p:txBody>
          <a:bodyPr/>
          <a:lstStyle/>
          <a:p>
            <a:endParaRPr lang="en-GB"/>
          </a:p>
        </p:txBody>
      </p:sp>
      <p:sp>
        <p:nvSpPr>
          <p:cNvPr id="254985" name="AutoShape 9"/>
          <p:cNvSpPr>
            <a:spLocks noChangeArrowheads="1"/>
          </p:cNvSpPr>
          <p:nvPr/>
        </p:nvSpPr>
        <p:spPr bwMode="auto">
          <a:xfrm rot="5400000">
            <a:off x="3994150" y="26384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54986" name="AutoShape 10"/>
          <p:cNvSpPr>
            <a:spLocks noChangeArrowheads="1"/>
          </p:cNvSpPr>
          <p:nvPr/>
        </p:nvSpPr>
        <p:spPr bwMode="auto">
          <a:xfrm rot="5400000">
            <a:off x="4498975" y="184626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54987" name="Line 11"/>
          <p:cNvSpPr>
            <a:spLocks noChangeShapeType="1"/>
          </p:cNvSpPr>
          <p:nvPr/>
        </p:nvSpPr>
        <p:spPr bwMode="auto">
          <a:xfrm flipV="1">
            <a:off x="6084888" y="1628775"/>
            <a:ext cx="0" cy="215900"/>
          </a:xfrm>
          <a:prstGeom prst="line">
            <a:avLst/>
          </a:prstGeom>
          <a:noFill/>
          <a:ln w="38100">
            <a:solidFill>
              <a:schemeClr val="bg1"/>
            </a:solidFill>
            <a:round/>
            <a:headEnd/>
            <a:tailEnd/>
          </a:ln>
          <a:effectLst/>
        </p:spPr>
        <p:txBody>
          <a:bodyPr/>
          <a:lstStyle/>
          <a:p>
            <a:endParaRPr lang="en-GB"/>
          </a:p>
        </p:txBody>
      </p:sp>
      <p:sp>
        <p:nvSpPr>
          <p:cNvPr id="254988" name="Text Box 12"/>
          <p:cNvSpPr txBox="1">
            <a:spLocks noChangeArrowheads="1"/>
          </p:cNvSpPr>
          <p:nvPr/>
        </p:nvSpPr>
        <p:spPr bwMode="auto">
          <a:xfrm>
            <a:off x="5940425" y="1268413"/>
            <a:ext cx="5762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254989" name="Text Box 13"/>
          <p:cNvSpPr txBox="1">
            <a:spLocks noChangeArrowheads="1"/>
          </p:cNvSpPr>
          <p:nvPr/>
        </p:nvSpPr>
        <p:spPr bwMode="auto">
          <a:xfrm>
            <a:off x="827088" y="482600"/>
            <a:ext cx="7659687"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17-</a:t>
            </a:r>
            <a:r>
              <a:rPr lang="el-GR" altLang="en-US" sz="3600">
                <a:solidFill>
                  <a:srgbClr val="FFFF00"/>
                </a:solidFill>
              </a:rPr>
              <a:t>β</a:t>
            </a:r>
            <a:r>
              <a:rPr lang="en-GB" altLang="en-US" sz="3600">
                <a:solidFill>
                  <a:srgbClr val="FFFF00"/>
                </a:solidFill>
              </a:rPr>
              <a:t> Estradiol (E2) hydroxylation</a:t>
            </a:r>
            <a:endParaRPr lang="en-US" altLang="en-US" sz="3600">
              <a:solidFill>
                <a:srgbClr val="FFFF00"/>
              </a:solidFill>
            </a:endParaRPr>
          </a:p>
        </p:txBody>
      </p:sp>
      <p:sp>
        <p:nvSpPr>
          <p:cNvPr id="254990" name="Text Box 14"/>
          <p:cNvSpPr txBox="1">
            <a:spLocks noChangeArrowheads="1"/>
          </p:cNvSpPr>
          <p:nvPr/>
        </p:nvSpPr>
        <p:spPr bwMode="auto">
          <a:xfrm>
            <a:off x="5364163" y="1484313"/>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54991" name="Text Box 21"/>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t>2</a:t>
            </a:r>
          </a:p>
        </p:txBody>
      </p:sp>
      <p:sp>
        <p:nvSpPr>
          <p:cNvPr id="254992" name="Text Box 24"/>
          <p:cNvSpPr txBox="1">
            <a:spLocks noChangeArrowheads="1"/>
          </p:cNvSpPr>
          <p:nvPr/>
        </p:nvSpPr>
        <p:spPr bwMode="auto">
          <a:xfrm>
            <a:off x="5724525" y="5013325"/>
            <a:ext cx="433388"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15</a:t>
            </a:r>
          </a:p>
        </p:txBody>
      </p:sp>
      <p:sp>
        <p:nvSpPr>
          <p:cNvPr id="254993" name="Text Box 29"/>
          <p:cNvSpPr txBox="1">
            <a:spLocks noChangeArrowheads="1"/>
          </p:cNvSpPr>
          <p:nvPr/>
        </p:nvSpPr>
        <p:spPr bwMode="auto">
          <a:xfrm>
            <a:off x="3419475" y="29241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54994" name="Text Box 30"/>
          <p:cNvSpPr txBox="1">
            <a:spLocks noChangeArrowheads="1"/>
          </p:cNvSpPr>
          <p:nvPr/>
        </p:nvSpPr>
        <p:spPr bwMode="auto">
          <a:xfrm>
            <a:off x="4356100" y="29241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54995" name="Text Box 31"/>
          <p:cNvSpPr txBox="1">
            <a:spLocks noChangeArrowheads="1"/>
          </p:cNvSpPr>
          <p:nvPr/>
        </p:nvSpPr>
        <p:spPr bwMode="auto">
          <a:xfrm>
            <a:off x="4859338" y="21336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54996" name="Text Box 32"/>
          <p:cNvSpPr txBox="1">
            <a:spLocks noChangeArrowheads="1"/>
          </p:cNvSpPr>
          <p:nvPr/>
        </p:nvSpPr>
        <p:spPr bwMode="auto">
          <a:xfrm>
            <a:off x="5724525" y="2133600"/>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54997" name="Text Box 37"/>
          <p:cNvSpPr txBox="1">
            <a:spLocks noChangeArrowheads="1"/>
          </p:cNvSpPr>
          <p:nvPr/>
        </p:nvSpPr>
        <p:spPr bwMode="auto">
          <a:xfrm>
            <a:off x="2555875" y="3284538"/>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a:t>
            </a:r>
            <a:endParaRPr lang="en-GB" altLang="en-US" sz="1200">
              <a:solidFill>
                <a:schemeClr val="bg1"/>
              </a:solidFill>
            </a:endParaRPr>
          </a:p>
        </p:txBody>
      </p:sp>
      <p:sp>
        <p:nvSpPr>
          <p:cNvPr id="254998" name="Text Box 38"/>
          <p:cNvSpPr txBox="1">
            <a:spLocks noChangeArrowheads="1"/>
          </p:cNvSpPr>
          <p:nvPr/>
        </p:nvSpPr>
        <p:spPr bwMode="auto">
          <a:xfrm rot="-1759391">
            <a:off x="28432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_</a:t>
            </a:r>
          </a:p>
        </p:txBody>
      </p:sp>
      <p:sp>
        <p:nvSpPr>
          <p:cNvPr id="254999" name="Line 45"/>
          <p:cNvSpPr>
            <a:spLocks noChangeShapeType="1"/>
          </p:cNvSpPr>
          <p:nvPr/>
        </p:nvSpPr>
        <p:spPr bwMode="auto">
          <a:xfrm rot="180000" flipV="1">
            <a:off x="3348038" y="2708275"/>
            <a:ext cx="215900" cy="142875"/>
          </a:xfrm>
          <a:prstGeom prst="line">
            <a:avLst/>
          </a:prstGeom>
          <a:noFill/>
          <a:ln w="38100">
            <a:solidFill>
              <a:schemeClr val="bg1"/>
            </a:solidFill>
            <a:round/>
            <a:headEnd/>
            <a:tailEnd/>
          </a:ln>
          <a:effectLst/>
        </p:spPr>
        <p:txBody>
          <a:bodyPr/>
          <a:lstStyle/>
          <a:p>
            <a:endParaRPr lang="en-GB"/>
          </a:p>
        </p:txBody>
      </p:sp>
      <p:sp>
        <p:nvSpPr>
          <p:cNvPr id="255000" name="Line 46"/>
          <p:cNvSpPr>
            <a:spLocks noChangeShapeType="1"/>
          </p:cNvSpPr>
          <p:nvPr/>
        </p:nvSpPr>
        <p:spPr bwMode="auto">
          <a:xfrm flipV="1">
            <a:off x="3995738" y="2924175"/>
            <a:ext cx="0" cy="360363"/>
          </a:xfrm>
          <a:prstGeom prst="line">
            <a:avLst/>
          </a:prstGeom>
          <a:noFill/>
          <a:ln w="38100">
            <a:solidFill>
              <a:schemeClr val="bg1"/>
            </a:solidFill>
            <a:round/>
            <a:headEnd/>
            <a:tailEnd/>
          </a:ln>
          <a:effectLst/>
        </p:spPr>
        <p:txBody>
          <a:bodyPr/>
          <a:lstStyle/>
          <a:p>
            <a:endParaRPr lang="en-GB"/>
          </a:p>
        </p:txBody>
      </p:sp>
      <p:sp>
        <p:nvSpPr>
          <p:cNvPr id="255001" name="Line 47"/>
          <p:cNvSpPr>
            <a:spLocks noChangeShapeType="1"/>
          </p:cNvSpPr>
          <p:nvPr/>
        </p:nvSpPr>
        <p:spPr bwMode="auto">
          <a:xfrm rot="120000">
            <a:off x="3275013" y="3309938"/>
            <a:ext cx="219075" cy="138112"/>
          </a:xfrm>
          <a:prstGeom prst="line">
            <a:avLst/>
          </a:prstGeom>
          <a:noFill/>
          <a:ln w="38100">
            <a:solidFill>
              <a:schemeClr val="bg1"/>
            </a:solidFill>
            <a:round/>
            <a:headEnd/>
            <a:tailEnd/>
          </a:ln>
          <a:effectLst/>
        </p:spPr>
        <p:txBody>
          <a:bodyPr/>
          <a:lstStyle/>
          <a:p>
            <a:endParaRPr lang="en-GB"/>
          </a:p>
        </p:txBody>
      </p:sp>
      <p:sp>
        <p:nvSpPr>
          <p:cNvPr id="255002" name="Text Box 52"/>
          <p:cNvSpPr txBox="1">
            <a:spLocks noChangeArrowheads="1"/>
          </p:cNvSpPr>
          <p:nvPr/>
        </p:nvSpPr>
        <p:spPr bwMode="auto">
          <a:xfrm>
            <a:off x="3454400" y="33099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4</a:t>
            </a:r>
          </a:p>
        </p:txBody>
      </p:sp>
      <p:sp>
        <p:nvSpPr>
          <p:cNvPr id="255003" name="Text Box 53"/>
          <p:cNvSpPr txBox="1">
            <a:spLocks noChangeArrowheads="1"/>
          </p:cNvSpPr>
          <p:nvPr/>
        </p:nvSpPr>
        <p:spPr bwMode="auto">
          <a:xfrm>
            <a:off x="3132138" y="27813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pic>
        <p:nvPicPr>
          <p:cNvPr id="255004" name="Picture 55" descr="ag00092_"/>
          <p:cNvPicPr>
            <a:picLocks noChangeAspect="1" noChangeArrowheads="1" noCrop="1"/>
          </p:cNvPicPr>
          <p:nvPr/>
        </p:nvPicPr>
        <p:blipFill>
          <a:blip r:embed="rId2" cstate="print"/>
          <a:srcRect/>
          <a:stretch>
            <a:fillRect/>
          </a:stretch>
        </p:blipFill>
        <p:spPr bwMode="auto">
          <a:xfrm>
            <a:off x="684213" y="2420938"/>
            <a:ext cx="2232025" cy="762000"/>
          </a:xfrm>
          <a:prstGeom prst="rect">
            <a:avLst/>
          </a:prstGeom>
          <a:noFill/>
          <a:ln w="9525">
            <a:noFill/>
            <a:miter lim="800000"/>
            <a:headEnd/>
            <a:tailEnd/>
          </a:ln>
        </p:spPr>
      </p:pic>
      <p:pic>
        <p:nvPicPr>
          <p:cNvPr id="255005" name="Picture 56" descr="ag00092_"/>
          <p:cNvPicPr>
            <a:picLocks noChangeAspect="1" noChangeArrowheads="1" noCrop="1"/>
          </p:cNvPicPr>
          <p:nvPr/>
        </p:nvPicPr>
        <p:blipFill>
          <a:blip r:embed="rId2" cstate="print"/>
          <a:srcRect/>
          <a:stretch>
            <a:fillRect/>
          </a:stretch>
        </p:blipFill>
        <p:spPr bwMode="auto">
          <a:xfrm rot="-5400000">
            <a:off x="2357437" y="4635501"/>
            <a:ext cx="2600325" cy="762000"/>
          </a:xfrm>
          <a:prstGeom prst="rect">
            <a:avLst/>
          </a:prstGeom>
          <a:noFill/>
          <a:ln w="9525">
            <a:noFill/>
            <a:miter lim="800000"/>
            <a:headEnd/>
            <a:tailEnd/>
          </a:ln>
        </p:spPr>
      </p:pic>
      <p:pic>
        <p:nvPicPr>
          <p:cNvPr id="255006" name="Picture 57" descr="ag00092_"/>
          <p:cNvPicPr>
            <a:picLocks noChangeAspect="1" noChangeArrowheads="1" noCrop="1"/>
          </p:cNvPicPr>
          <p:nvPr/>
        </p:nvPicPr>
        <p:blipFill>
          <a:blip r:embed="rId2" cstate="print"/>
          <a:srcRect/>
          <a:stretch>
            <a:fillRect/>
          </a:stretch>
        </p:blipFill>
        <p:spPr bwMode="auto">
          <a:xfrm rot="10800000">
            <a:off x="6626225" y="1916113"/>
            <a:ext cx="1905000" cy="762000"/>
          </a:xfrm>
          <a:prstGeom prst="rect">
            <a:avLst/>
          </a:prstGeom>
          <a:noFill/>
          <a:ln w="9525">
            <a:noFill/>
            <a:miter lim="800000"/>
            <a:headEnd/>
            <a:tailEnd/>
          </a:ln>
        </p:spPr>
      </p:pic>
      <p:sp>
        <p:nvSpPr>
          <p:cNvPr id="255007" name="Text Box 59"/>
          <p:cNvSpPr txBox="1">
            <a:spLocks noChangeArrowheads="1"/>
          </p:cNvSpPr>
          <p:nvPr/>
        </p:nvSpPr>
        <p:spPr bwMode="auto">
          <a:xfrm>
            <a:off x="2627313" y="2636838"/>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HO</a:t>
            </a:r>
            <a:endParaRPr lang="en-GB" altLang="en-US" sz="1200">
              <a:solidFill>
                <a:srgbClr val="FFFF00"/>
              </a:solidFill>
            </a:endParaRPr>
          </a:p>
        </p:txBody>
      </p:sp>
      <p:sp>
        <p:nvSpPr>
          <p:cNvPr id="255008" name="Text Box 60"/>
          <p:cNvSpPr txBox="1">
            <a:spLocks noChangeArrowheads="1"/>
          </p:cNvSpPr>
          <p:nvPr/>
        </p:nvSpPr>
        <p:spPr bwMode="auto">
          <a:xfrm>
            <a:off x="3492500" y="3644900"/>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55009" name="Text Box 61"/>
          <p:cNvSpPr txBox="1">
            <a:spLocks noChangeArrowheads="1"/>
          </p:cNvSpPr>
          <p:nvPr/>
        </p:nvSpPr>
        <p:spPr bwMode="auto">
          <a:xfrm>
            <a:off x="6443663" y="2133600"/>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55010" name="Text Box 62"/>
          <p:cNvSpPr txBox="1">
            <a:spLocks noChangeArrowheads="1"/>
          </p:cNvSpPr>
          <p:nvPr/>
        </p:nvSpPr>
        <p:spPr bwMode="auto">
          <a:xfrm>
            <a:off x="611188" y="2606675"/>
            <a:ext cx="1944687" cy="366713"/>
          </a:xfrm>
          <a:prstGeom prst="rect">
            <a:avLst/>
          </a:prstGeom>
          <a:noFill/>
          <a:ln w="9525">
            <a:noFill/>
            <a:miter lim="800000"/>
            <a:headEnd/>
            <a:tailEnd/>
          </a:ln>
          <a:effectLst/>
        </p:spPr>
        <p:txBody>
          <a:bodyPr>
            <a:spAutoFit/>
          </a:bodyPr>
          <a:lstStyle/>
          <a:p>
            <a:pPr eaLnBrk="1" hangingPunct="1">
              <a:spcBef>
                <a:spcPct val="50000"/>
              </a:spcBef>
            </a:pPr>
            <a:r>
              <a:rPr lang="en-GB" altLang="en-US" sz="1800">
                <a:solidFill>
                  <a:schemeClr val="bg1"/>
                </a:solidFill>
              </a:rPr>
              <a:t>CYP 1A1, 3A4</a:t>
            </a:r>
          </a:p>
        </p:txBody>
      </p:sp>
      <p:sp>
        <p:nvSpPr>
          <p:cNvPr id="255011" name="Text Box 63"/>
          <p:cNvSpPr txBox="1">
            <a:spLocks noChangeArrowheads="1"/>
          </p:cNvSpPr>
          <p:nvPr/>
        </p:nvSpPr>
        <p:spPr bwMode="auto">
          <a:xfrm>
            <a:off x="3492500" y="4437063"/>
            <a:ext cx="431800" cy="1878012"/>
          </a:xfrm>
          <a:prstGeom prst="rect">
            <a:avLst/>
          </a:prstGeom>
          <a:noFill/>
          <a:ln w="9525">
            <a:noFill/>
            <a:miter lim="800000"/>
            <a:headEnd/>
            <a:tailEnd/>
          </a:ln>
          <a:effectLst/>
        </p:spPr>
        <p:txBody>
          <a:bodyPr>
            <a:spAutoFit/>
          </a:bodyPr>
          <a:lstStyle/>
          <a:p>
            <a:pPr eaLnBrk="1" hangingPunct="1">
              <a:spcBef>
                <a:spcPct val="50000"/>
              </a:spcBef>
            </a:pPr>
            <a:r>
              <a:rPr lang="en-GB" altLang="en-US" sz="1800">
                <a:solidFill>
                  <a:schemeClr val="bg1"/>
                </a:solidFill>
              </a:rPr>
              <a:t>C  Y  P </a:t>
            </a:r>
          </a:p>
          <a:p>
            <a:pPr eaLnBrk="1" hangingPunct="1">
              <a:spcBef>
                <a:spcPct val="50000"/>
              </a:spcBef>
            </a:pPr>
            <a:r>
              <a:rPr lang="en-GB" altLang="en-US" sz="1800">
                <a:solidFill>
                  <a:schemeClr val="bg1"/>
                </a:solidFill>
              </a:rPr>
              <a:t>1  B  1</a:t>
            </a:r>
          </a:p>
        </p:txBody>
      </p:sp>
      <p:sp>
        <p:nvSpPr>
          <p:cNvPr id="255012" name="Text Box 64"/>
          <p:cNvSpPr txBox="1">
            <a:spLocks noChangeArrowheads="1"/>
          </p:cNvSpPr>
          <p:nvPr/>
        </p:nvSpPr>
        <p:spPr bwMode="auto">
          <a:xfrm>
            <a:off x="7235825" y="2133600"/>
            <a:ext cx="1295400" cy="366713"/>
          </a:xfrm>
          <a:prstGeom prst="rect">
            <a:avLst/>
          </a:prstGeom>
          <a:noFill/>
          <a:ln w="9525">
            <a:noFill/>
            <a:miter lim="800000"/>
            <a:headEnd/>
            <a:tailEnd/>
          </a:ln>
          <a:effectLst/>
        </p:spPr>
        <p:txBody>
          <a:bodyPr>
            <a:spAutoFit/>
          </a:bodyPr>
          <a:lstStyle/>
          <a:p>
            <a:pPr eaLnBrk="1" hangingPunct="1">
              <a:spcBef>
                <a:spcPct val="50000"/>
              </a:spcBef>
            </a:pPr>
            <a:r>
              <a:rPr lang="en-GB" altLang="en-US" sz="1800">
                <a:solidFill>
                  <a:schemeClr val="bg1"/>
                </a:solidFill>
              </a:rPr>
              <a:t>CYP 1A2</a:t>
            </a:r>
          </a:p>
        </p:txBody>
      </p:sp>
      <p:sp>
        <p:nvSpPr>
          <p:cNvPr id="255013" name="Text Box 65"/>
          <p:cNvSpPr txBox="1">
            <a:spLocks noChangeArrowheads="1"/>
          </p:cNvSpPr>
          <p:nvPr/>
        </p:nvSpPr>
        <p:spPr bwMode="auto">
          <a:xfrm>
            <a:off x="3995738" y="5949950"/>
            <a:ext cx="3024187" cy="366713"/>
          </a:xfrm>
          <a:prstGeom prst="rect">
            <a:avLst/>
          </a:prstGeom>
          <a:noFill/>
          <a:ln w="9525">
            <a:noFill/>
            <a:miter lim="800000"/>
            <a:headEnd/>
            <a:tailEnd/>
          </a:ln>
          <a:effectLst/>
        </p:spPr>
        <p:txBody>
          <a:bodyPr>
            <a:spAutoFit/>
          </a:bodyPr>
          <a:lstStyle/>
          <a:p>
            <a:pPr eaLnBrk="1" hangingPunct="1"/>
            <a:r>
              <a:rPr lang="en-GB" altLang="en-US" sz="1800">
                <a:solidFill>
                  <a:schemeClr val="bg1"/>
                </a:solidFill>
              </a:rPr>
              <a:t>Occurs mainly in the liver</a:t>
            </a:r>
          </a:p>
        </p:txBody>
      </p:sp>
    </p:spTree>
  </p:cSld>
  <p:clrMapOvr>
    <a:masterClrMapping/>
  </p:clrMapOvr>
  <p:transition>
    <p:fade/>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1"/>
          <p:cNvPicPr>
            <a:picLocks noChangeAspect="1"/>
          </p:cNvPicPr>
          <p:nvPr/>
        </p:nvPicPr>
        <p:blipFill>
          <a:blip r:embed="rId2" cstate="print"/>
          <a:srcRect/>
          <a:stretch>
            <a:fillRect/>
          </a:stretch>
        </p:blipFill>
        <p:spPr bwMode="auto">
          <a:xfrm>
            <a:off x="679450" y="549275"/>
            <a:ext cx="7853363" cy="5759450"/>
          </a:xfrm>
          <a:prstGeom prst="rect">
            <a:avLst/>
          </a:prstGeom>
          <a:noFill/>
          <a:ln w="9525">
            <a:noFill/>
            <a:miter lim="800000"/>
            <a:headEnd/>
            <a:tailEnd/>
          </a:ln>
        </p:spPr>
      </p:pic>
    </p:spTree>
  </p:cSld>
  <p:clrMapOvr>
    <a:masterClrMapping/>
  </p:clrMapOvr>
  <p:transition>
    <p:fad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1"/>
          <p:cNvPicPr>
            <a:picLocks noChangeAspect="1"/>
          </p:cNvPicPr>
          <p:nvPr/>
        </p:nvPicPr>
        <p:blipFill>
          <a:blip r:embed="rId2" cstate="print"/>
          <a:srcRect/>
          <a:stretch>
            <a:fillRect/>
          </a:stretch>
        </p:blipFill>
        <p:spPr bwMode="auto">
          <a:xfrm>
            <a:off x="684213" y="549275"/>
            <a:ext cx="7848600" cy="5748338"/>
          </a:xfrm>
          <a:prstGeom prst="rect">
            <a:avLst/>
          </a:prstGeom>
          <a:noFill/>
          <a:ln w="9525">
            <a:noFill/>
            <a:miter lim="800000"/>
            <a:headEnd/>
            <a:tailEnd/>
          </a:ln>
        </p:spPr>
      </p:pic>
    </p:spTree>
  </p:cSld>
  <p:clrMapOvr>
    <a:masterClrMapping/>
  </p:clrMapOvr>
  <p:transition>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1"/>
          <p:cNvPicPr>
            <a:picLocks noChangeAspect="1"/>
          </p:cNvPicPr>
          <p:nvPr/>
        </p:nvPicPr>
        <p:blipFill>
          <a:blip r:embed="rId2" cstate="print"/>
          <a:srcRect/>
          <a:stretch>
            <a:fillRect/>
          </a:stretch>
        </p:blipFill>
        <p:spPr bwMode="auto">
          <a:xfrm>
            <a:off x="619125" y="549275"/>
            <a:ext cx="7913688" cy="5759450"/>
          </a:xfrm>
          <a:prstGeom prst="rect">
            <a:avLst/>
          </a:prstGeom>
          <a:noFill/>
          <a:ln w="9525">
            <a:noFill/>
            <a:miter lim="800000"/>
            <a:headEnd/>
            <a:tailEnd/>
          </a:ln>
        </p:spPr>
      </p:pic>
    </p:spTree>
  </p:cSld>
  <p:clrMapOvr>
    <a:masterClrMapping/>
  </p:clrMapOvr>
  <p:transition>
    <p:fad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4"/>
          <p:cNvPicPr>
            <a:picLocks noChangeAspect="1" noChangeArrowheads="1"/>
          </p:cNvPicPr>
          <p:nvPr/>
        </p:nvPicPr>
        <p:blipFill>
          <a:blip r:embed="rId2" cstate="print"/>
          <a:srcRect/>
          <a:stretch>
            <a:fillRect/>
          </a:stretch>
        </p:blipFill>
        <p:spPr bwMode="auto">
          <a:xfrm>
            <a:off x="684213" y="576263"/>
            <a:ext cx="7848600" cy="57054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AutoShape 2"/>
          <p:cNvSpPr>
            <a:spLocks noChangeArrowheads="1"/>
          </p:cNvSpPr>
          <p:nvPr/>
        </p:nvSpPr>
        <p:spPr bwMode="auto">
          <a:xfrm rot="5400000">
            <a:off x="5508625" y="1844675"/>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60099" name="AutoShape 3"/>
          <p:cNvSpPr>
            <a:spLocks noChangeArrowheads="1"/>
          </p:cNvSpPr>
          <p:nvPr/>
        </p:nvSpPr>
        <p:spPr bwMode="auto">
          <a:xfrm rot="5400000">
            <a:off x="3059113" y="2638425"/>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60100"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2</a:t>
            </a:r>
          </a:p>
        </p:txBody>
      </p:sp>
      <p:sp>
        <p:nvSpPr>
          <p:cNvPr id="260101" name="Text Box 5"/>
          <p:cNvSpPr txBox="1">
            <a:spLocks noChangeArrowheads="1"/>
          </p:cNvSpPr>
          <p:nvPr/>
        </p:nvSpPr>
        <p:spPr bwMode="auto">
          <a:xfrm>
            <a:off x="1116013" y="30686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3</a:t>
            </a:r>
          </a:p>
        </p:txBody>
      </p:sp>
      <p:sp>
        <p:nvSpPr>
          <p:cNvPr id="260102"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60103" name="Text Box 7"/>
          <p:cNvSpPr txBox="1">
            <a:spLocks noChangeArrowheads="1"/>
          </p:cNvSpPr>
          <p:nvPr/>
        </p:nvSpPr>
        <p:spPr bwMode="auto">
          <a:xfrm>
            <a:off x="6011863" y="2133600"/>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60104" name="Line 8"/>
          <p:cNvSpPr>
            <a:spLocks noChangeShapeType="1"/>
          </p:cNvSpPr>
          <p:nvPr/>
        </p:nvSpPr>
        <p:spPr bwMode="auto">
          <a:xfrm flipV="1">
            <a:off x="5508625" y="1773238"/>
            <a:ext cx="0" cy="215900"/>
          </a:xfrm>
          <a:prstGeom prst="line">
            <a:avLst/>
          </a:prstGeom>
          <a:noFill/>
          <a:ln w="38100">
            <a:solidFill>
              <a:schemeClr val="bg1"/>
            </a:solidFill>
            <a:round/>
            <a:headEnd/>
            <a:tailEnd/>
          </a:ln>
          <a:effectLst/>
        </p:spPr>
        <p:txBody>
          <a:bodyPr/>
          <a:lstStyle/>
          <a:p>
            <a:endParaRPr lang="en-GB"/>
          </a:p>
        </p:txBody>
      </p:sp>
      <p:sp>
        <p:nvSpPr>
          <p:cNvPr id="260105" name="AutoShape 9"/>
          <p:cNvSpPr>
            <a:spLocks noChangeArrowheads="1"/>
          </p:cNvSpPr>
          <p:nvPr/>
        </p:nvSpPr>
        <p:spPr bwMode="auto">
          <a:xfrm rot="5400000">
            <a:off x="3994150" y="26384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60106" name="AutoShape 10"/>
          <p:cNvSpPr>
            <a:spLocks noChangeArrowheads="1"/>
          </p:cNvSpPr>
          <p:nvPr/>
        </p:nvSpPr>
        <p:spPr bwMode="auto">
          <a:xfrm rot="5400000">
            <a:off x="4498975" y="184626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60107" name="Line 11"/>
          <p:cNvSpPr>
            <a:spLocks noChangeShapeType="1"/>
          </p:cNvSpPr>
          <p:nvPr/>
        </p:nvSpPr>
        <p:spPr bwMode="auto">
          <a:xfrm flipV="1">
            <a:off x="6084888" y="1628775"/>
            <a:ext cx="0" cy="215900"/>
          </a:xfrm>
          <a:prstGeom prst="line">
            <a:avLst/>
          </a:prstGeom>
          <a:noFill/>
          <a:ln w="38100">
            <a:solidFill>
              <a:schemeClr val="bg1"/>
            </a:solidFill>
            <a:round/>
            <a:headEnd/>
            <a:tailEnd/>
          </a:ln>
          <a:effectLst/>
        </p:spPr>
        <p:txBody>
          <a:bodyPr/>
          <a:lstStyle/>
          <a:p>
            <a:endParaRPr lang="en-GB"/>
          </a:p>
        </p:txBody>
      </p:sp>
      <p:sp>
        <p:nvSpPr>
          <p:cNvPr id="260108" name="Text Box 12"/>
          <p:cNvSpPr txBox="1">
            <a:spLocks noChangeArrowheads="1"/>
          </p:cNvSpPr>
          <p:nvPr/>
        </p:nvSpPr>
        <p:spPr bwMode="auto">
          <a:xfrm>
            <a:off x="5940425" y="1268413"/>
            <a:ext cx="5762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OH</a:t>
            </a:r>
            <a:endParaRPr lang="en-GB" altLang="en-US" sz="1200">
              <a:solidFill>
                <a:schemeClr val="bg1"/>
              </a:solidFill>
            </a:endParaRPr>
          </a:p>
        </p:txBody>
      </p:sp>
      <p:sp>
        <p:nvSpPr>
          <p:cNvPr id="260109" name="Text Box 13"/>
          <p:cNvSpPr txBox="1">
            <a:spLocks noChangeArrowheads="1"/>
          </p:cNvSpPr>
          <p:nvPr/>
        </p:nvSpPr>
        <p:spPr bwMode="auto">
          <a:xfrm>
            <a:off x="755650" y="5024438"/>
            <a:ext cx="8281988" cy="12001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Sites of hydroxylation of Estrone (E1) and 17-</a:t>
            </a:r>
            <a:r>
              <a:rPr lang="el-GR" altLang="en-US" sz="3600">
                <a:solidFill>
                  <a:srgbClr val="FFFF00"/>
                </a:solidFill>
              </a:rPr>
              <a:t>β</a:t>
            </a:r>
            <a:r>
              <a:rPr lang="en-GB" altLang="en-US" sz="3600">
                <a:solidFill>
                  <a:srgbClr val="FFFF00"/>
                </a:solidFill>
              </a:rPr>
              <a:t> Estradiol (E2)</a:t>
            </a:r>
            <a:endParaRPr lang="en-US" altLang="en-US" sz="3600">
              <a:solidFill>
                <a:srgbClr val="FFFF00"/>
              </a:solidFill>
            </a:endParaRPr>
          </a:p>
        </p:txBody>
      </p:sp>
      <p:sp>
        <p:nvSpPr>
          <p:cNvPr id="260110" name="Text Box 14"/>
          <p:cNvSpPr txBox="1">
            <a:spLocks noChangeArrowheads="1"/>
          </p:cNvSpPr>
          <p:nvPr/>
        </p:nvSpPr>
        <p:spPr bwMode="auto">
          <a:xfrm>
            <a:off x="5364163" y="1484313"/>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60111" name="Text Box 15"/>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t>2</a:t>
            </a:r>
          </a:p>
        </p:txBody>
      </p:sp>
      <p:sp>
        <p:nvSpPr>
          <p:cNvPr id="260112" name="Text Box 16"/>
          <p:cNvSpPr txBox="1">
            <a:spLocks noChangeArrowheads="1"/>
          </p:cNvSpPr>
          <p:nvPr/>
        </p:nvSpPr>
        <p:spPr bwMode="auto">
          <a:xfrm>
            <a:off x="5724525" y="5013325"/>
            <a:ext cx="433388"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15</a:t>
            </a:r>
          </a:p>
        </p:txBody>
      </p:sp>
      <p:sp>
        <p:nvSpPr>
          <p:cNvPr id="260113" name="Text Box 17"/>
          <p:cNvSpPr txBox="1">
            <a:spLocks noChangeArrowheads="1"/>
          </p:cNvSpPr>
          <p:nvPr/>
        </p:nvSpPr>
        <p:spPr bwMode="auto">
          <a:xfrm>
            <a:off x="3419475" y="29241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60114" name="Text Box 18"/>
          <p:cNvSpPr txBox="1">
            <a:spLocks noChangeArrowheads="1"/>
          </p:cNvSpPr>
          <p:nvPr/>
        </p:nvSpPr>
        <p:spPr bwMode="auto">
          <a:xfrm>
            <a:off x="4356100" y="29241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60115" name="Text Box 19"/>
          <p:cNvSpPr txBox="1">
            <a:spLocks noChangeArrowheads="1"/>
          </p:cNvSpPr>
          <p:nvPr/>
        </p:nvSpPr>
        <p:spPr bwMode="auto">
          <a:xfrm>
            <a:off x="4859338" y="21336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60116" name="Text Box 20"/>
          <p:cNvSpPr txBox="1">
            <a:spLocks noChangeArrowheads="1"/>
          </p:cNvSpPr>
          <p:nvPr/>
        </p:nvSpPr>
        <p:spPr bwMode="auto">
          <a:xfrm>
            <a:off x="5724525" y="2133600"/>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60117" name="Text Box 21"/>
          <p:cNvSpPr txBox="1">
            <a:spLocks noChangeArrowheads="1"/>
          </p:cNvSpPr>
          <p:nvPr/>
        </p:nvSpPr>
        <p:spPr bwMode="auto">
          <a:xfrm>
            <a:off x="2555875" y="3284538"/>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a:t>
            </a:r>
            <a:endParaRPr lang="en-GB" altLang="en-US" sz="1200">
              <a:solidFill>
                <a:schemeClr val="bg1"/>
              </a:solidFill>
            </a:endParaRPr>
          </a:p>
        </p:txBody>
      </p:sp>
      <p:sp>
        <p:nvSpPr>
          <p:cNvPr id="260118" name="Text Box 22"/>
          <p:cNvSpPr txBox="1">
            <a:spLocks noChangeArrowheads="1"/>
          </p:cNvSpPr>
          <p:nvPr/>
        </p:nvSpPr>
        <p:spPr bwMode="auto">
          <a:xfrm rot="-1759391">
            <a:off x="28432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_</a:t>
            </a:r>
          </a:p>
        </p:txBody>
      </p:sp>
      <p:sp>
        <p:nvSpPr>
          <p:cNvPr id="260119" name="Line 23"/>
          <p:cNvSpPr>
            <a:spLocks noChangeShapeType="1"/>
          </p:cNvSpPr>
          <p:nvPr/>
        </p:nvSpPr>
        <p:spPr bwMode="auto">
          <a:xfrm rot="180000" flipV="1">
            <a:off x="3348038" y="2708275"/>
            <a:ext cx="215900" cy="142875"/>
          </a:xfrm>
          <a:prstGeom prst="line">
            <a:avLst/>
          </a:prstGeom>
          <a:noFill/>
          <a:ln w="38100">
            <a:solidFill>
              <a:schemeClr val="bg1"/>
            </a:solidFill>
            <a:round/>
            <a:headEnd/>
            <a:tailEnd/>
          </a:ln>
          <a:effectLst/>
        </p:spPr>
        <p:txBody>
          <a:bodyPr/>
          <a:lstStyle/>
          <a:p>
            <a:endParaRPr lang="en-GB"/>
          </a:p>
        </p:txBody>
      </p:sp>
      <p:sp>
        <p:nvSpPr>
          <p:cNvPr id="260120" name="Line 24"/>
          <p:cNvSpPr>
            <a:spLocks noChangeShapeType="1"/>
          </p:cNvSpPr>
          <p:nvPr/>
        </p:nvSpPr>
        <p:spPr bwMode="auto">
          <a:xfrm flipV="1">
            <a:off x="3995738" y="2924175"/>
            <a:ext cx="0" cy="360363"/>
          </a:xfrm>
          <a:prstGeom prst="line">
            <a:avLst/>
          </a:prstGeom>
          <a:noFill/>
          <a:ln w="38100">
            <a:solidFill>
              <a:schemeClr val="bg1"/>
            </a:solidFill>
            <a:round/>
            <a:headEnd/>
            <a:tailEnd/>
          </a:ln>
          <a:effectLst/>
        </p:spPr>
        <p:txBody>
          <a:bodyPr/>
          <a:lstStyle/>
          <a:p>
            <a:endParaRPr lang="en-GB"/>
          </a:p>
        </p:txBody>
      </p:sp>
      <p:sp>
        <p:nvSpPr>
          <p:cNvPr id="260121" name="Line 25"/>
          <p:cNvSpPr>
            <a:spLocks noChangeShapeType="1"/>
          </p:cNvSpPr>
          <p:nvPr/>
        </p:nvSpPr>
        <p:spPr bwMode="auto">
          <a:xfrm rot="120000">
            <a:off x="3275013" y="3309938"/>
            <a:ext cx="219075" cy="138112"/>
          </a:xfrm>
          <a:prstGeom prst="line">
            <a:avLst/>
          </a:prstGeom>
          <a:noFill/>
          <a:ln w="38100">
            <a:solidFill>
              <a:schemeClr val="bg1"/>
            </a:solidFill>
            <a:round/>
            <a:headEnd/>
            <a:tailEnd/>
          </a:ln>
          <a:effectLst/>
        </p:spPr>
        <p:txBody>
          <a:bodyPr/>
          <a:lstStyle/>
          <a:p>
            <a:endParaRPr lang="en-GB"/>
          </a:p>
        </p:txBody>
      </p:sp>
      <p:sp>
        <p:nvSpPr>
          <p:cNvPr id="260122" name="Text Box 26"/>
          <p:cNvSpPr txBox="1">
            <a:spLocks noChangeArrowheads="1"/>
          </p:cNvSpPr>
          <p:nvPr/>
        </p:nvSpPr>
        <p:spPr bwMode="auto">
          <a:xfrm>
            <a:off x="3454400" y="33099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4</a:t>
            </a:r>
          </a:p>
        </p:txBody>
      </p:sp>
      <p:sp>
        <p:nvSpPr>
          <p:cNvPr id="260123" name="Text Box 27"/>
          <p:cNvSpPr txBox="1">
            <a:spLocks noChangeArrowheads="1"/>
          </p:cNvSpPr>
          <p:nvPr/>
        </p:nvSpPr>
        <p:spPr bwMode="auto">
          <a:xfrm>
            <a:off x="3132138" y="27813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sp>
        <p:nvSpPr>
          <p:cNvPr id="260124" name="Text Box 31"/>
          <p:cNvSpPr txBox="1">
            <a:spLocks noChangeArrowheads="1"/>
          </p:cNvSpPr>
          <p:nvPr/>
        </p:nvSpPr>
        <p:spPr bwMode="auto">
          <a:xfrm>
            <a:off x="2555875" y="2636838"/>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HO</a:t>
            </a:r>
            <a:endParaRPr lang="en-GB" altLang="en-US" sz="1200">
              <a:solidFill>
                <a:srgbClr val="FFFF00"/>
              </a:solidFill>
            </a:endParaRPr>
          </a:p>
        </p:txBody>
      </p:sp>
      <p:sp>
        <p:nvSpPr>
          <p:cNvPr id="260125" name="Text Box 32"/>
          <p:cNvSpPr txBox="1">
            <a:spLocks noChangeArrowheads="1"/>
          </p:cNvSpPr>
          <p:nvPr/>
        </p:nvSpPr>
        <p:spPr bwMode="auto">
          <a:xfrm>
            <a:off x="3492500" y="3725863"/>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60126" name="Text Box 33"/>
          <p:cNvSpPr txBox="1">
            <a:spLocks noChangeArrowheads="1"/>
          </p:cNvSpPr>
          <p:nvPr/>
        </p:nvSpPr>
        <p:spPr bwMode="auto">
          <a:xfrm>
            <a:off x="6588125" y="2133600"/>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60127" name="Text Box 37"/>
          <p:cNvSpPr txBox="1">
            <a:spLocks noChangeArrowheads="1"/>
          </p:cNvSpPr>
          <p:nvPr/>
        </p:nvSpPr>
        <p:spPr bwMode="auto">
          <a:xfrm>
            <a:off x="5580063" y="3213100"/>
            <a:ext cx="2520950" cy="366713"/>
          </a:xfrm>
          <a:prstGeom prst="rect">
            <a:avLst/>
          </a:prstGeom>
          <a:noFill/>
          <a:ln w="9525">
            <a:noFill/>
            <a:miter lim="800000"/>
            <a:headEnd/>
            <a:tailEnd/>
          </a:ln>
          <a:effectLst/>
        </p:spPr>
        <p:txBody>
          <a:bodyPr>
            <a:spAutoFit/>
          </a:bodyPr>
          <a:lstStyle/>
          <a:p>
            <a:pPr eaLnBrk="1" hangingPunct="1"/>
            <a:r>
              <a:rPr lang="en-GB" altLang="en-US" sz="1800">
                <a:solidFill>
                  <a:schemeClr val="bg1"/>
                </a:solidFill>
              </a:rPr>
              <a:t>Unique in pregnancy</a:t>
            </a:r>
          </a:p>
        </p:txBody>
      </p:sp>
      <p:sp>
        <p:nvSpPr>
          <p:cNvPr id="260128" name="Text Box 38"/>
          <p:cNvSpPr txBox="1">
            <a:spLocks noChangeArrowheads="1"/>
          </p:cNvSpPr>
          <p:nvPr/>
        </p:nvSpPr>
        <p:spPr bwMode="auto">
          <a:xfrm>
            <a:off x="4356100" y="3716338"/>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60129" name="Text Box 39"/>
          <p:cNvSpPr txBox="1">
            <a:spLocks noChangeArrowheads="1"/>
          </p:cNvSpPr>
          <p:nvPr/>
        </p:nvSpPr>
        <p:spPr bwMode="auto">
          <a:xfrm>
            <a:off x="5795963" y="2852738"/>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60130" name="Text Box 40"/>
          <p:cNvSpPr txBox="1">
            <a:spLocks noChangeArrowheads="1"/>
          </p:cNvSpPr>
          <p:nvPr/>
        </p:nvSpPr>
        <p:spPr bwMode="auto">
          <a:xfrm>
            <a:off x="5829300" y="2420938"/>
            <a:ext cx="360363"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15</a:t>
            </a:r>
          </a:p>
        </p:txBody>
      </p:sp>
      <p:sp>
        <p:nvSpPr>
          <p:cNvPr id="260131" name="Text Box 41"/>
          <p:cNvSpPr txBox="1">
            <a:spLocks noChangeArrowheads="1"/>
          </p:cNvSpPr>
          <p:nvPr/>
        </p:nvSpPr>
        <p:spPr bwMode="auto">
          <a:xfrm>
            <a:off x="4389438" y="32845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6</a:t>
            </a:r>
          </a:p>
        </p:txBody>
      </p:sp>
      <p:sp>
        <p:nvSpPr>
          <p:cNvPr id="260132" name="Line 43"/>
          <p:cNvSpPr>
            <a:spLocks noChangeShapeType="1"/>
          </p:cNvSpPr>
          <p:nvPr/>
        </p:nvSpPr>
        <p:spPr bwMode="auto">
          <a:xfrm>
            <a:off x="3598863" y="3644900"/>
            <a:ext cx="0" cy="144463"/>
          </a:xfrm>
          <a:prstGeom prst="line">
            <a:avLst/>
          </a:prstGeom>
          <a:noFill/>
          <a:ln w="38100">
            <a:solidFill>
              <a:srgbClr val="FFFF00"/>
            </a:solidFill>
            <a:round/>
            <a:headEnd/>
            <a:tailEnd/>
          </a:ln>
          <a:effectLst/>
        </p:spPr>
        <p:txBody>
          <a:bodyPr/>
          <a:lstStyle/>
          <a:p>
            <a:endParaRPr lang="en-GB"/>
          </a:p>
        </p:txBody>
      </p:sp>
      <p:sp>
        <p:nvSpPr>
          <p:cNvPr id="260133" name="Line 44"/>
          <p:cNvSpPr>
            <a:spLocks noChangeShapeType="1"/>
          </p:cNvSpPr>
          <p:nvPr/>
        </p:nvSpPr>
        <p:spPr bwMode="auto">
          <a:xfrm>
            <a:off x="4533900" y="3644900"/>
            <a:ext cx="0" cy="144463"/>
          </a:xfrm>
          <a:prstGeom prst="line">
            <a:avLst/>
          </a:prstGeom>
          <a:noFill/>
          <a:ln w="38100">
            <a:solidFill>
              <a:srgbClr val="FFFF00"/>
            </a:solidFill>
            <a:round/>
            <a:headEnd/>
            <a:tailEnd/>
          </a:ln>
          <a:effectLst/>
        </p:spPr>
        <p:txBody>
          <a:bodyPr/>
          <a:lstStyle/>
          <a:p>
            <a:endParaRPr lang="en-GB"/>
          </a:p>
        </p:txBody>
      </p:sp>
      <p:sp>
        <p:nvSpPr>
          <p:cNvPr id="260134" name="Line 45"/>
          <p:cNvSpPr>
            <a:spLocks noChangeShapeType="1"/>
          </p:cNvSpPr>
          <p:nvPr/>
        </p:nvSpPr>
        <p:spPr bwMode="auto">
          <a:xfrm>
            <a:off x="6084888" y="2781300"/>
            <a:ext cx="0" cy="144463"/>
          </a:xfrm>
          <a:prstGeom prst="line">
            <a:avLst/>
          </a:prstGeom>
          <a:noFill/>
          <a:ln w="38100">
            <a:solidFill>
              <a:srgbClr val="FFFF00"/>
            </a:solidFill>
            <a:round/>
            <a:headEnd/>
            <a:tailEnd/>
          </a:ln>
          <a:effectLst/>
        </p:spPr>
        <p:txBody>
          <a:bodyPr/>
          <a:lstStyle/>
          <a:p>
            <a:endParaRPr lang="en-GB"/>
          </a:p>
        </p:txBody>
      </p:sp>
      <p:sp>
        <p:nvSpPr>
          <p:cNvPr id="260135" name="Line 46"/>
          <p:cNvSpPr>
            <a:spLocks noChangeShapeType="1"/>
          </p:cNvSpPr>
          <p:nvPr/>
        </p:nvSpPr>
        <p:spPr bwMode="auto">
          <a:xfrm>
            <a:off x="6443663" y="2301875"/>
            <a:ext cx="142875" cy="0"/>
          </a:xfrm>
          <a:prstGeom prst="line">
            <a:avLst/>
          </a:prstGeom>
          <a:noFill/>
          <a:ln w="38100">
            <a:solidFill>
              <a:srgbClr val="FFFF00"/>
            </a:solidFill>
            <a:round/>
            <a:headEnd/>
            <a:tailEnd/>
          </a:ln>
          <a:effectLst/>
        </p:spPr>
        <p:txBody>
          <a:bodyPr/>
          <a:lstStyle/>
          <a:p>
            <a:endParaRPr lang="en-GB"/>
          </a:p>
        </p:txBody>
      </p:sp>
      <p:sp>
        <p:nvSpPr>
          <p:cNvPr id="260136" name="Line 47"/>
          <p:cNvSpPr>
            <a:spLocks noChangeShapeType="1"/>
          </p:cNvSpPr>
          <p:nvPr/>
        </p:nvSpPr>
        <p:spPr bwMode="auto">
          <a:xfrm>
            <a:off x="2987675" y="2835275"/>
            <a:ext cx="142875" cy="0"/>
          </a:xfrm>
          <a:prstGeom prst="line">
            <a:avLst/>
          </a:prstGeom>
          <a:noFill/>
          <a:ln w="38100">
            <a:solidFill>
              <a:srgbClr val="FFFF00"/>
            </a:solidFill>
            <a:round/>
            <a:headEnd/>
            <a:tailEnd/>
          </a:ln>
          <a:effectLst/>
        </p:spPr>
        <p:txBody>
          <a:bodyPr/>
          <a:lstStyle/>
          <a:p>
            <a:endParaRPr lang="en-GB"/>
          </a:p>
        </p:txBody>
      </p:sp>
    </p:spTree>
  </p:cSld>
  <p:clrMapOvr>
    <a:masterClrMapping/>
  </p:clrMapOvr>
  <p:transition>
    <p:fade/>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AutoShape 2"/>
          <p:cNvSpPr>
            <a:spLocks noChangeArrowheads="1"/>
          </p:cNvSpPr>
          <p:nvPr/>
        </p:nvSpPr>
        <p:spPr bwMode="auto">
          <a:xfrm rot="5400000">
            <a:off x="5508625" y="1844675"/>
            <a:ext cx="936625" cy="936625"/>
          </a:xfrm>
          <a:prstGeom prst="pentagon">
            <a:avLst/>
          </a:prstGeom>
          <a:noFill/>
          <a:ln w="38100">
            <a:solidFill>
              <a:schemeClr val="bg1"/>
            </a:solidFill>
            <a:miter lim="800000"/>
            <a:headEnd/>
            <a:tailEnd/>
          </a:ln>
          <a:effectLst/>
        </p:spPr>
        <p:txBody>
          <a:bodyPr wrap="none" anchor="ctr"/>
          <a:lstStyle/>
          <a:p>
            <a:pPr eaLnBrk="1" hangingPunct="1"/>
            <a:endParaRPr lang="en-US" altLang="en-US"/>
          </a:p>
        </p:txBody>
      </p:sp>
      <p:sp>
        <p:nvSpPr>
          <p:cNvPr id="261123" name="AutoShape 3"/>
          <p:cNvSpPr>
            <a:spLocks noChangeArrowheads="1"/>
          </p:cNvSpPr>
          <p:nvPr/>
        </p:nvSpPr>
        <p:spPr bwMode="auto">
          <a:xfrm rot="5400000">
            <a:off x="3059113" y="2638425"/>
            <a:ext cx="1081088" cy="935037"/>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61124" name="Text Box 4"/>
          <p:cNvSpPr txBox="1">
            <a:spLocks noChangeArrowheads="1"/>
          </p:cNvSpPr>
          <p:nvPr/>
        </p:nvSpPr>
        <p:spPr bwMode="auto">
          <a:xfrm>
            <a:off x="1116013" y="2708275"/>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rgbClr val="292929"/>
                </a:solidFill>
              </a:rPr>
              <a:t>2</a:t>
            </a:r>
          </a:p>
        </p:txBody>
      </p:sp>
      <p:sp>
        <p:nvSpPr>
          <p:cNvPr id="261125" name="Text Box 6"/>
          <p:cNvSpPr txBox="1">
            <a:spLocks noChangeArrowheads="1"/>
          </p:cNvSpPr>
          <p:nvPr/>
        </p:nvSpPr>
        <p:spPr bwMode="auto">
          <a:xfrm>
            <a:off x="1438275" y="32131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4</a:t>
            </a:r>
          </a:p>
        </p:txBody>
      </p:sp>
      <p:sp>
        <p:nvSpPr>
          <p:cNvPr id="261126" name="Text Box 7"/>
          <p:cNvSpPr txBox="1">
            <a:spLocks noChangeArrowheads="1"/>
          </p:cNvSpPr>
          <p:nvPr/>
        </p:nvSpPr>
        <p:spPr bwMode="auto">
          <a:xfrm>
            <a:off x="6011863" y="2133600"/>
            <a:ext cx="360362"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16</a:t>
            </a:r>
          </a:p>
        </p:txBody>
      </p:sp>
      <p:sp>
        <p:nvSpPr>
          <p:cNvPr id="261127" name="Line 8"/>
          <p:cNvSpPr>
            <a:spLocks noChangeShapeType="1"/>
          </p:cNvSpPr>
          <p:nvPr/>
        </p:nvSpPr>
        <p:spPr bwMode="auto">
          <a:xfrm flipV="1">
            <a:off x="5508625" y="1773238"/>
            <a:ext cx="0" cy="215900"/>
          </a:xfrm>
          <a:prstGeom prst="line">
            <a:avLst/>
          </a:prstGeom>
          <a:noFill/>
          <a:ln w="38100">
            <a:solidFill>
              <a:schemeClr val="bg1"/>
            </a:solidFill>
            <a:round/>
            <a:headEnd/>
            <a:tailEnd/>
          </a:ln>
          <a:effectLst/>
        </p:spPr>
        <p:txBody>
          <a:bodyPr/>
          <a:lstStyle/>
          <a:p>
            <a:endParaRPr lang="en-GB"/>
          </a:p>
        </p:txBody>
      </p:sp>
      <p:sp>
        <p:nvSpPr>
          <p:cNvPr id="261128" name="AutoShape 9"/>
          <p:cNvSpPr>
            <a:spLocks noChangeArrowheads="1"/>
          </p:cNvSpPr>
          <p:nvPr/>
        </p:nvSpPr>
        <p:spPr bwMode="auto">
          <a:xfrm rot="5400000">
            <a:off x="3994150" y="2638425"/>
            <a:ext cx="1081088"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61129" name="AutoShape 10"/>
          <p:cNvSpPr>
            <a:spLocks noChangeArrowheads="1"/>
          </p:cNvSpPr>
          <p:nvPr/>
        </p:nvSpPr>
        <p:spPr bwMode="auto">
          <a:xfrm rot="5400000">
            <a:off x="4498975" y="1846263"/>
            <a:ext cx="1081087" cy="935038"/>
          </a:xfrm>
          <a:prstGeom prst="hexagon">
            <a:avLst>
              <a:gd name="adj" fmla="val 28905"/>
              <a:gd name="vf" fmla="val 115470"/>
            </a:avLst>
          </a:prstGeom>
          <a:noFill/>
          <a:ln w="38100">
            <a:solidFill>
              <a:schemeClr val="bg1"/>
            </a:solidFill>
            <a:miter lim="800000"/>
            <a:headEnd/>
            <a:tailEnd/>
          </a:ln>
          <a:effectLst/>
        </p:spPr>
        <p:txBody>
          <a:bodyPr wrap="none" anchor="ctr"/>
          <a:lstStyle/>
          <a:p>
            <a:pPr eaLnBrk="1" hangingPunct="1"/>
            <a:endParaRPr lang="en-US" altLang="en-US"/>
          </a:p>
        </p:txBody>
      </p:sp>
      <p:sp>
        <p:nvSpPr>
          <p:cNvPr id="261130" name="Text Box 12"/>
          <p:cNvSpPr txBox="1">
            <a:spLocks noChangeArrowheads="1"/>
          </p:cNvSpPr>
          <p:nvPr/>
        </p:nvSpPr>
        <p:spPr bwMode="auto">
          <a:xfrm>
            <a:off x="5867400" y="1412875"/>
            <a:ext cx="5762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O</a:t>
            </a:r>
            <a:endParaRPr lang="en-GB" altLang="en-US" sz="1200">
              <a:solidFill>
                <a:schemeClr val="bg1"/>
              </a:solidFill>
            </a:endParaRPr>
          </a:p>
        </p:txBody>
      </p:sp>
      <p:sp>
        <p:nvSpPr>
          <p:cNvPr id="261131" name="Text Box 13"/>
          <p:cNvSpPr txBox="1">
            <a:spLocks noChangeArrowheads="1"/>
          </p:cNvSpPr>
          <p:nvPr/>
        </p:nvSpPr>
        <p:spPr bwMode="auto">
          <a:xfrm>
            <a:off x="1404938" y="466725"/>
            <a:ext cx="6769100"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Estrone (E1) hydroxylation</a:t>
            </a:r>
            <a:endParaRPr lang="en-US" altLang="en-US" sz="3600">
              <a:solidFill>
                <a:srgbClr val="FFFF00"/>
              </a:solidFill>
            </a:endParaRPr>
          </a:p>
        </p:txBody>
      </p:sp>
      <p:sp>
        <p:nvSpPr>
          <p:cNvPr id="261132" name="Text Box 14"/>
          <p:cNvSpPr txBox="1">
            <a:spLocks noChangeArrowheads="1"/>
          </p:cNvSpPr>
          <p:nvPr/>
        </p:nvSpPr>
        <p:spPr bwMode="auto">
          <a:xfrm>
            <a:off x="5364163" y="1484313"/>
            <a:ext cx="647700"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CH</a:t>
            </a:r>
            <a:r>
              <a:rPr lang="en-GB" altLang="en-US" sz="1200">
                <a:solidFill>
                  <a:schemeClr val="bg1"/>
                </a:solidFill>
              </a:rPr>
              <a:t>3</a:t>
            </a:r>
          </a:p>
        </p:txBody>
      </p:sp>
      <p:sp>
        <p:nvSpPr>
          <p:cNvPr id="261133" name="Text Box 15"/>
          <p:cNvSpPr txBox="1">
            <a:spLocks noChangeArrowheads="1"/>
          </p:cNvSpPr>
          <p:nvPr/>
        </p:nvSpPr>
        <p:spPr bwMode="auto">
          <a:xfrm>
            <a:off x="2987675" y="537368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t>2</a:t>
            </a:r>
          </a:p>
        </p:txBody>
      </p:sp>
      <p:sp>
        <p:nvSpPr>
          <p:cNvPr id="261134" name="Text Box 16"/>
          <p:cNvSpPr txBox="1">
            <a:spLocks noChangeArrowheads="1"/>
          </p:cNvSpPr>
          <p:nvPr/>
        </p:nvSpPr>
        <p:spPr bwMode="auto">
          <a:xfrm>
            <a:off x="5724525" y="5013325"/>
            <a:ext cx="433388"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t>15</a:t>
            </a:r>
          </a:p>
        </p:txBody>
      </p:sp>
      <p:sp>
        <p:nvSpPr>
          <p:cNvPr id="261135" name="Text Box 17"/>
          <p:cNvSpPr txBox="1">
            <a:spLocks noChangeArrowheads="1"/>
          </p:cNvSpPr>
          <p:nvPr/>
        </p:nvSpPr>
        <p:spPr bwMode="auto">
          <a:xfrm>
            <a:off x="3419475" y="29241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A</a:t>
            </a:r>
          </a:p>
        </p:txBody>
      </p:sp>
      <p:sp>
        <p:nvSpPr>
          <p:cNvPr id="261136" name="Text Box 18"/>
          <p:cNvSpPr txBox="1">
            <a:spLocks noChangeArrowheads="1"/>
          </p:cNvSpPr>
          <p:nvPr/>
        </p:nvSpPr>
        <p:spPr bwMode="auto">
          <a:xfrm>
            <a:off x="4356100" y="2924175"/>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B</a:t>
            </a:r>
          </a:p>
        </p:txBody>
      </p:sp>
      <p:sp>
        <p:nvSpPr>
          <p:cNvPr id="261137" name="Text Box 19"/>
          <p:cNvSpPr txBox="1">
            <a:spLocks noChangeArrowheads="1"/>
          </p:cNvSpPr>
          <p:nvPr/>
        </p:nvSpPr>
        <p:spPr bwMode="auto">
          <a:xfrm>
            <a:off x="4859338" y="2133600"/>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C</a:t>
            </a:r>
          </a:p>
        </p:txBody>
      </p:sp>
      <p:sp>
        <p:nvSpPr>
          <p:cNvPr id="261138" name="Text Box 20"/>
          <p:cNvSpPr txBox="1">
            <a:spLocks noChangeArrowheads="1"/>
          </p:cNvSpPr>
          <p:nvPr/>
        </p:nvSpPr>
        <p:spPr bwMode="auto">
          <a:xfrm>
            <a:off x="5724525" y="2133600"/>
            <a:ext cx="3603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D</a:t>
            </a:r>
          </a:p>
        </p:txBody>
      </p:sp>
      <p:sp>
        <p:nvSpPr>
          <p:cNvPr id="261139" name="Text Box 21"/>
          <p:cNvSpPr txBox="1">
            <a:spLocks noChangeArrowheads="1"/>
          </p:cNvSpPr>
          <p:nvPr/>
        </p:nvSpPr>
        <p:spPr bwMode="auto">
          <a:xfrm>
            <a:off x="2555875" y="3284538"/>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HO</a:t>
            </a:r>
            <a:endParaRPr lang="en-GB" altLang="en-US" sz="1200">
              <a:solidFill>
                <a:schemeClr val="bg1"/>
              </a:solidFill>
            </a:endParaRPr>
          </a:p>
        </p:txBody>
      </p:sp>
      <p:sp>
        <p:nvSpPr>
          <p:cNvPr id="261140" name="Text Box 22"/>
          <p:cNvSpPr txBox="1">
            <a:spLocks noChangeArrowheads="1"/>
          </p:cNvSpPr>
          <p:nvPr/>
        </p:nvSpPr>
        <p:spPr bwMode="auto">
          <a:xfrm rot="-1759391">
            <a:off x="2843213" y="3141663"/>
            <a:ext cx="360362"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bg1"/>
                </a:solidFill>
              </a:rPr>
              <a:t>_</a:t>
            </a:r>
          </a:p>
        </p:txBody>
      </p:sp>
      <p:sp>
        <p:nvSpPr>
          <p:cNvPr id="261141" name="Line 23"/>
          <p:cNvSpPr>
            <a:spLocks noChangeShapeType="1"/>
          </p:cNvSpPr>
          <p:nvPr/>
        </p:nvSpPr>
        <p:spPr bwMode="auto">
          <a:xfrm rot="180000" flipV="1">
            <a:off x="3348038" y="2708275"/>
            <a:ext cx="215900" cy="142875"/>
          </a:xfrm>
          <a:prstGeom prst="line">
            <a:avLst/>
          </a:prstGeom>
          <a:noFill/>
          <a:ln w="38100">
            <a:solidFill>
              <a:schemeClr val="bg1"/>
            </a:solidFill>
            <a:round/>
            <a:headEnd/>
            <a:tailEnd/>
          </a:ln>
          <a:effectLst/>
        </p:spPr>
        <p:txBody>
          <a:bodyPr/>
          <a:lstStyle/>
          <a:p>
            <a:endParaRPr lang="en-GB"/>
          </a:p>
        </p:txBody>
      </p:sp>
      <p:sp>
        <p:nvSpPr>
          <p:cNvPr id="261142" name="Line 24"/>
          <p:cNvSpPr>
            <a:spLocks noChangeShapeType="1"/>
          </p:cNvSpPr>
          <p:nvPr/>
        </p:nvSpPr>
        <p:spPr bwMode="auto">
          <a:xfrm flipV="1">
            <a:off x="3995738" y="2924175"/>
            <a:ext cx="0" cy="360363"/>
          </a:xfrm>
          <a:prstGeom prst="line">
            <a:avLst/>
          </a:prstGeom>
          <a:noFill/>
          <a:ln w="38100">
            <a:solidFill>
              <a:schemeClr val="bg1"/>
            </a:solidFill>
            <a:round/>
            <a:headEnd/>
            <a:tailEnd/>
          </a:ln>
          <a:effectLst/>
        </p:spPr>
        <p:txBody>
          <a:bodyPr/>
          <a:lstStyle/>
          <a:p>
            <a:endParaRPr lang="en-GB"/>
          </a:p>
        </p:txBody>
      </p:sp>
      <p:sp>
        <p:nvSpPr>
          <p:cNvPr id="261143" name="Line 25"/>
          <p:cNvSpPr>
            <a:spLocks noChangeShapeType="1"/>
          </p:cNvSpPr>
          <p:nvPr/>
        </p:nvSpPr>
        <p:spPr bwMode="auto">
          <a:xfrm rot="120000">
            <a:off x="3275013" y="3309938"/>
            <a:ext cx="219075" cy="138112"/>
          </a:xfrm>
          <a:prstGeom prst="line">
            <a:avLst/>
          </a:prstGeom>
          <a:noFill/>
          <a:ln w="38100">
            <a:solidFill>
              <a:schemeClr val="bg1"/>
            </a:solidFill>
            <a:round/>
            <a:headEnd/>
            <a:tailEnd/>
          </a:ln>
          <a:effectLst/>
        </p:spPr>
        <p:txBody>
          <a:bodyPr/>
          <a:lstStyle/>
          <a:p>
            <a:endParaRPr lang="en-GB"/>
          </a:p>
        </p:txBody>
      </p:sp>
      <p:sp>
        <p:nvSpPr>
          <p:cNvPr id="261144" name="Text Box 26"/>
          <p:cNvSpPr txBox="1">
            <a:spLocks noChangeArrowheads="1"/>
          </p:cNvSpPr>
          <p:nvPr/>
        </p:nvSpPr>
        <p:spPr bwMode="auto">
          <a:xfrm>
            <a:off x="3454400" y="3309938"/>
            <a:ext cx="288925" cy="274637"/>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4</a:t>
            </a:r>
          </a:p>
        </p:txBody>
      </p:sp>
      <p:sp>
        <p:nvSpPr>
          <p:cNvPr id="261145" name="Text Box 27"/>
          <p:cNvSpPr txBox="1">
            <a:spLocks noChangeArrowheads="1"/>
          </p:cNvSpPr>
          <p:nvPr/>
        </p:nvSpPr>
        <p:spPr bwMode="auto">
          <a:xfrm>
            <a:off x="3132138" y="2781300"/>
            <a:ext cx="288925" cy="274638"/>
          </a:xfrm>
          <a:prstGeom prst="rect">
            <a:avLst/>
          </a:prstGeom>
          <a:noFill/>
          <a:ln w="9525">
            <a:noFill/>
            <a:miter lim="800000"/>
            <a:headEnd/>
            <a:tailEnd/>
          </a:ln>
          <a:effectLst/>
        </p:spPr>
        <p:txBody>
          <a:bodyPr>
            <a:spAutoFit/>
          </a:bodyPr>
          <a:lstStyle/>
          <a:p>
            <a:pPr eaLnBrk="1" hangingPunct="1">
              <a:spcBef>
                <a:spcPct val="50000"/>
              </a:spcBef>
            </a:pPr>
            <a:r>
              <a:rPr lang="en-GB" altLang="en-US" sz="1200">
                <a:solidFill>
                  <a:schemeClr val="bg1"/>
                </a:solidFill>
              </a:rPr>
              <a:t>2</a:t>
            </a:r>
          </a:p>
        </p:txBody>
      </p:sp>
      <p:pic>
        <p:nvPicPr>
          <p:cNvPr id="261146" name="Picture 28" descr="ag00092_"/>
          <p:cNvPicPr>
            <a:picLocks noChangeAspect="1" noChangeArrowheads="1" noCrop="1"/>
          </p:cNvPicPr>
          <p:nvPr/>
        </p:nvPicPr>
        <p:blipFill>
          <a:blip r:embed="rId2" cstate="print"/>
          <a:srcRect/>
          <a:stretch>
            <a:fillRect/>
          </a:stretch>
        </p:blipFill>
        <p:spPr bwMode="auto">
          <a:xfrm>
            <a:off x="684213" y="2420938"/>
            <a:ext cx="2232025" cy="762000"/>
          </a:xfrm>
          <a:prstGeom prst="rect">
            <a:avLst/>
          </a:prstGeom>
          <a:noFill/>
          <a:ln w="9525">
            <a:noFill/>
            <a:miter lim="800000"/>
            <a:headEnd/>
            <a:tailEnd/>
          </a:ln>
        </p:spPr>
      </p:pic>
      <p:pic>
        <p:nvPicPr>
          <p:cNvPr id="261147" name="Picture 29" descr="ag00092_"/>
          <p:cNvPicPr>
            <a:picLocks noChangeAspect="1" noChangeArrowheads="1" noCrop="1"/>
          </p:cNvPicPr>
          <p:nvPr/>
        </p:nvPicPr>
        <p:blipFill>
          <a:blip r:embed="rId2" cstate="print"/>
          <a:srcRect/>
          <a:stretch>
            <a:fillRect/>
          </a:stretch>
        </p:blipFill>
        <p:spPr bwMode="auto">
          <a:xfrm rot="-5400000">
            <a:off x="2357437" y="4635501"/>
            <a:ext cx="2600325" cy="762000"/>
          </a:xfrm>
          <a:prstGeom prst="rect">
            <a:avLst/>
          </a:prstGeom>
          <a:noFill/>
          <a:ln w="9525">
            <a:noFill/>
            <a:miter lim="800000"/>
            <a:headEnd/>
            <a:tailEnd/>
          </a:ln>
        </p:spPr>
      </p:pic>
      <p:pic>
        <p:nvPicPr>
          <p:cNvPr id="261148" name="Picture 30" descr="ag00092_"/>
          <p:cNvPicPr>
            <a:picLocks noChangeAspect="1" noChangeArrowheads="1" noCrop="1"/>
          </p:cNvPicPr>
          <p:nvPr/>
        </p:nvPicPr>
        <p:blipFill>
          <a:blip r:embed="rId2" cstate="print"/>
          <a:srcRect/>
          <a:stretch>
            <a:fillRect/>
          </a:stretch>
        </p:blipFill>
        <p:spPr bwMode="auto">
          <a:xfrm rot="10800000">
            <a:off x="6657975" y="1920875"/>
            <a:ext cx="1874838" cy="762000"/>
          </a:xfrm>
          <a:prstGeom prst="rect">
            <a:avLst/>
          </a:prstGeom>
          <a:noFill/>
          <a:ln w="9525">
            <a:noFill/>
            <a:miter lim="800000"/>
            <a:headEnd/>
            <a:tailEnd/>
          </a:ln>
        </p:spPr>
      </p:pic>
      <p:sp>
        <p:nvSpPr>
          <p:cNvPr id="261149" name="Text Box 31"/>
          <p:cNvSpPr txBox="1">
            <a:spLocks noChangeArrowheads="1"/>
          </p:cNvSpPr>
          <p:nvPr/>
        </p:nvSpPr>
        <p:spPr bwMode="auto">
          <a:xfrm>
            <a:off x="2627313" y="2636838"/>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HO</a:t>
            </a:r>
            <a:endParaRPr lang="en-GB" altLang="en-US" sz="1200">
              <a:solidFill>
                <a:srgbClr val="FFFF00"/>
              </a:solidFill>
            </a:endParaRPr>
          </a:p>
        </p:txBody>
      </p:sp>
      <p:sp>
        <p:nvSpPr>
          <p:cNvPr id="261150" name="Text Box 32"/>
          <p:cNvSpPr txBox="1">
            <a:spLocks noChangeArrowheads="1"/>
          </p:cNvSpPr>
          <p:nvPr/>
        </p:nvSpPr>
        <p:spPr bwMode="auto">
          <a:xfrm>
            <a:off x="3492500" y="3644900"/>
            <a:ext cx="503238"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61151" name="Text Box 33"/>
          <p:cNvSpPr txBox="1">
            <a:spLocks noChangeArrowheads="1"/>
          </p:cNvSpPr>
          <p:nvPr/>
        </p:nvSpPr>
        <p:spPr bwMode="auto">
          <a:xfrm>
            <a:off x="6443663" y="2133600"/>
            <a:ext cx="503237"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
        <p:nvSpPr>
          <p:cNvPr id="261152" name="Text Box 34"/>
          <p:cNvSpPr txBox="1">
            <a:spLocks noChangeArrowheads="1"/>
          </p:cNvSpPr>
          <p:nvPr/>
        </p:nvSpPr>
        <p:spPr bwMode="auto">
          <a:xfrm>
            <a:off x="839788" y="2636838"/>
            <a:ext cx="1944687" cy="366712"/>
          </a:xfrm>
          <a:prstGeom prst="rect">
            <a:avLst/>
          </a:prstGeom>
          <a:noFill/>
          <a:ln w="9525">
            <a:noFill/>
            <a:miter lim="800000"/>
            <a:headEnd/>
            <a:tailEnd/>
          </a:ln>
          <a:effectLst/>
        </p:spPr>
        <p:txBody>
          <a:bodyPr>
            <a:spAutoFit/>
          </a:bodyPr>
          <a:lstStyle/>
          <a:p>
            <a:pPr eaLnBrk="1" hangingPunct="1">
              <a:spcBef>
                <a:spcPct val="50000"/>
              </a:spcBef>
            </a:pPr>
            <a:r>
              <a:rPr lang="en-GB" altLang="en-US" sz="1800">
                <a:solidFill>
                  <a:schemeClr val="bg1"/>
                </a:solidFill>
              </a:rPr>
              <a:t>CYP 1A1</a:t>
            </a:r>
          </a:p>
        </p:txBody>
      </p:sp>
      <p:sp>
        <p:nvSpPr>
          <p:cNvPr id="261153" name="Text Box 35"/>
          <p:cNvSpPr txBox="1">
            <a:spLocks noChangeArrowheads="1"/>
          </p:cNvSpPr>
          <p:nvPr/>
        </p:nvSpPr>
        <p:spPr bwMode="auto">
          <a:xfrm>
            <a:off x="3492500" y="4440238"/>
            <a:ext cx="431800" cy="1878012"/>
          </a:xfrm>
          <a:prstGeom prst="rect">
            <a:avLst/>
          </a:prstGeom>
          <a:noFill/>
          <a:ln w="9525">
            <a:noFill/>
            <a:miter lim="800000"/>
            <a:headEnd/>
            <a:tailEnd/>
          </a:ln>
          <a:effectLst/>
        </p:spPr>
        <p:txBody>
          <a:bodyPr>
            <a:spAutoFit/>
          </a:bodyPr>
          <a:lstStyle/>
          <a:p>
            <a:pPr eaLnBrk="1" hangingPunct="1">
              <a:spcBef>
                <a:spcPct val="50000"/>
              </a:spcBef>
            </a:pPr>
            <a:r>
              <a:rPr lang="en-GB" altLang="en-US" sz="1800">
                <a:solidFill>
                  <a:schemeClr val="bg1"/>
                </a:solidFill>
              </a:rPr>
              <a:t>C  Y  P </a:t>
            </a:r>
          </a:p>
          <a:p>
            <a:pPr eaLnBrk="1" hangingPunct="1">
              <a:spcBef>
                <a:spcPct val="50000"/>
              </a:spcBef>
            </a:pPr>
            <a:r>
              <a:rPr lang="en-GB" altLang="en-US" sz="1800">
                <a:solidFill>
                  <a:schemeClr val="bg1"/>
                </a:solidFill>
              </a:rPr>
              <a:t>1  B  1</a:t>
            </a:r>
          </a:p>
        </p:txBody>
      </p:sp>
      <p:sp>
        <p:nvSpPr>
          <p:cNvPr id="261154" name="Text Box 36"/>
          <p:cNvSpPr txBox="1">
            <a:spLocks noChangeArrowheads="1"/>
          </p:cNvSpPr>
          <p:nvPr/>
        </p:nvSpPr>
        <p:spPr bwMode="auto">
          <a:xfrm>
            <a:off x="7270750" y="2133600"/>
            <a:ext cx="1295400" cy="366713"/>
          </a:xfrm>
          <a:prstGeom prst="rect">
            <a:avLst/>
          </a:prstGeom>
          <a:noFill/>
          <a:ln w="9525">
            <a:noFill/>
            <a:miter lim="800000"/>
            <a:headEnd/>
            <a:tailEnd/>
          </a:ln>
          <a:effectLst/>
        </p:spPr>
        <p:txBody>
          <a:bodyPr>
            <a:spAutoFit/>
          </a:bodyPr>
          <a:lstStyle/>
          <a:p>
            <a:pPr eaLnBrk="1" hangingPunct="1">
              <a:spcBef>
                <a:spcPct val="50000"/>
              </a:spcBef>
            </a:pPr>
            <a:r>
              <a:rPr lang="en-GB" altLang="en-US" sz="1800">
                <a:solidFill>
                  <a:schemeClr val="bg1"/>
                </a:solidFill>
              </a:rPr>
              <a:t>CYP 1A2</a:t>
            </a:r>
          </a:p>
        </p:txBody>
      </p:sp>
      <p:sp>
        <p:nvSpPr>
          <p:cNvPr id="261155" name="Text Box 37"/>
          <p:cNvSpPr txBox="1">
            <a:spLocks noChangeArrowheads="1"/>
          </p:cNvSpPr>
          <p:nvPr/>
        </p:nvSpPr>
        <p:spPr bwMode="auto">
          <a:xfrm>
            <a:off x="3989388" y="5464175"/>
            <a:ext cx="3024187" cy="366713"/>
          </a:xfrm>
          <a:prstGeom prst="rect">
            <a:avLst/>
          </a:prstGeom>
          <a:noFill/>
          <a:ln w="9525">
            <a:noFill/>
            <a:miter lim="800000"/>
            <a:headEnd/>
            <a:tailEnd/>
          </a:ln>
          <a:effectLst/>
        </p:spPr>
        <p:txBody>
          <a:bodyPr>
            <a:spAutoFit/>
          </a:bodyPr>
          <a:lstStyle/>
          <a:p>
            <a:pPr eaLnBrk="1" hangingPunct="1"/>
            <a:r>
              <a:rPr lang="en-GB" altLang="en-US" sz="1800">
                <a:solidFill>
                  <a:schemeClr val="bg1"/>
                </a:solidFill>
              </a:rPr>
              <a:t>Occurs mainly in the liver</a:t>
            </a:r>
          </a:p>
        </p:txBody>
      </p:sp>
      <p:sp>
        <p:nvSpPr>
          <p:cNvPr id="261156" name="Text Box 38"/>
          <p:cNvSpPr txBox="1">
            <a:spLocks noChangeArrowheads="1"/>
          </p:cNvSpPr>
          <p:nvPr/>
        </p:nvSpPr>
        <p:spPr bwMode="auto">
          <a:xfrm rot="-5400000">
            <a:off x="5834063" y="1517650"/>
            <a:ext cx="433387" cy="366713"/>
          </a:xfrm>
          <a:prstGeom prst="rect">
            <a:avLst/>
          </a:prstGeom>
          <a:noFill/>
          <a:ln w="9525">
            <a:noFill/>
            <a:miter lim="800000"/>
            <a:headEnd/>
            <a:tailEnd/>
          </a:ln>
          <a:effectLst/>
        </p:spPr>
        <p:txBody>
          <a:bodyPr>
            <a:spAutoFit/>
          </a:bodyPr>
          <a:lstStyle/>
          <a:p>
            <a:pPr eaLnBrk="1" hangingPunct="1">
              <a:spcBef>
                <a:spcPct val="50000"/>
              </a:spcBef>
            </a:pPr>
            <a:r>
              <a:rPr lang="en-GB" altLang="en-US" sz="1800">
                <a:solidFill>
                  <a:schemeClr val="bg1"/>
                </a:solidFill>
              </a:rPr>
              <a:t>=</a:t>
            </a:r>
          </a:p>
        </p:txBody>
      </p:sp>
    </p:spTree>
  </p:cSld>
  <p:clrMapOvr>
    <a:masterClrMapping/>
  </p:clrMapOvr>
  <p:transition>
    <p:fade/>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1"/>
          <p:cNvPicPr>
            <a:picLocks noChangeAspect="1"/>
          </p:cNvPicPr>
          <p:nvPr/>
        </p:nvPicPr>
        <p:blipFill>
          <a:blip r:embed="rId2" cstate="print"/>
          <a:srcRect/>
          <a:stretch>
            <a:fillRect/>
          </a:stretch>
        </p:blipFill>
        <p:spPr bwMode="auto">
          <a:xfrm>
            <a:off x="611188" y="549275"/>
            <a:ext cx="7921625" cy="5759450"/>
          </a:xfrm>
          <a:prstGeom prst="rect">
            <a:avLst/>
          </a:prstGeom>
          <a:noFill/>
          <a:ln w="9525">
            <a:noFill/>
            <a:miter lim="800000"/>
            <a:headEnd/>
            <a:tailEnd/>
          </a:ln>
        </p:spPr>
      </p:pic>
      <p:sp>
        <p:nvSpPr>
          <p:cNvPr id="262147" name="Text Box 31"/>
          <p:cNvSpPr txBox="1">
            <a:spLocks noChangeArrowheads="1"/>
          </p:cNvSpPr>
          <p:nvPr/>
        </p:nvSpPr>
        <p:spPr bwMode="auto">
          <a:xfrm>
            <a:off x="7848600" y="2133600"/>
            <a:ext cx="684213" cy="338138"/>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rgbClr val="FFFF00"/>
                </a:solidFill>
              </a:rPr>
              <a:t>OH</a:t>
            </a:r>
            <a:endParaRPr lang="en-GB" altLang="en-US" sz="1200">
              <a:solidFill>
                <a:srgbClr val="FFFF00"/>
              </a:solidFill>
            </a:endParaRPr>
          </a:p>
        </p:txBody>
      </p:sp>
    </p:spTree>
  </p:cSld>
  <p:clrMapOvr>
    <a:masterClrMapping/>
  </p:clrMapOvr>
  <p:transition>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1"/>
          <p:cNvPicPr>
            <a:picLocks noChangeAspect="1"/>
          </p:cNvPicPr>
          <p:nvPr/>
        </p:nvPicPr>
        <p:blipFill>
          <a:blip r:embed="rId2" cstate="print"/>
          <a:srcRect/>
          <a:stretch>
            <a:fillRect/>
          </a:stretch>
        </p:blipFill>
        <p:spPr bwMode="auto">
          <a:xfrm>
            <a:off x="684213" y="549275"/>
            <a:ext cx="7848600" cy="5759450"/>
          </a:xfrm>
          <a:prstGeom prst="rect">
            <a:avLst/>
          </a:prstGeom>
          <a:noFill/>
          <a:ln w="9525">
            <a:noFill/>
            <a:miter lim="800000"/>
            <a:headEnd/>
            <a:tailEnd/>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1874" name="Text Box 2"/>
          <p:cNvSpPr txBox="1">
            <a:spLocks noChangeArrowheads="1"/>
          </p:cNvSpPr>
          <p:nvPr/>
        </p:nvSpPr>
        <p:spPr bwMode="auto">
          <a:xfrm>
            <a:off x="827088" y="862013"/>
            <a:ext cx="3994150" cy="5133975"/>
          </a:xfrm>
          <a:prstGeom prst="rect">
            <a:avLst/>
          </a:prstGeom>
          <a:noFill/>
          <a:ln w="9525">
            <a:noFill/>
            <a:miter lim="800000"/>
            <a:headEnd/>
            <a:tailEnd/>
          </a:ln>
          <a:effectLst/>
        </p:spPr>
        <p:txBody>
          <a:bodyPr>
            <a:spAutoFit/>
          </a:bodyPr>
          <a:lstStyle/>
          <a:p>
            <a:pPr eaLnBrk="1" hangingPunct="1">
              <a:lnSpc>
                <a:spcPct val="115000"/>
              </a:lnSpc>
              <a:spcBef>
                <a:spcPct val="50000"/>
              </a:spcBef>
            </a:pPr>
            <a:r>
              <a:rPr lang="en-GB" altLang="en-US" sz="3600">
                <a:solidFill>
                  <a:schemeClr val="bg1"/>
                </a:solidFill>
              </a:rPr>
              <a:t>It is most abundant and active in total darkness peaking at </a:t>
            </a:r>
            <a:r>
              <a:rPr lang="en-GB" altLang="en-US" sz="3600">
                <a:solidFill>
                  <a:srgbClr val="F6F000"/>
                </a:solidFill>
              </a:rPr>
              <a:t>2am </a:t>
            </a:r>
            <a:r>
              <a:rPr lang="en-GB" altLang="en-US" sz="3600">
                <a:solidFill>
                  <a:schemeClr val="bg1"/>
                </a:solidFill>
              </a:rPr>
              <a:t>and declining to half levels by 5am.</a:t>
            </a:r>
            <a:endParaRPr lang="en-US" altLang="en-US" sz="3600"/>
          </a:p>
        </p:txBody>
      </p:sp>
      <p:pic>
        <p:nvPicPr>
          <p:cNvPr id="31747" name="Picture 3" descr="man asleep next to cat"/>
          <p:cNvPicPr>
            <a:picLocks noChangeAspect="1" noChangeArrowheads="1"/>
          </p:cNvPicPr>
          <p:nvPr/>
        </p:nvPicPr>
        <p:blipFill>
          <a:blip r:embed="rId2" cstate="print"/>
          <a:srcRect/>
          <a:stretch>
            <a:fillRect/>
          </a:stretch>
        </p:blipFill>
        <p:spPr bwMode="auto">
          <a:xfrm>
            <a:off x="4559300" y="3429000"/>
            <a:ext cx="3960813" cy="2808288"/>
          </a:xfrm>
          <a:prstGeom prst="rect">
            <a:avLst/>
          </a:prstGeom>
          <a:noFill/>
          <a:ln w="9525">
            <a:noFill/>
            <a:miter lim="800000"/>
            <a:headEnd/>
            <a:tailEnd/>
          </a:ln>
        </p:spPr>
      </p:pic>
      <p:pic>
        <p:nvPicPr>
          <p:cNvPr id="31748" name="Picture 4" descr="j0365305"/>
          <p:cNvPicPr>
            <a:picLocks noChangeAspect="1" noChangeArrowheads="1" noCrop="1"/>
          </p:cNvPicPr>
          <p:nvPr/>
        </p:nvPicPr>
        <p:blipFill>
          <a:blip r:embed="rId3" cstate="print"/>
          <a:srcRect/>
          <a:stretch>
            <a:fillRect/>
          </a:stretch>
        </p:blipFill>
        <p:spPr bwMode="auto">
          <a:xfrm>
            <a:off x="6372225" y="1268413"/>
            <a:ext cx="1028700" cy="10287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91874"/>
                                        </p:tgtEl>
                                        <p:attrNameLst>
                                          <p:attrName>style.visibility</p:attrName>
                                        </p:attrNameLst>
                                      </p:cBhvr>
                                      <p:to>
                                        <p:strVal val="visible"/>
                                      </p:to>
                                    </p:set>
                                    <p:animEffect transition="in" filter="wipe(left)">
                                      <p:cBhvr>
                                        <p:cTn id="7" dur="500"/>
                                        <p:tgtEl>
                                          <p:spTgt spid="3791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74"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1"/>
          <p:cNvPicPr>
            <a:picLocks noChangeAspect="1"/>
          </p:cNvPicPr>
          <p:nvPr/>
        </p:nvPicPr>
        <p:blipFill>
          <a:blip r:embed="rId2" cstate="print"/>
          <a:srcRect/>
          <a:stretch>
            <a:fillRect/>
          </a:stretch>
        </p:blipFill>
        <p:spPr bwMode="auto">
          <a:xfrm>
            <a:off x="611188" y="546100"/>
            <a:ext cx="7921625" cy="5765800"/>
          </a:xfrm>
          <a:prstGeom prst="rect">
            <a:avLst/>
          </a:prstGeom>
          <a:noFill/>
          <a:ln w="9525">
            <a:noFill/>
            <a:miter lim="800000"/>
            <a:headEnd/>
            <a:tailEnd/>
          </a:ln>
        </p:spPr>
      </p:pic>
    </p:spTree>
  </p:cSld>
  <p:clrMapOvr>
    <a:masterClrMapping/>
  </p:clrMapOvr>
  <p:transition>
    <p:fad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cstate="print"/>
          <a:srcRect/>
          <a:stretch>
            <a:fillRect/>
          </a:stretch>
        </p:blipFill>
        <p:spPr bwMode="auto">
          <a:xfrm>
            <a:off x="684213" y="549275"/>
            <a:ext cx="7848600" cy="5759450"/>
          </a:xfrm>
          <a:prstGeom prst="rect">
            <a:avLst/>
          </a:prstGeom>
          <a:noFill/>
          <a:ln w="9525">
            <a:noFill/>
            <a:miter lim="800000"/>
            <a:headEnd/>
            <a:tailEnd/>
          </a:ln>
        </p:spPr>
      </p:pic>
    </p:spTree>
  </p:cSld>
  <p:clrMapOvr>
    <a:masterClrMapping/>
  </p:clrMapOvr>
  <p:transition>
    <p:fad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1"/>
          <p:cNvPicPr>
            <a:picLocks noChangeAspect="1"/>
          </p:cNvPicPr>
          <p:nvPr/>
        </p:nvPicPr>
        <p:blipFill>
          <a:blip r:embed="rId2" cstate="print"/>
          <a:srcRect/>
          <a:stretch>
            <a:fillRect/>
          </a:stretch>
        </p:blipFill>
        <p:spPr bwMode="auto">
          <a:xfrm>
            <a:off x="684213" y="549275"/>
            <a:ext cx="7848600" cy="5759450"/>
          </a:xfrm>
          <a:prstGeom prst="rect">
            <a:avLst/>
          </a:prstGeom>
          <a:noFill/>
          <a:ln w="9525">
            <a:noFill/>
            <a:miter lim="800000"/>
            <a:headEnd/>
            <a:tailEnd/>
          </a:ln>
        </p:spPr>
      </p:pic>
    </p:spTree>
  </p:cSld>
  <p:clrMapOvr>
    <a:masterClrMapping/>
  </p:clrMapOvr>
  <p:transition>
    <p:fad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4"/>
          <p:cNvPicPr>
            <a:picLocks noChangeAspect="1" noChangeArrowheads="1"/>
          </p:cNvPicPr>
          <p:nvPr/>
        </p:nvPicPr>
        <p:blipFill>
          <a:blip r:embed="rId2" cstate="print"/>
          <a:srcRect/>
          <a:stretch>
            <a:fillRect/>
          </a:stretch>
        </p:blipFill>
        <p:spPr bwMode="auto">
          <a:xfrm>
            <a:off x="642938" y="569913"/>
            <a:ext cx="7858125" cy="5738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1"/>
          <p:cNvPicPr>
            <a:picLocks noChangeAspect="1"/>
          </p:cNvPicPr>
          <p:nvPr/>
        </p:nvPicPr>
        <p:blipFill>
          <a:blip r:embed="rId2" cstate="print"/>
          <a:srcRect/>
          <a:stretch>
            <a:fillRect/>
          </a:stretch>
        </p:blipFill>
        <p:spPr bwMode="auto">
          <a:xfrm>
            <a:off x="611188" y="549275"/>
            <a:ext cx="7848600" cy="5688013"/>
          </a:xfrm>
          <a:prstGeom prst="rect">
            <a:avLst/>
          </a:prstGeom>
          <a:noFill/>
          <a:ln w="9525">
            <a:noFill/>
            <a:miter lim="800000"/>
            <a:headEnd/>
            <a:tailEnd/>
          </a:ln>
        </p:spPr>
      </p:pic>
    </p:spTree>
  </p:cSld>
  <p:clrMapOvr>
    <a:masterClrMapping/>
  </p:clrMapOvr>
  <p:transition>
    <p:fad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1"/>
          <p:cNvPicPr>
            <a:picLocks noChangeAspect="1"/>
          </p:cNvPicPr>
          <p:nvPr/>
        </p:nvPicPr>
        <p:blipFill>
          <a:blip r:embed="rId2" cstate="print"/>
          <a:srcRect/>
          <a:stretch>
            <a:fillRect/>
          </a:stretch>
        </p:blipFill>
        <p:spPr bwMode="auto">
          <a:xfrm>
            <a:off x="684213" y="549275"/>
            <a:ext cx="7848600" cy="5759450"/>
          </a:xfrm>
          <a:prstGeom prst="rect">
            <a:avLst/>
          </a:prstGeom>
          <a:noFill/>
          <a:ln w="9525">
            <a:noFill/>
            <a:miter lim="800000"/>
            <a:headEnd/>
            <a:tailEnd/>
          </a:ln>
        </p:spPr>
      </p:pic>
    </p:spTree>
  </p:cSld>
  <p:clrMapOvr>
    <a:masterClrMapping/>
  </p:clrMapOvr>
  <p:transition>
    <p:fade/>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522288" y="420688"/>
            <a:ext cx="8064500" cy="6413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Enzyme co-enzymes and co-factors</a:t>
            </a:r>
            <a:endParaRPr lang="en-US" altLang="en-US" sz="3600">
              <a:solidFill>
                <a:srgbClr val="FFFF00"/>
              </a:solidFill>
            </a:endParaRPr>
          </a:p>
        </p:txBody>
      </p:sp>
      <p:sp>
        <p:nvSpPr>
          <p:cNvPr id="270339" name="Text Box 3"/>
          <p:cNvSpPr txBox="1">
            <a:spLocks noChangeArrowheads="1"/>
          </p:cNvSpPr>
          <p:nvPr/>
        </p:nvSpPr>
        <p:spPr bwMode="auto">
          <a:xfrm>
            <a:off x="681038" y="1484313"/>
            <a:ext cx="8496300" cy="4818062"/>
          </a:xfrm>
          <a:prstGeom prst="rect">
            <a:avLst/>
          </a:prstGeom>
          <a:noFill/>
          <a:ln w="9525">
            <a:noFill/>
            <a:miter lim="800000"/>
            <a:headEnd/>
            <a:tailEnd/>
          </a:ln>
          <a:effectLst/>
        </p:spPr>
        <p:txBody>
          <a:bodyPr>
            <a:spAutoFit/>
          </a:bodyPr>
          <a:lstStyle/>
          <a:p>
            <a:pPr eaLnBrk="1" hangingPunct="1">
              <a:spcBef>
                <a:spcPct val="50000"/>
              </a:spcBef>
            </a:pPr>
            <a:r>
              <a:rPr lang="en-GB" altLang="en-US" sz="3200" i="1">
                <a:solidFill>
                  <a:srgbClr val="FFFF00"/>
                </a:solidFill>
              </a:rPr>
              <a:t>P450 Aromatase</a:t>
            </a:r>
            <a:r>
              <a:rPr lang="en-GB" altLang="en-US" sz="3200">
                <a:solidFill>
                  <a:schemeClr val="bg1"/>
                </a:solidFill>
              </a:rPr>
              <a:t> – NADPH, FADH2, O2,     B, Vit E </a:t>
            </a:r>
          </a:p>
          <a:p>
            <a:pPr eaLnBrk="1" hangingPunct="1">
              <a:spcBef>
                <a:spcPct val="50000"/>
              </a:spcBef>
            </a:pPr>
            <a:r>
              <a:rPr lang="en-GB" altLang="en-US" sz="3200" i="1">
                <a:solidFill>
                  <a:srgbClr val="FFFF00"/>
                </a:solidFill>
              </a:rPr>
              <a:t>17</a:t>
            </a:r>
            <a:r>
              <a:rPr lang="el-GR" altLang="en-US" sz="3200" i="1">
                <a:solidFill>
                  <a:srgbClr val="FFFF00"/>
                </a:solidFill>
              </a:rPr>
              <a:t>β</a:t>
            </a:r>
            <a:r>
              <a:rPr lang="en-GB" altLang="en-US" sz="3200" i="1">
                <a:solidFill>
                  <a:srgbClr val="FFFF00"/>
                </a:solidFill>
              </a:rPr>
              <a:t>-HSD</a:t>
            </a:r>
            <a:r>
              <a:rPr lang="en-GB" altLang="en-US" sz="3200">
                <a:solidFill>
                  <a:schemeClr val="bg1"/>
                </a:solidFill>
              </a:rPr>
              <a:t> – NAD, Fe, I </a:t>
            </a:r>
          </a:p>
          <a:p>
            <a:pPr eaLnBrk="1" hangingPunct="1">
              <a:spcBef>
                <a:spcPct val="50000"/>
              </a:spcBef>
            </a:pPr>
            <a:r>
              <a:rPr lang="en-GB" altLang="en-US" sz="3200" i="1">
                <a:solidFill>
                  <a:srgbClr val="FFFF00"/>
                </a:solidFill>
              </a:rPr>
              <a:t>P450</a:t>
            </a:r>
            <a:r>
              <a:rPr lang="en-GB" altLang="en-US" sz="3600">
                <a:solidFill>
                  <a:schemeClr val="bg1"/>
                </a:solidFill>
              </a:rPr>
              <a:t> </a:t>
            </a:r>
            <a:r>
              <a:rPr lang="en-GB" altLang="en-US" sz="1800">
                <a:solidFill>
                  <a:srgbClr val="FFFF00"/>
                </a:solidFill>
              </a:rPr>
              <a:t>(CYP1A1 etc) </a:t>
            </a:r>
            <a:r>
              <a:rPr lang="en-GB" altLang="en-US" sz="3200">
                <a:solidFill>
                  <a:schemeClr val="bg1"/>
                </a:solidFill>
              </a:rPr>
              <a:t>- NADPH, (Mg), Fe,</a:t>
            </a:r>
            <a:r>
              <a:rPr lang="en-GB" altLang="en-US" sz="3600">
                <a:solidFill>
                  <a:schemeClr val="bg1"/>
                </a:solidFill>
              </a:rPr>
              <a:t> </a:t>
            </a:r>
            <a:r>
              <a:rPr lang="en-GB" altLang="en-US" sz="3200">
                <a:solidFill>
                  <a:schemeClr val="bg1"/>
                </a:solidFill>
              </a:rPr>
              <a:t>O2             </a:t>
            </a:r>
          </a:p>
          <a:p>
            <a:pPr eaLnBrk="1" hangingPunct="1">
              <a:spcBef>
                <a:spcPct val="50000"/>
              </a:spcBef>
            </a:pPr>
            <a:r>
              <a:rPr lang="en-GB" altLang="en-US" sz="3200" i="1">
                <a:solidFill>
                  <a:srgbClr val="FFFF00"/>
                </a:solidFill>
                <a:cs typeface="Arial" charset="0"/>
              </a:rPr>
              <a:t>COMT</a:t>
            </a:r>
            <a:r>
              <a:rPr lang="en-GB" altLang="en-US" sz="3200" i="1">
                <a:solidFill>
                  <a:schemeClr val="bg1"/>
                </a:solidFill>
                <a:cs typeface="Arial" charset="0"/>
              </a:rPr>
              <a:t> </a:t>
            </a:r>
            <a:r>
              <a:rPr lang="en-GB" altLang="en-US" sz="3200">
                <a:solidFill>
                  <a:schemeClr val="bg1"/>
                </a:solidFill>
                <a:cs typeface="Arial" charset="0"/>
              </a:rPr>
              <a:t>– SAM, Mg, ATP,  Zn,</a:t>
            </a:r>
            <a:endParaRPr lang="en-GB" altLang="en-US" sz="3200">
              <a:solidFill>
                <a:schemeClr val="bg1"/>
              </a:solidFill>
              <a:latin typeface="Bookshelf Symbol 1" pitchFamily="34" charset="0"/>
              <a:cs typeface="Arial" charset="0"/>
            </a:endParaRPr>
          </a:p>
          <a:p>
            <a:pPr eaLnBrk="1" hangingPunct="1">
              <a:spcBef>
                <a:spcPct val="50000"/>
              </a:spcBef>
            </a:pPr>
            <a:r>
              <a:rPr lang="en-GB" altLang="en-US" sz="3200" i="1">
                <a:solidFill>
                  <a:srgbClr val="FFFF00"/>
                </a:solidFill>
                <a:cs typeface="Arial" charset="0"/>
              </a:rPr>
              <a:t>Sulfotransferase</a:t>
            </a:r>
            <a:r>
              <a:rPr lang="en-GB" altLang="en-US" sz="3200">
                <a:solidFill>
                  <a:schemeClr val="bg1"/>
                </a:solidFill>
                <a:cs typeface="Arial" charset="0"/>
              </a:rPr>
              <a:t> – S</a:t>
            </a:r>
          </a:p>
          <a:p>
            <a:pPr eaLnBrk="1" hangingPunct="1">
              <a:spcBef>
                <a:spcPct val="50000"/>
              </a:spcBef>
            </a:pPr>
            <a:r>
              <a:rPr lang="en-GB" altLang="en-US" sz="3200" i="1">
                <a:solidFill>
                  <a:srgbClr val="FFFF00"/>
                </a:solidFill>
                <a:cs typeface="Arial" charset="0"/>
              </a:rPr>
              <a:t>G-S-T</a:t>
            </a:r>
            <a:r>
              <a:rPr lang="en-GB" altLang="en-US" sz="3200">
                <a:solidFill>
                  <a:schemeClr val="bg1"/>
                </a:solidFill>
                <a:cs typeface="Arial" charset="0"/>
              </a:rPr>
              <a:t> – P-5-P, Zn, Se</a:t>
            </a:r>
            <a:endParaRPr lang="el-GR" altLang="en-US" sz="3200">
              <a:solidFill>
                <a:schemeClr val="bg1"/>
              </a:solidFill>
              <a:cs typeface="Arial" charset="0"/>
            </a:endParaRPr>
          </a:p>
        </p:txBody>
      </p:sp>
    </p:spTree>
  </p:cSld>
  <p:clrMapOvr>
    <a:masterClrMapping/>
  </p:clrMapOvr>
  <p:transition>
    <p:fade/>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7"/>
          <p:cNvPicPr>
            <a:picLocks noChangeAspect="1" noChangeArrowheads="1"/>
          </p:cNvPicPr>
          <p:nvPr/>
        </p:nvPicPr>
        <p:blipFill>
          <a:blip r:embed="rId2" cstate="print"/>
          <a:srcRect b="2620"/>
          <a:stretch>
            <a:fillRect/>
          </a:stretch>
        </p:blipFill>
        <p:spPr bwMode="auto">
          <a:xfrm>
            <a:off x="611188" y="549275"/>
            <a:ext cx="7921625" cy="5759450"/>
          </a:xfrm>
          <a:prstGeom prst="rect">
            <a:avLst/>
          </a:prstGeom>
          <a:noFill/>
          <a:ln w="9525">
            <a:noFill/>
            <a:miter lim="800000"/>
            <a:headEnd/>
            <a:tailEnd/>
          </a:ln>
          <a:effectLst/>
        </p:spPr>
      </p:pic>
      <p:sp>
        <p:nvSpPr>
          <p:cNvPr id="271363" name="Text Box 8"/>
          <p:cNvSpPr txBox="1">
            <a:spLocks noChangeArrowheads="1"/>
          </p:cNvSpPr>
          <p:nvPr/>
        </p:nvSpPr>
        <p:spPr bwMode="auto">
          <a:xfrm>
            <a:off x="2843213" y="836613"/>
            <a:ext cx="3744912" cy="701675"/>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GB" altLang="en-US">
                <a:solidFill>
                  <a:srgbClr val="000099"/>
                </a:solidFill>
              </a:rPr>
              <a:t>High Estrogen</a:t>
            </a:r>
            <a:endParaRPr lang="en-US" altLang="en-US">
              <a:solidFill>
                <a:srgbClr val="000099"/>
              </a:solidFill>
            </a:endParaRPr>
          </a:p>
        </p:txBody>
      </p:sp>
      <p:sp>
        <p:nvSpPr>
          <p:cNvPr id="271364" name="TextBox 3"/>
          <p:cNvSpPr txBox="1">
            <a:spLocks noChangeArrowheads="1"/>
          </p:cNvSpPr>
          <p:nvPr/>
        </p:nvSpPr>
        <p:spPr bwMode="auto">
          <a:xfrm>
            <a:off x="560388" y="3195638"/>
            <a:ext cx="792162" cy="277812"/>
          </a:xfrm>
          <a:prstGeom prst="rect">
            <a:avLst/>
          </a:prstGeom>
          <a:noFill/>
          <a:ln w="9525">
            <a:noFill/>
            <a:miter lim="800000"/>
            <a:headEnd/>
            <a:tailEnd/>
          </a:ln>
        </p:spPr>
        <p:txBody>
          <a:bodyPr>
            <a:spAutoFit/>
          </a:bodyPr>
          <a:lstStyle/>
          <a:p>
            <a:r>
              <a:rPr lang="en-GB" altLang="en-US" sz="1200"/>
              <a:t>(36.7C)</a:t>
            </a:r>
          </a:p>
        </p:txBody>
      </p:sp>
      <p:sp>
        <p:nvSpPr>
          <p:cNvPr id="271365" name="TextBox 4"/>
          <p:cNvSpPr txBox="1">
            <a:spLocks noChangeArrowheads="1"/>
          </p:cNvSpPr>
          <p:nvPr/>
        </p:nvSpPr>
        <p:spPr bwMode="auto">
          <a:xfrm>
            <a:off x="561975" y="2755900"/>
            <a:ext cx="792163" cy="276225"/>
          </a:xfrm>
          <a:prstGeom prst="rect">
            <a:avLst/>
          </a:prstGeom>
          <a:noFill/>
          <a:ln w="9525">
            <a:noFill/>
            <a:miter lim="800000"/>
            <a:headEnd/>
            <a:tailEnd/>
          </a:ln>
        </p:spPr>
        <p:txBody>
          <a:bodyPr>
            <a:spAutoFit/>
          </a:bodyPr>
          <a:lstStyle/>
          <a:p>
            <a:r>
              <a:rPr lang="en-GB" altLang="en-US" sz="1200"/>
              <a:t>(36.8C)</a:t>
            </a:r>
          </a:p>
        </p:txBody>
      </p:sp>
      <p:sp>
        <p:nvSpPr>
          <p:cNvPr id="271366" name="TextBox 5"/>
          <p:cNvSpPr txBox="1">
            <a:spLocks noChangeArrowheads="1"/>
          </p:cNvSpPr>
          <p:nvPr/>
        </p:nvSpPr>
        <p:spPr bwMode="auto">
          <a:xfrm>
            <a:off x="560388" y="3663950"/>
            <a:ext cx="792162" cy="276225"/>
          </a:xfrm>
          <a:prstGeom prst="rect">
            <a:avLst/>
          </a:prstGeom>
          <a:noFill/>
          <a:ln w="9525">
            <a:noFill/>
            <a:miter lim="800000"/>
            <a:headEnd/>
            <a:tailEnd/>
          </a:ln>
        </p:spPr>
        <p:txBody>
          <a:bodyPr>
            <a:spAutoFit/>
          </a:bodyPr>
          <a:lstStyle/>
          <a:p>
            <a:r>
              <a:rPr lang="en-GB" altLang="en-US" sz="1200"/>
              <a:t>(36.5C)</a:t>
            </a:r>
          </a:p>
        </p:txBody>
      </p:sp>
      <p:sp>
        <p:nvSpPr>
          <p:cNvPr id="271367" name="TextBox 6"/>
          <p:cNvSpPr txBox="1">
            <a:spLocks noChangeArrowheads="1"/>
          </p:cNvSpPr>
          <p:nvPr/>
        </p:nvSpPr>
        <p:spPr bwMode="auto">
          <a:xfrm>
            <a:off x="539750" y="4122738"/>
            <a:ext cx="792163" cy="277812"/>
          </a:xfrm>
          <a:prstGeom prst="rect">
            <a:avLst/>
          </a:prstGeom>
          <a:noFill/>
          <a:ln w="9525">
            <a:noFill/>
            <a:miter lim="800000"/>
            <a:headEnd/>
            <a:tailEnd/>
          </a:ln>
        </p:spPr>
        <p:txBody>
          <a:bodyPr>
            <a:spAutoFit/>
          </a:bodyPr>
          <a:lstStyle/>
          <a:p>
            <a:r>
              <a:rPr lang="en-GB" altLang="en-US" sz="1200"/>
              <a:t>(36.4C)</a:t>
            </a:r>
          </a:p>
        </p:txBody>
      </p:sp>
      <p:sp>
        <p:nvSpPr>
          <p:cNvPr id="271368" name="TextBox 7"/>
          <p:cNvSpPr txBox="1">
            <a:spLocks noChangeArrowheads="1"/>
          </p:cNvSpPr>
          <p:nvPr/>
        </p:nvSpPr>
        <p:spPr bwMode="auto">
          <a:xfrm>
            <a:off x="561975" y="4554538"/>
            <a:ext cx="792163" cy="277812"/>
          </a:xfrm>
          <a:prstGeom prst="rect">
            <a:avLst/>
          </a:prstGeom>
          <a:noFill/>
          <a:ln w="9525">
            <a:noFill/>
            <a:miter lim="800000"/>
            <a:headEnd/>
            <a:tailEnd/>
          </a:ln>
        </p:spPr>
        <p:txBody>
          <a:bodyPr>
            <a:spAutoFit/>
          </a:bodyPr>
          <a:lstStyle/>
          <a:p>
            <a:r>
              <a:rPr lang="en-GB" altLang="en-US" sz="1200"/>
              <a:t>(36.3C)</a:t>
            </a:r>
          </a:p>
        </p:txBody>
      </p:sp>
      <p:sp>
        <p:nvSpPr>
          <p:cNvPr id="271369" name="TextBox 8"/>
          <p:cNvSpPr txBox="1">
            <a:spLocks noChangeArrowheads="1"/>
          </p:cNvSpPr>
          <p:nvPr/>
        </p:nvSpPr>
        <p:spPr bwMode="auto">
          <a:xfrm>
            <a:off x="561975" y="4987925"/>
            <a:ext cx="790575" cy="276225"/>
          </a:xfrm>
          <a:prstGeom prst="rect">
            <a:avLst/>
          </a:prstGeom>
          <a:noFill/>
          <a:ln w="9525">
            <a:noFill/>
            <a:miter lim="800000"/>
            <a:headEnd/>
            <a:tailEnd/>
          </a:ln>
        </p:spPr>
        <p:txBody>
          <a:bodyPr>
            <a:spAutoFit/>
          </a:bodyPr>
          <a:lstStyle/>
          <a:p>
            <a:r>
              <a:rPr lang="en-GB" altLang="en-US" sz="1200"/>
              <a:t>(36.2C)</a:t>
            </a:r>
          </a:p>
        </p:txBody>
      </p:sp>
      <p:sp>
        <p:nvSpPr>
          <p:cNvPr id="271370" name="TextBox 9"/>
          <p:cNvSpPr txBox="1">
            <a:spLocks noChangeArrowheads="1"/>
          </p:cNvSpPr>
          <p:nvPr/>
        </p:nvSpPr>
        <p:spPr bwMode="auto">
          <a:xfrm>
            <a:off x="561975" y="5456238"/>
            <a:ext cx="790575" cy="276225"/>
          </a:xfrm>
          <a:prstGeom prst="rect">
            <a:avLst/>
          </a:prstGeom>
          <a:noFill/>
          <a:ln w="9525">
            <a:noFill/>
            <a:miter lim="800000"/>
            <a:headEnd/>
            <a:tailEnd/>
          </a:ln>
        </p:spPr>
        <p:txBody>
          <a:bodyPr>
            <a:spAutoFit/>
          </a:bodyPr>
          <a:lstStyle/>
          <a:p>
            <a:r>
              <a:rPr lang="en-GB" altLang="en-US" sz="1200"/>
              <a:t>(36.1C)</a:t>
            </a:r>
          </a:p>
        </p:txBody>
      </p:sp>
      <p:sp>
        <p:nvSpPr>
          <p:cNvPr id="271371" name="TextBox 10"/>
          <p:cNvSpPr txBox="1">
            <a:spLocks noChangeArrowheads="1"/>
          </p:cNvSpPr>
          <p:nvPr/>
        </p:nvSpPr>
        <p:spPr bwMode="auto">
          <a:xfrm>
            <a:off x="561975" y="5922963"/>
            <a:ext cx="790575" cy="277812"/>
          </a:xfrm>
          <a:prstGeom prst="rect">
            <a:avLst/>
          </a:prstGeom>
          <a:noFill/>
          <a:ln w="9525">
            <a:noFill/>
            <a:miter lim="800000"/>
            <a:headEnd/>
            <a:tailEnd/>
          </a:ln>
        </p:spPr>
        <p:txBody>
          <a:bodyPr>
            <a:spAutoFit/>
          </a:bodyPr>
          <a:lstStyle/>
          <a:p>
            <a:r>
              <a:rPr lang="en-GB" altLang="en-US" sz="1200"/>
              <a:t>(36 C)</a:t>
            </a:r>
          </a:p>
        </p:txBody>
      </p:sp>
      <p:sp>
        <p:nvSpPr>
          <p:cNvPr id="271372" name="TextBox 11"/>
          <p:cNvSpPr txBox="1">
            <a:spLocks noChangeArrowheads="1"/>
          </p:cNvSpPr>
          <p:nvPr/>
        </p:nvSpPr>
        <p:spPr bwMode="auto">
          <a:xfrm>
            <a:off x="561975" y="2311400"/>
            <a:ext cx="790575" cy="277813"/>
          </a:xfrm>
          <a:prstGeom prst="rect">
            <a:avLst/>
          </a:prstGeom>
          <a:noFill/>
          <a:ln w="9525">
            <a:noFill/>
            <a:miter lim="800000"/>
            <a:headEnd/>
            <a:tailEnd/>
          </a:ln>
        </p:spPr>
        <p:txBody>
          <a:bodyPr>
            <a:spAutoFit/>
          </a:bodyPr>
          <a:lstStyle/>
          <a:p>
            <a:r>
              <a:rPr lang="en-GB" altLang="en-US" sz="1200"/>
              <a:t>(36.9C)</a:t>
            </a:r>
          </a:p>
        </p:txBody>
      </p:sp>
      <p:sp>
        <p:nvSpPr>
          <p:cNvPr id="271373" name="TextBox 12"/>
          <p:cNvSpPr txBox="1">
            <a:spLocks noChangeArrowheads="1"/>
          </p:cNvSpPr>
          <p:nvPr/>
        </p:nvSpPr>
        <p:spPr bwMode="auto">
          <a:xfrm>
            <a:off x="561975" y="1879600"/>
            <a:ext cx="790575" cy="277813"/>
          </a:xfrm>
          <a:prstGeom prst="rect">
            <a:avLst/>
          </a:prstGeom>
          <a:noFill/>
          <a:ln w="9525">
            <a:noFill/>
            <a:miter lim="800000"/>
            <a:headEnd/>
            <a:tailEnd/>
          </a:ln>
        </p:spPr>
        <p:txBody>
          <a:bodyPr>
            <a:spAutoFit/>
          </a:bodyPr>
          <a:lstStyle/>
          <a:p>
            <a:r>
              <a:rPr lang="en-GB" altLang="en-US" sz="1200"/>
              <a:t>(37 C)</a:t>
            </a:r>
          </a:p>
        </p:txBody>
      </p:sp>
      <p:sp>
        <p:nvSpPr>
          <p:cNvPr id="271374" name="TextBox 13"/>
          <p:cNvSpPr txBox="1">
            <a:spLocks noChangeArrowheads="1"/>
          </p:cNvSpPr>
          <p:nvPr/>
        </p:nvSpPr>
        <p:spPr bwMode="auto">
          <a:xfrm>
            <a:off x="561975" y="1447800"/>
            <a:ext cx="790575" cy="277813"/>
          </a:xfrm>
          <a:prstGeom prst="rect">
            <a:avLst/>
          </a:prstGeom>
          <a:noFill/>
          <a:ln w="9525">
            <a:noFill/>
            <a:miter lim="800000"/>
            <a:headEnd/>
            <a:tailEnd/>
          </a:ln>
        </p:spPr>
        <p:txBody>
          <a:bodyPr>
            <a:spAutoFit/>
          </a:bodyPr>
          <a:lstStyle/>
          <a:p>
            <a:r>
              <a:rPr lang="en-GB" altLang="en-US" sz="1200"/>
              <a:t>(37.1C)</a:t>
            </a:r>
          </a:p>
        </p:txBody>
      </p:sp>
      <p:sp>
        <p:nvSpPr>
          <p:cNvPr id="271375" name="TextBox 14"/>
          <p:cNvSpPr txBox="1">
            <a:spLocks noChangeArrowheads="1"/>
          </p:cNvSpPr>
          <p:nvPr/>
        </p:nvSpPr>
        <p:spPr bwMode="auto">
          <a:xfrm>
            <a:off x="561975" y="1016000"/>
            <a:ext cx="790575" cy="276225"/>
          </a:xfrm>
          <a:prstGeom prst="rect">
            <a:avLst/>
          </a:prstGeom>
          <a:noFill/>
          <a:ln w="9525">
            <a:noFill/>
            <a:miter lim="800000"/>
            <a:headEnd/>
            <a:tailEnd/>
          </a:ln>
        </p:spPr>
        <p:txBody>
          <a:bodyPr>
            <a:spAutoFit/>
          </a:bodyPr>
          <a:lstStyle/>
          <a:p>
            <a:r>
              <a:rPr lang="en-GB" altLang="en-US" sz="1200"/>
              <a:t>(37.2C)</a:t>
            </a:r>
          </a:p>
        </p:txBody>
      </p:sp>
    </p:spTree>
  </p:cSld>
  <p:clrMapOvr>
    <a:masterClrMapping/>
  </p:clrMapOvr>
  <p:transition>
    <p:fade/>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Broccoli"/>
          <p:cNvPicPr>
            <a:picLocks noChangeAspect="1" noChangeArrowheads="1"/>
          </p:cNvPicPr>
          <p:nvPr/>
        </p:nvPicPr>
        <p:blipFill>
          <a:blip r:embed="rId2" cstate="print">
            <a:lum bright="-30000"/>
          </a:blip>
          <a:srcRect/>
          <a:stretch>
            <a:fillRect/>
          </a:stretch>
        </p:blipFill>
        <p:spPr bwMode="auto">
          <a:xfrm>
            <a:off x="6148388" y="549275"/>
            <a:ext cx="2386012" cy="1752600"/>
          </a:xfrm>
          <a:prstGeom prst="rect">
            <a:avLst/>
          </a:prstGeom>
          <a:noFill/>
          <a:ln w="9525">
            <a:noFill/>
            <a:miter lim="800000"/>
            <a:headEnd/>
            <a:tailEnd/>
          </a:ln>
        </p:spPr>
      </p:pic>
      <p:sp>
        <p:nvSpPr>
          <p:cNvPr id="272387" name="Text Box 3"/>
          <p:cNvSpPr txBox="1">
            <a:spLocks noChangeArrowheads="1"/>
          </p:cNvSpPr>
          <p:nvPr/>
        </p:nvSpPr>
        <p:spPr bwMode="auto">
          <a:xfrm>
            <a:off x="827088" y="639763"/>
            <a:ext cx="5618162" cy="5578475"/>
          </a:xfrm>
          <a:prstGeom prst="rect">
            <a:avLst/>
          </a:prstGeom>
          <a:noFill/>
          <a:ln w="9525">
            <a:noFill/>
            <a:miter lim="800000"/>
            <a:headEnd/>
            <a:tailEnd/>
          </a:ln>
          <a:effectLst/>
        </p:spPr>
        <p:txBody>
          <a:bodyPr>
            <a:spAutoFit/>
          </a:bodyPr>
          <a:lstStyle/>
          <a:p>
            <a:pPr eaLnBrk="1" hangingPunct="1">
              <a:lnSpc>
                <a:spcPct val="99000"/>
              </a:lnSpc>
              <a:spcBef>
                <a:spcPct val="50000"/>
              </a:spcBef>
            </a:pPr>
            <a:r>
              <a:rPr lang="en-US" altLang="en-US" sz="3600">
                <a:solidFill>
                  <a:srgbClr val="FFFF00"/>
                </a:solidFill>
              </a:rPr>
              <a:t>Glucosinolates</a:t>
            </a:r>
            <a:r>
              <a:rPr lang="en-US" altLang="en-US" sz="3600">
                <a:solidFill>
                  <a:schemeClr val="bg1"/>
                </a:solidFill>
              </a:rPr>
              <a:t> are secondary metabolites that are mainly found in members of the Brassicaceae (Cruciferae) family. Glucosinolates consist of a common glycone group and a variable aglycone side-chain.</a:t>
            </a:r>
          </a:p>
        </p:txBody>
      </p:sp>
      <p:pic>
        <p:nvPicPr>
          <p:cNvPr id="272388" name="Picture 11" descr="brussel sprouts"/>
          <p:cNvPicPr>
            <a:picLocks noChangeAspect="1" noChangeArrowheads="1"/>
          </p:cNvPicPr>
          <p:nvPr/>
        </p:nvPicPr>
        <p:blipFill>
          <a:blip r:embed="rId3" cstate="print"/>
          <a:srcRect/>
          <a:stretch>
            <a:fillRect/>
          </a:stretch>
        </p:blipFill>
        <p:spPr bwMode="auto">
          <a:xfrm>
            <a:off x="6130925" y="2324100"/>
            <a:ext cx="2414588" cy="1681163"/>
          </a:xfrm>
          <a:prstGeom prst="rect">
            <a:avLst/>
          </a:prstGeom>
          <a:noFill/>
          <a:ln w="9525">
            <a:noFill/>
            <a:miter lim="800000"/>
            <a:headEnd/>
            <a:tailEnd/>
          </a:ln>
        </p:spPr>
      </p:pic>
      <p:pic>
        <p:nvPicPr>
          <p:cNvPr id="272389" name="Picture 14"/>
          <p:cNvPicPr>
            <a:picLocks noChangeAspect="1" noChangeArrowheads="1"/>
          </p:cNvPicPr>
          <p:nvPr/>
        </p:nvPicPr>
        <p:blipFill>
          <a:blip r:embed="rId4" cstate="print"/>
          <a:srcRect/>
          <a:stretch>
            <a:fillRect/>
          </a:stretch>
        </p:blipFill>
        <p:spPr bwMode="auto">
          <a:xfrm>
            <a:off x="6148388" y="4005263"/>
            <a:ext cx="2401887" cy="231933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 Box 3"/>
          <p:cNvSpPr txBox="1">
            <a:spLocks noChangeArrowheads="1"/>
          </p:cNvSpPr>
          <p:nvPr/>
        </p:nvSpPr>
        <p:spPr bwMode="auto">
          <a:xfrm>
            <a:off x="684213" y="612775"/>
            <a:ext cx="6007100" cy="5632450"/>
          </a:xfrm>
          <a:prstGeom prst="rect">
            <a:avLst/>
          </a:prstGeom>
          <a:noFill/>
          <a:ln w="9525">
            <a:noFill/>
            <a:miter lim="800000"/>
            <a:headEnd/>
            <a:tailEnd/>
          </a:ln>
          <a:effectLst/>
        </p:spPr>
        <p:txBody>
          <a:bodyPr>
            <a:spAutoFit/>
          </a:bodyPr>
          <a:lstStyle/>
          <a:p>
            <a:pPr eaLnBrk="1" hangingPunct="1">
              <a:lnSpc>
                <a:spcPct val="90000"/>
              </a:lnSpc>
              <a:spcBef>
                <a:spcPct val="50000"/>
              </a:spcBef>
            </a:pPr>
            <a:r>
              <a:rPr lang="en-US" altLang="en-US" sz="3600">
                <a:solidFill>
                  <a:schemeClr val="bg1"/>
                </a:solidFill>
              </a:rPr>
              <a:t>Upon tissue disruption, glucosinolates rearrange to </a:t>
            </a:r>
            <a:r>
              <a:rPr lang="en-US" altLang="en-US" sz="3600">
                <a:solidFill>
                  <a:srgbClr val="FFFF00"/>
                </a:solidFill>
              </a:rPr>
              <a:t>isothiocyanates, thiocyanates, or nitriles.</a:t>
            </a:r>
            <a:r>
              <a:rPr lang="en-US" altLang="en-US" sz="3600">
                <a:solidFill>
                  <a:schemeClr val="bg1"/>
                </a:solidFill>
              </a:rPr>
              <a:t> Natural isothiocyanates are effective chemoprotective agents that block chemical carcinogenesis and prevent several types of cancer in rodent models</a:t>
            </a:r>
            <a:r>
              <a:rPr lang="en-US" altLang="en-US">
                <a:solidFill>
                  <a:schemeClr val="bg1"/>
                </a:solidFill>
              </a:rPr>
              <a:t>.</a:t>
            </a:r>
            <a:r>
              <a:rPr lang="en-US" altLang="en-US" sz="3000">
                <a:solidFill>
                  <a:schemeClr val="bg1"/>
                </a:solidFill>
              </a:rPr>
              <a:t> </a:t>
            </a:r>
          </a:p>
        </p:txBody>
      </p:sp>
      <p:pic>
        <p:nvPicPr>
          <p:cNvPr id="273411" name="Picture 5" descr="Broccoli"/>
          <p:cNvPicPr>
            <a:picLocks noChangeAspect="1" noChangeArrowheads="1"/>
          </p:cNvPicPr>
          <p:nvPr/>
        </p:nvPicPr>
        <p:blipFill>
          <a:blip r:embed="rId2" cstate="print">
            <a:lum bright="-30000"/>
          </a:blip>
          <a:srcRect/>
          <a:stretch>
            <a:fillRect/>
          </a:stretch>
        </p:blipFill>
        <p:spPr bwMode="auto">
          <a:xfrm>
            <a:off x="6300788" y="549275"/>
            <a:ext cx="2266950" cy="1752600"/>
          </a:xfrm>
          <a:prstGeom prst="rect">
            <a:avLst/>
          </a:prstGeom>
          <a:noFill/>
          <a:ln w="9525">
            <a:noFill/>
            <a:miter lim="800000"/>
            <a:headEnd/>
            <a:tailEnd/>
          </a:ln>
        </p:spPr>
      </p:pic>
      <p:pic>
        <p:nvPicPr>
          <p:cNvPr id="273412" name="Picture 6" descr="brussel sprouts"/>
          <p:cNvPicPr>
            <a:picLocks noChangeAspect="1" noChangeArrowheads="1"/>
          </p:cNvPicPr>
          <p:nvPr/>
        </p:nvPicPr>
        <p:blipFill>
          <a:blip r:embed="rId3" cstate="print"/>
          <a:srcRect/>
          <a:stretch>
            <a:fillRect/>
          </a:stretch>
        </p:blipFill>
        <p:spPr bwMode="auto">
          <a:xfrm>
            <a:off x="6235700" y="2301875"/>
            <a:ext cx="2238375" cy="1720850"/>
          </a:xfrm>
          <a:prstGeom prst="rect">
            <a:avLst/>
          </a:prstGeom>
          <a:noFill/>
          <a:ln w="9525">
            <a:noFill/>
            <a:miter lim="800000"/>
            <a:headEnd/>
            <a:tailEnd/>
          </a:ln>
        </p:spPr>
      </p:pic>
      <p:pic>
        <p:nvPicPr>
          <p:cNvPr id="273413" name="Picture 7"/>
          <p:cNvPicPr>
            <a:picLocks noChangeAspect="1" noChangeArrowheads="1"/>
          </p:cNvPicPr>
          <p:nvPr/>
        </p:nvPicPr>
        <p:blipFill>
          <a:blip r:embed="rId4" cstate="print"/>
          <a:srcRect/>
          <a:stretch>
            <a:fillRect/>
          </a:stretch>
        </p:blipFill>
        <p:spPr bwMode="auto">
          <a:xfrm>
            <a:off x="6218238" y="4025900"/>
            <a:ext cx="2298700" cy="221932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708400" y="765175"/>
            <a:ext cx="5040313" cy="230822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Melatonin</a:t>
            </a:r>
            <a:r>
              <a:rPr lang="en-GB" altLang="en-US" sz="3600">
                <a:solidFill>
                  <a:schemeClr val="bg1"/>
                </a:solidFill>
              </a:rPr>
              <a:t> is found naturally in Bananas,                             Morello cherries,             Porridge oats</a:t>
            </a:r>
            <a:endParaRPr lang="en-US" altLang="en-US" sz="3600">
              <a:solidFill>
                <a:schemeClr val="bg1"/>
              </a:solidFill>
            </a:endParaRPr>
          </a:p>
        </p:txBody>
      </p:sp>
      <p:pic>
        <p:nvPicPr>
          <p:cNvPr id="32771" name="Picture 3" descr="FD00125_"/>
          <p:cNvPicPr>
            <a:picLocks noChangeAspect="1" noChangeArrowheads="1"/>
          </p:cNvPicPr>
          <p:nvPr/>
        </p:nvPicPr>
        <p:blipFill>
          <a:blip r:embed="rId2" cstate="print"/>
          <a:srcRect/>
          <a:stretch>
            <a:fillRect/>
          </a:stretch>
        </p:blipFill>
        <p:spPr bwMode="auto">
          <a:xfrm>
            <a:off x="3924300" y="3789363"/>
            <a:ext cx="3167063" cy="2038350"/>
          </a:xfrm>
          <a:prstGeom prst="rect">
            <a:avLst/>
          </a:prstGeom>
          <a:noFill/>
          <a:ln w="9525">
            <a:noFill/>
            <a:miter lim="800000"/>
            <a:headEnd/>
            <a:tailEnd/>
          </a:ln>
        </p:spPr>
      </p:pic>
      <p:pic>
        <p:nvPicPr>
          <p:cNvPr id="32772" name="Picture 4" descr="Adro Morello Cherries, Pitted"/>
          <p:cNvPicPr>
            <a:picLocks noChangeAspect="1" noChangeArrowheads="1"/>
          </p:cNvPicPr>
          <p:nvPr/>
        </p:nvPicPr>
        <p:blipFill>
          <a:blip r:embed="rId3" cstate="print"/>
          <a:srcRect/>
          <a:stretch>
            <a:fillRect/>
          </a:stretch>
        </p:blipFill>
        <p:spPr bwMode="auto">
          <a:xfrm>
            <a:off x="611188" y="549275"/>
            <a:ext cx="1954212" cy="2879725"/>
          </a:xfrm>
          <a:prstGeom prst="rect">
            <a:avLst/>
          </a:prstGeom>
          <a:noFill/>
          <a:ln w="9525">
            <a:noFill/>
            <a:miter lim="800000"/>
            <a:headEnd/>
            <a:tailEnd/>
          </a:ln>
        </p:spPr>
      </p:pic>
      <p:pic>
        <p:nvPicPr>
          <p:cNvPr id="32773" name="Picture 5" descr="Picture of Jordans Organic Porridge Oats"/>
          <p:cNvPicPr>
            <a:picLocks noChangeAspect="1" noChangeArrowheads="1"/>
          </p:cNvPicPr>
          <p:nvPr/>
        </p:nvPicPr>
        <p:blipFill>
          <a:blip r:embed="rId4" cstate="print"/>
          <a:srcRect/>
          <a:stretch>
            <a:fillRect/>
          </a:stretch>
        </p:blipFill>
        <p:spPr bwMode="auto">
          <a:xfrm>
            <a:off x="611188" y="3429000"/>
            <a:ext cx="2108200" cy="2881313"/>
          </a:xfrm>
          <a:prstGeom prst="rect">
            <a:avLst/>
          </a:prstGeom>
          <a:noFill/>
          <a:ln w="9525">
            <a:noFill/>
            <a:miter lim="800000"/>
            <a:headEnd/>
            <a:tailEnd/>
          </a:ln>
        </p:spPr>
      </p:pic>
      <p:sp>
        <p:nvSpPr>
          <p:cNvPr id="32774" name="Rectangle 6"/>
          <p:cNvSpPr>
            <a:spLocks noChangeArrowheads="1"/>
          </p:cNvSpPr>
          <p:nvPr/>
        </p:nvSpPr>
        <p:spPr bwMode="auto">
          <a:xfrm>
            <a:off x="611188" y="3500438"/>
            <a:ext cx="2089150" cy="2881312"/>
          </a:xfrm>
          <a:prstGeom prst="rect">
            <a:avLst/>
          </a:prstGeom>
          <a:noFill/>
          <a:ln w="76200">
            <a:solidFill>
              <a:schemeClr val="tx1"/>
            </a:solidFill>
            <a:miter lim="800000"/>
            <a:headEnd/>
            <a:tailEnd/>
          </a:ln>
          <a:effectLst/>
        </p:spPr>
        <p:txBody>
          <a:bodyPr wrap="none" anchor="ctr"/>
          <a:lstStyle/>
          <a:p>
            <a:pPr eaLnBrk="1" hangingPunct="1"/>
            <a:endParaRPr lang="en-US" altLang="en-US"/>
          </a:p>
        </p:txBody>
      </p:sp>
    </p:spTree>
  </p:cSld>
  <p:clrMapOvr>
    <a:masterClrMapping/>
  </p:clrMapOvr>
  <p:transition>
    <p:fad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3"/>
          <p:cNvSpPr txBox="1">
            <a:spLocks noChangeArrowheads="1"/>
          </p:cNvSpPr>
          <p:nvPr/>
        </p:nvSpPr>
        <p:spPr bwMode="auto">
          <a:xfrm>
            <a:off x="684213" y="612775"/>
            <a:ext cx="5338762" cy="5632450"/>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rgbClr val="FFFF00"/>
                </a:solidFill>
              </a:rPr>
              <a:t>Isothiocyanates</a:t>
            </a:r>
            <a:r>
              <a:rPr lang="en-US" altLang="en-US" sz="3600">
                <a:solidFill>
                  <a:schemeClr val="bg1"/>
                </a:solidFill>
              </a:rPr>
              <a:t> target mammalian Phase 1 and Phase 2 drug-metabolizing enzymes and their coding genes, resulting in decreased carcinogen-DNA interactions and in increased carcinogen detoxification. </a:t>
            </a:r>
          </a:p>
        </p:txBody>
      </p:sp>
      <p:pic>
        <p:nvPicPr>
          <p:cNvPr id="274435" name="Picture 5" descr="Broccoli"/>
          <p:cNvPicPr>
            <a:picLocks noChangeAspect="1" noChangeArrowheads="1"/>
          </p:cNvPicPr>
          <p:nvPr/>
        </p:nvPicPr>
        <p:blipFill>
          <a:blip r:embed="rId2" cstate="print">
            <a:lum bright="-30000"/>
          </a:blip>
          <a:srcRect/>
          <a:stretch>
            <a:fillRect/>
          </a:stretch>
        </p:blipFill>
        <p:spPr bwMode="auto">
          <a:xfrm>
            <a:off x="6291263" y="549275"/>
            <a:ext cx="2276475" cy="2016125"/>
          </a:xfrm>
          <a:prstGeom prst="rect">
            <a:avLst/>
          </a:prstGeom>
          <a:noFill/>
          <a:ln w="9525">
            <a:noFill/>
            <a:miter lim="800000"/>
            <a:headEnd/>
            <a:tailEnd/>
          </a:ln>
        </p:spPr>
      </p:pic>
      <p:pic>
        <p:nvPicPr>
          <p:cNvPr id="274436" name="Picture 6" descr="brussel sprouts"/>
          <p:cNvPicPr>
            <a:picLocks noChangeAspect="1" noChangeArrowheads="1"/>
          </p:cNvPicPr>
          <p:nvPr/>
        </p:nvPicPr>
        <p:blipFill>
          <a:blip r:embed="rId3" cstate="print"/>
          <a:srcRect/>
          <a:stretch>
            <a:fillRect/>
          </a:stretch>
        </p:blipFill>
        <p:spPr bwMode="auto">
          <a:xfrm>
            <a:off x="6294438" y="2565400"/>
            <a:ext cx="2273300" cy="1511300"/>
          </a:xfrm>
          <a:prstGeom prst="rect">
            <a:avLst/>
          </a:prstGeom>
          <a:noFill/>
          <a:ln w="9525">
            <a:noFill/>
            <a:miter lim="800000"/>
            <a:headEnd/>
            <a:tailEnd/>
          </a:ln>
        </p:spPr>
      </p:pic>
      <p:pic>
        <p:nvPicPr>
          <p:cNvPr id="274437" name="Picture 7"/>
          <p:cNvPicPr>
            <a:picLocks noChangeAspect="1" noChangeArrowheads="1"/>
          </p:cNvPicPr>
          <p:nvPr/>
        </p:nvPicPr>
        <p:blipFill>
          <a:blip r:embed="rId4" cstate="print"/>
          <a:srcRect/>
          <a:stretch>
            <a:fillRect/>
          </a:stretch>
        </p:blipFill>
        <p:spPr bwMode="auto">
          <a:xfrm>
            <a:off x="6294438" y="4076700"/>
            <a:ext cx="2273300" cy="219392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3"/>
          <p:cNvSpPr txBox="1">
            <a:spLocks noChangeArrowheads="1"/>
          </p:cNvSpPr>
          <p:nvPr/>
        </p:nvSpPr>
        <p:spPr bwMode="auto">
          <a:xfrm>
            <a:off x="623888" y="488950"/>
            <a:ext cx="6054725" cy="5880100"/>
          </a:xfrm>
          <a:prstGeom prst="rect">
            <a:avLst/>
          </a:prstGeom>
          <a:noFill/>
          <a:ln w="9525">
            <a:noFill/>
            <a:miter lim="800000"/>
            <a:headEnd/>
            <a:tailEnd/>
          </a:ln>
          <a:effectLst/>
        </p:spPr>
        <p:txBody>
          <a:bodyPr>
            <a:spAutoFit/>
          </a:bodyPr>
          <a:lstStyle/>
          <a:p>
            <a:pPr eaLnBrk="1" hangingPunct="1">
              <a:lnSpc>
                <a:spcPct val="95000"/>
              </a:lnSpc>
              <a:spcBef>
                <a:spcPct val="50000"/>
              </a:spcBef>
            </a:pPr>
            <a:r>
              <a:rPr lang="en-US" altLang="en-US" sz="3600">
                <a:solidFill>
                  <a:schemeClr val="bg1"/>
                </a:solidFill>
              </a:rPr>
              <a:t>e.g. methionine-derived isothiocyanate, </a:t>
            </a:r>
            <a:r>
              <a:rPr lang="en-US" altLang="en-US" sz="3600">
                <a:solidFill>
                  <a:srgbClr val="FFFF00"/>
                </a:solidFill>
              </a:rPr>
              <a:t>sulforaphane,</a:t>
            </a:r>
            <a:r>
              <a:rPr lang="en-US" altLang="en-US" sz="3600">
                <a:solidFill>
                  <a:schemeClr val="bg1"/>
                </a:solidFill>
              </a:rPr>
              <a:t> inhibits Phase 1 enzyme-mediated activation of procarcinogens, induces Phase 2 detoxification enzymes in hepatoma cells, and blocks </a:t>
            </a:r>
            <a:r>
              <a:rPr lang="en-US" altLang="en-US" sz="3600">
                <a:solidFill>
                  <a:srgbClr val="FFFF00"/>
                </a:solidFill>
              </a:rPr>
              <a:t>mammary tumour</a:t>
            </a:r>
            <a:r>
              <a:rPr lang="en-US" altLang="en-US" sz="3600">
                <a:solidFill>
                  <a:schemeClr val="bg1"/>
                </a:solidFill>
              </a:rPr>
              <a:t> formation in rats. </a:t>
            </a:r>
          </a:p>
        </p:txBody>
      </p:sp>
      <p:pic>
        <p:nvPicPr>
          <p:cNvPr id="275459" name="Picture 7"/>
          <p:cNvPicPr>
            <a:picLocks noChangeAspect="1" noChangeArrowheads="1"/>
          </p:cNvPicPr>
          <p:nvPr/>
        </p:nvPicPr>
        <p:blipFill>
          <a:blip r:embed="rId2" cstate="print"/>
          <a:srcRect/>
          <a:stretch>
            <a:fillRect/>
          </a:stretch>
        </p:blipFill>
        <p:spPr bwMode="auto">
          <a:xfrm>
            <a:off x="6516688" y="549275"/>
            <a:ext cx="2036762" cy="1528763"/>
          </a:xfrm>
          <a:prstGeom prst="rect">
            <a:avLst/>
          </a:prstGeom>
          <a:noFill/>
          <a:ln w="9525">
            <a:noFill/>
            <a:miter lim="800000"/>
            <a:headEnd/>
            <a:tailEnd/>
          </a:ln>
          <a:effectLst/>
        </p:spPr>
      </p:pic>
      <p:pic>
        <p:nvPicPr>
          <p:cNvPr id="275460" name="Picture 8"/>
          <p:cNvPicPr>
            <a:picLocks noChangeAspect="1" noChangeArrowheads="1"/>
          </p:cNvPicPr>
          <p:nvPr/>
        </p:nvPicPr>
        <p:blipFill>
          <a:blip r:embed="rId2" cstate="print"/>
          <a:srcRect/>
          <a:stretch>
            <a:fillRect/>
          </a:stretch>
        </p:blipFill>
        <p:spPr bwMode="auto">
          <a:xfrm>
            <a:off x="6516688" y="3608388"/>
            <a:ext cx="2076450" cy="1560512"/>
          </a:xfrm>
          <a:prstGeom prst="rect">
            <a:avLst/>
          </a:prstGeom>
          <a:noFill/>
          <a:ln w="9525">
            <a:noFill/>
            <a:miter lim="800000"/>
            <a:headEnd/>
            <a:tailEnd/>
          </a:ln>
          <a:effectLst/>
        </p:spPr>
      </p:pic>
      <p:pic>
        <p:nvPicPr>
          <p:cNvPr id="275461" name="Picture 9"/>
          <p:cNvPicPr>
            <a:picLocks noChangeAspect="1" noChangeArrowheads="1"/>
          </p:cNvPicPr>
          <p:nvPr/>
        </p:nvPicPr>
        <p:blipFill>
          <a:blip r:embed="rId2" cstate="print"/>
          <a:srcRect/>
          <a:stretch>
            <a:fillRect/>
          </a:stretch>
        </p:blipFill>
        <p:spPr bwMode="auto">
          <a:xfrm>
            <a:off x="6516688" y="2078038"/>
            <a:ext cx="2058987" cy="1547812"/>
          </a:xfrm>
          <a:prstGeom prst="rect">
            <a:avLst/>
          </a:prstGeom>
          <a:noFill/>
          <a:ln w="9525">
            <a:noFill/>
            <a:miter lim="800000"/>
            <a:headEnd/>
            <a:tailEnd/>
          </a:ln>
          <a:effectLst/>
        </p:spPr>
      </p:pic>
      <p:pic>
        <p:nvPicPr>
          <p:cNvPr id="275462" name="Picture 8"/>
          <p:cNvPicPr>
            <a:picLocks noChangeAspect="1" noChangeArrowheads="1"/>
          </p:cNvPicPr>
          <p:nvPr/>
        </p:nvPicPr>
        <p:blipFill>
          <a:blip r:embed="rId2" cstate="print"/>
          <a:srcRect/>
          <a:stretch>
            <a:fillRect/>
          </a:stretch>
        </p:blipFill>
        <p:spPr bwMode="auto">
          <a:xfrm>
            <a:off x="6515100" y="4797425"/>
            <a:ext cx="2028825" cy="15240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2"/>
          <p:cNvSpPr txBox="1">
            <a:spLocks noChangeArrowheads="1"/>
          </p:cNvSpPr>
          <p:nvPr/>
        </p:nvSpPr>
        <p:spPr bwMode="auto">
          <a:xfrm>
            <a:off x="771525" y="1203325"/>
            <a:ext cx="3816350" cy="4524375"/>
          </a:xfrm>
          <a:prstGeom prst="rect">
            <a:avLst/>
          </a:prstGeom>
          <a:noFill/>
          <a:ln w="9525">
            <a:noFill/>
            <a:miter lim="800000"/>
            <a:headEnd/>
            <a:tailEnd/>
          </a:ln>
          <a:effectLst/>
        </p:spPr>
        <p:txBody>
          <a:bodyPr>
            <a:spAutoFit/>
          </a:bodyPr>
          <a:lstStyle/>
          <a:p>
            <a:pPr eaLnBrk="1" hangingPunct="1">
              <a:spcBef>
                <a:spcPct val="50000"/>
              </a:spcBef>
            </a:pPr>
            <a:r>
              <a:rPr lang="en-US" altLang="en-US" sz="3600">
                <a:solidFill>
                  <a:srgbClr val="FFFF00"/>
                </a:solidFill>
              </a:rPr>
              <a:t>Sulforaphane    </a:t>
            </a:r>
            <a:r>
              <a:rPr lang="en-US" altLang="en-US" sz="3600">
                <a:solidFill>
                  <a:schemeClr val="bg1"/>
                </a:solidFill>
              </a:rPr>
              <a:t>is the most powerful natural inducer of chemo-protective enzymes thus far reported. </a:t>
            </a:r>
            <a:endParaRPr lang="en-US" altLang="en-US" sz="3600"/>
          </a:p>
        </p:txBody>
      </p:sp>
      <p:pic>
        <p:nvPicPr>
          <p:cNvPr id="276483" name="Picture 5" descr="watercress"/>
          <p:cNvPicPr>
            <a:picLocks noChangeAspect="1" noChangeArrowheads="1"/>
          </p:cNvPicPr>
          <p:nvPr/>
        </p:nvPicPr>
        <p:blipFill>
          <a:blip r:embed="rId2" cstate="print"/>
          <a:srcRect/>
          <a:stretch>
            <a:fillRect/>
          </a:stretch>
        </p:blipFill>
        <p:spPr bwMode="auto">
          <a:xfrm>
            <a:off x="4500563" y="512763"/>
            <a:ext cx="4140200" cy="58324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ChangeArrowheads="1"/>
          </p:cNvSpPr>
          <p:nvPr/>
        </p:nvSpPr>
        <p:spPr bwMode="auto">
          <a:xfrm>
            <a:off x="641350" y="549275"/>
            <a:ext cx="7921625" cy="5759450"/>
          </a:xfrm>
          <a:prstGeom prst="rect">
            <a:avLst/>
          </a:prstGeom>
          <a:solidFill>
            <a:schemeClr val="tx1"/>
          </a:solidFill>
          <a:ln w="9525" algn="ctr">
            <a:solidFill>
              <a:schemeClr val="tx1"/>
            </a:solidFill>
            <a:round/>
            <a:headEnd/>
            <a:tailEnd/>
          </a:ln>
        </p:spPr>
        <p:txBody>
          <a:bodyPr/>
          <a:lstStyle/>
          <a:p>
            <a:pPr eaLnBrk="1" hangingPunct="1"/>
            <a:endParaRPr lang="en-US" altLang="en-US"/>
          </a:p>
        </p:txBody>
      </p:sp>
      <p:pic>
        <p:nvPicPr>
          <p:cNvPr id="277507" name="Picture 31"/>
          <p:cNvPicPr>
            <a:picLocks noChangeAspect="1" noChangeArrowheads="1"/>
          </p:cNvPicPr>
          <p:nvPr/>
        </p:nvPicPr>
        <p:blipFill>
          <a:blip r:embed="rId2" cstate="print"/>
          <a:srcRect/>
          <a:stretch>
            <a:fillRect/>
          </a:stretch>
        </p:blipFill>
        <p:spPr bwMode="auto">
          <a:xfrm>
            <a:off x="900113" y="1484313"/>
            <a:ext cx="7488237" cy="4765675"/>
          </a:xfrm>
          <a:prstGeom prst="rect">
            <a:avLst/>
          </a:prstGeom>
          <a:noFill/>
          <a:ln w="9525">
            <a:noFill/>
            <a:miter lim="800000"/>
            <a:headEnd/>
            <a:tailEnd/>
          </a:ln>
        </p:spPr>
      </p:pic>
      <p:sp>
        <p:nvSpPr>
          <p:cNvPr id="277508" name="Text Box 32"/>
          <p:cNvSpPr txBox="1">
            <a:spLocks noChangeArrowheads="1"/>
          </p:cNvSpPr>
          <p:nvPr/>
        </p:nvSpPr>
        <p:spPr bwMode="auto">
          <a:xfrm>
            <a:off x="755650" y="547688"/>
            <a:ext cx="5184775"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FFFF00"/>
                </a:solidFill>
              </a:rPr>
              <a:t>Oral Contraceptives</a:t>
            </a:r>
            <a:endParaRPr lang="en-US" altLang="en-US">
              <a:solidFill>
                <a:srgbClr val="FFFF00"/>
              </a:solidFill>
            </a:endParaRPr>
          </a:p>
        </p:txBody>
      </p:sp>
    </p:spTree>
  </p:cSld>
  <p:clrMapOvr>
    <a:masterClrMapping/>
  </p:clrMapOvr>
  <p:transition>
    <p:fad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3"/>
          <p:cNvSpPr txBox="1">
            <a:spLocks noChangeArrowheads="1"/>
          </p:cNvSpPr>
          <p:nvPr/>
        </p:nvSpPr>
        <p:spPr bwMode="auto">
          <a:xfrm>
            <a:off x="755650" y="620713"/>
            <a:ext cx="7632700" cy="1754187"/>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Large quantities of </a:t>
            </a:r>
            <a:r>
              <a:rPr lang="en-GB" altLang="en-US" sz="3600">
                <a:solidFill>
                  <a:srgbClr val="FFFF00"/>
                </a:solidFill>
              </a:rPr>
              <a:t>Estrone and Estriol</a:t>
            </a:r>
            <a:r>
              <a:rPr lang="en-GB" altLang="en-US" sz="3600">
                <a:solidFill>
                  <a:schemeClr val="bg1"/>
                </a:solidFill>
              </a:rPr>
              <a:t> are produced by the placenta during pregnancy. </a:t>
            </a:r>
            <a:endParaRPr lang="en-US" altLang="en-US" sz="3600">
              <a:solidFill>
                <a:schemeClr val="bg1"/>
              </a:solidFill>
            </a:endParaRPr>
          </a:p>
        </p:txBody>
      </p:sp>
      <p:sp>
        <p:nvSpPr>
          <p:cNvPr id="278531" name="Text Box 7"/>
          <p:cNvSpPr txBox="1">
            <a:spLocks noChangeArrowheads="1"/>
          </p:cNvSpPr>
          <p:nvPr/>
        </p:nvSpPr>
        <p:spPr bwMode="auto">
          <a:xfrm>
            <a:off x="755650" y="3789363"/>
            <a:ext cx="7850188" cy="230822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These are also the primary estrogens produced by adipose tissue in men and post menopausal women.</a:t>
            </a:r>
            <a:endParaRPr lang="en-US" altLang="en-US" sz="3600"/>
          </a:p>
        </p:txBody>
      </p:sp>
    </p:spTree>
  </p:cSld>
  <p:clrMapOvr>
    <a:masterClrMapping/>
  </p:clrMapOvr>
  <p:transition>
    <p:fad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692150" y="695325"/>
            <a:ext cx="4176713" cy="5467350"/>
          </a:xfrm>
          <a:prstGeom prst="rect">
            <a:avLst/>
          </a:prstGeom>
          <a:noFill/>
          <a:ln w="9525">
            <a:noFill/>
            <a:miter lim="800000"/>
            <a:headEnd/>
            <a:tailEnd/>
          </a:ln>
          <a:effectLst/>
        </p:spPr>
        <p:txBody>
          <a:bodyPr>
            <a:spAutoFit/>
          </a:bodyPr>
          <a:lstStyle/>
          <a:p>
            <a:pPr eaLnBrk="1" hangingPunct="1">
              <a:lnSpc>
                <a:spcPct val="97000"/>
              </a:lnSpc>
              <a:spcBef>
                <a:spcPct val="50000"/>
              </a:spcBef>
            </a:pPr>
            <a:r>
              <a:rPr lang="en-GB" altLang="en-US" sz="3600">
                <a:solidFill>
                  <a:schemeClr val="bg1"/>
                </a:solidFill>
              </a:rPr>
              <a:t>Extragonadal conversion of </a:t>
            </a:r>
            <a:r>
              <a:rPr lang="en-GB" altLang="en-US" sz="3600">
                <a:solidFill>
                  <a:srgbClr val="FFFF00"/>
                </a:solidFill>
              </a:rPr>
              <a:t>Androstenedione to Estrone</a:t>
            </a:r>
            <a:r>
              <a:rPr lang="en-GB" altLang="en-US" sz="3600">
                <a:solidFill>
                  <a:schemeClr val="bg1"/>
                </a:solidFill>
              </a:rPr>
              <a:t> pre and post menopausally occurs mainly in fibroblasts surrounding adipose tissue. </a:t>
            </a:r>
            <a:endParaRPr lang="en-US" altLang="en-US" sz="3600">
              <a:solidFill>
                <a:schemeClr val="bg1"/>
              </a:solidFill>
            </a:endParaRPr>
          </a:p>
        </p:txBody>
      </p:sp>
      <p:pic>
        <p:nvPicPr>
          <p:cNvPr id="279555" name="Picture 1"/>
          <p:cNvPicPr>
            <a:picLocks noChangeAspect="1"/>
          </p:cNvPicPr>
          <p:nvPr/>
        </p:nvPicPr>
        <p:blipFill>
          <a:blip r:embed="rId2" cstate="print"/>
          <a:srcRect b="2988"/>
          <a:stretch>
            <a:fillRect/>
          </a:stretch>
        </p:blipFill>
        <p:spPr bwMode="auto">
          <a:xfrm>
            <a:off x="4859338" y="549275"/>
            <a:ext cx="3686175" cy="5759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 Box 3"/>
          <p:cNvSpPr txBox="1">
            <a:spLocks noChangeArrowheads="1"/>
          </p:cNvSpPr>
          <p:nvPr/>
        </p:nvSpPr>
        <p:spPr bwMode="auto">
          <a:xfrm>
            <a:off x="2887663" y="806450"/>
            <a:ext cx="3311525" cy="5245100"/>
          </a:xfrm>
          <a:prstGeom prst="rect">
            <a:avLst/>
          </a:prstGeom>
          <a:noFill/>
          <a:ln w="9525">
            <a:noFill/>
            <a:miter lim="800000"/>
            <a:headEnd/>
            <a:tailEnd/>
          </a:ln>
          <a:effectLst/>
        </p:spPr>
        <p:txBody>
          <a:bodyPr>
            <a:spAutoFit/>
          </a:bodyPr>
          <a:lstStyle/>
          <a:p>
            <a:pPr eaLnBrk="1" hangingPunct="1">
              <a:lnSpc>
                <a:spcPct val="93000"/>
              </a:lnSpc>
              <a:spcBef>
                <a:spcPct val="50000"/>
              </a:spcBef>
            </a:pPr>
            <a:r>
              <a:rPr lang="en-GB" altLang="en-US" sz="3600">
                <a:solidFill>
                  <a:schemeClr val="bg1"/>
                </a:solidFill>
              </a:rPr>
              <a:t>Adipose tissue expression of </a:t>
            </a:r>
            <a:r>
              <a:rPr lang="en-GB" altLang="en-US" sz="3600" i="1">
                <a:solidFill>
                  <a:srgbClr val="FFFF00"/>
                </a:solidFill>
              </a:rPr>
              <a:t>aromatase</a:t>
            </a:r>
            <a:r>
              <a:rPr lang="en-GB" altLang="en-US" sz="3600">
                <a:solidFill>
                  <a:schemeClr val="bg1"/>
                </a:solidFill>
              </a:rPr>
              <a:t> is highest in the Buttocks, followed by the Thighs and lowest in the Abdomen.</a:t>
            </a:r>
            <a:endParaRPr lang="en-US" altLang="en-US" sz="3600">
              <a:solidFill>
                <a:schemeClr val="bg1"/>
              </a:solidFill>
            </a:endParaRPr>
          </a:p>
        </p:txBody>
      </p:sp>
      <p:pic>
        <p:nvPicPr>
          <p:cNvPr id="280579" name="Picture 4"/>
          <p:cNvPicPr>
            <a:picLocks noChangeAspect="1" noChangeArrowheads="1"/>
          </p:cNvPicPr>
          <p:nvPr/>
        </p:nvPicPr>
        <p:blipFill>
          <a:blip r:embed="rId2" cstate="print"/>
          <a:srcRect/>
          <a:stretch>
            <a:fillRect/>
          </a:stretch>
        </p:blipFill>
        <p:spPr bwMode="auto">
          <a:xfrm>
            <a:off x="6246813" y="549275"/>
            <a:ext cx="2428875" cy="5832475"/>
          </a:xfrm>
          <a:prstGeom prst="rect">
            <a:avLst/>
          </a:prstGeom>
          <a:noFill/>
          <a:ln w="9525">
            <a:noFill/>
            <a:miter lim="800000"/>
            <a:headEnd/>
            <a:tailEnd/>
          </a:ln>
          <a:effectLst/>
        </p:spPr>
      </p:pic>
      <p:pic>
        <p:nvPicPr>
          <p:cNvPr id="280580" name="Picture 5"/>
          <p:cNvPicPr>
            <a:picLocks noChangeAspect="1" noChangeArrowheads="1"/>
          </p:cNvPicPr>
          <p:nvPr/>
        </p:nvPicPr>
        <p:blipFill>
          <a:blip r:embed="rId3" cstate="print"/>
          <a:srcRect/>
          <a:stretch>
            <a:fillRect/>
          </a:stretch>
        </p:blipFill>
        <p:spPr bwMode="auto">
          <a:xfrm>
            <a:off x="539750" y="476250"/>
            <a:ext cx="2300288" cy="59055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4"/>
          <p:cNvSpPr txBox="1">
            <a:spLocks noChangeArrowheads="1"/>
          </p:cNvSpPr>
          <p:nvPr/>
        </p:nvSpPr>
        <p:spPr bwMode="auto">
          <a:xfrm>
            <a:off x="781050" y="1412875"/>
            <a:ext cx="4319588" cy="3970338"/>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Methoxyestrones</a:t>
            </a:r>
            <a:r>
              <a:rPr lang="en-GB" altLang="en-US" sz="3600">
                <a:solidFill>
                  <a:schemeClr val="bg1"/>
                </a:solidFill>
              </a:rPr>
              <a:t> are clinically the most active at adipose deposition to the buttocks and thighs.</a:t>
            </a:r>
          </a:p>
        </p:txBody>
      </p:sp>
      <p:pic>
        <p:nvPicPr>
          <p:cNvPr id="281603" name="Picture 5" descr="fat person"/>
          <p:cNvPicPr>
            <a:picLocks noChangeAspect="1" noChangeArrowheads="1"/>
          </p:cNvPicPr>
          <p:nvPr/>
        </p:nvPicPr>
        <p:blipFill>
          <a:blip r:embed="rId2" cstate="print"/>
          <a:srcRect/>
          <a:stretch>
            <a:fillRect/>
          </a:stretch>
        </p:blipFill>
        <p:spPr bwMode="auto">
          <a:xfrm>
            <a:off x="5076825" y="566738"/>
            <a:ext cx="3478213" cy="57245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3"/>
          <p:cNvPicPr>
            <a:picLocks noChangeAspect="1" noChangeArrowheads="1"/>
          </p:cNvPicPr>
          <p:nvPr/>
        </p:nvPicPr>
        <p:blipFill>
          <a:blip r:embed="rId2" cstate="print">
            <a:lum bright="-12000"/>
          </a:blip>
          <a:srcRect/>
          <a:stretch>
            <a:fillRect/>
          </a:stretch>
        </p:blipFill>
        <p:spPr bwMode="auto">
          <a:xfrm>
            <a:off x="611188" y="549275"/>
            <a:ext cx="3940175" cy="5759450"/>
          </a:xfrm>
          <a:prstGeom prst="rect">
            <a:avLst/>
          </a:prstGeom>
          <a:noFill/>
          <a:ln w="9525">
            <a:noFill/>
            <a:miter lim="800000"/>
            <a:headEnd/>
            <a:tailEnd/>
          </a:ln>
          <a:effectLst/>
        </p:spPr>
      </p:pic>
      <p:sp>
        <p:nvSpPr>
          <p:cNvPr id="282627" name="Text Box 4"/>
          <p:cNvSpPr txBox="1">
            <a:spLocks noChangeArrowheads="1"/>
          </p:cNvSpPr>
          <p:nvPr/>
        </p:nvSpPr>
        <p:spPr bwMode="auto">
          <a:xfrm>
            <a:off x="4932363" y="1628775"/>
            <a:ext cx="3421062" cy="341630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Estriols</a:t>
            </a:r>
            <a:r>
              <a:rPr lang="en-GB" altLang="en-US" sz="3600">
                <a:solidFill>
                  <a:srgbClr val="0053A6"/>
                </a:solidFill>
              </a:rPr>
              <a:t> </a:t>
            </a:r>
            <a:r>
              <a:rPr lang="en-GB" altLang="en-US" sz="3600">
                <a:solidFill>
                  <a:schemeClr val="bg1"/>
                </a:solidFill>
              </a:rPr>
              <a:t>are clinically most active at adipose deposition to the abdomen.</a:t>
            </a:r>
            <a:r>
              <a:rPr lang="en-GB" altLang="en-US" sz="3600">
                <a:solidFill>
                  <a:schemeClr val="accent2"/>
                </a:solidFill>
              </a:rPr>
              <a:t> </a:t>
            </a:r>
            <a:endParaRPr lang="en-US" altLang="en-US" sz="3600">
              <a:solidFill>
                <a:schemeClr val="accent2"/>
              </a:solidFill>
            </a:endParaRPr>
          </a:p>
        </p:txBody>
      </p:sp>
    </p:spTree>
  </p:cSld>
  <p:clrMapOvr>
    <a:masterClrMapping/>
  </p:clrMapOvr>
  <p:transition>
    <p:fade/>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3"/>
          <p:cNvSpPr txBox="1">
            <a:spLocks noChangeArrowheads="1"/>
          </p:cNvSpPr>
          <p:nvPr/>
        </p:nvSpPr>
        <p:spPr bwMode="auto">
          <a:xfrm>
            <a:off x="5178425" y="2276475"/>
            <a:ext cx="3168650" cy="1920875"/>
          </a:xfrm>
          <a:prstGeom prst="rect">
            <a:avLst/>
          </a:prstGeom>
          <a:noFill/>
          <a:ln w="9525">
            <a:noFill/>
            <a:miter lim="800000"/>
            <a:headEnd/>
            <a:tailEnd/>
          </a:ln>
          <a:effectLst/>
        </p:spPr>
        <p:txBody>
          <a:bodyPr>
            <a:spAutoFit/>
          </a:bodyPr>
          <a:lstStyle/>
          <a:p>
            <a:pPr marL="342900" indent="-342900" algn="ctr" eaLnBrk="1" hangingPunct="1">
              <a:spcBef>
                <a:spcPct val="50000"/>
              </a:spcBef>
            </a:pPr>
            <a:r>
              <a:rPr lang="en-GB" altLang="en-US">
                <a:solidFill>
                  <a:schemeClr val="bg1"/>
                </a:solidFill>
              </a:rPr>
              <a:t>  </a:t>
            </a:r>
            <a:r>
              <a:rPr lang="en-GB" altLang="en-US">
                <a:solidFill>
                  <a:srgbClr val="FFFF00"/>
                </a:solidFill>
              </a:rPr>
              <a:t>Estrogen risk factors</a:t>
            </a:r>
          </a:p>
        </p:txBody>
      </p:sp>
      <p:pic>
        <p:nvPicPr>
          <p:cNvPr id="283651" name="Picture 13" descr="Minogue Kylie - Photo - Kylie Minogue"/>
          <p:cNvPicPr>
            <a:picLocks noChangeAspect="1" noChangeArrowheads="1"/>
          </p:cNvPicPr>
          <p:nvPr/>
        </p:nvPicPr>
        <p:blipFill>
          <a:blip r:embed="rId2" cstate="print"/>
          <a:srcRect/>
          <a:stretch>
            <a:fillRect/>
          </a:stretch>
        </p:blipFill>
        <p:spPr bwMode="auto">
          <a:xfrm>
            <a:off x="615950" y="549275"/>
            <a:ext cx="4618038" cy="5759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elatonin"/>
          <p:cNvPicPr>
            <a:picLocks noChangeAspect="1" noChangeArrowheads="1"/>
          </p:cNvPicPr>
          <p:nvPr/>
        </p:nvPicPr>
        <p:blipFill>
          <a:blip r:embed="rId2" cstate="print"/>
          <a:srcRect/>
          <a:stretch>
            <a:fillRect/>
          </a:stretch>
        </p:blipFill>
        <p:spPr bwMode="auto">
          <a:xfrm>
            <a:off x="611188" y="549275"/>
            <a:ext cx="7975600" cy="58324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2"/>
          <p:cNvSpPr txBox="1">
            <a:spLocks noChangeArrowheads="1"/>
          </p:cNvSpPr>
          <p:nvPr/>
        </p:nvSpPr>
        <p:spPr bwMode="auto">
          <a:xfrm>
            <a:off x="611188" y="476250"/>
            <a:ext cx="7848600" cy="1190625"/>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FFF00"/>
                </a:solidFill>
              </a:rPr>
              <a:t>Enzymatic regulators of Estradiol levels in breast tissue.</a:t>
            </a:r>
            <a:endParaRPr lang="en-US" altLang="en-US" sz="3600">
              <a:solidFill>
                <a:srgbClr val="FFFF00"/>
              </a:solidFill>
            </a:endParaRPr>
          </a:p>
        </p:txBody>
      </p:sp>
      <p:graphicFrame>
        <p:nvGraphicFramePr>
          <p:cNvPr id="3130398" name="Group 30"/>
          <p:cNvGraphicFramePr>
            <a:graphicFrameLocks noGrp="1"/>
          </p:cNvGraphicFramePr>
          <p:nvPr/>
        </p:nvGraphicFramePr>
        <p:xfrm>
          <a:off x="792163" y="2133600"/>
          <a:ext cx="7559675" cy="4078288"/>
        </p:xfrm>
        <a:graphic>
          <a:graphicData uri="http://schemas.openxmlformats.org/drawingml/2006/table">
            <a:tbl>
              <a:tblPr/>
              <a:tblGrid>
                <a:gridCol w="3554412"/>
                <a:gridCol w="4005263"/>
              </a:tblGrid>
              <a:tr h="101601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dirty="0" smtClean="0">
                          <a:ln>
                            <a:noFill/>
                          </a:ln>
                          <a:solidFill>
                            <a:schemeClr val="bg1"/>
                          </a:solidFill>
                          <a:effectLst/>
                          <a:latin typeface="Arial" panose="020B0604020202020204" pitchFamily="34" charset="0"/>
                        </a:rPr>
                        <a:t>INCREASE</a:t>
                      </a:r>
                      <a:endParaRPr kumimoji="0" lang="en-US" altLang="en-US" sz="2800" b="1" i="0" u="none" strike="noStrike" cap="none" normalizeH="0" baseline="0" dirty="0" smtClean="0">
                        <a:ln>
                          <a:noFill/>
                        </a:ln>
                        <a:solidFill>
                          <a:schemeClr val="bg1"/>
                        </a:solidFill>
                        <a:effectLst/>
                        <a:latin typeface="Arial" panose="020B0604020202020204"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smtClean="0">
                          <a:ln>
                            <a:noFill/>
                          </a:ln>
                          <a:solidFill>
                            <a:schemeClr val="bg1"/>
                          </a:solidFill>
                          <a:effectLst/>
                          <a:latin typeface="Arial" panose="020B0604020202020204" pitchFamily="34" charset="0"/>
                        </a:rPr>
                        <a:t>DECREASE</a:t>
                      </a:r>
                      <a:endParaRPr kumimoji="0" lang="en-US" altLang="en-US" sz="2800" b="1" i="0" u="none" strike="noStrike" cap="none" normalizeH="0" baseline="0" smtClean="0">
                        <a:ln>
                          <a:noFill/>
                        </a:ln>
                        <a:solidFill>
                          <a:schemeClr val="bg1"/>
                        </a:solidFill>
                        <a:effectLst/>
                        <a:latin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024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smtClean="0">
                          <a:ln>
                            <a:noFill/>
                          </a:ln>
                          <a:solidFill>
                            <a:schemeClr val="bg1"/>
                          </a:solidFill>
                          <a:effectLst/>
                          <a:latin typeface="Arial" panose="020B0604020202020204" pitchFamily="34" charset="0"/>
                        </a:rPr>
                        <a:t>Cytochrome P450 aromatase</a:t>
                      </a:r>
                      <a:endParaRPr kumimoji="0" lang="en-US" altLang="en-US" sz="2800" b="1" i="0" u="none" strike="noStrike" cap="none" normalizeH="0" baseline="0" smtClean="0">
                        <a:ln>
                          <a:noFill/>
                        </a:ln>
                        <a:solidFill>
                          <a:schemeClr val="bg1"/>
                        </a:solidFill>
                        <a:effectLst/>
                        <a:latin typeface="Arial" panose="020B0604020202020204"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smtClean="0">
                          <a:ln>
                            <a:noFill/>
                          </a:ln>
                          <a:solidFill>
                            <a:schemeClr val="bg1"/>
                          </a:solidFill>
                          <a:effectLst/>
                          <a:latin typeface="Arial" panose="020B0604020202020204" pitchFamily="34" charset="0"/>
                        </a:rPr>
                        <a:t>Cytochrome P450 1A1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smtClean="0">
                          <a:ln>
                            <a:noFill/>
                          </a:ln>
                          <a:solidFill>
                            <a:schemeClr val="bg1"/>
                          </a:solidFill>
                          <a:effectLst/>
                          <a:latin typeface="Arial" panose="020B0604020202020204" pitchFamily="34" charset="0"/>
                        </a:rPr>
                        <a:t>                      P450 1A2</a:t>
                      </a:r>
                      <a:endParaRPr kumimoji="0" lang="en-US" altLang="en-US" sz="2800" b="1" i="0" u="none" strike="noStrike" cap="none" normalizeH="0" baseline="0" smtClean="0">
                        <a:ln>
                          <a:noFill/>
                        </a:ln>
                        <a:solidFill>
                          <a:schemeClr val="bg1"/>
                        </a:solidFill>
                        <a:effectLst/>
                        <a:latin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1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dirty="0" smtClean="0">
                          <a:ln>
                            <a:noFill/>
                          </a:ln>
                          <a:solidFill>
                            <a:schemeClr val="bg1"/>
                          </a:solidFill>
                          <a:effectLst/>
                          <a:latin typeface="Arial" panose="020B0604020202020204" pitchFamily="34" charset="0"/>
                        </a:rPr>
                        <a:t>17</a:t>
                      </a:r>
                      <a:r>
                        <a:rPr kumimoji="0" lang="el-GR" altLang="en-US"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β</a:t>
                      </a:r>
                      <a:r>
                        <a:rPr kumimoji="0" lang="en-GB" altLang="en-US"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a:t>
                      </a:r>
                      <a:r>
                        <a:rPr kumimoji="0" lang="en-GB" altLang="en-US"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hydroxysteroid</a:t>
                      </a:r>
                      <a:r>
                        <a:rPr kumimoji="0" lang="en-GB" altLang="en-US"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dehydrogenase</a:t>
                      </a:r>
                      <a:endParaRPr kumimoji="0" lang="el-GR" altLang="en-US"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smtClean="0">
                          <a:ln>
                            <a:noFill/>
                          </a:ln>
                          <a:solidFill>
                            <a:schemeClr val="bg1"/>
                          </a:solidFill>
                          <a:effectLst/>
                          <a:latin typeface="Arial" panose="020B0604020202020204" pitchFamily="34" charset="0"/>
                        </a:rPr>
                        <a:t>Cytochrome P450 1B1</a:t>
                      </a:r>
                      <a:endParaRPr kumimoji="0" lang="en-US" altLang="en-US" sz="2800" b="1" i="0" u="none" strike="noStrike" cap="none" normalizeH="0" baseline="0" smtClean="0">
                        <a:ln>
                          <a:noFill/>
                        </a:ln>
                        <a:solidFill>
                          <a:schemeClr val="bg1"/>
                        </a:solidFill>
                        <a:effectLst/>
                        <a:latin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1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smtClean="0">
                          <a:ln>
                            <a:noFill/>
                          </a:ln>
                          <a:solidFill>
                            <a:schemeClr val="bg1"/>
                          </a:solidFill>
                          <a:effectLst/>
                          <a:latin typeface="Arial" panose="020B0604020202020204" pitchFamily="34" charset="0"/>
                        </a:rPr>
                        <a:t>Estradiol sulfatase</a:t>
                      </a:r>
                      <a:endParaRPr kumimoji="0" lang="en-US" altLang="en-US" sz="2800" b="1" i="0" u="none" strike="noStrike" cap="none" normalizeH="0" baseline="0" smtClean="0">
                        <a:ln>
                          <a:noFill/>
                        </a:ln>
                        <a:solidFill>
                          <a:schemeClr val="bg1"/>
                        </a:solidFill>
                        <a:effectLst/>
                        <a:latin typeface="Arial" panose="020B0604020202020204"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800" b="1" i="0" u="none" strike="noStrike" cap="none" normalizeH="0" baseline="0" dirty="0" err="1" smtClean="0">
                          <a:ln>
                            <a:noFill/>
                          </a:ln>
                          <a:solidFill>
                            <a:schemeClr val="bg1"/>
                          </a:solidFill>
                          <a:effectLst/>
                          <a:latin typeface="Arial" panose="020B0604020202020204" pitchFamily="34" charset="0"/>
                        </a:rPr>
                        <a:t>Estrone</a:t>
                      </a:r>
                      <a:r>
                        <a:rPr kumimoji="0" lang="en-GB" altLang="en-US" sz="2800" b="1" i="0" u="none" strike="noStrike" cap="none" normalizeH="0" baseline="0" dirty="0" smtClean="0">
                          <a:ln>
                            <a:noFill/>
                          </a:ln>
                          <a:solidFill>
                            <a:schemeClr val="bg1"/>
                          </a:solidFill>
                          <a:effectLst/>
                          <a:latin typeface="Arial" panose="020B0604020202020204" pitchFamily="34" charset="0"/>
                        </a:rPr>
                        <a:t> &amp; </a:t>
                      </a:r>
                      <a:r>
                        <a:rPr kumimoji="0" lang="en-GB" altLang="en-US" sz="2800" b="1" i="0" u="none" strike="noStrike" cap="none" normalizeH="0" baseline="0" dirty="0" err="1" smtClean="0">
                          <a:ln>
                            <a:noFill/>
                          </a:ln>
                          <a:solidFill>
                            <a:schemeClr val="bg1"/>
                          </a:solidFill>
                          <a:effectLst/>
                          <a:latin typeface="Arial" panose="020B0604020202020204" pitchFamily="34" charset="0"/>
                        </a:rPr>
                        <a:t>Estradiol</a:t>
                      </a:r>
                      <a:r>
                        <a:rPr kumimoji="0" lang="en-GB" altLang="en-US" sz="2800" b="1" i="0" u="none" strike="noStrike" cap="none" normalizeH="0" baseline="0" dirty="0" smtClean="0">
                          <a:ln>
                            <a:noFill/>
                          </a:ln>
                          <a:solidFill>
                            <a:schemeClr val="bg1"/>
                          </a:solidFill>
                          <a:effectLst/>
                          <a:latin typeface="Arial" panose="020B0604020202020204" pitchFamily="34" charset="0"/>
                        </a:rPr>
                        <a:t> sulfotransferase</a:t>
                      </a:r>
                      <a:endParaRPr kumimoji="0" lang="en-US" altLang="en-US" sz="2800" b="1" i="0" u="none" strike="noStrike" cap="none" normalizeH="0" baseline="0" dirty="0" smtClean="0">
                        <a:ln>
                          <a:noFill/>
                        </a:ln>
                        <a:solidFill>
                          <a:schemeClr val="bg1"/>
                        </a:solidFill>
                        <a:effectLst/>
                        <a:latin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566738" y="890588"/>
            <a:ext cx="4105275" cy="5076825"/>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rPr>
              <a:t>  1. Age of menache.</a:t>
            </a:r>
            <a:r>
              <a:rPr lang="en-GB" altLang="en-US" sz="3600">
                <a:solidFill>
                  <a:srgbClr val="000066"/>
                </a:solidFill>
              </a:rPr>
              <a:t>  </a:t>
            </a:r>
            <a:r>
              <a:rPr lang="en-GB" altLang="en-US" sz="3600">
                <a:solidFill>
                  <a:schemeClr val="bg1"/>
                </a:solidFill>
              </a:rPr>
              <a:t>Higher risk      the earlier         the menarche, thus longer overall     estrogen exposure.</a:t>
            </a:r>
          </a:p>
        </p:txBody>
      </p:sp>
      <p:pic>
        <p:nvPicPr>
          <p:cNvPr id="285699" name="Picture 7"/>
          <p:cNvPicPr>
            <a:picLocks noChangeAspect="1" noChangeArrowheads="1"/>
          </p:cNvPicPr>
          <p:nvPr/>
        </p:nvPicPr>
        <p:blipFill>
          <a:blip r:embed="rId2" cstate="print"/>
          <a:srcRect/>
          <a:stretch>
            <a:fillRect/>
          </a:stretch>
        </p:blipFill>
        <p:spPr bwMode="auto">
          <a:xfrm>
            <a:off x="4672013" y="549275"/>
            <a:ext cx="3838575" cy="5759450"/>
          </a:xfrm>
          <a:prstGeom prst="rect">
            <a:avLst/>
          </a:prstGeom>
          <a:noFill/>
          <a:ln w="9525">
            <a:noFill/>
            <a:miter lim="800000"/>
            <a:headEnd/>
            <a:tailEnd/>
          </a:ln>
          <a:effectLst/>
        </p:spPr>
      </p:pic>
      <p:sp>
        <p:nvSpPr>
          <p:cNvPr id="285700" name="Text Box 4"/>
          <p:cNvSpPr txBox="1">
            <a:spLocks noChangeArrowheads="1"/>
          </p:cNvSpPr>
          <p:nvPr/>
        </p:nvSpPr>
        <p:spPr bwMode="auto">
          <a:xfrm rot="1841983">
            <a:off x="6011863" y="5876925"/>
            <a:ext cx="1279525" cy="352425"/>
          </a:xfrm>
          <a:prstGeom prst="rect">
            <a:avLst/>
          </a:prstGeom>
          <a:noFill/>
          <a:ln w="9525">
            <a:noFill/>
            <a:miter lim="800000"/>
            <a:headEnd/>
            <a:tailEnd/>
          </a:ln>
          <a:effectLst/>
        </p:spPr>
        <p:txBody>
          <a:bodyPr>
            <a:spAutoFit/>
          </a:bodyPr>
          <a:lstStyle/>
          <a:p>
            <a:pPr algn="ctr" eaLnBrk="1" hangingPunct="1">
              <a:spcBef>
                <a:spcPct val="50000"/>
              </a:spcBef>
            </a:pPr>
            <a:r>
              <a:rPr lang="en-GB" altLang="en-US" sz="800">
                <a:solidFill>
                  <a:srgbClr val="0053A6"/>
                </a:solidFill>
                <a:latin typeface="Lucida Handwriting" pitchFamily="66" charset="0"/>
              </a:rPr>
              <a:t>Metabolics Ltd</a:t>
            </a:r>
          </a:p>
          <a:p>
            <a:pPr algn="ctr" eaLnBrk="1" hangingPunct="1">
              <a:spcBef>
                <a:spcPct val="50000"/>
              </a:spcBef>
            </a:pPr>
            <a:r>
              <a:rPr lang="en-GB" altLang="en-US" sz="600" i="1">
                <a:solidFill>
                  <a:srgbClr val="0053A6"/>
                </a:solidFill>
                <a:latin typeface="Lucida Handwriting" pitchFamily="66" charset="0"/>
              </a:rPr>
              <a:t>The Pure Solution</a:t>
            </a:r>
            <a:endParaRPr lang="en-US" altLang="en-US" sz="600" i="1">
              <a:solidFill>
                <a:srgbClr val="0053A6"/>
              </a:solidFill>
              <a:latin typeface="Lucida Handwriting" pitchFamily="66" charset="0"/>
            </a:endParaRPr>
          </a:p>
        </p:txBody>
      </p:sp>
    </p:spTree>
  </p:cSld>
  <p:clrMapOvr>
    <a:masterClrMapping/>
  </p:clrMapOvr>
  <p:transition>
    <p:fade/>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2"/>
          <p:cNvSpPr txBox="1">
            <a:spLocks noChangeArrowheads="1"/>
          </p:cNvSpPr>
          <p:nvPr/>
        </p:nvSpPr>
        <p:spPr bwMode="auto">
          <a:xfrm>
            <a:off x="827088" y="965200"/>
            <a:ext cx="7734300" cy="4927600"/>
          </a:xfrm>
          <a:prstGeom prst="rect">
            <a:avLst/>
          </a:prstGeom>
          <a:noFill/>
          <a:ln w="9525">
            <a:noFill/>
            <a:miter lim="800000"/>
            <a:headEnd/>
            <a:tailEnd/>
          </a:ln>
          <a:effectLst/>
        </p:spPr>
        <p:txBody>
          <a:bodyPr>
            <a:spAutoFit/>
          </a:bodyPr>
          <a:lstStyle/>
          <a:p>
            <a:pPr eaLnBrk="1" hangingPunct="1">
              <a:lnSpc>
                <a:spcPct val="97000"/>
              </a:lnSpc>
              <a:spcBef>
                <a:spcPct val="50000"/>
              </a:spcBef>
            </a:pPr>
            <a:r>
              <a:rPr lang="en-GB" altLang="en-US" sz="3600">
                <a:solidFill>
                  <a:schemeClr val="bg1"/>
                </a:solidFill>
              </a:rPr>
              <a:t>Early menarche is a well established but weak positive risk factor for breast cancer. The risk factor is </a:t>
            </a:r>
            <a:r>
              <a:rPr lang="en-GB" altLang="en-US" sz="3600">
                <a:solidFill>
                  <a:srgbClr val="FFFF00"/>
                </a:solidFill>
              </a:rPr>
              <a:t>1.2 for</a:t>
            </a:r>
            <a:r>
              <a:rPr lang="en-GB" altLang="en-US" sz="3600">
                <a:solidFill>
                  <a:schemeClr val="bg1"/>
                </a:solidFill>
              </a:rPr>
              <a:t> women in whom menarche occurred before the age of 12 years compared with women in whom it occurred at the age of 14 years. Studies show higher levels of E2 in these girls.</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2"/>
          <p:cNvSpPr txBox="1">
            <a:spLocks noChangeArrowheads="1"/>
          </p:cNvSpPr>
          <p:nvPr/>
        </p:nvSpPr>
        <p:spPr bwMode="auto">
          <a:xfrm>
            <a:off x="1042988" y="1444625"/>
            <a:ext cx="3384550" cy="3968750"/>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rPr>
              <a:t>2. Parity.</a:t>
            </a:r>
            <a:r>
              <a:rPr lang="en-GB" altLang="en-US" sz="3600">
                <a:solidFill>
                  <a:srgbClr val="000066"/>
                </a:solidFill>
              </a:rPr>
              <a:t>    </a:t>
            </a:r>
            <a:r>
              <a:rPr lang="en-GB" altLang="en-US" sz="3600">
                <a:solidFill>
                  <a:schemeClr val="bg1"/>
                </a:solidFill>
              </a:rPr>
              <a:t>Higher risk in nulliparity. Nuns have 20% higher estrogen levels.</a:t>
            </a:r>
          </a:p>
        </p:txBody>
      </p:sp>
      <p:pic>
        <p:nvPicPr>
          <p:cNvPr id="287747" name="Picture 3"/>
          <p:cNvPicPr>
            <a:picLocks noChangeAspect="1" noChangeArrowheads="1"/>
          </p:cNvPicPr>
          <p:nvPr/>
        </p:nvPicPr>
        <p:blipFill>
          <a:blip r:embed="rId2" cstate="print"/>
          <a:srcRect/>
          <a:stretch>
            <a:fillRect/>
          </a:stretch>
        </p:blipFill>
        <p:spPr bwMode="auto">
          <a:xfrm>
            <a:off x="4643438" y="944563"/>
            <a:ext cx="3819525" cy="496728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ext Box 2"/>
          <p:cNvSpPr txBox="1">
            <a:spLocks noChangeArrowheads="1"/>
          </p:cNvSpPr>
          <p:nvPr/>
        </p:nvSpPr>
        <p:spPr bwMode="auto">
          <a:xfrm>
            <a:off x="684213" y="1209675"/>
            <a:ext cx="4598987" cy="4524375"/>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rPr>
              <a:t>3. Age of first birth.</a:t>
            </a:r>
            <a:r>
              <a:rPr lang="en-GB" altLang="en-US" sz="3600">
                <a:solidFill>
                  <a:srgbClr val="000066"/>
                </a:solidFill>
              </a:rPr>
              <a:t> </a:t>
            </a:r>
            <a:r>
              <a:rPr lang="en-GB" altLang="en-US" sz="3600">
                <a:solidFill>
                  <a:schemeClr val="bg1"/>
                </a:solidFill>
              </a:rPr>
              <a:t>Higher risk with first birth after 30 years.           Lowest risk with first birth before 20 years (higher prolactin levels).</a:t>
            </a:r>
            <a:endParaRPr lang="en-US" altLang="en-US" sz="3600">
              <a:solidFill>
                <a:schemeClr val="bg1"/>
              </a:solidFill>
            </a:endParaRPr>
          </a:p>
        </p:txBody>
      </p:sp>
      <p:pic>
        <p:nvPicPr>
          <p:cNvPr id="288771" name="Picture 5" descr="2006-01-16T203115Z_01_BUC10D_RTRIDSP_1_ROMANIA-MOTHER.jpg">
            <a:hlinkClick r:id="rId2"/>
          </p:cNvPr>
          <p:cNvPicPr>
            <a:picLocks noChangeAspect="1" noChangeArrowheads="1"/>
          </p:cNvPicPr>
          <p:nvPr/>
        </p:nvPicPr>
        <p:blipFill>
          <a:blip r:embed="rId3" cstate="print"/>
          <a:srcRect/>
          <a:stretch>
            <a:fillRect/>
          </a:stretch>
        </p:blipFill>
        <p:spPr bwMode="auto">
          <a:xfrm>
            <a:off x="5399088" y="1125538"/>
            <a:ext cx="3138487" cy="46085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1"/>
          <p:cNvPicPr>
            <a:picLocks noChangeAspect="1"/>
          </p:cNvPicPr>
          <p:nvPr/>
        </p:nvPicPr>
        <p:blipFill>
          <a:blip r:embed="rId2" cstate="print"/>
          <a:srcRect/>
          <a:stretch>
            <a:fillRect/>
          </a:stretch>
        </p:blipFill>
        <p:spPr bwMode="auto">
          <a:xfrm>
            <a:off x="647700" y="549275"/>
            <a:ext cx="7923213" cy="5759450"/>
          </a:xfrm>
          <a:prstGeom prst="rect">
            <a:avLst/>
          </a:prstGeom>
          <a:noFill/>
          <a:ln w="9525">
            <a:noFill/>
            <a:miter lim="800000"/>
            <a:headEnd/>
            <a:tailEnd/>
          </a:ln>
        </p:spPr>
      </p:pic>
      <p:sp>
        <p:nvSpPr>
          <p:cNvPr id="289795" name="Text Box 6"/>
          <p:cNvSpPr txBox="1">
            <a:spLocks noChangeArrowheads="1"/>
          </p:cNvSpPr>
          <p:nvPr/>
        </p:nvSpPr>
        <p:spPr bwMode="auto">
          <a:xfrm>
            <a:off x="755650" y="692150"/>
            <a:ext cx="8604250"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002060"/>
                </a:solidFill>
              </a:rPr>
              <a:t>4. Breastfeeding</a:t>
            </a:r>
            <a:endParaRPr lang="en-US" altLang="en-US">
              <a:solidFill>
                <a:srgbClr val="002060"/>
              </a:solidFill>
            </a:endParaRPr>
          </a:p>
        </p:txBody>
      </p:sp>
    </p:spTree>
  </p:cSld>
  <p:clrMapOvr>
    <a:masterClrMapping/>
  </p:clrMapOvr>
  <p:transition>
    <p:fade/>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755650" y="1628775"/>
            <a:ext cx="3816350" cy="3416300"/>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rPr>
              <a:t>5. Women born prematurely</a:t>
            </a:r>
            <a:r>
              <a:rPr lang="en-GB" altLang="en-US" sz="3600">
                <a:solidFill>
                  <a:srgbClr val="FF0000"/>
                </a:solidFill>
              </a:rPr>
              <a:t> </a:t>
            </a:r>
            <a:r>
              <a:rPr lang="en-GB" altLang="en-US" sz="3600">
                <a:solidFill>
                  <a:schemeClr val="bg1"/>
                </a:solidFill>
              </a:rPr>
              <a:t>before 33 weeks of gestation have increased risk.</a:t>
            </a:r>
          </a:p>
        </p:txBody>
      </p:sp>
      <p:sp>
        <p:nvSpPr>
          <p:cNvPr id="290819" name="Text Box 4"/>
          <p:cNvSpPr txBox="1">
            <a:spLocks noChangeArrowheads="1"/>
          </p:cNvSpPr>
          <p:nvPr/>
        </p:nvSpPr>
        <p:spPr bwMode="auto">
          <a:xfrm rot="2314304">
            <a:off x="6659563" y="5876925"/>
            <a:ext cx="1279525" cy="352425"/>
          </a:xfrm>
          <a:prstGeom prst="rect">
            <a:avLst/>
          </a:prstGeom>
          <a:noFill/>
          <a:ln w="9525">
            <a:noFill/>
            <a:miter lim="800000"/>
            <a:headEnd/>
            <a:tailEnd/>
          </a:ln>
          <a:effectLst/>
        </p:spPr>
        <p:txBody>
          <a:bodyPr>
            <a:spAutoFit/>
          </a:bodyPr>
          <a:lstStyle/>
          <a:p>
            <a:pPr algn="ctr" eaLnBrk="1" hangingPunct="1">
              <a:spcBef>
                <a:spcPct val="50000"/>
              </a:spcBef>
            </a:pPr>
            <a:r>
              <a:rPr lang="en-GB" altLang="en-US" sz="800">
                <a:solidFill>
                  <a:srgbClr val="0053A6"/>
                </a:solidFill>
                <a:latin typeface="Lucida Handwriting" pitchFamily="66" charset="0"/>
              </a:rPr>
              <a:t>Metabolics Ltd</a:t>
            </a:r>
          </a:p>
          <a:p>
            <a:pPr algn="ctr" eaLnBrk="1" hangingPunct="1">
              <a:spcBef>
                <a:spcPct val="50000"/>
              </a:spcBef>
            </a:pPr>
            <a:r>
              <a:rPr lang="en-GB" altLang="en-US" sz="600" i="1">
                <a:solidFill>
                  <a:srgbClr val="0053A6"/>
                </a:solidFill>
                <a:latin typeface="Lucida Handwriting" pitchFamily="66" charset="0"/>
              </a:rPr>
              <a:t>The Pure Solution</a:t>
            </a:r>
            <a:endParaRPr lang="en-US" altLang="en-US" sz="600" i="1">
              <a:solidFill>
                <a:srgbClr val="0053A6"/>
              </a:solidFill>
              <a:latin typeface="Lucida Handwriting" pitchFamily="66" charset="0"/>
            </a:endParaRPr>
          </a:p>
        </p:txBody>
      </p:sp>
      <p:pic>
        <p:nvPicPr>
          <p:cNvPr id="290820" name="Picture 6"/>
          <p:cNvPicPr>
            <a:picLocks noChangeAspect="1" noChangeArrowheads="1"/>
          </p:cNvPicPr>
          <p:nvPr/>
        </p:nvPicPr>
        <p:blipFill>
          <a:blip r:embed="rId2" cstate="print"/>
          <a:srcRect/>
          <a:stretch>
            <a:fillRect/>
          </a:stretch>
        </p:blipFill>
        <p:spPr bwMode="auto">
          <a:xfrm>
            <a:off x="4926013" y="568325"/>
            <a:ext cx="3595687" cy="5740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611188" y="1052513"/>
            <a:ext cx="3498850" cy="4978400"/>
          </a:xfrm>
          <a:prstGeom prst="rect">
            <a:avLst/>
          </a:prstGeom>
          <a:noFill/>
          <a:ln w="9525">
            <a:noFill/>
            <a:miter lim="800000"/>
            <a:headEnd/>
            <a:tailEnd/>
          </a:ln>
          <a:effectLst/>
        </p:spPr>
        <p:txBody>
          <a:bodyPr>
            <a:spAutoFit/>
          </a:bodyPr>
          <a:lstStyle/>
          <a:p>
            <a:pPr marL="342900" indent="-342900" eaLnBrk="1" hangingPunct="1">
              <a:lnSpc>
                <a:spcPct val="98000"/>
              </a:lnSpc>
              <a:spcBef>
                <a:spcPct val="50000"/>
              </a:spcBef>
            </a:pPr>
            <a:r>
              <a:rPr lang="en-GB" altLang="en-US" sz="3600">
                <a:solidFill>
                  <a:srgbClr val="FFFF00"/>
                </a:solidFill>
              </a:rPr>
              <a:t>6. Women with a twin brother</a:t>
            </a:r>
            <a:r>
              <a:rPr lang="en-GB" altLang="en-US" sz="3600">
                <a:solidFill>
                  <a:srgbClr val="000066"/>
                </a:solidFill>
              </a:rPr>
              <a:t> </a:t>
            </a:r>
            <a:r>
              <a:rPr lang="en-GB" altLang="en-US" sz="3600">
                <a:solidFill>
                  <a:schemeClr val="bg1"/>
                </a:solidFill>
              </a:rPr>
              <a:t>have higher estrogens. (Greater exposure to estrogens in the placenta)</a:t>
            </a:r>
            <a:endParaRPr lang="en-US" altLang="en-US" sz="3600">
              <a:solidFill>
                <a:schemeClr val="bg1"/>
              </a:solidFill>
            </a:endParaRPr>
          </a:p>
        </p:txBody>
      </p:sp>
      <p:pic>
        <p:nvPicPr>
          <p:cNvPr id="291843" name="Picture 3"/>
          <p:cNvPicPr>
            <a:picLocks noChangeAspect="1" noChangeArrowheads="1"/>
          </p:cNvPicPr>
          <p:nvPr/>
        </p:nvPicPr>
        <p:blipFill>
          <a:blip r:embed="rId2" cstate="print"/>
          <a:srcRect/>
          <a:stretch>
            <a:fillRect/>
          </a:stretch>
        </p:blipFill>
        <p:spPr bwMode="auto">
          <a:xfrm>
            <a:off x="4025900" y="549275"/>
            <a:ext cx="4484688" cy="5759450"/>
          </a:xfrm>
          <a:prstGeom prst="rect">
            <a:avLst/>
          </a:prstGeom>
          <a:noFill/>
          <a:ln w="9525">
            <a:noFill/>
            <a:miter lim="800000"/>
            <a:headEnd/>
            <a:tailEnd/>
          </a:ln>
          <a:effectLst/>
        </p:spPr>
      </p:pic>
      <p:sp>
        <p:nvSpPr>
          <p:cNvPr id="291844" name="Text Box 4"/>
          <p:cNvSpPr txBox="1">
            <a:spLocks noChangeArrowheads="1"/>
          </p:cNvSpPr>
          <p:nvPr/>
        </p:nvSpPr>
        <p:spPr bwMode="auto">
          <a:xfrm rot="-255895">
            <a:off x="4375150" y="2346325"/>
            <a:ext cx="1879600" cy="428625"/>
          </a:xfrm>
          <a:prstGeom prst="rect">
            <a:avLst/>
          </a:prstGeom>
          <a:noFill/>
          <a:ln w="9525">
            <a:noFill/>
            <a:miter lim="800000"/>
            <a:headEnd/>
            <a:tailEnd/>
          </a:ln>
          <a:effectLst/>
        </p:spPr>
        <p:txBody>
          <a:bodyPr>
            <a:spAutoFit/>
          </a:bodyPr>
          <a:lstStyle/>
          <a:p>
            <a:pPr algn="ctr" eaLnBrk="1" hangingPunct="1">
              <a:spcBef>
                <a:spcPct val="50000"/>
              </a:spcBef>
            </a:pPr>
            <a:r>
              <a:rPr lang="en-GB" altLang="en-US" sz="1000">
                <a:solidFill>
                  <a:srgbClr val="0053A6"/>
                </a:solidFill>
              </a:rPr>
              <a:t>Epigenetics Ltd</a:t>
            </a:r>
          </a:p>
          <a:p>
            <a:pPr algn="ctr" eaLnBrk="1" hangingPunct="1">
              <a:spcBef>
                <a:spcPct val="50000"/>
              </a:spcBef>
            </a:pPr>
            <a:r>
              <a:rPr lang="en-GB" altLang="en-US" sz="800" i="1">
                <a:solidFill>
                  <a:srgbClr val="0053A6"/>
                </a:solidFill>
              </a:rPr>
              <a:t>simply ingenious</a:t>
            </a:r>
            <a:endParaRPr lang="en-US" altLang="en-US" sz="800" i="1">
              <a:solidFill>
                <a:srgbClr val="0053A6"/>
              </a:solidFill>
            </a:endParaRPr>
          </a:p>
        </p:txBody>
      </p:sp>
    </p:spTree>
  </p:cSld>
  <p:clrMapOvr>
    <a:masterClrMapping/>
  </p:clrMapOvr>
  <p:transition>
    <p:fade/>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3"/>
          <p:cNvSpPr txBox="1">
            <a:spLocks noChangeArrowheads="1"/>
          </p:cNvSpPr>
          <p:nvPr/>
        </p:nvSpPr>
        <p:spPr bwMode="auto">
          <a:xfrm>
            <a:off x="827088" y="1590675"/>
            <a:ext cx="3671887" cy="3749675"/>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a:solidFill>
                  <a:srgbClr val="FFFF00"/>
                </a:solidFill>
              </a:rPr>
              <a:t>7. Later the menopause</a:t>
            </a:r>
            <a:r>
              <a:rPr lang="en-GB" altLang="en-US">
                <a:solidFill>
                  <a:srgbClr val="000066"/>
                </a:solidFill>
              </a:rPr>
              <a:t> </a:t>
            </a:r>
            <a:r>
              <a:rPr lang="en-GB" altLang="en-US">
                <a:solidFill>
                  <a:schemeClr val="bg1"/>
                </a:solidFill>
              </a:rPr>
              <a:t>the longer the overall estrogen exposure.</a:t>
            </a:r>
            <a:endParaRPr lang="en-US" altLang="en-US">
              <a:solidFill>
                <a:schemeClr val="bg1"/>
              </a:solidFill>
            </a:endParaRPr>
          </a:p>
        </p:txBody>
      </p:sp>
      <p:pic>
        <p:nvPicPr>
          <p:cNvPr id="292867" name="Picture 7" descr="Old woman"/>
          <p:cNvPicPr>
            <a:picLocks noChangeAspect="1" noChangeArrowheads="1"/>
          </p:cNvPicPr>
          <p:nvPr/>
        </p:nvPicPr>
        <p:blipFill>
          <a:blip r:embed="rId3" cstate="print"/>
          <a:srcRect/>
          <a:stretch>
            <a:fillRect/>
          </a:stretch>
        </p:blipFill>
        <p:spPr bwMode="auto">
          <a:xfrm>
            <a:off x="4787900" y="620713"/>
            <a:ext cx="3719513" cy="5689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ext Box 2"/>
          <p:cNvSpPr txBox="1">
            <a:spLocks noChangeArrowheads="1"/>
          </p:cNvSpPr>
          <p:nvPr/>
        </p:nvSpPr>
        <p:spPr bwMode="auto">
          <a:xfrm>
            <a:off x="711200" y="863600"/>
            <a:ext cx="3975100" cy="5130800"/>
          </a:xfrm>
          <a:prstGeom prst="rect">
            <a:avLst/>
          </a:prstGeom>
          <a:noFill/>
          <a:ln w="9525">
            <a:noFill/>
            <a:miter lim="800000"/>
            <a:headEnd/>
            <a:tailEnd/>
          </a:ln>
          <a:effectLst/>
        </p:spPr>
        <p:txBody>
          <a:bodyPr>
            <a:spAutoFit/>
          </a:bodyPr>
          <a:lstStyle/>
          <a:p>
            <a:pPr eaLnBrk="1" hangingPunct="1">
              <a:lnSpc>
                <a:spcPct val="93000"/>
              </a:lnSpc>
              <a:spcBef>
                <a:spcPct val="50000"/>
              </a:spcBef>
            </a:pPr>
            <a:r>
              <a:rPr lang="en-GB" altLang="en-US" sz="3200">
                <a:solidFill>
                  <a:schemeClr val="bg1"/>
                </a:solidFill>
              </a:rPr>
              <a:t>For every </a:t>
            </a:r>
            <a:r>
              <a:rPr lang="en-GB" altLang="en-US" sz="3200">
                <a:solidFill>
                  <a:srgbClr val="FFFF00"/>
                </a:solidFill>
              </a:rPr>
              <a:t>one year increase</a:t>
            </a:r>
            <a:r>
              <a:rPr lang="en-GB" altLang="en-US" sz="3200">
                <a:solidFill>
                  <a:schemeClr val="bg1"/>
                </a:solidFill>
              </a:rPr>
              <a:t> in age at menopause, the risk of breast cancer increases by 3%. This is compounded by an early menarche leading to much longer exposure to estrogen.</a:t>
            </a:r>
            <a:endParaRPr lang="en-US" altLang="en-US" sz="3200">
              <a:solidFill>
                <a:schemeClr val="bg1"/>
              </a:solidFill>
            </a:endParaRPr>
          </a:p>
        </p:txBody>
      </p:sp>
      <p:pic>
        <p:nvPicPr>
          <p:cNvPr id="294915" name="Picture 5" descr="Menopausal Woman"/>
          <p:cNvPicPr>
            <a:picLocks noChangeAspect="1" noChangeArrowheads="1"/>
          </p:cNvPicPr>
          <p:nvPr/>
        </p:nvPicPr>
        <p:blipFill>
          <a:blip r:embed="rId2" cstate="print"/>
          <a:srcRect/>
          <a:stretch>
            <a:fillRect/>
          </a:stretch>
        </p:blipFill>
        <p:spPr bwMode="auto">
          <a:xfrm>
            <a:off x="4651375" y="593725"/>
            <a:ext cx="3876675" cy="56880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4947" name="Text Box 3"/>
          <p:cNvSpPr txBox="1">
            <a:spLocks noChangeArrowheads="1"/>
          </p:cNvSpPr>
          <p:nvPr/>
        </p:nvSpPr>
        <p:spPr bwMode="auto">
          <a:xfrm>
            <a:off x="4814888" y="1052513"/>
            <a:ext cx="3671887" cy="452437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Clinically, it is best to </a:t>
            </a:r>
            <a:r>
              <a:rPr lang="en-GB" altLang="en-US" sz="3600">
                <a:solidFill>
                  <a:srgbClr val="FFFF00"/>
                </a:solidFill>
              </a:rPr>
              <a:t>double </a:t>
            </a:r>
            <a:r>
              <a:rPr lang="en-GB" altLang="en-US" sz="3600">
                <a:solidFill>
                  <a:schemeClr val="bg1"/>
                </a:solidFill>
              </a:rPr>
              <a:t>the night-time dose of melatonin to that required during the daytime.</a:t>
            </a:r>
            <a:endParaRPr lang="en-US" altLang="en-US" sz="3600">
              <a:solidFill>
                <a:schemeClr val="bg1"/>
              </a:solidFill>
            </a:endParaRPr>
          </a:p>
        </p:txBody>
      </p:sp>
      <p:pic>
        <p:nvPicPr>
          <p:cNvPr id="34819" name="Picture 4" descr="man asleep"/>
          <p:cNvPicPr>
            <a:picLocks noChangeAspect="1" noChangeArrowheads="1"/>
          </p:cNvPicPr>
          <p:nvPr/>
        </p:nvPicPr>
        <p:blipFill>
          <a:blip r:embed="rId2" cstate="print"/>
          <a:srcRect/>
          <a:stretch>
            <a:fillRect/>
          </a:stretch>
        </p:blipFill>
        <p:spPr bwMode="auto">
          <a:xfrm>
            <a:off x="611188" y="549275"/>
            <a:ext cx="3960812" cy="2886075"/>
          </a:xfrm>
          <a:prstGeom prst="rect">
            <a:avLst/>
          </a:prstGeom>
          <a:noFill/>
          <a:ln w="9525">
            <a:noFill/>
            <a:miter lim="800000"/>
            <a:headEnd/>
            <a:tailEnd/>
          </a:ln>
        </p:spPr>
      </p:pic>
      <p:pic>
        <p:nvPicPr>
          <p:cNvPr id="34820" name="Picture 5"/>
          <p:cNvPicPr>
            <a:picLocks noChangeAspect="1" noChangeArrowheads="1"/>
          </p:cNvPicPr>
          <p:nvPr/>
        </p:nvPicPr>
        <p:blipFill>
          <a:blip r:embed="rId3" cstate="print"/>
          <a:srcRect/>
          <a:stretch>
            <a:fillRect/>
          </a:stretch>
        </p:blipFill>
        <p:spPr bwMode="auto">
          <a:xfrm>
            <a:off x="611188" y="3429000"/>
            <a:ext cx="3960812" cy="29368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94947"/>
                                        </p:tgtEl>
                                        <p:attrNameLst>
                                          <p:attrName>style.visibility</p:attrName>
                                        </p:attrNameLst>
                                      </p:cBhvr>
                                      <p:to>
                                        <p:strVal val="visible"/>
                                      </p:to>
                                    </p:set>
                                    <p:animEffect transition="in" filter="wipe(left)">
                                      <p:cBhvr>
                                        <p:cTn id="7" dur="500"/>
                                        <p:tgtEl>
                                          <p:spTgt spid="3794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494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3"/>
          <p:cNvSpPr txBox="1">
            <a:spLocks noChangeArrowheads="1"/>
          </p:cNvSpPr>
          <p:nvPr/>
        </p:nvSpPr>
        <p:spPr bwMode="auto">
          <a:xfrm>
            <a:off x="611188" y="549275"/>
            <a:ext cx="4821237" cy="5576888"/>
          </a:xfrm>
          <a:prstGeom prst="rect">
            <a:avLst/>
          </a:prstGeom>
          <a:noFill/>
          <a:ln w="9525">
            <a:noFill/>
            <a:miter lim="800000"/>
            <a:headEnd/>
            <a:tailEnd/>
          </a:ln>
          <a:effectLst/>
        </p:spPr>
        <p:txBody>
          <a:bodyPr>
            <a:spAutoFit/>
          </a:bodyPr>
          <a:lstStyle/>
          <a:p>
            <a:pPr marL="342900" indent="-342900" eaLnBrk="1" hangingPunct="1">
              <a:lnSpc>
                <a:spcPct val="90000"/>
              </a:lnSpc>
              <a:spcBef>
                <a:spcPct val="50000"/>
              </a:spcBef>
            </a:pPr>
            <a:r>
              <a:rPr lang="en-GB" altLang="en-US" sz="3600">
                <a:solidFill>
                  <a:srgbClr val="FFFF00"/>
                </a:solidFill>
              </a:rPr>
              <a:t>8. Width and Height. </a:t>
            </a:r>
            <a:r>
              <a:rPr lang="en-GB" altLang="en-US" sz="3600">
                <a:solidFill>
                  <a:schemeClr val="bg1"/>
                </a:solidFill>
              </a:rPr>
              <a:t>Increased risk postmenopausally.            Increased protection premenopausally due to lower ovulations and increase sequestration of E2 in adipose tissue.</a:t>
            </a:r>
            <a:endParaRPr lang="en-US" altLang="en-US" sz="3600">
              <a:solidFill>
                <a:schemeClr val="bg1"/>
              </a:solidFill>
            </a:endParaRPr>
          </a:p>
        </p:txBody>
      </p:sp>
      <p:pic>
        <p:nvPicPr>
          <p:cNvPr id="295939" name="Picture 4"/>
          <p:cNvPicPr>
            <a:picLocks noChangeAspect="1" noChangeArrowheads="1"/>
          </p:cNvPicPr>
          <p:nvPr/>
        </p:nvPicPr>
        <p:blipFill>
          <a:blip r:embed="rId2" cstate="print"/>
          <a:srcRect/>
          <a:stretch>
            <a:fillRect/>
          </a:stretch>
        </p:blipFill>
        <p:spPr bwMode="auto">
          <a:xfrm>
            <a:off x="5364163" y="549275"/>
            <a:ext cx="3168650" cy="57594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p:cNvSpPr txBox="1">
            <a:spLocks noChangeArrowheads="1"/>
          </p:cNvSpPr>
          <p:nvPr/>
        </p:nvSpPr>
        <p:spPr bwMode="auto">
          <a:xfrm>
            <a:off x="395288" y="642938"/>
            <a:ext cx="4243387" cy="5572125"/>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000066"/>
                </a:solidFill>
              </a:rPr>
              <a:t>  </a:t>
            </a:r>
            <a:r>
              <a:rPr lang="en-GB" altLang="en-US" sz="3600">
                <a:solidFill>
                  <a:schemeClr val="bg1"/>
                </a:solidFill>
              </a:rPr>
              <a:t>As </a:t>
            </a:r>
            <a:r>
              <a:rPr lang="en-GB" altLang="en-US" sz="3600">
                <a:solidFill>
                  <a:srgbClr val="FFFF00"/>
                </a:solidFill>
              </a:rPr>
              <a:t>Body Mass Index (BMI)</a:t>
            </a:r>
            <a:r>
              <a:rPr lang="en-GB" altLang="en-US" sz="3600">
                <a:solidFill>
                  <a:schemeClr val="bg1"/>
                </a:solidFill>
              </a:rPr>
              <a:t> increases so do circulating estrogens. Breast cancer risk is 18% higher in obese women.                      </a:t>
            </a:r>
            <a:r>
              <a:rPr lang="en-GB" altLang="en-US" sz="1600">
                <a:solidFill>
                  <a:schemeClr val="bg1"/>
                </a:solidFill>
              </a:rPr>
              <a:t>Dr Lesley Walker of Cancer Research, Oxford University 20/8/03</a:t>
            </a:r>
            <a:endParaRPr lang="en-US" altLang="en-US" sz="1600">
              <a:solidFill>
                <a:schemeClr val="bg1"/>
              </a:solidFill>
            </a:endParaRPr>
          </a:p>
        </p:txBody>
      </p:sp>
      <p:pic>
        <p:nvPicPr>
          <p:cNvPr id="296963" name="Picture 3" descr="is?704142165099">
            <a:hlinkClick r:id="rId2"/>
          </p:cNvPr>
          <p:cNvPicPr>
            <a:picLocks noChangeAspect="1" noChangeArrowheads="1"/>
          </p:cNvPicPr>
          <p:nvPr/>
        </p:nvPicPr>
        <p:blipFill>
          <a:blip r:embed="rId3" cstate="print"/>
          <a:srcRect/>
          <a:stretch>
            <a:fillRect/>
          </a:stretch>
        </p:blipFill>
        <p:spPr bwMode="auto">
          <a:xfrm>
            <a:off x="4572000" y="549275"/>
            <a:ext cx="3960813" cy="5759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ext Box 3"/>
          <p:cNvSpPr txBox="1">
            <a:spLocks noChangeArrowheads="1"/>
          </p:cNvSpPr>
          <p:nvPr/>
        </p:nvSpPr>
        <p:spPr bwMode="auto">
          <a:xfrm>
            <a:off x="698500" y="682625"/>
            <a:ext cx="4386263" cy="54927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Women are 25% more at risk to breast cancer for every </a:t>
            </a:r>
            <a:r>
              <a:rPr lang="en-GB" altLang="en-US" sz="3600">
                <a:solidFill>
                  <a:srgbClr val="FFFF00"/>
                </a:solidFill>
              </a:rPr>
              <a:t>2</a:t>
            </a:r>
            <a:r>
              <a:rPr lang="en-US" altLang="en-US" sz="3600">
                <a:solidFill>
                  <a:srgbClr val="FFFF00"/>
                </a:solidFill>
                <a:cs typeface="Arial" charset="0"/>
              </a:rPr>
              <a:t>½</a:t>
            </a:r>
            <a:r>
              <a:rPr lang="en-GB" altLang="en-US" sz="3600">
                <a:solidFill>
                  <a:srgbClr val="FFFF00"/>
                </a:solidFill>
              </a:rPr>
              <a:t> inch</a:t>
            </a:r>
            <a:r>
              <a:rPr lang="en-GB" altLang="en-US" sz="3600">
                <a:solidFill>
                  <a:schemeClr val="bg1"/>
                </a:solidFill>
              </a:rPr>
              <a:t> increase in height above 5ft 2in. Maybe due to high calorie diet during puberty. </a:t>
            </a:r>
          </a:p>
          <a:p>
            <a:pPr eaLnBrk="1" hangingPunct="1">
              <a:spcBef>
                <a:spcPct val="50000"/>
              </a:spcBef>
            </a:pPr>
            <a:r>
              <a:rPr lang="en-GB" altLang="en-US" sz="1800" i="1">
                <a:solidFill>
                  <a:schemeClr val="bg1"/>
                </a:solidFill>
              </a:rPr>
              <a:t>(British Journal of Cancer July 2003)</a:t>
            </a:r>
            <a:endParaRPr lang="en-US" altLang="en-US" sz="1800" i="1">
              <a:solidFill>
                <a:schemeClr val="bg1"/>
              </a:solidFill>
            </a:endParaRPr>
          </a:p>
        </p:txBody>
      </p:sp>
      <p:pic>
        <p:nvPicPr>
          <p:cNvPr id="297987" name="Picture 7"/>
          <p:cNvPicPr>
            <a:picLocks noChangeAspect="1" noChangeArrowheads="1"/>
          </p:cNvPicPr>
          <p:nvPr/>
        </p:nvPicPr>
        <p:blipFill>
          <a:blip r:embed="rId2" cstate="print"/>
          <a:srcRect/>
          <a:stretch>
            <a:fillRect/>
          </a:stretch>
        </p:blipFill>
        <p:spPr bwMode="auto">
          <a:xfrm>
            <a:off x="5084763" y="549275"/>
            <a:ext cx="3438525" cy="590391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3"/>
          <p:cNvSpPr txBox="1">
            <a:spLocks noChangeArrowheads="1"/>
          </p:cNvSpPr>
          <p:nvPr/>
        </p:nvSpPr>
        <p:spPr bwMode="auto">
          <a:xfrm>
            <a:off x="750888" y="620713"/>
            <a:ext cx="5111750" cy="5484812"/>
          </a:xfrm>
          <a:prstGeom prst="rect">
            <a:avLst/>
          </a:prstGeom>
          <a:noFill/>
          <a:ln w="9525">
            <a:noFill/>
            <a:miter lim="800000"/>
            <a:headEnd/>
            <a:tailEnd/>
          </a:ln>
          <a:effectLst/>
        </p:spPr>
        <p:txBody>
          <a:bodyPr>
            <a:spAutoFit/>
          </a:bodyPr>
          <a:lstStyle/>
          <a:p>
            <a:pPr eaLnBrk="1" hangingPunct="1">
              <a:lnSpc>
                <a:spcPct val="95000"/>
              </a:lnSpc>
              <a:spcBef>
                <a:spcPct val="50000"/>
              </a:spcBef>
            </a:pPr>
            <a:r>
              <a:rPr lang="en-GB" altLang="en-US" sz="3600">
                <a:solidFill>
                  <a:schemeClr val="bg1"/>
                </a:solidFill>
              </a:rPr>
              <a:t>A similar link occurs in males and the risk of testicular cancer. Men taller than </a:t>
            </a:r>
            <a:r>
              <a:rPr lang="en-GB" altLang="en-US" sz="3600">
                <a:solidFill>
                  <a:srgbClr val="FFFF00"/>
                </a:solidFill>
              </a:rPr>
              <a:t>6ft 1in</a:t>
            </a:r>
            <a:r>
              <a:rPr lang="en-GB" altLang="en-US" sz="3600">
                <a:solidFill>
                  <a:schemeClr val="bg1"/>
                </a:solidFill>
              </a:rPr>
              <a:t> have almost double the risk of contacting testicular cancer than those under 5ft 9in. </a:t>
            </a:r>
          </a:p>
          <a:p>
            <a:pPr eaLnBrk="1" hangingPunct="1">
              <a:lnSpc>
                <a:spcPct val="95000"/>
              </a:lnSpc>
              <a:spcBef>
                <a:spcPct val="50000"/>
              </a:spcBef>
            </a:pPr>
            <a:r>
              <a:rPr lang="en-GB" altLang="en-US" sz="3200" i="1">
                <a:solidFill>
                  <a:schemeClr val="bg1"/>
                </a:solidFill>
              </a:rPr>
              <a:t>(British Journal of Cancer July 2003)</a:t>
            </a:r>
            <a:endParaRPr lang="en-US" altLang="en-US" sz="3200" i="1">
              <a:solidFill>
                <a:schemeClr val="bg1"/>
              </a:solidFill>
            </a:endParaRPr>
          </a:p>
        </p:txBody>
      </p:sp>
      <p:pic>
        <p:nvPicPr>
          <p:cNvPr id="299011" name="Picture 10"/>
          <p:cNvPicPr>
            <a:picLocks noChangeAspect="1" noChangeArrowheads="1"/>
          </p:cNvPicPr>
          <p:nvPr/>
        </p:nvPicPr>
        <p:blipFill>
          <a:blip r:embed="rId2" cstate="print"/>
          <a:srcRect/>
          <a:stretch>
            <a:fillRect/>
          </a:stretch>
        </p:blipFill>
        <p:spPr bwMode="auto">
          <a:xfrm>
            <a:off x="5867400" y="1125538"/>
            <a:ext cx="2592388" cy="460851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3"/>
          <p:cNvSpPr txBox="1">
            <a:spLocks noChangeArrowheads="1"/>
          </p:cNvSpPr>
          <p:nvPr/>
        </p:nvSpPr>
        <p:spPr bwMode="auto">
          <a:xfrm>
            <a:off x="755650" y="958850"/>
            <a:ext cx="4176713" cy="4940300"/>
          </a:xfrm>
          <a:prstGeom prst="rect">
            <a:avLst/>
          </a:prstGeom>
          <a:noFill/>
          <a:ln w="9525">
            <a:noFill/>
            <a:miter lim="800000"/>
            <a:headEnd/>
            <a:tailEnd/>
          </a:ln>
          <a:effectLst/>
        </p:spPr>
        <p:txBody>
          <a:bodyPr>
            <a:spAutoFit/>
          </a:bodyPr>
          <a:lstStyle/>
          <a:p>
            <a:pPr marL="342900" indent="-342900" eaLnBrk="1" hangingPunct="1">
              <a:lnSpc>
                <a:spcPct val="104000"/>
              </a:lnSpc>
              <a:spcBef>
                <a:spcPct val="50000"/>
              </a:spcBef>
            </a:pPr>
            <a:r>
              <a:rPr lang="en-GB" altLang="en-US" sz="3600">
                <a:solidFill>
                  <a:schemeClr val="bg1"/>
                </a:solidFill>
              </a:rPr>
              <a:t>9. Diet. Higher risk with </a:t>
            </a:r>
            <a:r>
              <a:rPr lang="en-GB" altLang="en-US" sz="3600">
                <a:solidFill>
                  <a:srgbClr val="FFFF00"/>
                </a:solidFill>
              </a:rPr>
              <a:t>high saturated fat</a:t>
            </a:r>
            <a:r>
              <a:rPr lang="en-GB" altLang="en-US" sz="3600">
                <a:solidFill>
                  <a:schemeClr val="bg1"/>
                </a:solidFill>
              </a:rPr>
              <a:t> intake.    </a:t>
            </a:r>
          </a:p>
          <a:p>
            <a:pPr marL="342900" indent="-342900" eaLnBrk="1" hangingPunct="1">
              <a:lnSpc>
                <a:spcPct val="104000"/>
              </a:lnSpc>
              <a:spcBef>
                <a:spcPct val="50000"/>
              </a:spcBef>
            </a:pPr>
            <a:r>
              <a:rPr lang="en-GB" altLang="en-US" sz="3600">
                <a:solidFill>
                  <a:schemeClr val="bg1"/>
                </a:solidFill>
              </a:rPr>
              <a:t>  Lowest risk with high oleic fatty acid and Omega 3 oil intake. </a:t>
            </a:r>
            <a:endParaRPr lang="en-US" altLang="en-US" sz="3600">
              <a:solidFill>
                <a:schemeClr val="bg1"/>
              </a:solidFill>
            </a:endParaRPr>
          </a:p>
        </p:txBody>
      </p:sp>
      <p:pic>
        <p:nvPicPr>
          <p:cNvPr id="300035" name="Picture 4"/>
          <p:cNvPicPr>
            <a:picLocks noChangeAspect="1" noChangeArrowheads="1"/>
          </p:cNvPicPr>
          <p:nvPr/>
        </p:nvPicPr>
        <p:blipFill>
          <a:blip r:embed="rId2" cstate="print">
            <a:lum bright="12000"/>
          </a:blip>
          <a:srcRect/>
          <a:stretch>
            <a:fillRect/>
          </a:stretch>
        </p:blipFill>
        <p:spPr bwMode="auto">
          <a:xfrm>
            <a:off x="5013325" y="549275"/>
            <a:ext cx="3478213" cy="57594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1"/>
          <p:cNvPicPr>
            <a:picLocks noChangeAspect="1"/>
          </p:cNvPicPr>
          <p:nvPr/>
        </p:nvPicPr>
        <p:blipFill>
          <a:blip r:embed="rId2" cstate="print"/>
          <a:srcRect/>
          <a:stretch>
            <a:fillRect/>
          </a:stretch>
        </p:blipFill>
        <p:spPr bwMode="auto">
          <a:xfrm>
            <a:off x="684213" y="549275"/>
            <a:ext cx="7848600" cy="5759450"/>
          </a:xfrm>
          <a:prstGeom prst="rect">
            <a:avLst/>
          </a:prstGeom>
          <a:noFill/>
          <a:ln w="9525">
            <a:noFill/>
            <a:miter lim="800000"/>
            <a:headEnd/>
            <a:tailEnd/>
          </a:ln>
        </p:spPr>
      </p:pic>
      <p:sp>
        <p:nvSpPr>
          <p:cNvPr id="301059" name="Text Box 3"/>
          <p:cNvSpPr txBox="1">
            <a:spLocks noChangeArrowheads="1"/>
          </p:cNvSpPr>
          <p:nvPr/>
        </p:nvSpPr>
        <p:spPr bwMode="auto">
          <a:xfrm>
            <a:off x="611188" y="549275"/>
            <a:ext cx="7777162" cy="5908675"/>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chemeClr val="bg1"/>
                </a:solidFill>
              </a:rPr>
              <a:t>  </a:t>
            </a:r>
            <a:r>
              <a:rPr lang="en-GB" altLang="en-US" sz="3600">
                <a:solidFill>
                  <a:srgbClr val="002060"/>
                </a:solidFill>
              </a:rPr>
              <a:t>The ratio of Omega 3 to Omega 6 fatty acids in adipose tissue </a:t>
            </a:r>
          </a:p>
          <a:p>
            <a:pPr marL="342900" indent="-342900" eaLnBrk="1" hangingPunct="1">
              <a:spcBef>
                <a:spcPct val="50000"/>
              </a:spcBef>
            </a:pPr>
            <a:endParaRPr lang="en-GB" altLang="en-US" sz="3600">
              <a:solidFill>
                <a:srgbClr val="002060"/>
              </a:solidFill>
            </a:endParaRPr>
          </a:p>
          <a:p>
            <a:pPr marL="342900" indent="-342900" eaLnBrk="1" hangingPunct="1">
              <a:spcBef>
                <a:spcPct val="50000"/>
              </a:spcBef>
            </a:pPr>
            <a:endParaRPr lang="en-GB" altLang="en-US" sz="3600">
              <a:solidFill>
                <a:srgbClr val="002060"/>
              </a:solidFill>
            </a:endParaRPr>
          </a:p>
          <a:p>
            <a:pPr marL="342900" indent="-342900" eaLnBrk="1" hangingPunct="1">
              <a:spcBef>
                <a:spcPct val="50000"/>
              </a:spcBef>
            </a:pPr>
            <a:endParaRPr lang="en-GB" altLang="en-US" sz="3600">
              <a:solidFill>
                <a:srgbClr val="002060"/>
              </a:solidFill>
            </a:endParaRPr>
          </a:p>
          <a:p>
            <a:pPr marL="342900" indent="-342900" eaLnBrk="1" hangingPunct="1">
              <a:spcBef>
                <a:spcPct val="50000"/>
              </a:spcBef>
            </a:pPr>
            <a:endParaRPr lang="en-GB" altLang="en-US" sz="3600">
              <a:solidFill>
                <a:srgbClr val="002060"/>
              </a:solidFill>
            </a:endParaRPr>
          </a:p>
          <a:p>
            <a:pPr marL="342900" indent="-342900" eaLnBrk="1" hangingPunct="1">
              <a:spcBef>
                <a:spcPct val="50000"/>
              </a:spcBef>
            </a:pPr>
            <a:r>
              <a:rPr lang="en-GB" altLang="en-US" sz="3600">
                <a:solidFill>
                  <a:srgbClr val="002060"/>
                </a:solidFill>
              </a:rPr>
              <a:t>  shows an inverse association with breast cancer risk.</a:t>
            </a:r>
            <a:endParaRPr lang="en-US" altLang="en-US" sz="3600">
              <a:solidFill>
                <a:srgbClr val="002060"/>
              </a:solidFill>
            </a:endParaRPr>
          </a:p>
        </p:txBody>
      </p:sp>
    </p:spTree>
  </p:cSld>
  <p:clrMapOvr>
    <a:masterClrMapping/>
  </p:clrMapOvr>
  <p:transition>
    <p:fade/>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4427538" y="1125538"/>
            <a:ext cx="4427537" cy="4030662"/>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a:solidFill>
                  <a:schemeClr val="bg1"/>
                </a:solidFill>
              </a:rPr>
              <a:t>  </a:t>
            </a:r>
            <a:r>
              <a:rPr lang="en-GB" altLang="en-US" sz="3600">
                <a:solidFill>
                  <a:schemeClr val="bg1"/>
                </a:solidFill>
              </a:rPr>
              <a:t>No correlation between serum </a:t>
            </a:r>
            <a:r>
              <a:rPr lang="en-GB" altLang="en-US" sz="3600">
                <a:solidFill>
                  <a:srgbClr val="FFFF00"/>
                </a:solidFill>
              </a:rPr>
              <a:t>cholesterol and triglyceride</a:t>
            </a:r>
            <a:r>
              <a:rPr lang="en-GB" altLang="en-US" sz="3600">
                <a:solidFill>
                  <a:schemeClr val="bg1"/>
                </a:solidFill>
              </a:rPr>
              <a:t> concentrations and breast cancer rates.</a:t>
            </a:r>
            <a:endParaRPr lang="en-US" altLang="en-US" sz="3600">
              <a:solidFill>
                <a:schemeClr val="bg1"/>
              </a:solidFill>
            </a:endParaRPr>
          </a:p>
        </p:txBody>
      </p:sp>
      <p:pic>
        <p:nvPicPr>
          <p:cNvPr id="302083" name="Picture 4"/>
          <p:cNvPicPr>
            <a:picLocks noChangeAspect="1" noChangeArrowheads="1"/>
          </p:cNvPicPr>
          <p:nvPr/>
        </p:nvPicPr>
        <p:blipFill>
          <a:blip r:embed="rId2" cstate="print"/>
          <a:srcRect/>
          <a:stretch>
            <a:fillRect/>
          </a:stretch>
        </p:blipFill>
        <p:spPr bwMode="auto">
          <a:xfrm>
            <a:off x="611188" y="549275"/>
            <a:ext cx="3971925" cy="57594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3"/>
          <p:cNvSpPr txBox="1">
            <a:spLocks noChangeArrowheads="1"/>
          </p:cNvSpPr>
          <p:nvPr/>
        </p:nvSpPr>
        <p:spPr bwMode="auto">
          <a:xfrm>
            <a:off x="323850" y="549275"/>
            <a:ext cx="4464050" cy="5692775"/>
          </a:xfrm>
          <a:prstGeom prst="rect">
            <a:avLst/>
          </a:prstGeom>
          <a:noFill/>
          <a:ln w="9525">
            <a:noFill/>
            <a:miter lim="800000"/>
            <a:headEnd/>
            <a:tailEnd/>
          </a:ln>
          <a:effectLst/>
        </p:spPr>
        <p:txBody>
          <a:bodyPr>
            <a:spAutoFit/>
          </a:bodyPr>
          <a:lstStyle/>
          <a:p>
            <a:pPr marL="342900" indent="-342900" eaLnBrk="1" hangingPunct="1">
              <a:lnSpc>
                <a:spcPct val="91000"/>
              </a:lnSpc>
              <a:spcBef>
                <a:spcPct val="50000"/>
              </a:spcBef>
            </a:pPr>
            <a:r>
              <a:rPr lang="en-GB" altLang="en-US">
                <a:solidFill>
                  <a:schemeClr val="bg1"/>
                </a:solidFill>
              </a:rPr>
              <a:t>  </a:t>
            </a:r>
            <a:r>
              <a:rPr lang="en-GB" altLang="en-US" sz="3600">
                <a:solidFill>
                  <a:schemeClr val="bg1"/>
                </a:solidFill>
              </a:rPr>
              <a:t>Women who eat more than </a:t>
            </a:r>
            <a:r>
              <a:rPr lang="en-GB" altLang="en-US" sz="3600">
                <a:solidFill>
                  <a:srgbClr val="FFFF00"/>
                </a:solidFill>
              </a:rPr>
              <a:t>90gm of fat</a:t>
            </a:r>
            <a:r>
              <a:rPr lang="en-GB" altLang="en-US" sz="3600">
                <a:solidFill>
                  <a:schemeClr val="bg1"/>
                </a:solidFill>
              </a:rPr>
              <a:t> a day have 2x the risk of developing breast cancer. Women eating less than 40gm fat per day have least incidence.            </a:t>
            </a:r>
            <a:r>
              <a:rPr lang="en-GB" altLang="en-US">
                <a:solidFill>
                  <a:schemeClr val="bg1"/>
                </a:solidFill>
              </a:rPr>
              <a:t>    </a:t>
            </a:r>
            <a:r>
              <a:rPr lang="en-GB" altLang="en-US" sz="3200" i="1">
                <a:solidFill>
                  <a:schemeClr val="bg1"/>
                </a:solidFill>
              </a:rPr>
              <a:t>(Lancet July 2003)</a:t>
            </a:r>
            <a:endParaRPr lang="en-US" altLang="en-US">
              <a:solidFill>
                <a:schemeClr val="bg1"/>
              </a:solidFill>
            </a:endParaRPr>
          </a:p>
        </p:txBody>
      </p:sp>
      <p:pic>
        <p:nvPicPr>
          <p:cNvPr id="303107" name="Picture 7"/>
          <p:cNvPicPr>
            <a:picLocks noChangeAspect="1" noChangeArrowheads="1"/>
          </p:cNvPicPr>
          <p:nvPr/>
        </p:nvPicPr>
        <p:blipFill>
          <a:blip r:embed="rId2" cstate="print"/>
          <a:srcRect/>
          <a:stretch>
            <a:fillRect/>
          </a:stretch>
        </p:blipFill>
        <p:spPr bwMode="auto">
          <a:xfrm>
            <a:off x="5003800" y="549275"/>
            <a:ext cx="3513138" cy="580072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3"/>
          <p:cNvSpPr txBox="1">
            <a:spLocks noChangeArrowheads="1"/>
          </p:cNvSpPr>
          <p:nvPr/>
        </p:nvSpPr>
        <p:spPr bwMode="auto">
          <a:xfrm>
            <a:off x="477838" y="668338"/>
            <a:ext cx="4679950" cy="5521325"/>
          </a:xfrm>
          <a:prstGeom prst="rect">
            <a:avLst/>
          </a:prstGeom>
          <a:noFill/>
          <a:ln w="9525">
            <a:noFill/>
            <a:miter lim="800000"/>
            <a:headEnd/>
            <a:tailEnd/>
          </a:ln>
          <a:effectLst/>
        </p:spPr>
        <p:txBody>
          <a:bodyPr>
            <a:spAutoFit/>
          </a:bodyPr>
          <a:lstStyle/>
          <a:p>
            <a:pPr marL="342900" indent="-342900" eaLnBrk="1" hangingPunct="1">
              <a:lnSpc>
                <a:spcPct val="98000"/>
              </a:lnSpc>
              <a:spcBef>
                <a:spcPct val="50000"/>
              </a:spcBef>
            </a:pPr>
            <a:r>
              <a:rPr lang="en-GB" altLang="en-US" sz="3600">
                <a:solidFill>
                  <a:schemeClr val="bg1"/>
                </a:solidFill>
              </a:rPr>
              <a:t>  </a:t>
            </a:r>
            <a:r>
              <a:rPr lang="en-GB" altLang="en-US" sz="3600">
                <a:solidFill>
                  <a:srgbClr val="FFFF00"/>
                </a:solidFill>
              </a:rPr>
              <a:t>Asian women</a:t>
            </a:r>
            <a:r>
              <a:rPr lang="en-GB" altLang="en-US" sz="3600">
                <a:solidFill>
                  <a:schemeClr val="bg1"/>
                </a:solidFill>
              </a:rPr>
              <a:t> who consume 15% or less of their energy as fat have significantly lower plasma E2 levels than their Western counterparts on a 40% higher fat diet. </a:t>
            </a:r>
            <a:endParaRPr lang="en-US" altLang="en-US" sz="3600">
              <a:solidFill>
                <a:schemeClr val="bg1"/>
              </a:solidFill>
            </a:endParaRPr>
          </a:p>
        </p:txBody>
      </p:sp>
      <p:pic>
        <p:nvPicPr>
          <p:cNvPr id="304131" name="Picture 1"/>
          <p:cNvPicPr>
            <a:picLocks noChangeAspect="1"/>
          </p:cNvPicPr>
          <p:nvPr/>
        </p:nvPicPr>
        <p:blipFill>
          <a:blip r:embed="rId2" cstate="print"/>
          <a:srcRect/>
          <a:stretch>
            <a:fillRect/>
          </a:stretch>
        </p:blipFill>
        <p:spPr bwMode="auto">
          <a:xfrm>
            <a:off x="5003800" y="566738"/>
            <a:ext cx="3571875" cy="57245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3"/>
          <p:cNvSpPr txBox="1">
            <a:spLocks noChangeArrowheads="1"/>
          </p:cNvSpPr>
          <p:nvPr/>
        </p:nvSpPr>
        <p:spPr bwMode="auto">
          <a:xfrm>
            <a:off x="395288" y="517525"/>
            <a:ext cx="4983162" cy="5768975"/>
          </a:xfrm>
          <a:prstGeom prst="rect">
            <a:avLst/>
          </a:prstGeom>
          <a:noFill/>
          <a:ln w="9525">
            <a:noFill/>
            <a:miter lim="800000"/>
            <a:headEnd/>
            <a:tailEnd/>
          </a:ln>
          <a:effectLst/>
        </p:spPr>
        <p:txBody>
          <a:bodyPr>
            <a:spAutoFit/>
          </a:bodyPr>
          <a:lstStyle/>
          <a:p>
            <a:pPr marL="342900" indent="-342900" eaLnBrk="1" hangingPunct="1">
              <a:lnSpc>
                <a:spcPct val="102000"/>
              </a:lnSpc>
              <a:spcBef>
                <a:spcPct val="50000"/>
              </a:spcBef>
            </a:pPr>
            <a:r>
              <a:rPr lang="en-GB" altLang="en-US">
                <a:solidFill>
                  <a:schemeClr val="bg1"/>
                </a:solidFill>
              </a:rPr>
              <a:t>  </a:t>
            </a:r>
            <a:r>
              <a:rPr lang="en-GB" altLang="en-US" sz="3600">
                <a:solidFill>
                  <a:schemeClr val="bg1"/>
                </a:solidFill>
              </a:rPr>
              <a:t>Reduction of fat intake to </a:t>
            </a:r>
            <a:r>
              <a:rPr lang="en-GB" altLang="en-US" sz="3600">
                <a:solidFill>
                  <a:srgbClr val="FFFF00"/>
                </a:solidFill>
              </a:rPr>
              <a:t>20% of total calorie</a:t>
            </a:r>
            <a:r>
              <a:rPr lang="en-GB" altLang="en-US" sz="3600">
                <a:solidFill>
                  <a:schemeClr val="bg1"/>
                </a:solidFill>
              </a:rPr>
              <a:t>  and/or increased dietary fibre consumption for at least 2 months resulted in a 20% reduction in serum E2 and a 5% reduction in E1.</a:t>
            </a:r>
            <a:endParaRPr lang="en-US" altLang="en-US" sz="3600">
              <a:solidFill>
                <a:schemeClr val="bg1"/>
              </a:solidFill>
            </a:endParaRPr>
          </a:p>
        </p:txBody>
      </p:sp>
      <p:pic>
        <p:nvPicPr>
          <p:cNvPr id="305155" name="Picture 11" descr="Green Beans high in soluble fibre"/>
          <p:cNvPicPr>
            <a:picLocks noChangeAspect="1" noChangeArrowheads="1"/>
          </p:cNvPicPr>
          <p:nvPr/>
        </p:nvPicPr>
        <p:blipFill>
          <a:blip r:embed="rId2" cstate="print"/>
          <a:srcRect/>
          <a:stretch>
            <a:fillRect/>
          </a:stretch>
        </p:blipFill>
        <p:spPr bwMode="auto">
          <a:xfrm>
            <a:off x="5292725" y="549275"/>
            <a:ext cx="3203575" cy="2854325"/>
          </a:xfrm>
          <a:prstGeom prst="rect">
            <a:avLst/>
          </a:prstGeom>
          <a:noFill/>
          <a:ln w="9525">
            <a:noFill/>
            <a:miter lim="800000"/>
            <a:headEnd/>
            <a:tailEnd/>
          </a:ln>
        </p:spPr>
      </p:pic>
      <p:pic>
        <p:nvPicPr>
          <p:cNvPr id="305156" name="Picture 14" descr="Bran Flakes (and cereals) are high in insoluble fibre"/>
          <p:cNvPicPr>
            <a:picLocks noChangeAspect="1" noChangeArrowheads="1"/>
          </p:cNvPicPr>
          <p:nvPr/>
        </p:nvPicPr>
        <p:blipFill>
          <a:blip r:embed="rId3" cstate="print"/>
          <a:srcRect/>
          <a:stretch>
            <a:fillRect/>
          </a:stretch>
        </p:blipFill>
        <p:spPr bwMode="auto">
          <a:xfrm>
            <a:off x="5256213" y="3429000"/>
            <a:ext cx="3240087" cy="28908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6994" name="Text Box 2"/>
          <p:cNvSpPr txBox="1">
            <a:spLocks noChangeArrowheads="1"/>
          </p:cNvSpPr>
          <p:nvPr/>
        </p:nvSpPr>
        <p:spPr bwMode="auto">
          <a:xfrm>
            <a:off x="836613" y="2274888"/>
            <a:ext cx="7470775" cy="230822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Melatonin</a:t>
            </a:r>
            <a:r>
              <a:rPr lang="en-GB" altLang="en-US" sz="3600">
                <a:solidFill>
                  <a:schemeClr val="bg1"/>
                </a:solidFill>
              </a:rPr>
              <a:t> is also secreted by the retina, the gastrointestinal tract, the liver, lungs, skin and certain lymphocytes.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96994"/>
                                        </p:tgtEl>
                                        <p:attrNameLst>
                                          <p:attrName>style.visibility</p:attrName>
                                        </p:attrNameLst>
                                      </p:cBhvr>
                                      <p:to>
                                        <p:strVal val="visible"/>
                                      </p:to>
                                    </p:set>
                                    <p:animEffect transition="in" filter="wipe(left)">
                                      <p:cBhvr>
                                        <p:cTn id="7" dur="500"/>
                                        <p:tgtEl>
                                          <p:spTgt spid="3796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6994"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ext Box 3"/>
          <p:cNvSpPr txBox="1">
            <a:spLocks noChangeArrowheads="1"/>
          </p:cNvSpPr>
          <p:nvPr/>
        </p:nvSpPr>
        <p:spPr bwMode="auto">
          <a:xfrm>
            <a:off x="539750" y="3357563"/>
            <a:ext cx="8064500" cy="2922587"/>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a:solidFill>
                  <a:schemeClr val="bg1"/>
                </a:solidFill>
              </a:rPr>
              <a:t>  </a:t>
            </a:r>
            <a:r>
              <a:rPr lang="en-GB" altLang="en-US" sz="3600">
                <a:solidFill>
                  <a:schemeClr val="bg1"/>
                </a:solidFill>
              </a:rPr>
              <a:t>Postmenopausal women receiving estrogen replacement therapy experienced a </a:t>
            </a:r>
            <a:r>
              <a:rPr lang="en-GB" altLang="en-US" sz="3600">
                <a:solidFill>
                  <a:srgbClr val="FFFF00"/>
                </a:solidFill>
              </a:rPr>
              <a:t>sustained increase</a:t>
            </a:r>
            <a:r>
              <a:rPr lang="en-GB" altLang="en-US" sz="3600">
                <a:solidFill>
                  <a:schemeClr val="bg1"/>
                </a:solidFill>
              </a:rPr>
              <a:t> in circulating E2 following ingestion of alcohol</a:t>
            </a:r>
            <a:endParaRPr lang="en-US" altLang="en-US" sz="3600">
              <a:solidFill>
                <a:schemeClr val="bg1"/>
              </a:solidFill>
            </a:endParaRPr>
          </a:p>
        </p:txBody>
      </p:sp>
      <p:sp>
        <p:nvSpPr>
          <p:cNvPr id="306179" name="Text Box 8"/>
          <p:cNvSpPr txBox="1">
            <a:spLocks noChangeArrowheads="1"/>
          </p:cNvSpPr>
          <p:nvPr/>
        </p:nvSpPr>
        <p:spPr bwMode="auto">
          <a:xfrm>
            <a:off x="703263" y="549275"/>
            <a:ext cx="5400675" cy="1754188"/>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High alcohol</a:t>
            </a:r>
            <a:r>
              <a:rPr lang="en-GB" altLang="en-US" sz="3600">
                <a:solidFill>
                  <a:schemeClr val="bg1"/>
                </a:solidFill>
              </a:rPr>
              <a:t> intake induces liver aromatase.</a:t>
            </a:r>
            <a:endParaRPr lang="en-US" altLang="en-US" sz="3600">
              <a:solidFill>
                <a:schemeClr val="bg1"/>
              </a:solidFill>
            </a:endParaRPr>
          </a:p>
        </p:txBody>
      </p:sp>
      <p:pic>
        <p:nvPicPr>
          <p:cNvPr id="306180" name="Picture 10" descr="fs2479">
            <a:hlinkClick r:id="rId2"/>
          </p:cNvPr>
          <p:cNvPicPr>
            <a:picLocks noChangeAspect="1" noChangeArrowheads="1"/>
          </p:cNvPicPr>
          <p:nvPr/>
        </p:nvPicPr>
        <p:blipFill>
          <a:blip r:embed="rId3" cstate="print"/>
          <a:srcRect/>
          <a:stretch>
            <a:fillRect/>
          </a:stretch>
        </p:blipFill>
        <p:spPr bwMode="auto">
          <a:xfrm>
            <a:off x="6626225" y="549275"/>
            <a:ext cx="1890713" cy="2951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ext Box 2"/>
          <p:cNvSpPr txBox="1">
            <a:spLocks noChangeArrowheads="1"/>
          </p:cNvSpPr>
          <p:nvPr/>
        </p:nvSpPr>
        <p:spPr bwMode="auto">
          <a:xfrm>
            <a:off x="684213" y="2060575"/>
            <a:ext cx="4319587" cy="2308225"/>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chemeClr val="bg1"/>
                </a:solidFill>
              </a:rPr>
              <a:t>10. </a:t>
            </a:r>
            <a:r>
              <a:rPr lang="en-GB" altLang="en-US" sz="3600">
                <a:solidFill>
                  <a:srgbClr val="FFFF00"/>
                </a:solidFill>
              </a:rPr>
              <a:t>Bone density</a:t>
            </a:r>
            <a:r>
              <a:rPr lang="en-GB" altLang="en-US" sz="3600">
                <a:solidFill>
                  <a:schemeClr val="bg1"/>
                </a:solidFill>
              </a:rPr>
              <a:t> depends in part on estrogen levels.</a:t>
            </a:r>
          </a:p>
        </p:txBody>
      </p:sp>
      <p:pic>
        <p:nvPicPr>
          <p:cNvPr id="307203" name="Picture 3" descr="embone"/>
          <p:cNvPicPr>
            <a:picLocks noChangeAspect="1" noChangeArrowheads="1"/>
          </p:cNvPicPr>
          <p:nvPr/>
        </p:nvPicPr>
        <p:blipFill>
          <a:blip r:embed="rId2" cstate="print"/>
          <a:srcRect/>
          <a:stretch>
            <a:fillRect/>
          </a:stretch>
        </p:blipFill>
        <p:spPr bwMode="auto">
          <a:xfrm>
            <a:off x="4833938" y="549275"/>
            <a:ext cx="3678237" cy="5759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539750" y="549275"/>
            <a:ext cx="7489825" cy="5567363"/>
          </a:xfrm>
          <a:prstGeom prst="rect">
            <a:avLst/>
          </a:prstGeom>
          <a:noFill/>
          <a:ln w="9525">
            <a:noFill/>
            <a:miter lim="800000"/>
            <a:headEnd/>
            <a:tailEnd/>
          </a:ln>
          <a:effectLst/>
        </p:spPr>
        <p:txBody>
          <a:bodyPr>
            <a:spAutoFit/>
          </a:bodyPr>
          <a:lstStyle/>
          <a:p>
            <a:pPr marL="342900" indent="-342900" eaLnBrk="1" hangingPunct="1">
              <a:lnSpc>
                <a:spcPct val="103000"/>
              </a:lnSpc>
              <a:spcBef>
                <a:spcPct val="50000"/>
              </a:spcBef>
            </a:pPr>
            <a:r>
              <a:rPr lang="en-GB" altLang="en-US">
                <a:solidFill>
                  <a:schemeClr val="bg1"/>
                </a:solidFill>
              </a:rPr>
              <a:t>  </a:t>
            </a:r>
            <a:r>
              <a:rPr lang="en-GB" altLang="en-US" sz="3600">
                <a:solidFill>
                  <a:srgbClr val="FFFF00"/>
                </a:solidFill>
              </a:rPr>
              <a:t>E2 affects bone mass</a:t>
            </a:r>
            <a:r>
              <a:rPr lang="en-GB" altLang="en-US" sz="3600">
                <a:solidFill>
                  <a:schemeClr val="bg1"/>
                </a:solidFill>
              </a:rPr>
              <a:t> most likely via the ER in osteoblasts.</a:t>
            </a:r>
          </a:p>
          <a:p>
            <a:pPr marL="342900" indent="-342900" eaLnBrk="1" hangingPunct="1">
              <a:lnSpc>
                <a:spcPct val="103000"/>
              </a:lnSpc>
              <a:spcBef>
                <a:spcPct val="50000"/>
              </a:spcBef>
            </a:pPr>
            <a:r>
              <a:rPr lang="en-GB" altLang="en-US" sz="3600">
                <a:solidFill>
                  <a:schemeClr val="bg1"/>
                </a:solidFill>
              </a:rPr>
              <a:t>  Women with hip fractures have a 16% lower risk of breast cancer and women with forearm fractures an               even greater reduction               of 58% compared to                  women without fractures.</a:t>
            </a:r>
          </a:p>
        </p:txBody>
      </p:sp>
      <p:pic>
        <p:nvPicPr>
          <p:cNvPr id="308227" name="Picture 4" descr="subtrochanteric_hip_fracture"/>
          <p:cNvPicPr>
            <a:picLocks noChangeAspect="1" noChangeArrowheads="1" noCrop="1"/>
          </p:cNvPicPr>
          <p:nvPr/>
        </p:nvPicPr>
        <p:blipFill>
          <a:blip r:embed="rId2" cstate="print"/>
          <a:srcRect/>
          <a:stretch>
            <a:fillRect/>
          </a:stretch>
        </p:blipFill>
        <p:spPr bwMode="auto">
          <a:xfrm>
            <a:off x="6588125" y="4360863"/>
            <a:ext cx="1930400" cy="19478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ext Box 2"/>
          <p:cNvSpPr txBox="1">
            <a:spLocks noChangeArrowheads="1"/>
          </p:cNvSpPr>
          <p:nvPr/>
        </p:nvSpPr>
        <p:spPr bwMode="auto">
          <a:xfrm>
            <a:off x="630238" y="2471738"/>
            <a:ext cx="8496300" cy="3692525"/>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rPr>
              <a:t>11. Family history. </a:t>
            </a:r>
            <a:r>
              <a:rPr lang="en-GB" altLang="en-US" sz="3600">
                <a:solidFill>
                  <a:schemeClr val="bg1"/>
                </a:solidFill>
              </a:rPr>
              <a:t>Increased likelihood of inheriting various polymorphisms. </a:t>
            </a:r>
          </a:p>
          <a:p>
            <a:pPr marL="342900" indent="-342900" eaLnBrk="1" hangingPunct="1">
              <a:spcBef>
                <a:spcPct val="50000"/>
              </a:spcBef>
            </a:pPr>
            <a:r>
              <a:rPr lang="en-GB" altLang="en-US" sz="3600">
                <a:solidFill>
                  <a:schemeClr val="bg1"/>
                </a:solidFill>
              </a:rPr>
              <a:t>  Evidence of CYP polymorphisms and some evidence with COMT polymorphisms.</a:t>
            </a:r>
            <a:endParaRPr lang="en-US" altLang="en-US" sz="3600">
              <a:solidFill>
                <a:schemeClr val="bg1"/>
              </a:solidFill>
            </a:endParaRPr>
          </a:p>
        </p:txBody>
      </p:sp>
      <p:pic>
        <p:nvPicPr>
          <p:cNvPr id="309251" name="Picture 3" descr="Row of children taken from 'The Worst Street' ref: PRO30/69/1663 f73"/>
          <p:cNvPicPr>
            <a:picLocks noChangeAspect="1" noChangeArrowheads="1"/>
          </p:cNvPicPr>
          <p:nvPr/>
        </p:nvPicPr>
        <p:blipFill>
          <a:blip r:embed="rId2" cstate="print"/>
          <a:srcRect/>
          <a:stretch>
            <a:fillRect/>
          </a:stretch>
        </p:blipFill>
        <p:spPr bwMode="auto">
          <a:xfrm>
            <a:off x="611188" y="549275"/>
            <a:ext cx="7848600" cy="1889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85763" y="549275"/>
            <a:ext cx="4330700" cy="5694363"/>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a:solidFill>
                  <a:schemeClr val="bg1"/>
                </a:solidFill>
              </a:rPr>
              <a:t>  </a:t>
            </a:r>
            <a:r>
              <a:rPr lang="en-GB" altLang="en-US" sz="3600">
                <a:solidFill>
                  <a:schemeClr val="bg1"/>
                </a:solidFill>
              </a:rPr>
              <a:t>Women whose mother and sister both have a history of breast cancer have a relative risk of 2.5 compared with those without a </a:t>
            </a:r>
            <a:r>
              <a:rPr lang="en-GB" altLang="en-US" sz="3600">
                <a:solidFill>
                  <a:srgbClr val="FFFF00"/>
                </a:solidFill>
              </a:rPr>
              <a:t>family history</a:t>
            </a:r>
            <a:endParaRPr lang="en-US" altLang="en-US" sz="3600">
              <a:solidFill>
                <a:srgbClr val="FFFF00"/>
              </a:solidFill>
            </a:endParaRPr>
          </a:p>
        </p:txBody>
      </p:sp>
      <p:pic>
        <p:nvPicPr>
          <p:cNvPr id="310275" name="Picture 4" descr="Picture of an expectant mother standing close to her young daughter"/>
          <p:cNvPicPr>
            <a:picLocks noChangeAspect="1" noChangeArrowheads="1"/>
          </p:cNvPicPr>
          <p:nvPr/>
        </p:nvPicPr>
        <p:blipFill>
          <a:blip r:embed="rId2" cstate="print"/>
          <a:srcRect/>
          <a:stretch>
            <a:fillRect/>
          </a:stretch>
        </p:blipFill>
        <p:spPr bwMode="auto">
          <a:xfrm>
            <a:off x="4733925" y="566738"/>
            <a:ext cx="3803650" cy="56943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619125" y="549275"/>
            <a:ext cx="7905750" cy="5543550"/>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000066"/>
                </a:solidFill>
              </a:rPr>
              <a:t>  </a:t>
            </a:r>
            <a:r>
              <a:rPr lang="en-GB" altLang="en-US" sz="3600">
                <a:solidFill>
                  <a:srgbClr val="FFFF00"/>
                </a:solidFill>
              </a:rPr>
              <a:t>12. Enzyme polymorphisms</a:t>
            </a:r>
          </a:p>
          <a:p>
            <a:pPr marL="342900" indent="-342900" eaLnBrk="1" hangingPunct="1">
              <a:lnSpc>
                <a:spcPct val="98000"/>
              </a:lnSpc>
              <a:spcBef>
                <a:spcPct val="50000"/>
              </a:spcBef>
            </a:pPr>
            <a:r>
              <a:rPr lang="en-GB" altLang="en-US" sz="3600">
                <a:solidFill>
                  <a:srgbClr val="000066"/>
                </a:solidFill>
              </a:rPr>
              <a:t>  </a:t>
            </a:r>
            <a:r>
              <a:rPr lang="en-GB" altLang="en-US" sz="3600">
                <a:solidFill>
                  <a:schemeClr val="bg1"/>
                </a:solidFill>
              </a:rPr>
              <a:t>Evidence that polymorphisms in CYP 1A1 or CYP 1B1 are of significance.  </a:t>
            </a:r>
          </a:p>
          <a:p>
            <a:pPr marL="342900" indent="-342900" eaLnBrk="1" hangingPunct="1">
              <a:lnSpc>
                <a:spcPct val="98000"/>
              </a:lnSpc>
              <a:spcBef>
                <a:spcPct val="50000"/>
              </a:spcBef>
            </a:pPr>
            <a:r>
              <a:rPr lang="en-GB" altLang="en-US" sz="3600">
                <a:solidFill>
                  <a:schemeClr val="bg1"/>
                </a:solidFill>
              </a:rPr>
              <a:t>  However studies of COMT gene polymorphisms G&gt;A increased the risk by 2 fold due to significantly decreased enzyme activity.</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ext Box 3"/>
          <p:cNvSpPr txBox="1">
            <a:spLocks noChangeArrowheads="1"/>
          </p:cNvSpPr>
          <p:nvPr/>
        </p:nvSpPr>
        <p:spPr bwMode="auto">
          <a:xfrm>
            <a:off x="684213" y="1268413"/>
            <a:ext cx="7920037" cy="3992562"/>
          </a:xfrm>
          <a:prstGeom prst="rect">
            <a:avLst/>
          </a:prstGeom>
          <a:noFill/>
          <a:ln w="9525">
            <a:noFill/>
            <a:miter lim="800000"/>
            <a:headEnd/>
            <a:tailEnd/>
          </a:ln>
          <a:effectLst/>
        </p:spPr>
        <p:txBody>
          <a:bodyPr>
            <a:spAutoFit/>
          </a:bodyPr>
          <a:lstStyle/>
          <a:p>
            <a:pPr marL="342900" indent="-342900" eaLnBrk="1" hangingPunct="1">
              <a:lnSpc>
                <a:spcPct val="99000"/>
              </a:lnSpc>
              <a:spcBef>
                <a:spcPct val="50000"/>
              </a:spcBef>
            </a:pPr>
            <a:r>
              <a:rPr lang="en-GB" altLang="en-US" sz="3600">
                <a:solidFill>
                  <a:srgbClr val="FFFF00"/>
                </a:solidFill>
              </a:rPr>
              <a:t>13. Endogenous estrogen concentration.</a:t>
            </a:r>
            <a:r>
              <a:rPr lang="en-GB" altLang="en-US" sz="3600">
                <a:solidFill>
                  <a:srgbClr val="000066"/>
                </a:solidFill>
              </a:rPr>
              <a:t>                                </a:t>
            </a:r>
            <a:r>
              <a:rPr lang="en-GB" altLang="en-US" sz="3600">
                <a:solidFill>
                  <a:schemeClr val="bg1"/>
                </a:solidFill>
              </a:rPr>
              <a:t>It appears that                 differences in serum E2                      concentration could be                  etiologically important especially                in post-menopausal women</a:t>
            </a:r>
            <a:r>
              <a:rPr lang="en-GB" altLang="en-US">
                <a:solidFill>
                  <a:schemeClr val="bg1"/>
                </a:solidFill>
              </a:rPr>
              <a:t>.</a:t>
            </a:r>
          </a:p>
        </p:txBody>
      </p:sp>
    </p:spTree>
  </p:cSld>
  <p:clrMapOvr>
    <a:masterClrMapping/>
  </p:clrMapOvr>
  <p:transition>
    <p:fade/>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4572000" y="549275"/>
            <a:ext cx="3959225" cy="5759450"/>
          </a:xfrm>
          <a:prstGeom prst="rect">
            <a:avLst/>
          </a:prstGeom>
          <a:solidFill>
            <a:schemeClr val="bg1"/>
          </a:solidFill>
          <a:ln w="9525" algn="ctr">
            <a:solidFill>
              <a:schemeClr val="tx1"/>
            </a:solidFill>
            <a:round/>
            <a:headEnd/>
            <a:tailEnd/>
          </a:ln>
        </p:spPr>
        <p:txBody>
          <a:bodyPr/>
          <a:lstStyle/>
          <a:p>
            <a:pPr eaLnBrk="1" hangingPunct="1"/>
            <a:endParaRPr lang="en-US" altLang="en-US"/>
          </a:p>
        </p:txBody>
      </p:sp>
      <p:sp>
        <p:nvSpPr>
          <p:cNvPr id="313347" name="Text Box 3"/>
          <p:cNvSpPr txBox="1">
            <a:spLocks noChangeArrowheads="1"/>
          </p:cNvSpPr>
          <p:nvPr/>
        </p:nvSpPr>
        <p:spPr bwMode="auto">
          <a:xfrm>
            <a:off x="320675" y="890588"/>
            <a:ext cx="4249738" cy="5076825"/>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rPr>
              <a:t>  14. Exogenous estrogen concentration </a:t>
            </a:r>
            <a:r>
              <a:rPr lang="en-GB" altLang="en-US" sz="3600">
                <a:solidFill>
                  <a:schemeClr val="bg1"/>
                </a:solidFill>
              </a:rPr>
              <a:t>from oral contraceptives and hormone replacement therapy increase risk.</a:t>
            </a:r>
            <a:endParaRPr lang="en-US" altLang="en-US" sz="3600">
              <a:solidFill>
                <a:schemeClr val="bg1"/>
              </a:solidFill>
            </a:endParaRPr>
          </a:p>
        </p:txBody>
      </p:sp>
      <p:sp>
        <p:nvSpPr>
          <p:cNvPr id="313348" name="Text Box 4"/>
          <p:cNvSpPr txBox="1">
            <a:spLocks noChangeArrowheads="1"/>
          </p:cNvSpPr>
          <p:nvPr/>
        </p:nvSpPr>
        <p:spPr bwMode="auto">
          <a:xfrm rot="-1242000">
            <a:off x="4621213" y="2928938"/>
            <a:ext cx="1279525" cy="222250"/>
          </a:xfrm>
          <a:prstGeom prst="rect">
            <a:avLst/>
          </a:prstGeom>
          <a:noFill/>
          <a:ln w="9525">
            <a:noFill/>
            <a:miter lim="800000"/>
            <a:headEnd/>
            <a:tailEnd/>
          </a:ln>
          <a:effectLst/>
        </p:spPr>
        <p:txBody>
          <a:bodyPr>
            <a:spAutoFit/>
          </a:bodyPr>
          <a:lstStyle/>
          <a:p>
            <a:pPr algn="ctr" eaLnBrk="1" hangingPunct="1">
              <a:spcBef>
                <a:spcPct val="50000"/>
              </a:spcBef>
            </a:pPr>
            <a:r>
              <a:rPr lang="en-GB" altLang="en-US" sz="400">
                <a:solidFill>
                  <a:srgbClr val="0053A6"/>
                </a:solidFill>
                <a:latin typeface="Lucida Handwriting" pitchFamily="66" charset="0"/>
              </a:rPr>
              <a:t>Metabolics Ltd</a:t>
            </a:r>
          </a:p>
          <a:p>
            <a:pPr algn="ctr" eaLnBrk="1" hangingPunct="1">
              <a:spcBef>
                <a:spcPct val="50000"/>
              </a:spcBef>
            </a:pPr>
            <a:r>
              <a:rPr lang="en-GB" altLang="en-US" sz="300" i="1">
                <a:solidFill>
                  <a:srgbClr val="0053A6"/>
                </a:solidFill>
                <a:latin typeface="Lucida Handwriting" pitchFamily="66" charset="0"/>
              </a:rPr>
              <a:t>The Pure Solution</a:t>
            </a:r>
            <a:endParaRPr lang="en-US" altLang="en-US" sz="300" i="1">
              <a:solidFill>
                <a:srgbClr val="0053A6"/>
              </a:solidFill>
              <a:latin typeface="Lucida Handwriting" pitchFamily="66" charset="0"/>
            </a:endParaRPr>
          </a:p>
        </p:txBody>
      </p:sp>
      <p:pic>
        <p:nvPicPr>
          <p:cNvPr id="313349" name="Picture 1"/>
          <p:cNvPicPr>
            <a:picLocks noChangeAspect="1"/>
          </p:cNvPicPr>
          <p:nvPr/>
        </p:nvPicPr>
        <p:blipFill>
          <a:blip r:embed="rId2" cstate="print"/>
          <a:srcRect/>
          <a:stretch>
            <a:fillRect/>
          </a:stretch>
        </p:blipFill>
        <p:spPr bwMode="auto">
          <a:xfrm>
            <a:off x="4716463" y="1916113"/>
            <a:ext cx="3671887" cy="31908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3"/>
          <p:cNvSpPr txBox="1">
            <a:spLocks noChangeArrowheads="1"/>
          </p:cNvSpPr>
          <p:nvPr/>
        </p:nvSpPr>
        <p:spPr bwMode="auto">
          <a:xfrm>
            <a:off x="584200" y="981075"/>
            <a:ext cx="4537075" cy="5078413"/>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rPr>
              <a:t>15. Phytoestrogens</a:t>
            </a:r>
            <a:r>
              <a:rPr lang="en-GB" altLang="en-US" sz="3600">
                <a:solidFill>
                  <a:srgbClr val="000066"/>
                </a:solidFill>
              </a:rPr>
              <a:t> </a:t>
            </a:r>
            <a:r>
              <a:rPr lang="en-GB" altLang="en-US" sz="3600">
                <a:solidFill>
                  <a:schemeClr val="bg1"/>
                </a:solidFill>
              </a:rPr>
              <a:t>Formed from lignans (enterolactone) and from isoflavones (equols) by colonic bacterial fermentation.                     </a:t>
            </a:r>
            <a:endParaRPr lang="el-GR" altLang="en-US" sz="3600">
              <a:solidFill>
                <a:schemeClr val="bg1"/>
              </a:solidFill>
              <a:cs typeface="Arial" charset="0"/>
            </a:endParaRPr>
          </a:p>
        </p:txBody>
      </p:sp>
      <p:pic>
        <p:nvPicPr>
          <p:cNvPr id="314371" name="Picture 5" descr="Giant Rye Grass"/>
          <p:cNvPicPr>
            <a:picLocks noChangeAspect="1" noChangeArrowheads="1"/>
          </p:cNvPicPr>
          <p:nvPr/>
        </p:nvPicPr>
        <p:blipFill>
          <a:blip r:embed="rId2" cstate="print"/>
          <a:srcRect/>
          <a:stretch>
            <a:fillRect/>
          </a:stretch>
        </p:blipFill>
        <p:spPr bwMode="auto">
          <a:xfrm>
            <a:off x="5219700" y="598488"/>
            <a:ext cx="3298825" cy="56610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ext Box 2"/>
          <p:cNvSpPr txBox="1">
            <a:spLocks noChangeArrowheads="1"/>
          </p:cNvSpPr>
          <p:nvPr/>
        </p:nvSpPr>
        <p:spPr bwMode="auto">
          <a:xfrm>
            <a:off x="395288" y="615950"/>
            <a:ext cx="4592637" cy="5581650"/>
          </a:xfrm>
          <a:prstGeom prst="rect">
            <a:avLst/>
          </a:prstGeom>
          <a:noFill/>
          <a:ln w="9525">
            <a:noFill/>
            <a:miter lim="800000"/>
            <a:headEnd/>
            <a:tailEnd/>
          </a:ln>
          <a:effectLst/>
        </p:spPr>
        <p:txBody>
          <a:bodyPr>
            <a:spAutoFit/>
          </a:bodyPr>
          <a:lstStyle/>
          <a:p>
            <a:pPr marL="342900" indent="-342900" eaLnBrk="1" hangingPunct="1">
              <a:lnSpc>
                <a:spcPct val="98000"/>
              </a:lnSpc>
              <a:spcBef>
                <a:spcPct val="50000"/>
              </a:spcBef>
            </a:pPr>
            <a:r>
              <a:rPr lang="en-GB" altLang="en-US">
                <a:solidFill>
                  <a:schemeClr val="bg1"/>
                </a:solidFill>
              </a:rPr>
              <a:t>  </a:t>
            </a:r>
            <a:r>
              <a:rPr lang="en-GB" altLang="en-US" sz="3600">
                <a:solidFill>
                  <a:schemeClr val="bg1"/>
                </a:solidFill>
              </a:rPr>
              <a:t>Work by inhibiting </a:t>
            </a:r>
            <a:r>
              <a:rPr lang="en-GB" altLang="en-US" sz="3600" i="1">
                <a:solidFill>
                  <a:schemeClr val="bg1"/>
                </a:solidFill>
              </a:rPr>
              <a:t>aromatase and 17</a:t>
            </a:r>
            <a:r>
              <a:rPr lang="el-GR" altLang="en-US" sz="3600" i="1">
                <a:solidFill>
                  <a:schemeClr val="bg1"/>
                </a:solidFill>
                <a:cs typeface="Arial" charset="0"/>
              </a:rPr>
              <a:t>β</a:t>
            </a:r>
            <a:r>
              <a:rPr lang="en-GB" altLang="en-US" sz="3600" i="1">
                <a:solidFill>
                  <a:schemeClr val="bg1"/>
                </a:solidFill>
                <a:cs typeface="Arial" charset="0"/>
              </a:rPr>
              <a:t>-hydroxysteroid dehydrogenase</a:t>
            </a:r>
            <a:r>
              <a:rPr lang="en-GB" altLang="en-US" sz="3600">
                <a:solidFill>
                  <a:schemeClr val="bg1"/>
                </a:solidFill>
                <a:cs typeface="Arial" charset="0"/>
              </a:rPr>
              <a:t> enzymes and by increasing serum binding globulin thus lowering free estrogens.</a:t>
            </a:r>
            <a:endParaRPr lang="el-GR" altLang="en-US" sz="3600">
              <a:solidFill>
                <a:schemeClr val="bg1"/>
              </a:solidFill>
              <a:cs typeface="Arial" charset="0"/>
            </a:endParaRPr>
          </a:p>
        </p:txBody>
      </p:sp>
      <p:pic>
        <p:nvPicPr>
          <p:cNvPr id="315395" name="Picture 4" descr="Soy Beans"/>
          <p:cNvPicPr>
            <a:picLocks noChangeAspect="1" noChangeArrowheads="1"/>
          </p:cNvPicPr>
          <p:nvPr/>
        </p:nvPicPr>
        <p:blipFill>
          <a:blip r:embed="rId2" cstate="print"/>
          <a:srcRect/>
          <a:stretch>
            <a:fillRect/>
          </a:stretch>
        </p:blipFill>
        <p:spPr bwMode="auto">
          <a:xfrm>
            <a:off x="4859338" y="549275"/>
            <a:ext cx="3706812"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827088" y="1166813"/>
            <a:ext cx="7561262" cy="4524375"/>
          </a:xfrm>
          <a:prstGeom prst="rect">
            <a:avLst/>
          </a:prstGeom>
          <a:noFill/>
          <a:ln w="9525">
            <a:noFill/>
            <a:miter lim="800000"/>
            <a:headEnd/>
            <a:tailEnd/>
          </a:ln>
        </p:spPr>
        <p:txBody>
          <a:bodyPr>
            <a:spAutoFit/>
          </a:bodyPr>
          <a:lstStyle/>
          <a:p>
            <a:r>
              <a:rPr lang="en-GB" altLang="en-US" sz="3600">
                <a:solidFill>
                  <a:srgbClr val="FFFF00"/>
                </a:solidFill>
              </a:rPr>
              <a:t>A colloid </a:t>
            </a:r>
            <a:r>
              <a:rPr lang="en-GB" altLang="en-US" sz="3600">
                <a:solidFill>
                  <a:schemeClr val="bg1"/>
                </a:solidFill>
              </a:rPr>
              <a:t>is a particle substance that retains its identity and remains in liquid suspension. Colloids are very small in size and therefore easily absorbed by the cells of the body. </a:t>
            </a:r>
          </a:p>
          <a:p>
            <a:r>
              <a:rPr lang="en-GB" altLang="en-US" sz="3600">
                <a:solidFill>
                  <a:schemeClr val="bg1"/>
                </a:solidFill>
              </a:rPr>
              <a:t>Plants convert metallic minerals into this form.</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57000"/>
            <a:lum/>
          </a:blip>
          <a:srcRect/>
          <a:stretch>
            <a:fillRect/>
          </a:stretch>
        </a:blipFill>
        <a:effectLst/>
      </p:bgPr>
    </p:bg>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650875" y="549275"/>
            <a:ext cx="7881938" cy="5759450"/>
          </a:xfrm>
          <a:prstGeom prst="rect">
            <a:avLst/>
          </a:prstGeom>
          <a:solidFill>
            <a:schemeClr val="tx1">
              <a:alpha val="57000"/>
            </a:schemeClr>
          </a:solidFill>
          <a:ln w="9525" algn="ctr">
            <a:solidFill>
              <a:schemeClr val="tx1"/>
            </a:solidFill>
            <a:round/>
            <a:headEnd/>
            <a:tailEnd/>
          </a:ln>
        </p:spPr>
        <p:txBody>
          <a:bodyPr/>
          <a:lstStyle/>
          <a:p>
            <a:pPr eaLnBrk="1" hangingPunct="1"/>
            <a:endParaRPr lang="en-US" altLang="en-US"/>
          </a:p>
        </p:txBody>
      </p:sp>
      <p:pic>
        <p:nvPicPr>
          <p:cNvPr id="36867" name="Picture 2" descr="retina"/>
          <p:cNvPicPr>
            <a:picLocks noChangeAspect="1" noChangeArrowheads="1"/>
          </p:cNvPicPr>
          <p:nvPr/>
        </p:nvPicPr>
        <p:blipFill>
          <a:blip r:embed="rId3" cstate="print"/>
          <a:srcRect/>
          <a:stretch>
            <a:fillRect/>
          </a:stretch>
        </p:blipFill>
        <p:spPr bwMode="auto">
          <a:xfrm>
            <a:off x="650875" y="1231900"/>
            <a:ext cx="2105025" cy="1571625"/>
          </a:xfrm>
          <a:prstGeom prst="rect">
            <a:avLst/>
          </a:prstGeom>
          <a:noFill/>
          <a:ln w="9525">
            <a:noFill/>
            <a:miter lim="800000"/>
            <a:headEnd/>
            <a:tailEnd/>
          </a:ln>
        </p:spPr>
      </p:pic>
      <p:pic>
        <p:nvPicPr>
          <p:cNvPr id="36868" name="Picture 3" descr="lungs"/>
          <p:cNvPicPr>
            <a:picLocks noChangeAspect="1" noChangeArrowheads="1"/>
          </p:cNvPicPr>
          <p:nvPr/>
        </p:nvPicPr>
        <p:blipFill>
          <a:blip r:embed="rId4" cstate="print"/>
          <a:srcRect/>
          <a:stretch>
            <a:fillRect/>
          </a:stretch>
        </p:blipFill>
        <p:spPr bwMode="auto">
          <a:xfrm>
            <a:off x="6108700" y="1231900"/>
            <a:ext cx="2592388" cy="2276475"/>
          </a:xfrm>
          <a:prstGeom prst="rect">
            <a:avLst/>
          </a:prstGeom>
          <a:noFill/>
          <a:ln w="9525">
            <a:noFill/>
            <a:miter lim="800000"/>
            <a:headEnd/>
            <a:tailEnd/>
          </a:ln>
        </p:spPr>
      </p:pic>
      <p:pic>
        <p:nvPicPr>
          <p:cNvPr id="36869" name="Picture 4" descr="Lymphocytes. Photo CNRI.">
            <a:hlinkClick r:id="rId5"/>
          </p:cNvPr>
          <p:cNvPicPr>
            <a:picLocks noChangeAspect="1" noChangeArrowheads="1"/>
          </p:cNvPicPr>
          <p:nvPr/>
        </p:nvPicPr>
        <p:blipFill>
          <a:blip r:embed="rId6" cstate="print"/>
          <a:srcRect/>
          <a:stretch>
            <a:fillRect/>
          </a:stretch>
        </p:blipFill>
        <p:spPr bwMode="auto">
          <a:xfrm>
            <a:off x="6372225" y="3933825"/>
            <a:ext cx="1800225" cy="1800225"/>
          </a:xfrm>
          <a:prstGeom prst="rect">
            <a:avLst/>
          </a:prstGeom>
          <a:noFill/>
          <a:ln w="9525">
            <a:noFill/>
            <a:miter lim="800000"/>
            <a:headEnd/>
            <a:tailEnd/>
          </a:ln>
        </p:spPr>
      </p:pic>
      <p:pic>
        <p:nvPicPr>
          <p:cNvPr id="36870" name="Picture 5" descr="newsletter44"/>
          <p:cNvPicPr>
            <a:picLocks noChangeAspect="1" noChangeArrowheads="1"/>
          </p:cNvPicPr>
          <p:nvPr/>
        </p:nvPicPr>
        <p:blipFill>
          <a:blip r:embed="rId7" cstate="print">
            <a:lum bright="4000"/>
          </a:blip>
          <a:srcRect/>
          <a:stretch>
            <a:fillRect/>
          </a:stretch>
        </p:blipFill>
        <p:spPr bwMode="auto">
          <a:xfrm>
            <a:off x="3492500" y="1412875"/>
            <a:ext cx="2127250" cy="3168650"/>
          </a:xfrm>
          <a:prstGeom prst="rect">
            <a:avLst/>
          </a:prstGeom>
          <a:noFill/>
          <a:ln w="9525">
            <a:noFill/>
            <a:miter lim="800000"/>
            <a:headEnd/>
            <a:tailEnd/>
          </a:ln>
        </p:spPr>
      </p:pic>
      <p:sp>
        <p:nvSpPr>
          <p:cNvPr id="36871" name="Text Box 6"/>
          <p:cNvSpPr txBox="1">
            <a:spLocks noChangeArrowheads="1"/>
          </p:cNvSpPr>
          <p:nvPr/>
        </p:nvSpPr>
        <p:spPr bwMode="auto">
          <a:xfrm>
            <a:off x="755650" y="438150"/>
            <a:ext cx="1800225"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latin typeface="Arial Unicode MS" pitchFamily="34" charset="-128"/>
              </a:rPr>
              <a:t>Retina</a:t>
            </a:r>
            <a:endParaRPr lang="en-US" altLang="en-US" sz="3600">
              <a:solidFill>
                <a:schemeClr val="bg1"/>
              </a:solidFill>
              <a:latin typeface="Arial Unicode MS" pitchFamily="34" charset="-128"/>
            </a:endParaRPr>
          </a:p>
        </p:txBody>
      </p:sp>
      <p:sp>
        <p:nvSpPr>
          <p:cNvPr id="36872" name="Text Box 7"/>
          <p:cNvSpPr txBox="1">
            <a:spLocks noChangeArrowheads="1"/>
          </p:cNvSpPr>
          <p:nvPr/>
        </p:nvSpPr>
        <p:spPr bwMode="auto">
          <a:xfrm>
            <a:off x="3995738" y="409575"/>
            <a:ext cx="1184275" cy="646113"/>
          </a:xfrm>
          <a:prstGeom prst="rect">
            <a:avLst/>
          </a:prstGeom>
          <a:noFill/>
          <a:ln w="9525">
            <a:noFill/>
            <a:miter lim="800000"/>
            <a:headEnd/>
            <a:tailEnd/>
          </a:ln>
          <a:effectLst/>
        </p:spPr>
        <p:txBody>
          <a:bodyPr wrap="none">
            <a:spAutoFit/>
          </a:bodyPr>
          <a:lstStyle/>
          <a:p>
            <a:pPr eaLnBrk="1" hangingPunct="1"/>
            <a:r>
              <a:rPr lang="en-GB" altLang="en-US" sz="3600">
                <a:solidFill>
                  <a:schemeClr val="bg1"/>
                </a:solidFill>
                <a:latin typeface="Arial Unicode MS" pitchFamily="34" charset="-128"/>
              </a:rPr>
              <a:t>Liver</a:t>
            </a:r>
            <a:endParaRPr lang="en-US" altLang="en-US" sz="3600">
              <a:solidFill>
                <a:schemeClr val="bg1"/>
              </a:solidFill>
              <a:latin typeface="Arial Unicode MS" pitchFamily="34" charset="-128"/>
            </a:endParaRPr>
          </a:p>
        </p:txBody>
      </p:sp>
      <p:sp>
        <p:nvSpPr>
          <p:cNvPr id="36873" name="Text Box 8"/>
          <p:cNvSpPr txBox="1">
            <a:spLocks noChangeArrowheads="1"/>
          </p:cNvSpPr>
          <p:nvPr/>
        </p:nvSpPr>
        <p:spPr bwMode="auto">
          <a:xfrm>
            <a:off x="6637338" y="419100"/>
            <a:ext cx="1441450" cy="646113"/>
          </a:xfrm>
          <a:prstGeom prst="rect">
            <a:avLst/>
          </a:prstGeom>
          <a:noFill/>
          <a:ln w="9525">
            <a:noFill/>
            <a:miter lim="800000"/>
            <a:headEnd/>
            <a:tailEnd/>
          </a:ln>
          <a:effectLst/>
        </p:spPr>
        <p:txBody>
          <a:bodyPr wrap="none">
            <a:spAutoFit/>
          </a:bodyPr>
          <a:lstStyle/>
          <a:p>
            <a:pPr eaLnBrk="1" hangingPunct="1"/>
            <a:r>
              <a:rPr lang="en-GB" altLang="en-US" sz="3600">
                <a:solidFill>
                  <a:schemeClr val="bg1"/>
                </a:solidFill>
                <a:latin typeface="Arial Unicode MS" pitchFamily="34" charset="-128"/>
              </a:rPr>
              <a:t>Lungs</a:t>
            </a:r>
            <a:endParaRPr lang="en-US" altLang="en-US" sz="3600">
              <a:solidFill>
                <a:schemeClr val="bg1"/>
              </a:solidFill>
              <a:latin typeface="Arial Unicode MS" pitchFamily="34" charset="-128"/>
            </a:endParaRPr>
          </a:p>
        </p:txBody>
      </p:sp>
      <p:sp>
        <p:nvSpPr>
          <p:cNvPr id="36874" name="Text Box 9"/>
          <p:cNvSpPr txBox="1">
            <a:spLocks noChangeArrowheads="1"/>
          </p:cNvSpPr>
          <p:nvPr/>
        </p:nvSpPr>
        <p:spPr bwMode="auto">
          <a:xfrm>
            <a:off x="917575" y="5743575"/>
            <a:ext cx="1082675" cy="646113"/>
          </a:xfrm>
          <a:prstGeom prst="rect">
            <a:avLst/>
          </a:prstGeom>
          <a:noFill/>
          <a:ln w="9525">
            <a:noFill/>
            <a:miter lim="800000"/>
            <a:headEnd/>
            <a:tailEnd/>
          </a:ln>
          <a:effectLst/>
        </p:spPr>
        <p:txBody>
          <a:bodyPr wrap="none">
            <a:spAutoFit/>
          </a:bodyPr>
          <a:lstStyle/>
          <a:p>
            <a:pPr eaLnBrk="1" hangingPunct="1"/>
            <a:r>
              <a:rPr lang="en-GB" altLang="en-US" sz="3600">
                <a:solidFill>
                  <a:schemeClr val="bg1"/>
                </a:solidFill>
                <a:latin typeface="Arial Unicode MS" pitchFamily="34" charset="-128"/>
              </a:rPr>
              <a:t>Skin</a:t>
            </a:r>
            <a:endParaRPr lang="en-US" altLang="en-US" sz="3600">
              <a:solidFill>
                <a:schemeClr val="bg1"/>
              </a:solidFill>
              <a:latin typeface="Arial Unicode MS" pitchFamily="34" charset="-128"/>
            </a:endParaRPr>
          </a:p>
        </p:txBody>
      </p:sp>
      <p:sp>
        <p:nvSpPr>
          <p:cNvPr id="36875" name="Text Box 10"/>
          <p:cNvSpPr txBox="1">
            <a:spLocks noChangeArrowheads="1"/>
          </p:cNvSpPr>
          <p:nvPr/>
        </p:nvSpPr>
        <p:spPr bwMode="auto">
          <a:xfrm>
            <a:off x="3851275" y="4941888"/>
            <a:ext cx="1158875" cy="646112"/>
          </a:xfrm>
          <a:prstGeom prst="rect">
            <a:avLst/>
          </a:prstGeom>
          <a:noFill/>
          <a:ln w="9525">
            <a:noFill/>
            <a:miter lim="800000"/>
            <a:headEnd/>
            <a:tailEnd/>
          </a:ln>
          <a:effectLst/>
        </p:spPr>
        <p:txBody>
          <a:bodyPr wrap="none">
            <a:spAutoFit/>
          </a:bodyPr>
          <a:lstStyle/>
          <a:p>
            <a:pPr eaLnBrk="1" hangingPunct="1"/>
            <a:r>
              <a:rPr lang="en-GB" altLang="en-US" sz="3600">
                <a:solidFill>
                  <a:schemeClr val="bg1"/>
                </a:solidFill>
                <a:latin typeface="Arial Unicode MS" pitchFamily="34" charset="-128"/>
              </a:rPr>
              <a:t>GUT</a:t>
            </a:r>
            <a:endParaRPr lang="en-US" altLang="en-US" sz="3600">
              <a:solidFill>
                <a:schemeClr val="bg1"/>
              </a:solidFill>
              <a:latin typeface="Arial Unicode MS" pitchFamily="34" charset="-128"/>
            </a:endParaRPr>
          </a:p>
        </p:txBody>
      </p:sp>
      <p:sp>
        <p:nvSpPr>
          <p:cNvPr id="36876" name="Text Box 11"/>
          <p:cNvSpPr txBox="1">
            <a:spLocks noChangeArrowheads="1"/>
          </p:cNvSpPr>
          <p:nvPr/>
        </p:nvSpPr>
        <p:spPr bwMode="auto">
          <a:xfrm>
            <a:off x="5435600" y="5734050"/>
            <a:ext cx="2903538" cy="646113"/>
          </a:xfrm>
          <a:prstGeom prst="rect">
            <a:avLst/>
          </a:prstGeom>
          <a:noFill/>
          <a:ln w="9525">
            <a:noFill/>
            <a:miter lim="800000"/>
            <a:headEnd/>
            <a:tailEnd/>
          </a:ln>
          <a:effectLst/>
        </p:spPr>
        <p:txBody>
          <a:bodyPr wrap="none">
            <a:spAutoFit/>
          </a:bodyPr>
          <a:lstStyle/>
          <a:p>
            <a:pPr eaLnBrk="1" hangingPunct="1"/>
            <a:r>
              <a:rPr lang="en-GB" altLang="en-US" sz="3600">
                <a:solidFill>
                  <a:schemeClr val="bg1"/>
                </a:solidFill>
                <a:latin typeface="Arial Unicode MS" pitchFamily="34" charset="-128"/>
              </a:rPr>
              <a:t>Lymphocytes</a:t>
            </a:r>
            <a:endParaRPr lang="en-US" altLang="en-US" sz="3600">
              <a:solidFill>
                <a:schemeClr val="bg1"/>
              </a:solidFill>
              <a:latin typeface="Arial Unicode MS" pitchFamily="34" charset="-128"/>
            </a:endParaRPr>
          </a:p>
        </p:txBody>
      </p:sp>
      <p:pic>
        <p:nvPicPr>
          <p:cNvPr id="36877" name="Picture 14" descr="Kim Bassinger"/>
          <p:cNvPicPr>
            <a:picLocks noChangeAspect="1" noChangeArrowheads="1"/>
          </p:cNvPicPr>
          <p:nvPr/>
        </p:nvPicPr>
        <p:blipFill>
          <a:blip r:embed="rId8" cstate="print"/>
          <a:srcRect/>
          <a:stretch>
            <a:fillRect/>
          </a:stretch>
        </p:blipFill>
        <p:spPr bwMode="auto">
          <a:xfrm>
            <a:off x="755650" y="3429000"/>
            <a:ext cx="1689100" cy="23764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ext Box 2"/>
          <p:cNvSpPr txBox="1">
            <a:spLocks noChangeArrowheads="1"/>
          </p:cNvSpPr>
          <p:nvPr/>
        </p:nvSpPr>
        <p:spPr bwMode="auto">
          <a:xfrm>
            <a:off x="395288" y="549275"/>
            <a:ext cx="4824412" cy="5632450"/>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cs typeface="Arial" charset="0"/>
              </a:rPr>
              <a:t>  16. Xenoestrogens.</a:t>
            </a:r>
            <a:r>
              <a:rPr lang="en-GB" altLang="en-US" sz="3600">
                <a:solidFill>
                  <a:srgbClr val="000066"/>
                </a:solidFill>
                <a:cs typeface="Arial" charset="0"/>
              </a:rPr>
              <a:t> </a:t>
            </a:r>
            <a:r>
              <a:rPr lang="en-GB" altLang="en-US" sz="3600">
                <a:solidFill>
                  <a:schemeClr val="bg1"/>
                </a:solidFill>
                <a:cs typeface="Arial" charset="0"/>
              </a:rPr>
              <a:t>Organochlorides (DDT, DDE), </a:t>
            </a:r>
            <a:r>
              <a:rPr lang="en-GB" altLang="en-US" sz="3600">
                <a:solidFill>
                  <a:schemeClr val="bg1"/>
                </a:solidFill>
              </a:rPr>
              <a:t>carbamates,</a:t>
            </a:r>
            <a:r>
              <a:rPr lang="en-GB" altLang="en-US" sz="3600" b="0">
                <a:solidFill>
                  <a:schemeClr val="bg1"/>
                </a:solidFill>
              </a:rPr>
              <a:t> </a:t>
            </a:r>
            <a:r>
              <a:rPr lang="en-GB" altLang="en-US" sz="3600">
                <a:solidFill>
                  <a:schemeClr val="bg1"/>
                </a:solidFill>
                <a:cs typeface="Arial" charset="0"/>
              </a:rPr>
              <a:t>PCB’s, plasticizers, styrenes, nonylphenols all can have weak estrogen like effects.</a:t>
            </a:r>
            <a:endParaRPr lang="el-GR" altLang="en-US" sz="3600">
              <a:solidFill>
                <a:schemeClr val="bg1"/>
              </a:solidFill>
              <a:cs typeface="Arial" charset="0"/>
            </a:endParaRPr>
          </a:p>
        </p:txBody>
      </p:sp>
      <p:pic>
        <p:nvPicPr>
          <p:cNvPr id="316419" name="Picture 3" descr="Photograph of DDT under the microscope">
            <a:hlinkClick r:id="rId2"/>
          </p:cNvPr>
          <p:cNvPicPr>
            <a:picLocks noChangeAspect="1" noChangeArrowheads="1"/>
          </p:cNvPicPr>
          <p:nvPr/>
        </p:nvPicPr>
        <p:blipFill>
          <a:blip r:embed="rId3" cstate="print"/>
          <a:srcRect/>
          <a:stretch>
            <a:fillRect/>
          </a:stretch>
        </p:blipFill>
        <p:spPr bwMode="auto">
          <a:xfrm>
            <a:off x="5429250" y="549275"/>
            <a:ext cx="3092450" cy="5759450"/>
          </a:xfrm>
          <a:prstGeom prst="rect">
            <a:avLst/>
          </a:prstGeom>
          <a:noFill/>
          <a:ln w="9525">
            <a:noFill/>
            <a:miter lim="800000"/>
            <a:headEnd/>
            <a:tailEnd/>
          </a:ln>
        </p:spPr>
      </p:pic>
      <p:pic>
        <p:nvPicPr>
          <p:cNvPr id="316420" name="Picture 4" descr="Flying Bug"/>
          <p:cNvPicPr>
            <a:picLocks noChangeAspect="1" noChangeArrowheads="1"/>
          </p:cNvPicPr>
          <p:nvPr/>
        </p:nvPicPr>
        <p:blipFill>
          <a:blip r:embed="rId4" cstate="print"/>
          <a:srcRect/>
          <a:stretch>
            <a:fillRect/>
          </a:stretch>
        </p:blipFill>
        <p:spPr bwMode="auto">
          <a:xfrm>
            <a:off x="3851275" y="1557338"/>
            <a:ext cx="666750" cy="5238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ext Box 2"/>
          <p:cNvSpPr txBox="1">
            <a:spLocks noChangeArrowheads="1"/>
          </p:cNvSpPr>
          <p:nvPr/>
        </p:nvSpPr>
        <p:spPr bwMode="auto">
          <a:xfrm>
            <a:off x="736600" y="836613"/>
            <a:ext cx="7670800" cy="507841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00"/>
                </a:solidFill>
              </a:rPr>
              <a:t>Zearalenone</a:t>
            </a:r>
            <a:r>
              <a:rPr lang="en-GB" altLang="en-US" sz="3600">
                <a:solidFill>
                  <a:srgbClr val="000066"/>
                </a:solidFill>
              </a:rPr>
              <a:t> </a:t>
            </a:r>
            <a:r>
              <a:rPr lang="en-GB" altLang="en-US" sz="3600">
                <a:solidFill>
                  <a:schemeClr val="bg1"/>
                </a:solidFill>
              </a:rPr>
              <a:t>and its reduced derivative, </a:t>
            </a:r>
            <a:r>
              <a:rPr lang="en-GB" altLang="en-US" sz="3600">
                <a:solidFill>
                  <a:srgbClr val="FFFF00"/>
                </a:solidFill>
              </a:rPr>
              <a:t>Zearalanol,</a:t>
            </a:r>
            <a:r>
              <a:rPr lang="en-GB" altLang="en-US" sz="3600">
                <a:solidFill>
                  <a:schemeClr val="bg1"/>
                </a:solidFill>
              </a:rPr>
              <a:t> are fungal or mycoestrogens from fusarium moulds. </a:t>
            </a:r>
          </a:p>
          <a:p>
            <a:pPr eaLnBrk="1" hangingPunct="1">
              <a:spcBef>
                <a:spcPct val="50000"/>
              </a:spcBef>
            </a:pPr>
            <a:endParaRPr lang="en-GB" altLang="en-US" sz="3600">
              <a:solidFill>
                <a:schemeClr val="bg1"/>
              </a:solidFill>
            </a:endParaRPr>
          </a:p>
          <a:p>
            <a:pPr eaLnBrk="1" hangingPunct="1">
              <a:spcBef>
                <a:spcPct val="50000"/>
              </a:spcBef>
            </a:pPr>
            <a:r>
              <a:rPr lang="en-GB" altLang="en-US" sz="3600">
                <a:solidFill>
                  <a:schemeClr val="bg1"/>
                </a:solidFill>
              </a:rPr>
              <a:t>They have been associated with estrogenizing syndromes  in animals fed mould infected grain. </a:t>
            </a:r>
            <a:endParaRPr lang="en-US" altLang="en-US" sz="3600" b="0">
              <a:solidFill>
                <a:schemeClr val="bg1"/>
              </a:solidFill>
            </a:endParaRPr>
          </a:p>
        </p:txBody>
      </p:sp>
    </p:spTree>
  </p:cSld>
  <p:clrMapOvr>
    <a:masterClrMapping/>
  </p:clrMapOvr>
  <p:transition>
    <p:fade/>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ext Box 2"/>
          <p:cNvSpPr txBox="1">
            <a:spLocks noChangeArrowheads="1"/>
          </p:cNvSpPr>
          <p:nvPr/>
        </p:nvSpPr>
        <p:spPr bwMode="auto">
          <a:xfrm>
            <a:off x="827088" y="981075"/>
            <a:ext cx="7743825" cy="4640263"/>
          </a:xfrm>
          <a:prstGeom prst="rect">
            <a:avLst/>
          </a:prstGeom>
          <a:noFill/>
          <a:ln w="9525">
            <a:noFill/>
            <a:miter lim="800000"/>
            <a:headEnd/>
            <a:tailEnd/>
          </a:ln>
          <a:effectLst/>
        </p:spPr>
        <p:txBody>
          <a:bodyPr>
            <a:spAutoFit/>
          </a:bodyPr>
          <a:lstStyle/>
          <a:p>
            <a:pPr eaLnBrk="1" hangingPunct="1">
              <a:lnSpc>
                <a:spcPct val="103000"/>
              </a:lnSpc>
              <a:spcBef>
                <a:spcPct val="50000"/>
              </a:spcBef>
            </a:pPr>
            <a:r>
              <a:rPr lang="en-GB" altLang="en-US" sz="3600">
                <a:solidFill>
                  <a:schemeClr val="bg1"/>
                </a:solidFill>
              </a:rPr>
              <a:t>They have been shown to interact with the </a:t>
            </a:r>
            <a:r>
              <a:rPr lang="en-GB" altLang="en-US" sz="3600">
                <a:solidFill>
                  <a:srgbClr val="FFFF00"/>
                </a:solidFill>
              </a:rPr>
              <a:t>ER</a:t>
            </a:r>
            <a:r>
              <a:rPr lang="en-GB" altLang="en-US" sz="3600">
                <a:solidFill>
                  <a:schemeClr val="bg1"/>
                </a:solidFill>
              </a:rPr>
              <a:t> and  to promote weight gain in rats.</a:t>
            </a:r>
          </a:p>
          <a:p>
            <a:pPr eaLnBrk="1" hangingPunct="1">
              <a:lnSpc>
                <a:spcPct val="103000"/>
              </a:lnSpc>
              <a:spcBef>
                <a:spcPct val="50000"/>
              </a:spcBef>
            </a:pPr>
            <a:endParaRPr lang="en-GB" altLang="en-US" sz="3600">
              <a:solidFill>
                <a:schemeClr val="bg1"/>
              </a:solidFill>
            </a:endParaRPr>
          </a:p>
          <a:p>
            <a:pPr eaLnBrk="1" hangingPunct="1">
              <a:lnSpc>
                <a:spcPct val="103000"/>
              </a:lnSpc>
              <a:spcBef>
                <a:spcPct val="50000"/>
              </a:spcBef>
            </a:pPr>
            <a:r>
              <a:rPr lang="en-GB" altLang="en-US" sz="3600">
                <a:solidFill>
                  <a:schemeClr val="bg1"/>
                </a:solidFill>
              </a:rPr>
              <a:t>100-1000 fold higher doses than E2 are required to achieve</a:t>
            </a:r>
            <a:r>
              <a:rPr lang="en-GB" altLang="en-US" sz="3600" b="0">
                <a:solidFill>
                  <a:schemeClr val="bg1"/>
                </a:solidFill>
              </a:rPr>
              <a:t> </a:t>
            </a:r>
            <a:r>
              <a:rPr lang="en-GB" altLang="en-US" sz="3600">
                <a:solidFill>
                  <a:schemeClr val="bg1"/>
                </a:solidFill>
              </a:rPr>
              <a:t>equivalent responses.</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755650" y="836613"/>
            <a:ext cx="4930775" cy="4032250"/>
          </a:xfrm>
          <a:prstGeom prst="rect">
            <a:avLst/>
          </a:prstGeom>
          <a:noFill/>
          <a:ln w="9525">
            <a:noFill/>
            <a:miter lim="800000"/>
            <a:headEnd/>
            <a:tailEnd/>
          </a:ln>
          <a:effectLst/>
        </p:spPr>
        <p:txBody>
          <a:bodyPr>
            <a:spAutoFit/>
          </a:bodyPr>
          <a:lstStyle/>
          <a:p>
            <a:pPr eaLnBrk="1" hangingPunct="1"/>
            <a:r>
              <a:rPr lang="en-GB" altLang="en-US" sz="3200">
                <a:solidFill>
                  <a:srgbClr val="FFFF00"/>
                </a:solidFill>
              </a:rPr>
              <a:t>Phytoceuticals to stimulate Progesterone:</a:t>
            </a:r>
            <a:r>
              <a:rPr lang="en-GB" altLang="en-US" sz="3200">
                <a:solidFill>
                  <a:schemeClr val="bg1"/>
                </a:solidFill>
              </a:rPr>
              <a:t> </a:t>
            </a:r>
          </a:p>
          <a:p>
            <a:pPr eaLnBrk="1" hangingPunct="1"/>
            <a:r>
              <a:rPr lang="en-GB" altLang="en-US" sz="3200">
                <a:solidFill>
                  <a:schemeClr val="bg1"/>
                </a:solidFill>
              </a:rPr>
              <a:t>Dang quai (Angelica sinensis), Sarsaparilla (Smilaz officinalis), White deadnettle (lamium alba), Yarrow (Achillea millefolium).</a:t>
            </a:r>
          </a:p>
        </p:txBody>
      </p:sp>
      <p:pic>
        <p:nvPicPr>
          <p:cNvPr id="319491" name="Picture 7"/>
          <p:cNvPicPr>
            <a:picLocks noChangeAspect="1" noChangeArrowheads="1"/>
          </p:cNvPicPr>
          <p:nvPr/>
        </p:nvPicPr>
        <p:blipFill>
          <a:blip r:embed="rId2" cstate="print"/>
          <a:srcRect/>
          <a:stretch>
            <a:fillRect/>
          </a:stretch>
        </p:blipFill>
        <p:spPr bwMode="auto">
          <a:xfrm>
            <a:off x="5484813" y="549275"/>
            <a:ext cx="3016250" cy="5832475"/>
          </a:xfrm>
          <a:prstGeom prst="rect">
            <a:avLst/>
          </a:prstGeom>
          <a:noFill/>
          <a:ln w="9525">
            <a:noFill/>
            <a:miter lim="800000"/>
            <a:headEnd/>
            <a:tailEnd/>
          </a:ln>
          <a:effectLst/>
        </p:spPr>
      </p:pic>
      <p:sp>
        <p:nvSpPr>
          <p:cNvPr id="319492" name="Text Box 8"/>
          <p:cNvSpPr txBox="1">
            <a:spLocks noChangeArrowheads="1"/>
          </p:cNvSpPr>
          <p:nvPr/>
        </p:nvSpPr>
        <p:spPr bwMode="auto">
          <a:xfrm>
            <a:off x="5508625" y="4941888"/>
            <a:ext cx="2952750" cy="1373187"/>
          </a:xfrm>
          <a:prstGeom prst="rect">
            <a:avLst/>
          </a:prstGeom>
          <a:solidFill>
            <a:schemeClr val="tx2"/>
          </a:solidFill>
          <a:ln w="9525">
            <a:noFill/>
            <a:miter lim="800000"/>
            <a:headEnd/>
            <a:tailEnd/>
          </a:ln>
          <a:effectLst/>
        </p:spPr>
        <p:txBody>
          <a:bodyPr>
            <a:spAutoFit/>
          </a:bodyPr>
          <a:lstStyle/>
          <a:p>
            <a:pPr algn="ctr" eaLnBrk="1" hangingPunct="1">
              <a:spcBef>
                <a:spcPct val="50000"/>
              </a:spcBef>
            </a:pPr>
            <a:r>
              <a:rPr lang="en-GB" altLang="en-US" sz="2800">
                <a:solidFill>
                  <a:schemeClr val="bg1"/>
                </a:solidFill>
              </a:rPr>
              <a:t>Dang quai (Angelica sinensis)</a:t>
            </a:r>
            <a:endParaRPr lang="en-US" altLang="en-US" sz="2800">
              <a:solidFill>
                <a:schemeClr val="bg1"/>
              </a:solidFill>
            </a:endParaRPr>
          </a:p>
        </p:txBody>
      </p:sp>
    </p:spTree>
  </p:cSld>
  <p:clrMapOvr>
    <a:masterClrMapping/>
  </p:clrMapOvr>
  <p:transition>
    <p:fade/>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ext Box 4"/>
          <p:cNvSpPr txBox="1">
            <a:spLocks noChangeArrowheads="1"/>
          </p:cNvSpPr>
          <p:nvPr/>
        </p:nvSpPr>
        <p:spPr bwMode="auto">
          <a:xfrm>
            <a:off x="755650" y="765175"/>
            <a:ext cx="4494213" cy="5632450"/>
          </a:xfrm>
          <a:prstGeom prst="rect">
            <a:avLst/>
          </a:prstGeom>
          <a:noFill/>
          <a:ln w="9525">
            <a:noFill/>
            <a:miter lim="800000"/>
            <a:headEnd/>
            <a:tailEnd/>
          </a:ln>
          <a:effectLst/>
        </p:spPr>
        <p:txBody>
          <a:bodyPr>
            <a:spAutoFit/>
          </a:bodyPr>
          <a:lstStyle/>
          <a:p>
            <a:pPr eaLnBrk="1" hangingPunct="1"/>
            <a:r>
              <a:rPr lang="en-GB" altLang="en-US" sz="2400">
                <a:solidFill>
                  <a:srgbClr val="FFFF00"/>
                </a:solidFill>
              </a:rPr>
              <a:t>Phytoceuticals</a:t>
            </a:r>
            <a:r>
              <a:rPr lang="en-GB" altLang="en-US" sz="2400">
                <a:solidFill>
                  <a:schemeClr val="bg1"/>
                </a:solidFill>
              </a:rPr>
              <a:t> </a:t>
            </a:r>
            <a:r>
              <a:rPr lang="en-GB" altLang="en-US" sz="2400">
                <a:solidFill>
                  <a:srgbClr val="FFFF00"/>
                </a:solidFill>
              </a:rPr>
              <a:t>to stimulate Estrogens:</a:t>
            </a:r>
            <a:r>
              <a:rPr lang="en-GB" altLang="en-US" sz="2400">
                <a:solidFill>
                  <a:schemeClr val="bg1"/>
                </a:solidFill>
              </a:rPr>
              <a:t>  Angelica (Angelica archangelica), Aniseed (Pimpinella anisum), Black cohosh (Cimicifuga racemosa), Fenugreek (Trigonella foenum-graecum),</a:t>
            </a:r>
          </a:p>
          <a:p>
            <a:pPr eaLnBrk="1" hangingPunct="1"/>
            <a:r>
              <a:rPr lang="en-GB" altLang="en-US" sz="2400">
                <a:solidFill>
                  <a:schemeClr val="bg1"/>
                </a:solidFill>
              </a:rPr>
              <a:t>Ginseng (elutherococcus), Hops (Humulus lupulus), </a:t>
            </a:r>
          </a:p>
          <a:p>
            <a:pPr eaLnBrk="1" hangingPunct="1"/>
            <a:r>
              <a:rPr lang="en-GB" altLang="en-US" sz="2400">
                <a:solidFill>
                  <a:schemeClr val="bg1"/>
                </a:solidFill>
              </a:rPr>
              <a:t>Nettle (Urtica dioica), Oats (Avena sativa), Sarsaparilla (Smilax officinalis), Wild yam (Dioscorea villosa), Yarrow (Achillea millefolium)</a:t>
            </a:r>
            <a:endParaRPr lang="en-US" altLang="en-US" sz="2400">
              <a:solidFill>
                <a:schemeClr val="bg1"/>
              </a:solidFill>
            </a:endParaRPr>
          </a:p>
          <a:p>
            <a:pPr eaLnBrk="1" hangingPunct="1"/>
            <a:endParaRPr lang="en-US" altLang="en-US" sz="2400">
              <a:solidFill>
                <a:schemeClr val="bg1"/>
              </a:solidFill>
            </a:endParaRPr>
          </a:p>
        </p:txBody>
      </p:sp>
      <p:pic>
        <p:nvPicPr>
          <p:cNvPr id="320515" name="Picture 5" descr="hops-humulus-lupulus"/>
          <p:cNvPicPr>
            <a:picLocks noChangeAspect="1" noChangeArrowheads="1"/>
          </p:cNvPicPr>
          <p:nvPr/>
        </p:nvPicPr>
        <p:blipFill>
          <a:blip r:embed="rId2" cstate="print"/>
          <a:srcRect/>
          <a:stretch>
            <a:fillRect/>
          </a:stretch>
        </p:blipFill>
        <p:spPr bwMode="auto">
          <a:xfrm>
            <a:off x="5068888" y="549275"/>
            <a:ext cx="3414712" cy="5759450"/>
          </a:xfrm>
          <a:prstGeom prst="rect">
            <a:avLst/>
          </a:prstGeom>
          <a:noFill/>
          <a:ln w="9525">
            <a:noFill/>
            <a:miter lim="800000"/>
            <a:headEnd/>
            <a:tailEnd/>
          </a:ln>
        </p:spPr>
      </p:pic>
      <p:sp>
        <p:nvSpPr>
          <p:cNvPr id="320516" name="Text Box 7"/>
          <p:cNvSpPr txBox="1">
            <a:spLocks noChangeArrowheads="1"/>
          </p:cNvSpPr>
          <p:nvPr/>
        </p:nvSpPr>
        <p:spPr bwMode="auto">
          <a:xfrm>
            <a:off x="5948363" y="5480050"/>
            <a:ext cx="1657350" cy="701675"/>
          </a:xfrm>
          <a:prstGeom prst="rect">
            <a:avLst/>
          </a:prstGeom>
          <a:solidFill>
            <a:schemeClr val="tx2"/>
          </a:solidFill>
          <a:ln w="9525">
            <a:noFill/>
            <a:miter lim="800000"/>
            <a:headEnd/>
            <a:tailEnd/>
          </a:ln>
          <a:effectLst/>
        </p:spPr>
        <p:txBody>
          <a:bodyPr>
            <a:spAutoFit/>
          </a:bodyPr>
          <a:lstStyle/>
          <a:p>
            <a:pPr eaLnBrk="1" hangingPunct="1">
              <a:spcBef>
                <a:spcPct val="50000"/>
              </a:spcBef>
            </a:pPr>
            <a:r>
              <a:rPr lang="en-GB" altLang="en-US">
                <a:solidFill>
                  <a:schemeClr val="bg1"/>
                </a:solidFill>
                <a:latin typeface="Arial Unicode MS" pitchFamily="34" charset="-128"/>
              </a:rPr>
              <a:t>Hops</a:t>
            </a:r>
            <a:endParaRPr lang="en-US" altLang="en-US">
              <a:solidFill>
                <a:schemeClr val="bg1"/>
              </a:solidFill>
              <a:latin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4"/>
          <p:cNvSpPr txBox="1">
            <a:spLocks noChangeArrowheads="1"/>
          </p:cNvSpPr>
          <p:nvPr/>
        </p:nvSpPr>
        <p:spPr bwMode="auto">
          <a:xfrm>
            <a:off x="0" y="612775"/>
            <a:ext cx="8404225" cy="5632450"/>
          </a:xfrm>
          <a:prstGeom prst="rect">
            <a:avLst/>
          </a:prstGeom>
          <a:noFill/>
          <a:ln w="9525">
            <a:noFill/>
            <a:miter lim="800000"/>
            <a:headEnd/>
            <a:tailEnd/>
          </a:ln>
          <a:effectLst/>
        </p:spPr>
        <p:txBody>
          <a:bodyPr>
            <a:spAutoFit/>
          </a:bodyPr>
          <a:lstStyle/>
          <a:p>
            <a:pPr lvl="1" eaLnBrk="1" hangingPunct="1"/>
            <a:r>
              <a:rPr lang="en-AU" altLang="en-US" sz="3600">
                <a:solidFill>
                  <a:srgbClr val="FFFF00"/>
                </a:solidFill>
              </a:rPr>
              <a:t>   Indole-3-carbinol</a:t>
            </a:r>
          </a:p>
          <a:p>
            <a:pPr lvl="2" eaLnBrk="1" hangingPunct="1"/>
            <a:endParaRPr lang="en-US" altLang="en-US" sz="3600"/>
          </a:p>
          <a:p>
            <a:pPr lvl="2" eaLnBrk="1" hangingPunct="1"/>
            <a:r>
              <a:rPr lang="en-US" altLang="en-US" sz="3600">
                <a:solidFill>
                  <a:schemeClr val="bg1"/>
                </a:solidFill>
              </a:rPr>
              <a:t>Indole-3-Carbinol is a type of Indole.</a:t>
            </a:r>
          </a:p>
          <a:p>
            <a:pPr lvl="2" eaLnBrk="1" hangingPunct="1"/>
            <a:endParaRPr lang="en-US" altLang="en-US" sz="3600">
              <a:solidFill>
                <a:schemeClr val="bg1"/>
              </a:solidFill>
            </a:endParaRPr>
          </a:p>
          <a:p>
            <a:pPr lvl="2" eaLnBrk="1" hangingPunct="1"/>
            <a:endParaRPr lang="en-US" altLang="en-US" sz="3600">
              <a:solidFill>
                <a:schemeClr val="bg1"/>
              </a:solidFill>
            </a:endParaRPr>
          </a:p>
          <a:p>
            <a:pPr lvl="2" eaLnBrk="1" hangingPunct="1"/>
            <a:r>
              <a:rPr lang="en-US" altLang="en-US" sz="3600">
                <a:solidFill>
                  <a:schemeClr val="bg1"/>
                </a:solidFill>
              </a:rPr>
              <a:t>Chemically, it is a metabolite of Glucobrassicin, which in turn is a hydrolytic product of Glucosinolates</a:t>
            </a:r>
            <a:endParaRPr lang="en-GB"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ext Box 2"/>
          <p:cNvSpPr txBox="1">
            <a:spLocks noChangeArrowheads="1"/>
          </p:cNvSpPr>
          <p:nvPr/>
        </p:nvSpPr>
        <p:spPr bwMode="auto">
          <a:xfrm>
            <a:off x="-180975" y="836613"/>
            <a:ext cx="8664575" cy="4967287"/>
          </a:xfrm>
          <a:prstGeom prst="rect">
            <a:avLst/>
          </a:prstGeom>
          <a:noFill/>
          <a:ln w="9525">
            <a:noFill/>
            <a:miter lim="800000"/>
            <a:headEnd/>
            <a:tailEnd/>
          </a:ln>
          <a:effectLst/>
        </p:spPr>
        <p:txBody>
          <a:bodyPr>
            <a:spAutoFit/>
          </a:bodyPr>
          <a:lstStyle/>
          <a:p>
            <a:pPr lvl="2" eaLnBrk="1" hangingPunct="1">
              <a:lnSpc>
                <a:spcPct val="86000"/>
              </a:lnSpc>
              <a:spcBef>
                <a:spcPct val="20000"/>
              </a:spcBef>
            </a:pPr>
            <a:r>
              <a:rPr lang="en-US" altLang="en-US" sz="3600">
                <a:solidFill>
                  <a:schemeClr val="bg1"/>
                </a:solidFill>
              </a:rPr>
              <a:t>Indole-3-Carbinol is metabolized to </a:t>
            </a:r>
            <a:r>
              <a:rPr lang="en-US" altLang="en-US" sz="3600">
                <a:solidFill>
                  <a:srgbClr val="FFFF00"/>
                </a:solidFill>
              </a:rPr>
              <a:t>Diindolylmethane (DIM)</a:t>
            </a:r>
            <a:r>
              <a:rPr lang="en-US" altLang="en-US" sz="3600">
                <a:solidFill>
                  <a:schemeClr val="bg1"/>
                </a:solidFill>
              </a:rPr>
              <a:t> in the stomach, which recent research indicates is the compound that is actually responsible for the benefits formerly attributed to Indole-3-Carbinol.</a:t>
            </a:r>
          </a:p>
          <a:p>
            <a:pPr lvl="2" eaLnBrk="1" hangingPunct="1">
              <a:lnSpc>
                <a:spcPct val="86000"/>
              </a:lnSpc>
              <a:spcBef>
                <a:spcPct val="20000"/>
              </a:spcBef>
            </a:pPr>
            <a:r>
              <a:rPr lang="en-US" altLang="en-US" sz="3600">
                <a:solidFill>
                  <a:schemeClr val="bg1"/>
                </a:solidFill>
              </a:rPr>
              <a:t>Chemically, Diindolylmethane (DIM) consists of two molecules of Indole-3-Carbinol bound together.</a:t>
            </a:r>
            <a:endParaRPr lang="en-GB" altLang="en-US" sz="3600">
              <a:solidFill>
                <a:schemeClr val="bg1"/>
              </a:solidFill>
            </a:endParaRPr>
          </a:p>
        </p:txBody>
      </p:sp>
    </p:spTree>
  </p:cSld>
  <p:clrMapOvr>
    <a:masterClrMapping/>
  </p:clrMapOvr>
  <p:transition>
    <p:fade/>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6"/>
          <p:cNvSpPr txBox="1">
            <a:spLocks noChangeArrowheads="1"/>
          </p:cNvSpPr>
          <p:nvPr/>
        </p:nvSpPr>
        <p:spPr bwMode="auto">
          <a:xfrm>
            <a:off x="0" y="612775"/>
            <a:ext cx="8501063" cy="5632450"/>
          </a:xfrm>
          <a:prstGeom prst="rect">
            <a:avLst/>
          </a:prstGeom>
          <a:noFill/>
          <a:ln w="9525">
            <a:noFill/>
            <a:miter lim="800000"/>
            <a:headEnd/>
            <a:tailEnd/>
          </a:ln>
          <a:effectLst/>
        </p:spPr>
        <p:txBody>
          <a:bodyPr>
            <a:spAutoFit/>
          </a:bodyPr>
          <a:lstStyle/>
          <a:p>
            <a:pPr lvl="2" eaLnBrk="1" hangingPunct="1"/>
            <a:r>
              <a:rPr lang="en-US" altLang="en-US" sz="3600">
                <a:solidFill>
                  <a:srgbClr val="FFFF00"/>
                </a:solidFill>
              </a:rPr>
              <a:t>Indole-3-Carbinol</a:t>
            </a:r>
            <a:r>
              <a:rPr lang="en-US" altLang="en-US" sz="3600">
                <a:solidFill>
                  <a:schemeClr val="bg1"/>
                </a:solidFill>
              </a:rPr>
              <a:t> stimulates the endogenous production of Glutathione by hepatocytes.</a:t>
            </a:r>
          </a:p>
          <a:p>
            <a:pPr lvl="2" eaLnBrk="1" hangingPunct="1"/>
            <a:endParaRPr lang="en-US" altLang="en-US" sz="3600">
              <a:solidFill>
                <a:schemeClr val="bg1"/>
              </a:solidFill>
            </a:endParaRPr>
          </a:p>
          <a:p>
            <a:pPr lvl="2" eaLnBrk="1" hangingPunct="1"/>
            <a:endParaRPr lang="en-US" altLang="en-US" sz="3600">
              <a:solidFill>
                <a:srgbClr val="FFFF00"/>
              </a:solidFill>
            </a:endParaRPr>
          </a:p>
          <a:p>
            <a:pPr lvl="2" eaLnBrk="1" hangingPunct="1"/>
            <a:r>
              <a:rPr lang="en-US" altLang="en-US" sz="3600">
                <a:solidFill>
                  <a:srgbClr val="FFFF00"/>
                </a:solidFill>
              </a:rPr>
              <a:t>Indole-3-Carbinol</a:t>
            </a:r>
            <a:r>
              <a:rPr lang="en-US" altLang="en-US" sz="3600">
                <a:solidFill>
                  <a:schemeClr val="bg1"/>
                </a:solidFill>
              </a:rPr>
              <a:t> facilitates the binding of various substances (including carcinogens) to Glucuronic Acid to form Glucuronides for excretion.</a:t>
            </a:r>
          </a:p>
        </p:txBody>
      </p:sp>
    </p:spTree>
  </p:cSld>
  <p:clrMapOvr>
    <a:masterClrMapping/>
  </p:clrMapOvr>
  <p:transition>
    <p:fade/>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Text Box 2"/>
          <p:cNvSpPr txBox="1">
            <a:spLocks noChangeArrowheads="1"/>
          </p:cNvSpPr>
          <p:nvPr/>
        </p:nvSpPr>
        <p:spPr bwMode="auto">
          <a:xfrm>
            <a:off x="1588" y="549275"/>
            <a:ext cx="8059737" cy="5632450"/>
          </a:xfrm>
          <a:prstGeom prst="rect">
            <a:avLst/>
          </a:prstGeom>
          <a:noFill/>
          <a:ln w="9525">
            <a:noFill/>
            <a:miter lim="800000"/>
            <a:headEnd/>
            <a:tailEnd/>
          </a:ln>
          <a:effectLst/>
        </p:spPr>
        <p:txBody>
          <a:bodyPr>
            <a:spAutoFit/>
          </a:bodyPr>
          <a:lstStyle/>
          <a:p>
            <a:pPr lvl="2" eaLnBrk="1" hangingPunct="1"/>
            <a:r>
              <a:rPr lang="en-US" altLang="en-US" sz="3600">
                <a:solidFill>
                  <a:srgbClr val="FFFF00"/>
                </a:solidFill>
              </a:rPr>
              <a:t>Indole-3-Carbinol</a:t>
            </a:r>
            <a:r>
              <a:rPr lang="en-US" altLang="en-US" sz="3600">
                <a:solidFill>
                  <a:schemeClr val="bg1"/>
                </a:solidFill>
              </a:rPr>
              <a:t> inhibits the conversion of Estrone to 16-Hydroxyestrone (a carcinogenic metabolite of Estrone).</a:t>
            </a:r>
          </a:p>
          <a:p>
            <a:pPr lvl="2" eaLnBrk="1" hangingPunct="1"/>
            <a:endParaRPr lang="en-US" altLang="en-US" sz="3600">
              <a:solidFill>
                <a:schemeClr val="bg1"/>
              </a:solidFill>
            </a:endParaRPr>
          </a:p>
          <a:p>
            <a:pPr lvl="2" eaLnBrk="1" hangingPunct="1"/>
            <a:endParaRPr lang="en-US" altLang="en-US" sz="3600">
              <a:solidFill>
                <a:schemeClr val="bg1"/>
              </a:solidFill>
            </a:endParaRPr>
          </a:p>
          <a:p>
            <a:pPr lvl="2" eaLnBrk="1" hangingPunct="1"/>
            <a:endParaRPr lang="en-US" altLang="en-US" sz="3600">
              <a:solidFill>
                <a:schemeClr val="bg1"/>
              </a:solidFill>
            </a:endParaRPr>
          </a:p>
          <a:p>
            <a:pPr lvl="2" eaLnBrk="1" hangingPunct="1"/>
            <a:r>
              <a:rPr lang="en-US" altLang="en-US" sz="3600">
                <a:solidFill>
                  <a:schemeClr val="bg1"/>
                </a:solidFill>
              </a:rPr>
              <a:t> And redirects Estrone to be converted to 2-Hydroxyestrone (a safe metabolite of Estrone).  </a:t>
            </a:r>
            <a:endParaRPr lang="en-GB"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4"/>
          <p:cNvSpPr txBox="1">
            <a:spLocks noChangeArrowheads="1"/>
          </p:cNvSpPr>
          <p:nvPr/>
        </p:nvSpPr>
        <p:spPr bwMode="auto">
          <a:xfrm>
            <a:off x="0" y="549275"/>
            <a:ext cx="8366125" cy="3230563"/>
          </a:xfrm>
          <a:prstGeom prst="rect">
            <a:avLst/>
          </a:prstGeom>
          <a:noFill/>
          <a:ln w="9525">
            <a:noFill/>
            <a:miter lim="800000"/>
            <a:headEnd/>
            <a:tailEnd/>
          </a:ln>
          <a:effectLst/>
        </p:spPr>
        <p:txBody>
          <a:bodyPr>
            <a:spAutoFit/>
          </a:bodyPr>
          <a:lstStyle/>
          <a:p>
            <a:pPr lvl="1" eaLnBrk="1" hangingPunct="1"/>
            <a:r>
              <a:rPr lang="en-AU" altLang="en-US" sz="3600">
                <a:solidFill>
                  <a:srgbClr val="FFFF00"/>
                </a:solidFill>
              </a:rPr>
              <a:t>   Chaste Berry</a:t>
            </a:r>
          </a:p>
          <a:p>
            <a:pPr lvl="2" eaLnBrk="1" hangingPunct="1"/>
            <a:endParaRPr lang="en-US" altLang="en-US" sz="3600">
              <a:solidFill>
                <a:schemeClr val="bg1"/>
              </a:solidFill>
            </a:endParaRPr>
          </a:p>
          <a:p>
            <a:pPr lvl="2" eaLnBrk="1" hangingPunct="1"/>
            <a:r>
              <a:rPr lang="en-US" altLang="en-US" sz="3600">
                <a:solidFill>
                  <a:schemeClr val="bg1"/>
                </a:solidFill>
              </a:rPr>
              <a:t>Is a shrubby herb with botanical name Vitex agnus-castus </a:t>
            </a:r>
          </a:p>
          <a:p>
            <a:pPr eaLnBrk="1" hangingPunct="1">
              <a:spcBef>
                <a:spcPct val="50000"/>
              </a:spcBef>
            </a:pPr>
            <a:endParaRPr lang="en-GB" altLang="en-US">
              <a:solidFill>
                <a:schemeClr val="bg1"/>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00563" y="549275"/>
            <a:ext cx="4032250" cy="5832475"/>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sp>
        <p:nvSpPr>
          <p:cNvPr id="3798019" name="Text Box 3"/>
          <p:cNvSpPr txBox="1">
            <a:spLocks noChangeArrowheads="1"/>
          </p:cNvSpPr>
          <p:nvPr/>
        </p:nvSpPr>
        <p:spPr bwMode="auto">
          <a:xfrm>
            <a:off x="755650" y="2079625"/>
            <a:ext cx="3614738" cy="286226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Melatonin has a modulating effect on all the </a:t>
            </a:r>
            <a:r>
              <a:rPr lang="en-GB" altLang="en-US" sz="3600">
                <a:solidFill>
                  <a:srgbClr val="F6F000"/>
                </a:solidFill>
              </a:rPr>
              <a:t>steroid hormones.</a:t>
            </a:r>
            <a:r>
              <a:rPr lang="en-GB" altLang="en-US" sz="3600">
                <a:solidFill>
                  <a:schemeClr val="bg1"/>
                </a:solidFill>
                <a:latin typeface="Arial Unicode MS" pitchFamily="34" charset="-128"/>
              </a:rPr>
              <a:t>                 </a:t>
            </a:r>
          </a:p>
        </p:txBody>
      </p:sp>
      <p:pic>
        <p:nvPicPr>
          <p:cNvPr id="37892" name="Picture 4" descr="steroid%20path%2875%29"/>
          <p:cNvPicPr>
            <a:picLocks noChangeAspect="1" noChangeArrowheads="1"/>
          </p:cNvPicPr>
          <p:nvPr/>
        </p:nvPicPr>
        <p:blipFill>
          <a:blip r:embed="rId2" cstate="print"/>
          <a:srcRect/>
          <a:stretch>
            <a:fillRect/>
          </a:stretch>
        </p:blipFill>
        <p:spPr bwMode="auto">
          <a:xfrm>
            <a:off x="4500563" y="2244725"/>
            <a:ext cx="4032250" cy="26971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98019"/>
                                        </p:tgtEl>
                                        <p:attrNameLst>
                                          <p:attrName>style.visibility</p:attrName>
                                        </p:attrNameLst>
                                      </p:cBhvr>
                                      <p:to>
                                        <p:strVal val="visible"/>
                                      </p:to>
                                    </p:set>
                                    <p:animEffect transition="in" filter="wipe(left)">
                                      <p:cBhvr>
                                        <p:cTn id="7" dur="500"/>
                                        <p:tgtEl>
                                          <p:spTgt spid="3798019"/>
                                        </p:tgtEl>
                                      </p:cBhvr>
                                    </p:animEffect>
                                  </p:childTnLst>
                                  <p:subTnLst>
                                    <p:animClr clrSpc="rgb" dir="cw">
                                      <p:cBhvr override="childStyle">
                                        <p:cTn dur="1" fill="hold" display="0" masterRel="nextClick" afterEffect="1"/>
                                        <p:tgtEl>
                                          <p:spTgt spid="3798019"/>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8019"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ext Box 6"/>
          <p:cNvSpPr txBox="1">
            <a:spLocks noChangeArrowheads="1"/>
          </p:cNvSpPr>
          <p:nvPr/>
        </p:nvSpPr>
        <p:spPr bwMode="auto">
          <a:xfrm>
            <a:off x="-180975" y="612775"/>
            <a:ext cx="8612188" cy="5632450"/>
          </a:xfrm>
          <a:prstGeom prst="rect">
            <a:avLst/>
          </a:prstGeom>
          <a:noFill/>
          <a:ln w="9525">
            <a:noFill/>
            <a:miter lim="800000"/>
            <a:headEnd/>
            <a:tailEnd/>
          </a:ln>
          <a:effectLst/>
        </p:spPr>
        <p:txBody>
          <a:bodyPr>
            <a:spAutoFit/>
          </a:bodyPr>
          <a:lstStyle/>
          <a:p>
            <a:pPr lvl="2" eaLnBrk="1" hangingPunct="1"/>
            <a:r>
              <a:rPr lang="en-US" altLang="en-US" sz="3600">
                <a:solidFill>
                  <a:srgbClr val="FFFF00"/>
                </a:solidFill>
              </a:rPr>
              <a:t>Chaste Berry</a:t>
            </a:r>
            <a:r>
              <a:rPr lang="en-US" altLang="en-US" sz="3600">
                <a:solidFill>
                  <a:schemeClr val="bg1"/>
                </a:solidFill>
              </a:rPr>
              <a:t> may mimic the ability of Luteinizing Hormone (LH) to stimulate the production of Progesterone in the Corpus Luteum during the Luteal Phase of the Menstrual Cycle.</a:t>
            </a:r>
          </a:p>
          <a:p>
            <a:pPr lvl="2" eaLnBrk="1" hangingPunct="1"/>
            <a:endParaRPr lang="en-US" altLang="en-US" sz="3600">
              <a:solidFill>
                <a:schemeClr val="bg1"/>
              </a:solidFill>
            </a:endParaRPr>
          </a:p>
          <a:p>
            <a:pPr lvl="2" eaLnBrk="1" hangingPunct="1"/>
            <a:r>
              <a:rPr lang="en-US" altLang="en-US" sz="3600">
                <a:solidFill>
                  <a:schemeClr val="bg1"/>
                </a:solidFill>
              </a:rPr>
              <a:t>Some studies have shown that Chaste Berry also stimulates the actual secretion of LH.</a:t>
            </a:r>
            <a:endParaRPr lang="en-GB"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42" name="Text Box 2"/>
          <p:cNvSpPr txBox="1">
            <a:spLocks noChangeArrowheads="1"/>
          </p:cNvSpPr>
          <p:nvPr/>
        </p:nvSpPr>
        <p:spPr bwMode="auto">
          <a:xfrm>
            <a:off x="863600" y="908050"/>
            <a:ext cx="7704138" cy="230822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It stimulates </a:t>
            </a:r>
            <a:r>
              <a:rPr lang="en-GB" altLang="en-US" sz="3600">
                <a:solidFill>
                  <a:srgbClr val="F6F000"/>
                </a:solidFill>
              </a:rPr>
              <a:t>monoamine oxidase</a:t>
            </a:r>
            <a:r>
              <a:rPr lang="en-GB" altLang="en-US" sz="3600">
                <a:solidFill>
                  <a:schemeClr val="bg1"/>
                </a:solidFill>
              </a:rPr>
              <a:t> thus reducing high levels of dopamine, noradrenalin, serotonin and histamine.                </a:t>
            </a:r>
            <a:endParaRPr lang="en-US" altLang="en-US" sz="3600"/>
          </a:p>
        </p:txBody>
      </p:sp>
      <p:sp>
        <p:nvSpPr>
          <p:cNvPr id="38915" name="Text Box 4"/>
          <p:cNvSpPr txBox="1">
            <a:spLocks noChangeArrowheads="1"/>
          </p:cNvSpPr>
          <p:nvPr/>
        </p:nvSpPr>
        <p:spPr bwMode="auto">
          <a:xfrm>
            <a:off x="863600" y="4437063"/>
            <a:ext cx="7416800" cy="12001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This is why a good night’s sleep solves most problems.</a:t>
            </a:r>
            <a:endParaRPr lang="en-US" altLang="en-US" sz="360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799042"/>
                                        </p:tgtEl>
                                        <p:attrNameLst>
                                          <p:attrName>style.visibility</p:attrName>
                                        </p:attrNameLst>
                                      </p:cBhvr>
                                      <p:to>
                                        <p:strVal val="visible"/>
                                      </p:to>
                                    </p:set>
                                    <p:animEffect transition="in" filter="wipe(left)">
                                      <p:cBhvr>
                                        <p:cTn id="7" dur="500"/>
                                        <p:tgtEl>
                                          <p:spTgt spid="379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0066" name="Text Box 2"/>
          <p:cNvSpPr txBox="1">
            <a:spLocks noChangeArrowheads="1"/>
          </p:cNvSpPr>
          <p:nvPr/>
        </p:nvSpPr>
        <p:spPr bwMode="auto">
          <a:xfrm>
            <a:off x="820738" y="1444625"/>
            <a:ext cx="3744912" cy="39687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Melatonin induces a state of </a:t>
            </a:r>
            <a:r>
              <a:rPr lang="en-GB" altLang="en-US" sz="3600">
                <a:solidFill>
                  <a:srgbClr val="F6F000"/>
                </a:solidFill>
              </a:rPr>
              <a:t>relaxation</a:t>
            </a:r>
            <a:r>
              <a:rPr lang="en-GB" altLang="en-US" sz="3600">
                <a:solidFill>
                  <a:schemeClr val="bg1"/>
                </a:solidFill>
              </a:rPr>
              <a:t> leading to a sleep state. It is not a sleeping medicine.</a:t>
            </a:r>
          </a:p>
        </p:txBody>
      </p:sp>
      <p:pic>
        <p:nvPicPr>
          <p:cNvPr id="39939" name="Picture 3"/>
          <p:cNvPicPr>
            <a:picLocks noChangeAspect="1" noChangeArrowheads="1"/>
          </p:cNvPicPr>
          <p:nvPr/>
        </p:nvPicPr>
        <p:blipFill>
          <a:blip r:embed="rId2" cstate="print"/>
          <a:srcRect/>
          <a:stretch>
            <a:fillRect/>
          </a:stretch>
        </p:blipFill>
        <p:spPr bwMode="auto">
          <a:xfrm>
            <a:off x="323850" y="7100888"/>
            <a:ext cx="609600" cy="609600"/>
          </a:xfrm>
          <a:prstGeom prst="rect">
            <a:avLst/>
          </a:prstGeom>
          <a:noFill/>
          <a:ln w="9525">
            <a:noFill/>
            <a:miter lim="800000"/>
            <a:headEnd/>
            <a:tailEnd/>
          </a:ln>
          <a:effectLst/>
        </p:spPr>
      </p:pic>
      <p:pic>
        <p:nvPicPr>
          <p:cNvPr id="39940" name="Picture 4"/>
          <p:cNvPicPr>
            <a:picLocks noChangeAspect="1" noChangeArrowheads="1"/>
          </p:cNvPicPr>
          <p:nvPr/>
        </p:nvPicPr>
        <p:blipFill>
          <a:blip r:embed="rId3" cstate="print"/>
          <a:srcRect/>
          <a:stretch>
            <a:fillRect/>
          </a:stretch>
        </p:blipFill>
        <p:spPr bwMode="auto">
          <a:xfrm>
            <a:off x="4645025" y="549275"/>
            <a:ext cx="3887788" cy="57594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800066"/>
                                        </p:tgtEl>
                                        <p:attrNameLst>
                                          <p:attrName>style.visibility</p:attrName>
                                        </p:attrNameLst>
                                      </p:cBhvr>
                                      <p:to>
                                        <p:strVal val="visible"/>
                                      </p:to>
                                    </p:set>
                                    <p:animEffect transition="in" filter="wipe(left)">
                                      <p:cBhvr>
                                        <p:cTn id="7" dur="500"/>
                                        <p:tgtEl>
                                          <p:spTgt spid="3800066"/>
                                        </p:tgtEl>
                                      </p:cBhvr>
                                    </p:animEffect>
                                  </p:childTnLst>
                                  <p:subTnLst>
                                    <p:animClr clrSpc="rgb" dir="cw">
                                      <p:cBhvr override="childStyle">
                                        <p:cTn dur="1" fill="hold" display="0" masterRel="nextClick" afterEffect="1"/>
                                        <p:tgtEl>
                                          <p:spTgt spid="3800066"/>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006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4572000" y="549275"/>
            <a:ext cx="3978275" cy="5759450"/>
          </a:xfrm>
          <a:prstGeom prst="rect">
            <a:avLst/>
          </a:prstGeom>
          <a:solidFill>
            <a:schemeClr val="bg1"/>
          </a:solidFill>
          <a:ln w="9525" algn="ctr">
            <a:solidFill>
              <a:schemeClr val="tx1"/>
            </a:solidFill>
            <a:round/>
            <a:headEnd/>
            <a:tailEnd/>
          </a:ln>
        </p:spPr>
        <p:txBody>
          <a:bodyPr/>
          <a:lstStyle/>
          <a:p>
            <a:pPr eaLnBrk="1" hangingPunct="1"/>
            <a:endParaRPr lang="en-US" altLang="en-US"/>
          </a:p>
        </p:txBody>
      </p:sp>
      <p:pic>
        <p:nvPicPr>
          <p:cNvPr id="40963" name="Picture 2"/>
          <p:cNvPicPr>
            <a:picLocks noChangeAspect="1" noChangeArrowheads="1"/>
          </p:cNvPicPr>
          <p:nvPr/>
        </p:nvPicPr>
        <p:blipFill>
          <a:blip r:embed="rId2" cstate="print"/>
          <a:srcRect/>
          <a:stretch>
            <a:fillRect/>
          </a:stretch>
        </p:blipFill>
        <p:spPr bwMode="auto">
          <a:xfrm>
            <a:off x="323850" y="7100888"/>
            <a:ext cx="609600" cy="609600"/>
          </a:xfrm>
          <a:prstGeom prst="rect">
            <a:avLst/>
          </a:prstGeom>
          <a:noFill/>
          <a:ln w="9525">
            <a:noFill/>
            <a:miter lim="800000"/>
            <a:headEnd/>
            <a:tailEnd/>
          </a:ln>
          <a:effectLst/>
        </p:spPr>
      </p:pic>
      <p:sp>
        <p:nvSpPr>
          <p:cNvPr id="3801091" name="Text Box 3"/>
          <p:cNvSpPr txBox="1">
            <a:spLocks noChangeArrowheads="1"/>
          </p:cNvSpPr>
          <p:nvPr/>
        </p:nvSpPr>
        <p:spPr bwMode="auto">
          <a:xfrm>
            <a:off x="827088" y="2274888"/>
            <a:ext cx="3673475" cy="230822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High levels during the night </a:t>
            </a:r>
            <a:r>
              <a:rPr lang="en-GB" altLang="en-US" sz="3600">
                <a:solidFill>
                  <a:srgbClr val="F6F000"/>
                </a:solidFill>
              </a:rPr>
              <a:t>inhibit sexual function.</a:t>
            </a:r>
            <a:endParaRPr lang="en-US" altLang="en-US" sz="3600"/>
          </a:p>
        </p:txBody>
      </p:sp>
      <p:pic>
        <p:nvPicPr>
          <p:cNvPr id="40965" name="Picture 4" descr="stop snoring SnorBan kit"/>
          <p:cNvPicPr>
            <a:picLocks noChangeAspect="1" noChangeArrowheads="1"/>
          </p:cNvPicPr>
          <p:nvPr/>
        </p:nvPicPr>
        <p:blipFill>
          <a:blip r:embed="rId3" cstate="print"/>
          <a:srcRect/>
          <a:stretch>
            <a:fillRect/>
          </a:stretch>
        </p:blipFill>
        <p:spPr bwMode="auto">
          <a:xfrm>
            <a:off x="4589463" y="1916113"/>
            <a:ext cx="3960812" cy="28797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801091"/>
                                        </p:tgtEl>
                                        <p:attrNameLst>
                                          <p:attrName>style.visibility</p:attrName>
                                        </p:attrNameLst>
                                      </p:cBhvr>
                                      <p:to>
                                        <p:strVal val="visible"/>
                                      </p:to>
                                    </p:set>
                                    <p:animEffect transition="in" filter="wipe(left)">
                                      <p:cBhvr>
                                        <p:cTn id="7" dur="500"/>
                                        <p:tgtEl>
                                          <p:spTgt spid="380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109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859338" y="549275"/>
            <a:ext cx="3673475" cy="575945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sp>
        <p:nvSpPr>
          <p:cNvPr id="3802115" name="Text Box 3"/>
          <p:cNvSpPr txBox="1">
            <a:spLocks noChangeArrowheads="1"/>
          </p:cNvSpPr>
          <p:nvPr/>
        </p:nvSpPr>
        <p:spPr bwMode="auto">
          <a:xfrm>
            <a:off x="663575" y="787400"/>
            <a:ext cx="4216400" cy="5356225"/>
          </a:xfrm>
          <a:prstGeom prst="rect">
            <a:avLst/>
          </a:prstGeom>
          <a:noFill/>
          <a:ln w="9525">
            <a:noFill/>
            <a:miter lim="800000"/>
            <a:headEnd/>
            <a:tailEnd/>
          </a:ln>
          <a:effectLst/>
        </p:spPr>
        <p:txBody>
          <a:bodyPr>
            <a:spAutoFit/>
          </a:bodyPr>
          <a:lstStyle/>
          <a:p>
            <a:pPr eaLnBrk="1" hangingPunct="1">
              <a:lnSpc>
                <a:spcPct val="95000"/>
              </a:lnSpc>
              <a:spcBef>
                <a:spcPct val="50000"/>
              </a:spcBef>
            </a:pPr>
            <a:r>
              <a:rPr lang="en-GB" altLang="en-US" sz="3600">
                <a:solidFill>
                  <a:schemeClr val="bg1"/>
                </a:solidFill>
              </a:rPr>
              <a:t>Melatonin has an </a:t>
            </a:r>
            <a:r>
              <a:rPr lang="en-GB" altLang="en-US" sz="3600">
                <a:solidFill>
                  <a:srgbClr val="F6F000"/>
                </a:solidFill>
              </a:rPr>
              <a:t>immuno- modulatory</a:t>
            </a:r>
            <a:r>
              <a:rPr lang="en-GB" altLang="en-US" sz="3600">
                <a:solidFill>
                  <a:schemeClr val="bg1"/>
                </a:solidFill>
              </a:rPr>
              <a:t> effect on the thymus gland by differentiating undifferentiated white cells into mature T, B and NK cells.</a:t>
            </a:r>
          </a:p>
        </p:txBody>
      </p:sp>
      <p:pic>
        <p:nvPicPr>
          <p:cNvPr id="41988" name="Picture 4" descr="Thymus Gland"/>
          <p:cNvPicPr>
            <a:picLocks noChangeAspect="1" noChangeArrowheads="1"/>
          </p:cNvPicPr>
          <p:nvPr/>
        </p:nvPicPr>
        <p:blipFill>
          <a:blip r:embed="rId2" cstate="print"/>
          <a:srcRect/>
          <a:stretch>
            <a:fillRect/>
          </a:stretch>
        </p:blipFill>
        <p:spPr bwMode="auto">
          <a:xfrm>
            <a:off x="4991100" y="2133600"/>
            <a:ext cx="3457575" cy="30861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802115"/>
                                        </p:tgtEl>
                                        <p:attrNameLst>
                                          <p:attrName>style.visibility</p:attrName>
                                        </p:attrNameLst>
                                      </p:cBhvr>
                                      <p:to>
                                        <p:strVal val="visible"/>
                                      </p:to>
                                    </p:set>
                                    <p:animEffect transition="in" filter="wipe(left)">
                                      <p:cBhvr>
                                        <p:cTn id="7" dur="500"/>
                                        <p:tgtEl>
                                          <p:spTgt spid="3802115"/>
                                        </p:tgtEl>
                                      </p:cBhvr>
                                    </p:animEffect>
                                  </p:childTnLst>
                                  <p:subTnLst>
                                    <p:animClr clrSpc="rgb" dir="cw">
                                      <p:cBhvr override="childStyle">
                                        <p:cTn dur="1" fill="hold" display="0" masterRel="nextClick" afterEffect="1"/>
                                        <p:tgtEl>
                                          <p:spTgt spid="3802115"/>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21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4576763" y="549275"/>
            <a:ext cx="3956050" cy="575945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sp>
        <p:nvSpPr>
          <p:cNvPr id="43011" name="Text Box 3"/>
          <p:cNvSpPr txBox="1">
            <a:spLocks noChangeArrowheads="1"/>
          </p:cNvSpPr>
          <p:nvPr/>
        </p:nvSpPr>
        <p:spPr bwMode="auto">
          <a:xfrm>
            <a:off x="755650" y="2046288"/>
            <a:ext cx="3671888" cy="286226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It is a powerful </a:t>
            </a:r>
            <a:r>
              <a:rPr lang="en-GB" altLang="en-US" sz="3600">
                <a:solidFill>
                  <a:srgbClr val="F6F000"/>
                </a:solidFill>
              </a:rPr>
              <a:t>antioxidant</a:t>
            </a:r>
            <a:r>
              <a:rPr lang="en-GB" altLang="en-US" sz="3600">
                <a:solidFill>
                  <a:schemeClr val="bg1"/>
                </a:solidFill>
              </a:rPr>
              <a:t> against the hydroxyl radical.</a:t>
            </a:r>
            <a:endParaRPr lang="en-US" altLang="en-US" sz="3600"/>
          </a:p>
        </p:txBody>
      </p:sp>
      <p:pic>
        <p:nvPicPr>
          <p:cNvPr id="43012" name="Picture 4" descr="Melatonin"/>
          <p:cNvPicPr>
            <a:picLocks noChangeAspect="1" noChangeArrowheads="1"/>
          </p:cNvPicPr>
          <p:nvPr/>
        </p:nvPicPr>
        <p:blipFill>
          <a:blip r:embed="rId2" cstate="print"/>
          <a:srcRect/>
          <a:stretch>
            <a:fillRect/>
          </a:stretch>
        </p:blipFill>
        <p:spPr bwMode="auto">
          <a:xfrm>
            <a:off x="4645025" y="1700213"/>
            <a:ext cx="3870325" cy="31845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592138" y="474663"/>
            <a:ext cx="7921625" cy="5994400"/>
          </a:xfrm>
          <a:prstGeom prst="rect">
            <a:avLst/>
          </a:prstGeom>
          <a:noFill/>
          <a:ln w="9525">
            <a:noFill/>
            <a:miter lim="800000"/>
            <a:headEnd/>
            <a:tailEnd/>
          </a:ln>
          <a:effectLst/>
        </p:spPr>
        <p:txBody>
          <a:bodyPr>
            <a:spAutoFit/>
          </a:bodyPr>
          <a:lstStyle/>
          <a:p>
            <a:pPr eaLnBrk="1" hangingPunct="1">
              <a:lnSpc>
                <a:spcPct val="103000"/>
              </a:lnSpc>
              <a:spcBef>
                <a:spcPct val="50000"/>
              </a:spcBef>
            </a:pPr>
            <a:r>
              <a:rPr lang="en-GB" altLang="en-US" sz="2900">
                <a:solidFill>
                  <a:schemeClr val="bg1"/>
                </a:solidFill>
              </a:rPr>
              <a:t>"Chemically, the reconnection to the Superconscious occurs by inhibiting the enzymatic actions of MAO (monoamine-oxidase) and enzyme indole-methyltransferase, so that serotonin can convert into melatonin and melatonin with the assistance of the O-methylating enzyme hydroxyindole-O-methyltransferase into the molecules 5-methoxy-dimethyltryptamine and DMT (dimethyltryptamine). The enzymes are inhibited by substances secreted in the pineal gland, such as harmaline and pinoline. </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1"/>
          <p:cNvSpPr>
            <a:spLocks noChangeArrowheads="1"/>
          </p:cNvSpPr>
          <p:nvPr/>
        </p:nvSpPr>
        <p:spPr bwMode="auto">
          <a:xfrm>
            <a:off x="620713" y="476250"/>
            <a:ext cx="7921625" cy="5832475"/>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p>
        </p:txBody>
      </p:sp>
      <p:pic>
        <p:nvPicPr>
          <p:cNvPr id="45059" name="Picture 3"/>
          <p:cNvPicPr>
            <a:picLocks noChangeAspect="1" noChangeArrowheads="1"/>
          </p:cNvPicPr>
          <p:nvPr/>
        </p:nvPicPr>
        <p:blipFill>
          <a:blip r:embed="rId2" cstate="print">
            <a:lum bright="6000"/>
          </a:blip>
          <a:srcRect/>
          <a:stretch>
            <a:fillRect/>
          </a:stretch>
        </p:blipFill>
        <p:spPr bwMode="auto">
          <a:xfrm>
            <a:off x="900113" y="549275"/>
            <a:ext cx="3587750" cy="4681538"/>
          </a:xfrm>
          <a:prstGeom prst="rect">
            <a:avLst/>
          </a:prstGeom>
          <a:noFill/>
          <a:ln w="9525">
            <a:noFill/>
            <a:miter lim="800000"/>
            <a:headEnd/>
            <a:tailEnd/>
          </a:ln>
          <a:effectLst/>
        </p:spPr>
      </p:pic>
      <p:pic>
        <p:nvPicPr>
          <p:cNvPr id="45060" name="Picture 4"/>
          <p:cNvPicPr>
            <a:picLocks noChangeAspect="1" noChangeArrowheads="1"/>
          </p:cNvPicPr>
          <p:nvPr/>
        </p:nvPicPr>
        <p:blipFill>
          <a:blip r:embed="rId3" cstate="print"/>
          <a:srcRect/>
          <a:stretch>
            <a:fillRect/>
          </a:stretch>
        </p:blipFill>
        <p:spPr bwMode="auto">
          <a:xfrm>
            <a:off x="5219700" y="4797425"/>
            <a:ext cx="1728788" cy="1344613"/>
          </a:xfrm>
          <a:prstGeom prst="rect">
            <a:avLst/>
          </a:prstGeom>
          <a:noFill/>
          <a:ln w="9525">
            <a:noFill/>
            <a:miter lim="800000"/>
            <a:headEnd/>
            <a:tailEnd/>
          </a:ln>
        </p:spPr>
      </p:pic>
      <p:sp>
        <p:nvSpPr>
          <p:cNvPr id="45061" name="Line 5"/>
          <p:cNvSpPr>
            <a:spLocks noChangeShapeType="1"/>
          </p:cNvSpPr>
          <p:nvPr/>
        </p:nvSpPr>
        <p:spPr bwMode="auto">
          <a:xfrm>
            <a:off x="2579688" y="5734050"/>
            <a:ext cx="2376487" cy="0"/>
          </a:xfrm>
          <a:prstGeom prst="line">
            <a:avLst/>
          </a:prstGeom>
          <a:noFill/>
          <a:ln w="9525">
            <a:solidFill>
              <a:schemeClr val="tx1"/>
            </a:solidFill>
            <a:round/>
            <a:headEnd/>
            <a:tailEnd type="triangle" w="med" len="med"/>
          </a:ln>
          <a:effectLst/>
        </p:spPr>
        <p:txBody>
          <a:bodyPr/>
          <a:lstStyle/>
          <a:p>
            <a:endParaRPr lang="en-GB"/>
          </a:p>
        </p:txBody>
      </p:sp>
      <p:sp>
        <p:nvSpPr>
          <p:cNvPr id="45062" name="Arc 6"/>
          <p:cNvSpPr>
            <a:spLocks/>
          </p:cNvSpPr>
          <p:nvPr/>
        </p:nvSpPr>
        <p:spPr bwMode="auto">
          <a:xfrm rot="5400000">
            <a:off x="4350544" y="5128419"/>
            <a:ext cx="439738" cy="717550"/>
          </a:xfrm>
          <a:custGeom>
            <a:avLst/>
            <a:gdLst>
              <a:gd name="T0" fmla="*/ 2147483646 w 22013"/>
              <a:gd name="T1" fmla="*/ 0 h 43200"/>
              <a:gd name="T2" fmla="*/ 0 w 22013"/>
              <a:gd name="T3" fmla="*/ 2147483646 h 43200"/>
              <a:gd name="T4" fmla="*/ 2147483646 w 22013"/>
              <a:gd name="T5" fmla="*/ 2147483646 h 43200"/>
              <a:gd name="T6" fmla="*/ 0 60000 65536"/>
              <a:gd name="T7" fmla="*/ 0 60000 65536"/>
              <a:gd name="T8" fmla="*/ 0 60000 65536"/>
            </a:gdLst>
            <a:ahLst/>
            <a:cxnLst>
              <a:cxn ang="T6">
                <a:pos x="T0" y="T1"/>
              </a:cxn>
              <a:cxn ang="T7">
                <a:pos x="T2" y="T3"/>
              </a:cxn>
              <a:cxn ang="T8">
                <a:pos x="T4" y="T5"/>
              </a:cxn>
            </a:cxnLst>
            <a:rect l="0" t="0" r="r" b="b"/>
            <a:pathLst>
              <a:path w="22013" h="43200" fill="none" extrusionOk="0">
                <a:moveTo>
                  <a:pt x="413" y="0"/>
                </a:moveTo>
                <a:cubicBezTo>
                  <a:pt x="12342" y="0"/>
                  <a:pt x="22013" y="9670"/>
                  <a:pt x="22013" y="21600"/>
                </a:cubicBezTo>
                <a:cubicBezTo>
                  <a:pt x="22013" y="33529"/>
                  <a:pt x="12342" y="43200"/>
                  <a:pt x="413" y="43200"/>
                </a:cubicBezTo>
                <a:cubicBezTo>
                  <a:pt x="275" y="43200"/>
                  <a:pt x="137" y="43198"/>
                  <a:pt x="-1" y="43196"/>
                </a:cubicBezTo>
              </a:path>
              <a:path w="22013" h="43200" stroke="0" extrusionOk="0">
                <a:moveTo>
                  <a:pt x="413" y="0"/>
                </a:moveTo>
                <a:cubicBezTo>
                  <a:pt x="12342" y="0"/>
                  <a:pt x="22013" y="9670"/>
                  <a:pt x="22013" y="21600"/>
                </a:cubicBezTo>
                <a:cubicBezTo>
                  <a:pt x="22013" y="33529"/>
                  <a:pt x="12342" y="43200"/>
                  <a:pt x="413" y="43200"/>
                </a:cubicBezTo>
                <a:cubicBezTo>
                  <a:pt x="275" y="43200"/>
                  <a:pt x="137" y="43198"/>
                  <a:pt x="-1" y="43196"/>
                </a:cubicBezTo>
                <a:lnTo>
                  <a:pt x="413" y="21600"/>
                </a:lnTo>
                <a:lnTo>
                  <a:pt x="413" y="0"/>
                </a:lnTo>
                <a:close/>
              </a:path>
            </a:pathLst>
          </a:custGeom>
          <a:noFill/>
          <a:ln w="9525">
            <a:solidFill>
              <a:schemeClr val="tx1"/>
            </a:solidFill>
            <a:round/>
            <a:headEnd type="triangle" w="med" len="med"/>
            <a:tailEnd/>
          </a:ln>
          <a:effectLst/>
        </p:spPr>
        <p:txBody>
          <a:bodyPr wrap="none" anchor="ctr"/>
          <a:lstStyle/>
          <a:p>
            <a:endParaRPr lang="en-GB"/>
          </a:p>
        </p:txBody>
      </p:sp>
      <p:sp>
        <p:nvSpPr>
          <p:cNvPr id="45063" name="Text Box 7"/>
          <p:cNvSpPr txBox="1">
            <a:spLocks noChangeArrowheads="1"/>
          </p:cNvSpPr>
          <p:nvPr/>
        </p:nvSpPr>
        <p:spPr bwMode="auto">
          <a:xfrm>
            <a:off x="3995738" y="4868863"/>
            <a:ext cx="574675" cy="396875"/>
          </a:xfrm>
          <a:prstGeom prst="rect">
            <a:avLst/>
          </a:prstGeom>
          <a:noFill/>
          <a:ln w="9525">
            <a:noFill/>
            <a:miter lim="800000"/>
            <a:headEnd/>
            <a:tailEnd/>
          </a:ln>
          <a:effectLst/>
        </p:spPr>
        <p:txBody>
          <a:bodyPr>
            <a:spAutoFit/>
          </a:bodyPr>
          <a:lstStyle/>
          <a:p>
            <a:pPr eaLnBrk="1" hangingPunct="1">
              <a:spcBef>
                <a:spcPct val="50000"/>
              </a:spcBef>
            </a:pPr>
            <a:r>
              <a:rPr lang="en-GB" altLang="en-US" sz="1000"/>
              <a:t>CH3 (SAM)</a:t>
            </a:r>
          </a:p>
        </p:txBody>
      </p:sp>
      <p:sp>
        <p:nvSpPr>
          <p:cNvPr id="45064" name="Text Box 8"/>
          <p:cNvSpPr txBox="1">
            <a:spLocks noChangeArrowheads="1"/>
          </p:cNvSpPr>
          <p:nvPr/>
        </p:nvSpPr>
        <p:spPr bwMode="auto">
          <a:xfrm>
            <a:off x="4284663" y="5300663"/>
            <a:ext cx="574675" cy="244475"/>
          </a:xfrm>
          <a:prstGeom prst="rect">
            <a:avLst/>
          </a:prstGeom>
          <a:noFill/>
          <a:ln w="9525">
            <a:noFill/>
            <a:miter lim="800000"/>
            <a:headEnd/>
            <a:tailEnd/>
          </a:ln>
          <a:effectLst/>
        </p:spPr>
        <p:txBody>
          <a:bodyPr>
            <a:spAutoFit/>
          </a:bodyPr>
          <a:lstStyle/>
          <a:p>
            <a:pPr eaLnBrk="1" hangingPunct="1">
              <a:spcBef>
                <a:spcPct val="50000"/>
              </a:spcBef>
            </a:pPr>
            <a:r>
              <a:rPr lang="en-GB" altLang="en-US" sz="1000"/>
              <a:t>P5P</a:t>
            </a:r>
          </a:p>
        </p:txBody>
      </p:sp>
      <p:sp>
        <p:nvSpPr>
          <p:cNvPr id="45065" name="Text Box 9"/>
          <p:cNvSpPr txBox="1">
            <a:spLocks noChangeArrowheads="1"/>
          </p:cNvSpPr>
          <p:nvPr/>
        </p:nvSpPr>
        <p:spPr bwMode="auto">
          <a:xfrm>
            <a:off x="3349625" y="1892300"/>
            <a:ext cx="574675" cy="244475"/>
          </a:xfrm>
          <a:prstGeom prst="rect">
            <a:avLst/>
          </a:prstGeom>
          <a:noFill/>
          <a:ln w="9525">
            <a:noFill/>
            <a:miter lim="800000"/>
            <a:headEnd/>
            <a:tailEnd/>
          </a:ln>
          <a:effectLst/>
        </p:spPr>
        <p:txBody>
          <a:bodyPr>
            <a:spAutoFit/>
          </a:bodyPr>
          <a:lstStyle/>
          <a:p>
            <a:pPr eaLnBrk="1" hangingPunct="1">
              <a:spcBef>
                <a:spcPct val="50000"/>
              </a:spcBef>
            </a:pPr>
            <a:r>
              <a:rPr lang="en-GB" altLang="en-US" sz="1000"/>
              <a:t>(SAM)</a:t>
            </a:r>
          </a:p>
        </p:txBody>
      </p:sp>
      <p:sp>
        <p:nvSpPr>
          <p:cNvPr id="45066" name="Line 12"/>
          <p:cNvSpPr>
            <a:spLocks noChangeShapeType="1"/>
          </p:cNvSpPr>
          <p:nvPr/>
        </p:nvSpPr>
        <p:spPr bwMode="auto">
          <a:xfrm flipV="1">
            <a:off x="2570163" y="5229225"/>
            <a:ext cx="0" cy="504825"/>
          </a:xfrm>
          <a:prstGeom prst="line">
            <a:avLst/>
          </a:prstGeom>
          <a:noFill/>
          <a:ln w="9525">
            <a:solidFill>
              <a:schemeClr val="tx1"/>
            </a:solidFill>
            <a:round/>
            <a:headEnd/>
            <a:tailEnd/>
          </a:ln>
          <a:effectLst/>
        </p:spPr>
        <p:txBody>
          <a:bodyPr/>
          <a:lstStyle/>
          <a:p>
            <a:endParaRPr lang="en-GB"/>
          </a:p>
        </p:txBody>
      </p:sp>
      <p:sp>
        <p:nvSpPr>
          <p:cNvPr id="45067" name="Text Box 13"/>
          <p:cNvSpPr txBox="1">
            <a:spLocks noChangeArrowheads="1"/>
          </p:cNvSpPr>
          <p:nvPr/>
        </p:nvSpPr>
        <p:spPr bwMode="auto">
          <a:xfrm rot="-3929365">
            <a:off x="1409700" y="1814513"/>
            <a:ext cx="576263" cy="579437"/>
          </a:xfrm>
          <a:prstGeom prst="rect">
            <a:avLst/>
          </a:prstGeom>
          <a:noFill/>
          <a:ln w="9525">
            <a:noFill/>
            <a:miter lim="800000"/>
            <a:headEnd/>
            <a:tailEnd/>
          </a:ln>
          <a:effectLst/>
        </p:spPr>
        <p:txBody>
          <a:bodyPr>
            <a:spAutoFit/>
          </a:bodyPr>
          <a:lstStyle/>
          <a:p>
            <a:pPr eaLnBrk="1" hangingPunct="1">
              <a:spcBef>
                <a:spcPct val="50000"/>
              </a:spcBef>
            </a:pPr>
            <a:r>
              <a:rPr lang="en-GB" altLang="en-US" sz="3200">
                <a:solidFill>
                  <a:srgbClr val="FF0000"/>
                </a:solidFill>
              </a:rPr>
              <a:t>X</a:t>
            </a:r>
          </a:p>
        </p:txBody>
      </p:sp>
      <p:sp>
        <p:nvSpPr>
          <p:cNvPr id="45068" name="Text Box 14"/>
          <p:cNvSpPr txBox="1">
            <a:spLocks noChangeArrowheads="1"/>
          </p:cNvSpPr>
          <p:nvPr/>
        </p:nvSpPr>
        <p:spPr bwMode="auto">
          <a:xfrm rot="-3929365">
            <a:off x="3278187" y="2995613"/>
            <a:ext cx="576263" cy="579438"/>
          </a:xfrm>
          <a:prstGeom prst="rect">
            <a:avLst/>
          </a:prstGeom>
          <a:noFill/>
          <a:ln w="9525">
            <a:noFill/>
            <a:miter lim="800000"/>
            <a:headEnd/>
            <a:tailEnd/>
          </a:ln>
          <a:effectLst/>
        </p:spPr>
        <p:txBody>
          <a:bodyPr>
            <a:spAutoFit/>
          </a:bodyPr>
          <a:lstStyle/>
          <a:p>
            <a:pPr eaLnBrk="1" hangingPunct="1">
              <a:spcBef>
                <a:spcPct val="50000"/>
              </a:spcBef>
            </a:pPr>
            <a:r>
              <a:rPr lang="en-GB" altLang="en-US" sz="3200">
                <a:solidFill>
                  <a:srgbClr val="FF0000"/>
                </a:solidFill>
              </a:rPr>
              <a:t>X</a:t>
            </a:r>
          </a:p>
        </p:txBody>
      </p:sp>
      <p:sp>
        <p:nvSpPr>
          <p:cNvPr id="45069" name="Text Box 15"/>
          <p:cNvSpPr txBox="1">
            <a:spLocks noChangeArrowheads="1"/>
          </p:cNvSpPr>
          <p:nvPr/>
        </p:nvSpPr>
        <p:spPr bwMode="auto">
          <a:xfrm>
            <a:off x="1979613" y="5734050"/>
            <a:ext cx="3240087" cy="304800"/>
          </a:xfrm>
          <a:prstGeom prst="rect">
            <a:avLst/>
          </a:prstGeom>
          <a:noFill/>
          <a:ln w="9525">
            <a:noFill/>
            <a:miter lim="800000"/>
            <a:headEnd/>
            <a:tailEnd/>
          </a:ln>
          <a:effectLst/>
        </p:spPr>
        <p:txBody>
          <a:bodyPr>
            <a:spAutoFit/>
          </a:bodyPr>
          <a:lstStyle/>
          <a:p>
            <a:pPr eaLnBrk="1" hangingPunct="1">
              <a:spcBef>
                <a:spcPct val="50000"/>
              </a:spcBef>
            </a:pPr>
            <a:r>
              <a:rPr lang="en-GB" altLang="en-US" sz="1400" i="1"/>
              <a:t>hydroxyindole-O-methyltransferase</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4213" y="549275"/>
            <a:ext cx="7848600" cy="5759450"/>
          </a:xfrm>
          <a:prstGeom prst="rect">
            <a:avLst/>
          </a:prstGeom>
          <a:solidFill>
            <a:schemeClr val="tx1"/>
          </a:solidFill>
          <a:ln w="9525" algn="ctr">
            <a:solidFill>
              <a:schemeClr val="tx1"/>
            </a:solidFill>
            <a:round/>
            <a:headEnd/>
            <a:tailEnd/>
          </a:ln>
        </p:spPr>
        <p:txBody>
          <a:bodyPr/>
          <a:lstStyle/>
          <a:p>
            <a:pPr eaLnBrk="1" hangingPunct="1"/>
            <a:endParaRPr lang="en-US" altLang="en-US"/>
          </a:p>
        </p:txBody>
      </p:sp>
      <p:pic>
        <p:nvPicPr>
          <p:cNvPr id="46083" name="Picture 1"/>
          <p:cNvPicPr>
            <a:picLocks noChangeAspect="1"/>
          </p:cNvPicPr>
          <p:nvPr/>
        </p:nvPicPr>
        <p:blipFill>
          <a:blip r:embed="rId2" cstate="print"/>
          <a:srcRect/>
          <a:stretch>
            <a:fillRect/>
          </a:stretch>
        </p:blipFill>
        <p:spPr bwMode="auto">
          <a:xfrm>
            <a:off x="2484438" y="682625"/>
            <a:ext cx="4783137" cy="5483225"/>
          </a:xfrm>
          <a:prstGeom prst="rect">
            <a:avLst/>
          </a:prstGeom>
          <a:noFill/>
          <a:ln w="9525">
            <a:noFill/>
            <a:miter lim="800000"/>
            <a:headEnd/>
            <a:tailEnd/>
          </a:ln>
        </p:spPr>
      </p:pic>
      <p:sp>
        <p:nvSpPr>
          <p:cNvPr id="46084" name="Oval 3"/>
          <p:cNvSpPr>
            <a:spLocks noChangeArrowheads="1"/>
          </p:cNvSpPr>
          <p:nvPr/>
        </p:nvSpPr>
        <p:spPr bwMode="auto">
          <a:xfrm>
            <a:off x="2627313" y="1773238"/>
            <a:ext cx="4032250" cy="3959225"/>
          </a:xfrm>
          <a:prstGeom prst="ellipse">
            <a:avLst/>
          </a:prstGeom>
          <a:solidFill>
            <a:srgbClr val="6666FF">
              <a:alpha val="38039"/>
            </a:srgbClr>
          </a:solidFill>
          <a:ln w="9525" algn="ctr">
            <a:solidFill>
              <a:schemeClr val="tx1"/>
            </a:solidFill>
            <a:round/>
            <a:headEnd/>
            <a:tailEnd/>
          </a:ln>
        </p:spPr>
        <p:txBody>
          <a:bodyPr/>
          <a:lstStyle/>
          <a:p>
            <a:pPr eaLnBrk="1" hangingPunct="1"/>
            <a:endParaRPr lang="en-US" altLang="en-US"/>
          </a:p>
        </p:txBody>
      </p:sp>
      <p:sp>
        <p:nvSpPr>
          <p:cNvPr id="46085" name="Text Box 4"/>
          <p:cNvSpPr txBox="1">
            <a:spLocks noChangeArrowheads="1"/>
          </p:cNvSpPr>
          <p:nvPr/>
        </p:nvSpPr>
        <p:spPr bwMode="auto">
          <a:xfrm>
            <a:off x="2097088" y="2700338"/>
            <a:ext cx="5021262" cy="1446212"/>
          </a:xfrm>
          <a:prstGeom prst="rect">
            <a:avLst/>
          </a:prstGeom>
          <a:noFill/>
          <a:ln w="9525">
            <a:noFill/>
            <a:miter lim="800000"/>
            <a:headEnd/>
            <a:tailEnd/>
          </a:ln>
          <a:effectLst/>
        </p:spPr>
        <p:txBody>
          <a:bodyPr>
            <a:spAutoFit/>
          </a:bodyPr>
          <a:lstStyle/>
          <a:p>
            <a:pPr algn="ctr" eaLnBrk="1" hangingPunct="1">
              <a:spcBef>
                <a:spcPct val="50000"/>
              </a:spcBef>
            </a:pPr>
            <a:r>
              <a:rPr lang="en-GB" altLang="en-US" sz="4400">
                <a:solidFill>
                  <a:srgbClr val="FFFF00"/>
                </a:solidFill>
              </a:rPr>
              <a:t>The HYPOTHALAMUS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cstate="print"/>
          <a:srcRect/>
          <a:stretch>
            <a:fillRect/>
          </a:stretch>
        </p:blipFill>
        <p:spPr bwMode="auto">
          <a:xfrm>
            <a:off x="684213" y="549275"/>
            <a:ext cx="7848600" cy="5759450"/>
          </a:xfrm>
          <a:prstGeom prst="rect">
            <a:avLst/>
          </a:prstGeom>
          <a:noFill/>
          <a:ln w="9525">
            <a:noFill/>
            <a:miter lim="800000"/>
            <a:headEnd/>
            <a:tailEnd/>
          </a:ln>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ypothalamus_gland_375"/>
          <p:cNvPicPr>
            <a:picLocks noChangeAspect="1" noChangeArrowheads="1"/>
          </p:cNvPicPr>
          <p:nvPr/>
        </p:nvPicPr>
        <p:blipFill>
          <a:blip r:embed="rId2" cstate="print"/>
          <a:srcRect/>
          <a:stretch>
            <a:fillRect/>
          </a:stretch>
        </p:blipFill>
        <p:spPr bwMode="auto">
          <a:xfrm>
            <a:off x="655638" y="549275"/>
            <a:ext cx="7885112" cy="58054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6211" name="Text Box 3"/>
          <p:cNvSpPr txBox="1">
            <a:spLocks noChangeArrowheads="1"/>
          </p:cNvSpPr>
          <p:nvPr/>
        </p:nvSpPr>
        <p:spPr bwMode="auto">
          <a:xfrm rot="-476113">
            <a:off x="611188" y="1773238"/>
            <a:ext cx="1296987" cy="366712"/>
          </a:xfrm>
          <a:prstGeom prst="rect">
            <a:avLst/>
          </a:prstGeom>
          <a:solidFill>
            <a:srgbClr val="FFCC00"/>
          </a:solidFill>
          <a:ln w="9525">
            <a:noFill/>
            <a:miter lim="800000"/>
            <a:headEnd/>
            <a:tailEnd/>
          </a:ln>
          <a:effectLst/>
        </p:spPr>
        <p:txBody>
          <a:bodyPr>
            <a:spAutoFit/>
          </a:bodyPr>
          <a:lstStyle/>
          <a:p>
            <a:pPr eaLnBrk="1" hangingPunct="1">
              <a:spcBef>
                <a:spcPct val="50000"/>
              </a:spcBef>
            </a:pPr>
            <a:r>
              <a:rPr lang="en-GB" altLang="en-US" sz="1800">
                <a:latin typeface="Arial Unicode MS" pitchFamily="34" charset="-128"/>
              </a:rPr>
              <a:t>Hormones</a:t>
            </a:r>
            <a:endParaRPr lang="en-US" altLang="en-US" sz="1800">
              <a:latin typeface="Arial Unicode MS" pitchFamily="34" charset="-128"/>
            </a:endParaRPr>
          </a:p>
        </p:txBody>
      </p:sp>
      <p:sp>
        <p:nvSpPr>
          <p:cNvPr id="3806212" name="Text Box 4"/>
          <p:cNvSpPr txBox="1">
            <a:spLocks noChangeArrowheads="1"/>
          </p:cNvSpPr>
          <p:nvPr/>
        </p:nvSpPr>
        <p:spPr bwMode="auto">
          <a:xfrm rot="453227">
            <a:off x="7559675" y="1989138"/>
            <a:ext cx="935038" cy="366712"/>
          </a:xfrm>
          <a:prstGeom prst="rect">
            <a:avLst/>
          </a:prstGeom>
          <a:solidFill>
            <a:srgbClr val="FFCC00"/>
          </a:solidFill>
          <a:ln w="9525">
            <a:noFill/>
            <a:miter lim="800000"/>
            <a:headEnd/>
            <a:tailEnd/>
          </a:ln>
          <a:effectLst/>
        </p:spPr>
        <p:txBody>
          <a:bodyPr>
            <a:spAutoFit/>
          </a:bodyPr>
          <a:lstStyle/>
          <a:p>
            <a:pPr eaLnBrk="1" hangingPunct="1">
              <a:spcBef>
                <a:spcPct val="50000"/>
              </a:spcBef>
            </a:pPr>
            <a:r>
              <a:rPr lang="en-GB" altLang="en-US" sz="1800">
                <a:latin typeface="Arial Unicode MS" pitchFamily="34" charset="-128"/>
              </a:rPr>
              <a:t>Nerves</a:t>
            </a:r>
            <a:endParaRPr lang="en-US" altLang="en-US" sz="1800">
              <a:latin typeface="Arial Unicode MS" pitchFamily="34" charset="-128"/>
            </a:endParaRPr>
          </a:p>
        </p:txBody>
      </p:sp>
      <p:sp>
        <p:nvSpPr>
          <p:cNvPr id="3806213" name="Text Box 5"/>
          <p:cNvSpPr txBox="1">
            <a:spLocks noChangeArrowheads="1"/>
          </p:cNvSpPr>
          <p:nvPr/>
        </p:nvSpPr>
        <p:spPr bwMode="auto">
          <a:xfrm>
            <a:off x="827088" y="3795713"/>
            <a:ext cx="7932737" cy="230822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The </a:t>
            </a:r>
            <a:r>
              <a:rPr lang="en-GB" altLang="en-US" sz="3600">
                <a:solidFill>
                  <a:srgbClr val="F6F000"/>
                </a:solidFill>
              </a:rPr>
              <a:t>hypothalamus</a:t>
            </a:r>
            <a:r>
              <a:rPr lang="en-GB" altLang="en-US" sz="3600">
                <a:solidFill>
                  <a:schemeClr val="bg1"/>
                </a:solidFill>
              </a:rPr>
              <a:t> is the main interface in the brain between the neurological system and the hormonal system.</a:t>
            </a:r>
            <a:endParaRPr lang="en-US" altLang="en-US" sz="360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3806211"/>
                                        </p:tgtEl>
                                        <p:attrNameLst>
                                          <p:attrName>style.color</p:attrName>
                                        </p:attrNameLst>
                                      </p:cBhvr>
                                      <p:to>
                                        <a:schemeClr val="bg1"/>
                                      </p:to>
                                    </p:animClr>
                                    <p:animClr clrSpc="rgb" dir="cw">
                                      <p:cBhvr>
                                        <p:cTn id="7" dur="250" autoRev="1" fill="hold"/>
                                        <p:tgtEl>
                                          <p:spTgt spid="3806211"/>
                                        </p:tgtEl>
                                        <p:attrNameLst>
                                          <p:attrName>fillcolor</p:attrName>
                                        </p:attrNameLst>
                                      </p:cBhvr>
                                      <p:to>
                                        <a:schemeClr val="bg1"/>
                                      </p:to>
                                    </p:animClr>
                                    <p:set>
                                      <p:cBhvr>
                                        <p:cTn id="8" dur="250" autoRev="1" fill="hold"/>
                                        <p:tgtEl>
                                          <p:spTgt spid="3806211"/>
                                        </p:tgtEl>
                                        <p:attrNameLst>
                                          <p:attrName>fill.type</p:attrName>
                                        </p:attrNameLst>
                                      </p:cBhvr>
                                      <p:to>
                                        <p:strVal val="solid"/>
                                      </p:to>
                                    </p:set>
                                    <p:set>
                                      <p:cBhvr>
                                        <p:cTn id="9" dur="250" autoRev="1" fill="hold"/>
                                        <p:tgtEl>
                                          <p:spTgt spid="3806211"/>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250" autoRev="1" fill="hold"/>
                                        <p:tgtEl>
                                          <p:spTgt spid="3806212"/>
                                        </p:tgtEl>
                                        <p:attrNameLst>
                                          <p:attrName>style.color</p:attrName>
                                        </p:attrNameLst>
                                      </p:cBhvr>
                                      <p:to>
                                        <a:schemeClr val="bg1"/>
                                      </p:to>
                                    </p:animClr>
                                    <p:animClr clrSpc="rgb" dir="cw">
                                      <p:cBhvr>
                                        <p:cTn id="12" dur="250" autoRev="1" fill="hold"/>
                                        <p:tgtEl>
                                          <p:spTgt spid="3806212"/>
                                        </p:tgtEl>
                                        <p:attrNameLst>
                                          <p:attrName>fillcolor</p:attrName>
                                        </p:attrNameLst>
                                      </p:cBhvr>
                                      <p:to>
                                        <a:schemeClr val="bg1"/>
                                      </p:to>
                                    </p:animClr>
                                    <p:set>
                                      <p:cBhvr>
                                        <p:cTn id="13" dur="250" autoRev="1" fill="hold"/>
                                        <p:tgtEl>
                                          <p:spTgt spid="3806212"/>
                                        </p:tgtEl>
                                        <p:attrNameLst>
                                          <p:attrName>fill.type</p:attrName>
                                        </p:attrNameLst>
                                      </p:cBhvr>
                                      <p:to>
                                        <p:strVal val="solid"/>
                                      </p:to>
                                    </p:set>
                                    <p:set>
                                      <p:cBhvr>
                                        <p:cTn id="14" dur="250" autoRev="1" fill="hold"/>
                                        <p:tgtEl>
                                          <p:spTgt spid="3806212"/>
                                        </p:tgtEl>
                                        <p:attrNameLst>
                                          <p:attrName>fill.on</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3806213"/>
                                        </p:tgtEl>
                                        <p:attrNameLst>
                                          <p:attrName>style.visibility</p:attrName>
                                        </p:attrNameLst>
                                      </p:cBhvr>
                                      <p:to>
                                        <p:strVal val="visible"/>
                                      </p:to>
                                    </p:set>
                                    <p:animEffect transition="in" filter="wipe(left)">
                                      <p:cBhvr>
                                        <p:cTn id="17" dur="500"/>
                                        <p:tgtEl>
                                          <p:spTgt spid="3806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6211" grpId="0" animBg="1"/>
      <p:bldP spid="3806212" grpId="0" animBg="1"/>
      <p:bldP spid="38062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7234" name="Text Box 2"/>
          <p:cNvSpPr txBox="1">
            <a:spLocks noChangeArrowheads="1"/>
          </p:cNvSpPr>
          <p:nvPr/>
        </p:nvSpPr>
        <p:spPr bwMode="auto">
          <a:xfrm>
            <a:off x="979488" y="2060575"/>
            <a:ext cx="7185025" cy="3970338"/>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1. Autonomic nervous system      2. Biological rhythms (Clock)                    3. Hormones                                 4. Heart rate                                 5. Blood pressure                         6. Appetite and thirst                    7. Body weight</a:t>
            </a:r>
            <a:endParaRPr lang="en-US" altLang="en-US" sz="3600">
              <a:solidFill>
                <a:schemeClr val="bg1"/>
              </a:solidFill>
            </a:endParaRPr>
          </a:p>
        </p:txBody>
      </p:sp>
      <p:sp>
        <p:nvSpPr>
          <p:cNvPr id="49155" name="Text Box 3"/>
          <p:cNvSpPr txBox="1">
            <a:spLocks noChangeArrowheads="1"/>
          </p:cNvSpPr>
          <p:nvPr/>
        </p:nvSpPr>
        <p:spPr bwMode="auto">
          <a:xfrm>
            <a:off x="827088" y="549275"/>
            <a:ext cx="7993062"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The Hypothalamus regulates</a:t>
            </a:r>
            <a:endParaRPr lang="en-US" altLang="en-US" sz="3600">
              <a:solidFill>
                <a:srgbClr val="F6F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07234"/>
                                        </p:tgtEl>
                                        <p:attrNameLst>
                                          <p:attrName>style.visibility</p:attrName>
                                        </p:attrNameLst>
                                      </p:cBhvr>
                                      <p:to>
                                        <p:strVal val="visible"/>
                                      </p:to>
                                    </p:set>
                                    <p:anim calcmode="discrete" valueType="clr">
                                      <p:cBhvr override="childStyle">
                                        <p:cTn id="7" dur="200"/>
                                        <p:tgtEl>
                                          <p:spTgt spid="3807234"/>
                                        </p:tgtEl>
                                        <p:attrNameLst>
                                          <p:attrName>style.color</p:attrName>
                                        </p:attrNameLst>
                                      </p:cBhvr>
                                      <p:tavLst>
                                        <p:tav tm="0">
                                          <p:val>
                                            <p:clrVal>
                                              <a:schemeClr val="accent2"/>
                                            </p:clrVal>
                                          </p:val>
                                        </p:tav>
                                        <p:tav tm="50000">
                                          <p:val>
                                            <p:clrVal>
                                              <a:schemeClr val="hlink"/>
                                            </p:clrVal>
                                          </p:val>
                                        </p:tav>
                                      </p:tavLst>
                                    </p:anim>
                                    <p:anim calcmode="discrete" valueType="clr">
                                      <p:cBhvr>
                                        <p:cTn id="8" dur="200"/>
                                        <p:tgtEl>
                                          <p:spTgt spid="3807234"/>
                                        </p:tgtEl>
                                        <p:attrNameLst>
                                          <p:attrName>fillcolor</p:attrName>
                                        </p:attrNameLst>
                                      </p:cBhvr>
                                      <p:tavLst>
                                        <p:tav tm="0">
                                          <p:val>
                                            <p:clrVal>
                                              <a:schemeClr val="accent2"/>
                                            </p:clrVal>
                                          </p:val>
                                        </p:tav>
                                        <p:tav tm="50000">
                                          <p:val>
                                            <p:clrVal>
                                              <a:schemeClr val="hlink"/>
                                            </p:clrVal>
                                          </p:val>
                                        </p:tav>
                                      </p:tavLst>
                                    </p:anim>
                                    <p:set>
                                      <p:cBhvr>
                                        <p:cTn id="9" dur="200"/>
                                        <p:tgtEl>
                                          <p:spTgt spid="38072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72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8258" name="Text Box 2"/>
          <p:cNvSpPr txBox="1">
            <a:spLocks noChangeArrowheads="1"/>
          </p:cNvSpPr>
          <p:nvPr/>
        </p:nvSpPr>
        <p:spPr bwMode="auto">
          <a:xfrm>
            <a:off x="26988" y="1557338"/>
            <a:ext cx="8064500" cy="347662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F6F000"/>
                </a:solidFill>
              </a:rPr>
              <a:t>	</a:t>
            </a:r>
            <a:r>
              <a:rPr lang="en-GB" altLang="en-US" sz="3600">
                <a:solidFill>
                  <a:srgbClr val="F6F000"/>
                </a:solidFill>
              </a:rPr>
              <a:t>  </a:t>
            </a:r>
            <a:r>
              <a:rPr lang="en-GB" altLang="en-US" sz="3600">
                <a:solidFill>
                  <a:schemeClr val="bg1"/>
                </a:solidFill>
              </a:rPr>
              <a:t>8. Water balance                               	  9. Body temperature                    	10. Sleep pattern                          	11. Pain                                         	12. Pupillary dilation                  	13. Ovulation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08258"/>
                                        </p:tgtEl>
                                        <p:attrNameLst>
                                          <p:attrName>style.visibility</p:attrName>
                                        </p:attrNameLst>
                                      </p:cBhvr>
                                      <p:to>
                                        <p:strVal val="visible"/>
                                      </p:to>
                                    </p:set>
                                    <p:anim calcmode="discrete" valueType="clr">
                                      <p:cBhvr override="childStyle">
                                        <p:cTn id="7" dur="200"/>
                                        <p:tgtEl>
                                          <p:spTgt spid="3808258"/>
                                        </p:tgtEl>
                                        <p:attrNameLst>
                                          <p:attrName>style.color</p:attrName>
                                        </p:attrNameLst>
                                      </p:cBhvr>
                                      <p:tavLst>
                                        <p:tav tm="0">
                                          <p:val>
                                            <p:clrVal>
                                              <a:schemeClr val="accent2"/>
                                            </p:clrVal>
                                          </p:val>
                                        </p:tav>
                                        <p:tav tm="50000">
                                          <p:val>
                                            <p:clrVal>
                                              <a:schemeClr val="hlink"/>
                                            </p:clrVal>
                                          </p:val>
                                        </p:tav>
                                      </p:tavLst>
                                    </p:anim>
                                    <p:anim calcmode="discrete" valueType="clr">
                                      <p:cBhvr>
                                        <p:cTn id="8" dur="200"/>
                                        <p:tgtEl>
                                          <p:spTgt spid="3808258"/>
                                        </p:tgtEl>
                                        <p:attrNameLst>
                                          <p:attrName>fillcolor</p:attrName>
                                        </p:attrNameLst>
                                      </p:cBhvr>
                                      <p:tavLst>
                                        <p:tav tm="0">
                                          <p:val>
                                            <p:clrVal>
                                              <a:schemeClr val="accent2"/>
                                            </p:clrVal>
                                          </p:val>
                                        </p:tav>
                                        <p:tav tm="50000">
                                          <p:val>
                                            <p:clrVal>
                                              <a:schemeClr val="hlink"/>
                                            </p:clrVal>
                                          </p:val>
                                        </p:tav>
                                      </p:tavLst>
                                    </p:anim>
                                    <p:set>
                                      <p:cBhvr>
                                        <p:cTn id="9" dur="200"/>
                                        <p:tgtEl>
                                          <p:spTgt spid="38082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825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ChangeArrowheads="1"/>
          </p:cNvSpPr>
          <p:nvPr/>
        </p:nvSpPr>
        <p:spPr bwMode="auto">
          <a:xfrm>
            <a:off x="611188" y="549275"/>
            <a:ext cx="7921625" cy="5832475"/>
          </a:xfrm>
          <a:prstGeom prst="rect">
            <a:avLst/>
          </a:prstGeom>
          <a:solidFill>
            <a:schemeClr val="bg1"/>
          </a:solidFill>
          <a:ln w="9525">
            <a:solidFill>
              <a:schemeClr val="bg1"/>
            </a:solidFill>
            <a:miter lim="800000"/>
            <a:headEnd/>
            <a:tailEnd/>
          </a:ln>
          <a:effectLst/>
        </p:spPr>
        <p:txBody>
          <a:bodyPr wrap="none" anchor="ctr"/>
          <a:lstStyle/>
          <a:p>
            <a:pPr eaLnBrk="1" hangingPunct="1"/>
            <a:endParaRPr lang="en-US" altLang="en-US"/>
          </a:p>
        </p:txBody>
      </p:sp>
      <p:pic>
        <p:nvPicPr>
          <p:cNvPr id="51203" name="Picture 2"/>
          <p:cNvPicPr>
            <a:picLocks noChangeAspect="1" noChangeArrowheads="1"/>
          </p:cNvPicPr>
          <p:nvPr/>
        </p:nvPicPr>
        <p:blipFill>
          <a:blip r:embed="rId2" cstate="print"/>
          <a:srcRect/>
          <a:stretch>
            <a:fillRect/>
          </a:stretch>
        </p:blipFill>
        <p:spPr bwMode="auto">
          <a:xfrm>
            <a:off x="2411413" y="549275"/>
            <a:ext cx="4181475" cy="5832475"/>
          </a:xfrm>
          <a:prstGeom prst="rect">
            <a:avLst/>
          </a:prstGeom>
          <a:noFill/>
          <a:ln w="9525">
            <a:noFill/>
            <a:miter lim="800000"/>
            <a:headEnd/>
            <a:tailEnd/>
          </a:ln>
          <a:effectLst/>
        </p:spPr>
      </p:pic>
      <p:sp>
        <p:nvSpPr>
          <p:cNvPr id="51204" name="Text Box 3"/>
          <p:cNvSpPr txBox="1">
            <a:spLocks noChangeArrowheads="1"/>
          </p:cNvSpPr>
          <p:nvPr/>
        </p:nvSpPr>
        <p:spPr bwMode="auto">
          <a:xfrm>
            <a:off x="755650" y="1125538"/>
            <a:ext cx="2159000" cy="579437"/>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GB" altLang="en-US" sz="3200">
                <a:solidFill>
                  <a:srgbClr val="FF0000"/>
                </a:solidFill>
              </a:rPr>
              <a:t>Thalamus</a:t>
            </a:r>
            <a:endParaRPr lang="en-US" altLang="en-US" sz="3200">
              <a:solidFill>
                <a:srgbClr val="FF0000"/>
              </a:solidFill>
            </a:endParaRPr>
          </a:p>
        </p:txBody>
      </p:sp>
      <p:sp>
        <p:nvSpPr>
          <p:cNvPr id="51205" name="Text Box 4"/>
          <p:cNvSpPr txBox="1">
            <a:spLocks noChangeArrowheads="1"/>
          </p:cNvSpPr>
          <p:nvPr/>
        </p:nvSpPr>
        <p:spPr bwMode="auto">
          <a:xfrm>
            <a:off x="4211638" y="1557338"/>
            <a:ext cx="3024187" cy="579437"/>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GB" altLang="en-US" sz="3200">
                <a:solidFill>
                  <a:srgbClr val="FF0000"/>
                </a:solidFill>
              </a:rPr>
              <a:t>Hypothalamus</a:t>
            </a:r>
            <a:endParaRPr lang="en-US" altLang="en-US" sz="3200">
              <a:solidFill>
                <a:srgbClr val="FF0000"/>
              </a:solidFill>
            </a:endParaRPr>
          </a:p>
        </p:txBody>
      </p:sp>
      <p:sp>
        <p:nvSpPr>
          <p:cNvPr id="3809285" name="Text Box 5"/>
          <p:cNvSpPr txBox="1">
            <a:spLocks noChangeArrowheads="1"/>
          </p:cNvSpPr>
          <p:nvPr/>
        </p:nvSpPr>
        <p:spPr bwMode="auto">
          <a:xfrm>
            <a:off x="5292725" y="4221163"/>
            <a:ext cx="3168650"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a:solidFill>
                  <a:srgbClr val="FF3300"/>
                </a:solidFill>
              </a:rPr>
              <a:t>1</a:t>
            </a:r>
            <a:r>
              <a:rPr lang="en-GB" altLang="en-US" sz="2400" baseline="30000">
                <a:solidFill>
                  <a:srgbClr val="FF3300"/>
                </a:solidFill>
              </a:rPr>
              <a:t>st</a:t>
            </a:r>
            <a:r>
              <a:rPr lang="en-GB" altLang="en-US" sz="2400">
                <a:solidFill>
                  <a:srgbClr val="FF3300"/>
                </a:solidFill>
              </a:rPr>
              <a:t> order neurones</a:t>
            </a:r>
            <a:endParaRPr lang="en-US" altLang="en-US" sz="2400">
              <a:solidFill>
                <a:srgbClr val="FF3300"/>
              </a:solidFill>
            </a:endParaRPr>
          </a:p>
        </p:txBody>
      </p:sp>
      <p:sp>
        <p:nvSpPr>
          <p:cNvPr id="3809286" name="Text Box 6"/>
          <p:cNvSpPr txBox="1">
            <a:spLocks noChangeArrowheads="1"/>
          </p:cNvSpPr>
          <p:nvPr/>
        </p:nvSpPr>
        <p:spPr bwMode="auto">
          <a:xfrm>
            <a:off x="1331913" y="4149725"/>
            <a:ext cx="1741487" cy="822325"/>
          </a:xfrm>
          <a:prstGeom prst="rect">
            <a:avLst/>
          </a:prstGeom>
          <a:noFill/>
          <a:ln w="9525">
            <a:noFill/>
            <a:miter lim="800000"/>
            <a:headEnd/>
            <a:tailEnd/>
          </a:ln>
          <a:effectLst/>
        </p:spPr>
        <p:txBody>
          <a:bodyPr>
            <a:spAutoFit/>
          </a:bodyPr>
          <a:lstStyle/>
          <a:p>
            <a:pPr eaLnBrk="1" hangingPunct="1">
              <a:spcBef>
                <a:spcPct val="50000"/>
              </a:spcBef>
            </a:pPr>
            <a:r>
              <a:rPr lang="en-GB" altLang="en-US" sz="2400">
                <a:solidFill>
                  <a:srgbClr val="FF3300"/>
                </a:solidFill>
              </a:rPr>
              <a:t>2nd order neurones</a:t>
            </a:r>
            <a:endParaRPr lang="en-US" altLang="en-US" sz="2400">
              <a:solidFill>
                <a:srgbClr val="FF3300"/>
              </a:solidFill>
            </a:endParaRPr>
          </a:p>
        </p:txBody>
      </p:sp>
      <p:sp>
        <p:nvSpPr>
          <p:cNvPr id="3809287" name="Text Box 7"/>
          <p:cNvSpPr txBox="1">
            <a:spLocks noChangeArrowheads="1"/>
          </p:cNvSpPr>
          <p:nvPr/>
        </p:nvSpPr>
        <p:spPr bwMode="auto">
          <a:xfrm>
            <a:off x="4500563" y="638175"/>
            <a:ext cx="3168650" cy="457200"/>
          </a:xfrm>
          <a:prstGeom prst="rect">
            <a:avLst/>
          </a:prstGeom>
          <a:noFill/>
          <a:ln w="9525">
            <a:noFill/>
            <a:miter lim="800000"/>
            <a:headEnd/>
            <a:tailEnd/>
          </a:ln>
          <a:effectLst/>
        </p:spPr>
        <p:txBody>
          <a:bodyPr>
            <a:spAutoFit/>
          </a:bodyPr>
          <a:lstStyle/>
          <a:p>
            <a:pPr eaLnBrk="1" hangingPunct="1">
              <a:spcBef>
                <a:spcPct val="50000"/>
              </a:spcBef>
            </a:pPr>
            <a:r>
              <a:rPr lang="en-GB" altLang="en-US" sz="2400">
                <a:solidFill>
                  <a:srgbClr val="FF3300"/>
                </a:solidFill>
              </a:rPr>
              <a:t>3rd order neurones</a:t>
            </a:r>
            <a:endParaRPr lang="en-US" altLang="en-US" sz="2400">
              <a:solidFill>
                <a:srgbClr val="FF33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809285"/>
                                        </p:tgtEl>
                                        <p:attrNameLst>
                                          <p:attrName>style.visibility</p:attrName>
                                        </p:attrNameLst>
                                      </p:cBhvr>
                                      <p:to>
                                        <p:strVal val="visible"/>
                                      </p:to>
                                    </p:set>
                                    <p:animEffect transition="in" filter="fade">
                                      <p:cBhvr>
                                        <p:cTn id="7" dur="2000"/>
                                        <p:tgtEl>
                                          <p:spTgt spid="3809285"/>
                                        </p:tgtEl>
                                      </p:cBhvr>
                                    </p:animEffect>
                                  </p:childTnLst>
                                </p:cTn>
                              </p:par>
                            </p:childTnLst>
                          </p:cTn>
                        </p:par>
                        <p:par>
                          <p:cTn id="8" fill="hold" nodeType="afterGroup">
                            <p:stCondLst>
                              <p:cond delay="2500"/>
                            </p:stCondLst>
                            <p:childTnLst>
                              <p:par>
                                <p:cTn id="9" presetID="10" presetClass="entr" presetSubtype="0" fill="hold" grpId="0" nodeType="afterEffect">
                                  <p:stCondLst>
                                    <p:cond delay="1000"/>
                                  </p:stCondLst>
                                  <p:childTnLst>
                                    <p:set>
                                      <p:cBhvr>
                                        <p:cTn id="10" dur="1" fill="hold">
                                          <p:stCondLst>
                                            <p:cond delay="0"/>
                                          </p:stCondLst>
                                        </p:cTn>
                                        <p:tgtEl>
                                          <p:spTgt spid="3809286"/>
                                        </p:tgtEl>
                                        <p:attrNameLst>
                                          <p:attrName>style.visibility</p:attrName>
                                        </p:attrNameLst>
                                      </p:cBhvr>
                                      <p:to>
                                        <p:strVal val="visible"/>
                                      </p:to>
                                    </p:set>
                                    <p:animEffect transition="in" filter="fade">
                                      <p:cBhvr>
                                        <p:cTn id="11" dur="2000"/>
                                        <p:tgtEl>
                                          <p:spTgt spid="3809286"/>
                                        </p:tgtEl>
                                      </p:cBhvr>
                                    </p:animEffect>
                                  </p:childTnLst>
                                </p:cTn>
                              </p:par>
                            </p:childTnLst>
                          </p:cTn>
                        </p:par>
                        <p:par>
                          <p:cTn id="12" fill="hold" nodeType="afterGroup">
                            <p:stCondLst>
                              <p:cond delay="5500"/>
                            </p:stCondLst>
                            <p:childTnLst>
                              <p:par>
                                <p:cTn id="13" presetID="10" presetClass="entr" presetSubtype="0" fill="hold" grpId="0" nodeType="afterEffect">
                                  <p:stCondLst>
                                    <p:cond delay="0"/>
                                  </p:stCondLst>
                                  <p:childTnLst>
                                    <p:set>
                                      <p:cBhvr>
                                        <p:cTn id="14" dur="1" fill="hold">
                                          <p:stCondLst>
                                            <p:cond delay="0"/>
                                          </p:stCondLst>
                                        </p:cTn>
                                        <p:tgtEl>
                                          <p:spTgt spid="3809287"/>
                                        </p:tgtEl>
                                        <p:attrNameLst>
                                          <p:attrName>style.visibility</p:attrName>
                                        </p:attrNameLst>
                                      </p:cBhvr>
                                      <p:to>
                                        <p:strVal val="visible"/>
                                      </p:to>
                                    </p:set>
                                    <p:animEffect transition="in" filter="fade">
                                      <p:cBhvr>
                                        <p:cTn id="15" dur="2000"/>
                                        <p:tgtEl>
                                          <p:spTgt spid="3809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285" grpId="0"/>
      <p:bldP spid="3809286" grpId="0"/>
      <p:bldP spid="380928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900113" y="1211263"/>
            <a:ext cx="7516812" cy="4435475"/>
          </a:xfrm>
          <a:prstGeom prst="rect">
            <a:avLst/>
          </a:prstGeom>
          <a:noFill/>
          <a:ln w="9525">
            <a:noFill/>
            <a:miter lim="800000"/>
            <a:headEnd/>
            <a:tailEnd/>
          </a:ln>
          <a:effectLst/>
        </p:spPr>
        <p:txBody>
          <a:bodyPr>
            <a:spAutoFit/>
          </a:bodyPr>
          <a:lstStyle/>
          <a:p>
            <a:pPr eaLnBrk="1" hangingPunct="1">
              <a:lnSpc>
                <a:spcPct val="98000"/>
              </a:lnSpc>
              <a:spcBef>
                <a:spcPct val="50000"/>
              </a:spcBef>
            </a:pPr>
            <a:r>
              <a:rPr lang="en-GB" altLang="en-US" sz="3600">
                <a:solidFill>
                  <a:srgbClr val="F6F000"/>
                </a:solidFill>
              </a:rPr>
              <a:t>All sensory</a:t>
            </a:r>
            <a:r>
              <a:rPr lang="en-GB" altLang="en-US" sz="3600">
                <a:solidFill>
                  <a:schemeClr val="bg1"/>
                </a:solidFill>
              </a:rPr>
              <a:t> information travels either directly or indirectly to the </a:t>
            </a:r>
            <a:r>
              <a:rPr lang="en-GB" altLang="en-US" sz="3600">
                <a:solidFill>
                  <a:srgbClr val="F6F000"/>
                </a:solidFill>
              </a:rPr>
              <a:t>thalamus </a:t>
            </a:r>
            <a:r>
              <a:rPr lang="en-GB" altLang="en-US" sz="3600">
                <a:solidFill>
                  <a:schemeClr val="bg1"/>
                </a:solidFill>
              </a:rPr>
              <a:t>and from there third order neurons relay information to the sensory cortex for a motor response if required and to the </a:t>
            </a:r>
            <a:r>
              <a:rPr lang="en-GB" altLang="en-US" sz="3600">
                <a:solidFill>
                  <a:srgbClr val="F6F000"/>
                </a:solidFill>
              </a:rPr>
              <a:t>hypothalamus</a:t>
            </a:r>
            <a:r>
              <a:rPr lang="en-GB" altLang="en-US" sz="3600">
                <a:solidFill>
                  <a:schemeClr val="bg1"/>
                </a:solidFill>
              </a:rPr>
              <a:t> for any autonomic and / or any hormonal response.</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647700" y="476250"/>
            <a:ext cx="7848600" cy="6102350"/>
          </a:xfrm>
          <a:prstGeom prst="rect">
            <a:avLst/>
          </a:prstGeom>
          <a:noFill/>
          <a:ln w="9525">
            <a:noFill/>
            <a:miter lim="800000"/>
            <a:headEnd/>
            <a:tailEnd/>
          </a:ln>
          <a:effectLst/>
        </p:spPr>
        <p:txBody>
          <a:bodyPr>
            <a:spAutoFit/>
          </a:bodyPr>
          <a:lstStyle/>
          <a:p>
            <a:pPr eaLnBrk="1" hangingPunct="1">
              <a:lnSpc>
                <a:spcPct val="102000"/>
              </a:lnSpc>
              <a:spcBef>
                <a:spcPct val="50000"/>
              </a:spcBef>
            </a:pPr>
            <a:r>
              <a:rPr lang="en-GB" altLang="en-US" sz="3600">
                <a:solidFill>
                  <a:srgbClr val="F6F000"/>
                </a:solidFill>
              </a:rPr>
              <a:t>The Hypothalamus secretes 6 releasing hormones</a:t>
            </a:r>
          </a:p>
          <a:p>
            <a:pPr eaLnBrk="1" hangingPunct="1">
              <a:lnSpc>
                <a:spcPct val="102000"/>
              </a:lnSpc>
              <a:spcBef>
                <a:spcPct val="50000"/>
              </a:spcBef>
            </a:pPr>
            <a:r>
              <a:rPr lang="en-GB" altLang="en-US" sz="2800">
                <a:solidFill>
                  <a:schemeClr val="bg1"/>
                </a:solidFill>
              </a:rPr>
              <a:t>CRH = Corticotrophin Releasing Hormone</a:t>
            </a:r>
          </a:p>
          <a:p>
            <a:pPr eaLnBrk="1" hangingPunct="1">
              <a:lnSpc>
                <a:spcPct val="102000"/>
              </a:lnSpc>
              <a:spcBef>
                <a:spcPct val="50000"/>
              </a:spcBef>
            </a:pPr>
            <a:r>
              <a:rPr lang="en-GB" altLang="en-US" sz="2800">
                <a:solidFill>
                  <a:schemeClr val="bg1"/>
                </a:solidFill>
              </a:rPr>
              <a:t>TRH = Thyrotrophin Releasing Hormone</a:t>
            </a:r>
          </a:p>
          <a:p>
            <a:pPr eaLnBrk="1" hangingPunct="1">
              <a:lnSpc>
                <a:spcPct val="102000"/>
              </a:lnSpc>
              <a:spcBef>
                <a:spcPct val="50000"/>
              </a:spcBef>
            </a:pPr>
            <a:r>
              <a:rPr lang="en-GB" altLang="en-US" sz="2800">
                <a:solidFill>
                  <a:schemeClr val="bg1"/>
                </a:solidFill>
              </a:rPr>
              <a:t>GnRH = Gonadotrophin Releasing Hormone</a:t>
            </a:r>
          </a:p>
          <a:p>
            <a:pPr eaLnBrk="1" hangingPunct="1">
              <a:lnSpc>
                <a:spcPct val="102000"/>
              </a:lnSpc>
              <a:spcBef>
                <a:spcPct val="50000"/>
              </a:spcBef>
            </a:pPr>
            <a:r>
              <a:rPr lang="en-GB" altLang="en-US" sz="2800">
                <a:solidFill>
                  <a:schemeClr val="bg1"/>
                </a:solidFill>
              </a:rPr>
              <a:t>GRH = Growth Releasing Hormone</a:t>
            </a:r>
          </a:p>
          <a:p>
            <a:pPr eaLnBrk="1" hangingPunct="1">
              <a:lnSpc>
                <a:spcPct val="102000"/>
              </a:lnSpc>
              <a:spcBef>
                <a:spcPct val="50000"/>
              </a:spcBef>
            </a:pPr>
            <a:r>
              <a:rPr lang="en-GB" altLang="en-US" sz="2800">
                <a:solidFill>
                  <a:schemeClr val="bg1"/>
                </a:solidFill>
              </a:rPr>
              <a:t>Somatostatin = Growth Hormone Release – 			       Inhibiting Hormone</a:t>
            </a:r>
          </a:p>
          <a:p>
            <a:pPr eaLnBrk="1" hangingPunct="1">
              <a:lnSpc>
                <a:spcPct val="102000"/>
              </a:lnSpc>
              <a:spcBef>
                <a:spcPct val="50000"/>
              </a:spcBef>
            </a:pPr>
            <a:r>
              <a:rPr lang="en-GB" altLang="en-US" sz="2800">
                <a:solidFill>
                  <a:schemeClr val="bg1"/>
                </a:solidFill>
              </a:rPr>
              <a:t>PRIH = Prolactin Release – Inhibiting Hormone</a:t>
            </a:r>
            <a:endParaRPr lang="en-US" altLang="en-US" sz="2800">
              <a:solidFill>
                <a:schemeClr val="bg1"/>
              </a:solidFil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827088" y="549275"/>
            <a:ext cx="7218362" cy="341630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They are released in a pulastile</a:t>
            </a:r>
            <a:r>
              <a:rPr lang="en-GB" altLang="en-US" sz="3600">
                <a:solidFill>
                  <a:srgbClr val="F6F000"/>
                </a:solidFill>
              </a:rPr>
              <a:t>     </a:t>
            </a:r>
            <a:r>
              <a:rPr lang="en-GB" altLang="en-US" sz="3600">
                <a:solidFill>
                  <a:schemeClr val="bg1"/>
                </a:solidFill>
              </a:rPr>
              <a:t>manner from the hypothalamic nerve fibre endings and travel through a special portal system to the anterior lobe of the pituitary gland.</a:t>
            </a:r>
          </a:p>
        </p:txBody>
      </p:sp>
      <p:sp>
        <p:nvSpPr>
          <p:cNvPr id="3812356" name="Text Box 4"/>
          <p:cNvSpPr txBox="1">
            <a:spLocks noChangeArrowheads="1"/>
          </p:cNvSpPr>
          <p:nvPr/>
        </p:nvSpPr>
        <p:spPr bwMode="auto">
          <a:xfrm>
            <a:off x="847725" y="4437063"/>
            <a:ext cx="7470775" cy="1754187"/>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Each </a:t>
            </a:r>
            <a:r>
              <a:rPr lang="en-GB" altLang="en-US" sz="3600">
                <a:solidFill>
                  <a:srgbClr val="F6F000"/>
                </a:solidFill>
              </a:rPr>
              <a:t>pituitary hormone</a:t>
            </a:r>
            <a:r>
              <a:rPr lang="en-GB" altLang="en-US" sz="3600">
                <a:solidFill>
                  <a:schemeClr val="bg1"/>
                </a:solidFill>
              </a:rPr>
              <a:t> is under tonic control of at least one hypothalamic hormone.</a:t>
            </a:r>
            <a:endParaRPr lang="en-US" altLang="en-US" sz="360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812356"/>
                                        </p:tgtEl>
                                        <p:attrNameLst>
                                          <p:attrName>style.visibility</p:attrName>
                                        </p:attrNameLst>
                                      </p:cBhvr>
                                      <p:to>
                                        <p:strVal val="visible"/>
                                      </p:to>
                                    </p:set>
                                    <p:animEffect transition="in" filter="wipe(left)">
                                      <p:cBhvr>
                                        <p:cTn id="7" dur="500"/>
                                        <p:tgtEl>
                                          <p:spTgt spid="3812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235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71475" y="679450"/>
            <a:ext cx="8497888" cy="5356225"/>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chemeClr val="bg1"/>
                </a:solidFill>
              </a:rPr>
              <a:t>Corticotrophin releasing hormone</a:t>
            </a:r>
          </a:p>
          <a:p>
            <a:pPr algn="ctr" eaLnBrk="1" hangingPunct="1">
              <a:spcBef>
                <a:spcPct val="50000"/>
              </a:spcBef>
            </a:pPr>
            <a:r>
              <a:rPr lang="en-GB" altLang="en-US" sz="3600">
                <a:solidFill>
                  <a:schemeClr val="bg1"/>
                </a:solidFill>
              </a:rPr>
              <a:t>(CRH)</a:t>
            </a:r>
          </a:p>
          <a:p>
            <a:pPr algn="ctr" eaLnBrk="1" hangingPunct="1">
              <a:spcBef>
                <a:spcPct val="50000"/>
              </a:spcBef>
            </a:pPr>
            <a:endParaRPr lang="en-GB" altLang="en-US" sz="3600">
              <a:solidFill>
                <a:schemeClr val="bg1"/>
              </a:solidFill>
            </a:endParaRPr>
          </a:p>
          <a:p>
            <a:pPr algn="ctr" eaLnBrk="1" hangingPunct="1">
              <a:spcBef>
                <a:spcPct val="50000"/>
              </a:spcBef>
            </a:pPr>
            <a:endParaRPr lang="en-GB" altLang="en-US" sz="3600">
              <a:solidFill>
                <a:schemeClr val="bg1"/>
              </a:solidFill>
              <a:latin typeface="Arial Unicode MS" pitchFamily="34" charset="-128"/>
            </a:endParaRPr>
          </a:p>
          <a:p>
            <a:pPr algn="ctr" eaLnBrk="1" hangingPunct="1">
              <a:spcBef>
                <a:spcPct val="50000"/>
              </a:spcBef>
            </a:pPr>
            <a:endParaRPr lang="en-GB" altLang="en-US" sz="3600">
              <a:solidFill>
                <a:schemeClr val="bg1"/>
              </a:solidFill>
              <a:latin typeface="Arial Unicode MS" pitchFamily="34" charset="-128"/>
            </a:endParaRPr>
          </a:p>
          <a:p>
            <a:pPr eaLnBrk="1" hangingPunct="1">
              <a:spcBef>
                <a:spcPct val="50000"/>
              </a:spcBef>
            </a:pPr>
            <a:r>
              <a:rPr lang="en-GB" altLang="en-US" sz="3600">
                <a:solidFill>
                  <a:schemeClr val="bg1"/>
                </a:solidFill>
              </a:rPr>
              <a:t>                           ACTH                                    	Adrenocorticotrophic hormone</a:t>
            </a:r>
            <a:endParaRPr lang="en-US" altLang="en-US" sz="3600">
              <a:solidFill>
                <a:schemeClr val="bg1"/>
              </a:solidFill>
            </a:endParaRPr>
          </a:p>
        </p:txBody>
      </p:sp>
      <p:sp>
        <p:nvSpPr>
          <p:cNvPr id="3814403" name="AutoShape 3"/>
          <p:cNvSpPr>
            <a:spLocks noChangeArrowheads="1"/>
          </p:cNvSpPr>
          <p:nvPr/>
        </p:nvSpPr>
        <p:spPr bwMode="auto">
          <a:xfrm>
            <a:off x="3959225" y="2132013"/>
            <a:ext cx="1223963" cy="2592387"/>
          </a:xfrm>
          <a:prstGeom prst="downArrow">
            <a:avLst>
              <a:gd name="adj1" fmla="val 50000"/>
              <a:gd name="adj2" fmla="val 52951"/>
            </a:avLst>
          </a:prstGeom>
          <a:solidFill>
            <a:srgbClr val="009900"/>
          </a:solidFill>
          <a:ln w="9525">
            <a:noFill/>
            <a:miter lim="800000"/>
            <a:headEnd/>
            <a:tailEnd/>
          </a:ln>
          <a:effectLst/>
        </p:spPr>
        <p:txBody>
          <a:bodyPr vert="eaVert" wrap="none" anchor="ctr"/>
          <a:lstStyle/>
          <a:p>
            <a:pPr eaLnBrk="1" hangingPunct="1"/>
            <a:endParaRPr lang="en-US" altLang="en-US"/>
          </a:p>
        </p:txBody>
      </p:sp>
      <p:sp>
        <p:nvSpPr>
          <p:cNvPr id="3814404" name="Text Box 4"/>
          <p:cNvSpPr txBox="1">
            <a:spLocks noChangeArrowheads="1"/>
          </p:cNvSpPr>
          <p:nvPr/>
        </p:nvSpPr>
        <p:spPr bwMode="auto">
          <a:xfrm>
            <a:off x="4260850" y="3357563"/>
            <a:ext cx="720725" cy="396875"/>
          </a:xfrm>
          <a:prstGeom prst="rect">
            <a:avLst/>
          </a:prstGeom>
          <a:noFill/>
          <a:ln w="9525">
            <a:noFill/>
            <a:miter lim="800000"/>
            <a:headEnd/>
            <a:tailEnd/>
          </a:ln>
          <a:effectLst/>
        </p:spPr>
        <p:txBody>
          <a:bodyPr>
            <a:spAutoFit/>
          </a:bodyPr>
          <a:lstStyle/>
          <a:p>
            <a:pPr eaLnBrk="1" hangingPunct="1">
              <a:spcBef>
                <a:spcPct val="50000"/>
              </a:spcBef>
            </a:pPr>
            <a:r>
              <a:rPr lang="en-GB" altLang="en-US" sz="2000">
                <a:solidFill>
                  <a:schemeClr val="bg1"/>
                </a:solidFill>
                <a:latin typeface="Arial Unicode MS" pitchFamily="34" charset="-128"/>
              </a:rPr>
              <a:t>+ ve</a:t>
            </a:r>
            <a:endParaRPr lang="en-US" altLang="en-US" sz="2000">
              <a:solidFill>
                <a:schemeClr val="bg1"/>
              </a:solidFill>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14403"/>
                                        </p:tgtEl>
                                        <p:attrNameLst>
                                          <p:attrName>style.visibility</p:attrName>
                                        </p:attrNameLst>
                                      </p:cBhvr>
                                      <p:to>
                                        <p:strVal val="visible"/>
                                      </p:to>
                                    </p:set>
                                    <p:animEffect transition="in" filter="wipe(up)">
                                      <p:cBhvr>
                                        <p:cTn id="7" dur="500"/>
                                        <p:tgtEl>
                                          <p:spTgt spid="38144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14404"/>
                                        </p:tgtEl>
                                        <p:attrNameLst>
                                          <p:attrName>style.visibility</p:attrName>
                                        </p:attrNameLst>
                                      </p:cBhvr>
                                      <p:to>
                                        <p:strVal val="visible"/>
                                      </p:to>
                                    </p:set>
                                    <p:animEffect transition="in" filter="wipe(down)">
                                      <p:cBhvr>
                                        <p:cTn id="10" dur="500"/>
                                        <p:tgtEl>
                                          <p:spTgt spid="3814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4403" grpId="0" animBg="1"/>
      <p:bldP spid="381440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30213" y="549275"/>
            <a:ext cx="8281987" cy="5354638"/>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chemeClr val="bg1"/>
                </a:solidFill>
              </a:rPr>
              <a:t>Thyrotrophin releasing hormone</a:t>
            </a:r>
          </a:p>
          <a:p>
            <a:pPr algn="ctr" eaLnBrk="1" hangingPunct="1">
              <a:spcBef>
                <a:spcPct val="50000"/>
              </a:spcBef>
            </a:pPr>
            <a:r>
              <a:rPr lang="en-GB" altLang="en-US" sz="3600">
                <a:solidFill>
                  <a:schemeClr val="bg1"/>
                </a:solidFill>
              </a:rPr>
              <a:t>(TRH)</a:t>
            </a:r>
          </a:p>
          <a:p>
            <a:pPr algn="ctr" eaLnBrk="1" hangingPunct="1">
              <a:spcBef>
                <a:spcPct val="50000"/>
              </a:spcBef>
            </a:pPr>
            <a:endParaRPr lang="en-GB" altLang="en-US" sz="3600">
              <a:solidFill>
                <a:schemeClr val="bg1"/>
              </a:solidFill>
            </a:endParaRPr>
          </a:p>
          <a:p>
            <a:pPr algn="ctr" eaLnBrk="1" hangingPunct="1">
              <a:spcBef>
                <a:spcPct val="50000"/>
              </a:spcBef>
            </a:pPr>
            <a:endParaRPr lang="en-GB" altLang="en-US" sz="3600">
              <a:solidFill>
                <a:schemeClr val="bg1"/>
              </a:solidFill>
              <a:latin typeface="Arial Unicode MS" pitchFamily="34" charset="-128"/>
            </a:endParaRPr>
          </a:p>
          <a:p>
            <a:pPr algn="ctr" eaLnBrk="1" hangingPunct="1">
              <a:spcBef>
                <a:spcPct val="50000"/>
              </a:spcBef>
            </a:pPr>
            <a:endParaRPr lang="en-GB" altLang="en-US" sz="3600">
              <a:solidFill>
                <a:schemeClr val="bg1"/>
              </a:solidFill>
              <a:latin typeface="Arial Unicode MS" pitchFamily="34" charset="-128"/>
            </a:endParaRPr>
          </a:p>
          <a:p>
            <a:pPr eaLnBrk="1" hangingPunct="1">
              <a:spcBef>
                <a:spcPct val="50000"/>
              </a:spcBef>
            </a:pPr>
            <a:r>
              <a:rPr lang="en-GB" altLang="en-US" sz="3600">
                <a:solidFill>
                  <a:schemeClr val="bg1"/>
                </a:solidFill>
              </a:rPr>
              <a:t>                            TSH                                                               	Thyroid stimulating hormone</a:t>
            </a:r>
            <a:endParaRPr lang="en-US" altLang="en-US" sz="3600">
              <a:solidFill>
                <a:schemeClr val="bg1"/>
              </a:solidFill>
            </a:endParaRPr>
          </a:p>
        </p:txBody>
      </p:sp>
      <p:sp>
        <p:nvSpPr>
          <p:cNvPr id="3815427" name="AutoShape 3"/>
          <p:cNvSpPr>
            <a:spLocks noChangeArrowheads="1"/>
          </p:cNvSpPr>
          <p:nvPr/>
        </p:nvSpPr>
        <p:spPr bwMode="auto">
          <a:xfrm>
            <a:off x="3979863" y="2132013"/>
            <a:ext cx="1223962" cy="2592387"/>
          </a:xfrm>
          <a:prstGeom prst="downArrow">
            <a:avLst>
              <a:gd name="adj1" fmla="val 50000"/>
              <a:gd name="adj2" fmla="val 52951"/>
            </a:avLst>
          </a:prstGeom>
          <a:solidFill>
            <a:srgbClr val="009900"/>
          </a:solidFill>
          <a:ln w="9525">
            <a:noFill/>
            <a:miter lim="800000"/>
            <a:headEnd/>
            <a:tailEnd/>
          </a:ln>
          <a:effectLst/>
        </p:spPr>
        <p:txBody>
          <a:bodyPr vert="eaVert" wrap="none" anchor="ctr"/>
          <a:lstStyle/>
          <a:p>
            <a:pPr eaLnBrk="1" hangingPunct="1"/>
            <a:endParaRPr lang="en-US" altLang="en-US"/>
          </a:p>
        </p:txBody>
      </p:sp>
      <p:sp>
        <p:nvSpPr>
          <p:cNvPr id="3815428" name="Text Box 4"/>
          <p:cNvSpPr txBox="1">
            <a:spLocks noChangeArrowheads="1"/>
          </p:cNvSpPr>
          <p:nvPr/>
        </p:nvSpPr>
        <p:spPr bwMode="auto">
          <a:xfrm>
            <a:off x="4232275" y="3357563"/>
            <a:ext cx="720725" cy="396875"/>
          </a:xfrm>
          <a:prstGeom prst="rect">
            <a:avLst/>
          </a:prstGeom>
          <a:noFill/>
          <a:ln w="9525">
            <a:noFill/>
            <a:miter lim="800000"/>
            <a:headEnd/>
            <a:tailEnd/>
          </a:ln>
          <a:effectLst/>
        </p:spPr>
        <p:txBody>
          <a:bodyPr>
            <a:spAutoFit/>
          </a:bodyPr>
          <a:lstStyle/>
          <a:p>
            <a:pPr eaLnBrk="1" hangingPunct="1">
              <a:spcBef>
                <a:spcPct val="50000"/>
              </a:spcBef>
            </a:pPr>
            <a:r>
              <a:rPr lang="en-GB" altLang="en-US" sz="2000">
                <a:solidFill>
                  <a:schemeClr val="bg1"/>
                </a:solidFill>
                <a:latin typeface="Arial Unicode MS" pitchFamily="34" charset="-128"/>
              </a:rPr>
              <a:t>+ ve</a:t>
            </a:r>
            <a:endParaRPr lang="en-US" altLang="en-US" sz="2000">
              <a:solidFill>
                <a:schemeClr val="bg1"/>
              </a:solidFill>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15427"/>
                                        </p:tgtEl>
                                        <p:attrNameLst>
                                          <p:attrName>style.visibility</p:attrName>
                                        </p:attrNameLst>
                                      </p:cBhvr>
                                      <p:to>
                                        <p:strVal val="visible"/>
                                      </p:to>
                                    </p:set>
                                    <p:animEffect transition="in" filter="wipe(up)">
                                      <p:cBhvr>
                                        <p:cTn id="7" dur="500"/>
                                        <p:tgtEl>
                                          <p:spTgt spid="38154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15428"/>
                                        </p:tgtEl>
                                        <p:attrNameLst>
                                          <p:attrName>style.visibility</p:attrName>
                                        </p:attrNameLst>
                                      </p:cBhvr>
                                      <p:to>
                                        <p:strVal val="visible"/>
                                      </p:to>
                                    </p:set>
                                    <p:animEffect transition="in" filter="wipe(down)">
                                      <p:cBhvr>
                                        <p:cTn id="10" dur="500"/>
                                        <p:tgtEl>
                                          <p:spTgt spid="3815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5427" grpId="0" animBg="1"/>
      <p:bldP spid="38154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11188" y="549275"/>
            <a:ext cx="7921625" cy="5759450"/>
          </a:xfrm>
          <a:prstGeom prst="rect">
            <a:avLst/>
          </a:prstGeom>
          <a:solidFill>
            <a:schemeClr val="bg1"/>
          </a:solidFill>
          <a:ln w="9525" algn="ctr">
            <a:solidFill>
              <a:schemeClr val="tx1"/>
            </a:solidFill>
            <a:round/>
            <a:headEnd/>
            <a:tailEnd/>
          </a:ln>
        </p:spPr>
        <p:txBody>
          <a:bodyPr/>
          <a:lstStyle/>
          <a:p>
            <a:pPr eaLnBrk="1" hangingPunct="1"/>
            <a:endParaRPr lang="en-US" altLang="en-US"/>
          </a:p>
        </p:txBody>
      </p:sp>
      <p:pic>
        <p:nvPicPr>
          <p:cNvPr id="8195" name="Picture 1"/>
          <p:cNvPicPr>
            <a:picLocks noChangeAspect="1"/>
          </p:cNvPicPr>
          <p:nvPr/>
        </p:nvPicPr>
        <p:blipFill>
          <a:blip r:embed="rId2" cstate="print"/>
          <a:srcRect/>
          <a:stretch>
            <a:fillRect/>
          </a:stretch>
        </p:blipFill>
        <p:spPr bwMode="auto">
          <a:xfrm>
            <a:off x="763588" y="576263"/>
            <a:ext cx="7616825" cy="3990975"/>
          </a:xfrm>
          <a:prstGeom prst="rect">
            <a:avLst/>
          </a:prstGeom>
          <a:noFill/>
          <a:ln w="9525">
            <a:noFill/>
            <a:miter lim="800000"/>
            <a:headEnd/>
            <a:tailEnd/>
          </a:ln>
        </p:spPr>
      </p:pic>
      <p:sp>
        <p:nvSpPr>
          <p:cNvPr id="8196" name="TextBox 3"/>
          <p:cNvSpPr txBox="1">
            <a:spLocks noChangeArrowheads="1"/>
          </p:cNvSpPr>
          <p:nvPr/>
        </p:nvSpPr>
        <p:spPr bwMode="auto">
          <a:xfrm>
            <a:off x="763588" y="4567238"/>
            <a:ext cx="7616825" cy="1754187"/>
          </a:xfrm>
          <a:prstGeom prst="rect">
            <a:avLst/>
          </a:prstGeom>
          <a:noFill/>
          <a:ln w="9525">
            <a:noFill/>
            <a:miter lim="800000"/>
            <a:headEnd/>
            <a:tailEnd/>
          </a:ln>
        </p:spPr>
        <p:txBody>
          <a:bodyPr>
            <a:spAutoFit/>
          </a:bodyPr>
          <a:lstStyle/>
          <a:p>
            <a:r>
              <a:rPr lang="en-GB" altLang="en-US" sz="1800"/>
              <a:t>The zeta potential is a key indicator of the stability of colloidal dispersions. The magnitude of the zeta potential indicates the degree of electrostatic repulsion between adjacent, similarly charged particles in a dispersion. For molecules and particles that are small enough, a high zeta potential will confer stability, i.e., the solution or dispersion will resist aggregation. </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287338" y="474663"/>
            <a:ext cx="8569325" cy="5908675"/>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chemeClr val="bg1"/>
                </a:solidFill>
              </a:rPr>
              <a:t>Gonadotrophin releasing hormone</a:t>
            </a:r>
          </a:p>
          <a:p>
            <a:pPr algn="ctr" eaLnBrk="1" hangingPunct="1">
              <a:spcBef>
                <a:spcPct val="50000"/>
              </a:spcBef>
            </a:pPr>
            <a:r>
              <a:rPr lang="en-GB" altLang="en-US" sz="3600">
                <a:solidFill>
                  <a:schemeClr val="bg1"/>
                </a:solidFill>
              </a:rPr>
              <a:t>(GnRH)</a:t>
            </a:r>
          </a:p>
          <a:p>
            <a:pPr algn="ctr" eaLnBrk="1" hangingPunct="1">
              <a:spcBef>
                <a:spcPct val="50000"/>
              </a:spcBef>
            </a:pPr>
            <a:endParaRPr lang="en-GB" altLang="en-US" sz="3600">
              <a:solidFill>
                <a:schemeClr val="bg1"/>
              </a:solidFill>
            </a:endParaRPr>
          </a:p>
          <a:p>
            <a:pPr algn="ctr" eaLnBrk="1" hangingPunct="1">
              <a:spcBef>
                <a:spcPct val="50000"/>
              </a:spcBef>
            </a:pPr>
            <a:endParaRPr lang="en-GB" altLang="en-US" sz="3600">
              <a:solidFill>
                <a:schemeClr val="bg1"/>
              </a:solidFill>
              <a:latin typeface="Arial Unicode MS" pitchFamily="34" charset="-128"/>
            </a:endParaRPr>
          </a:p>
          <a:p>
            <a:pPr eaLnBrk="1" hangingPunct="1">
              <a:spcBef>
                <a:spcPct val="50000"/>
              </a:spcBef>
            </a:pPr>
            <a:r>
              <a:rPr lang="en-GB" altLang="en-US" sz="3600">
                <a:solidFill>
                  <a:schemeClr val="bg1"/>
                </a:solidFill>
              </a:rPr>
              <a:t>     </a:t>
            </a:r>
          </a:p>
          <a:p>
            <a:pPr eaLnBrk="1" hangingPunct="1">
              <a:spcBef>
                <a:spcPct val="50000"/>
              </a:spcBef>
            </a:pPr>
            <a:r>
              <a:rPr lang="en-GB" altLang="en-US" sz="3600">
                <a:solidFill>
                  <a:schemeClr val="bg1"/>
                </a:solidFill>
              </a:rPr>
              <a:t>     LH					         FSH       		Leutinising hormone                 	    Follicle stimulating hormone</a:t>
            </a:r>
            <a:endParaRPr lang="en-US" altLang="en-US" sz="3600">
              <a:solidFill>
                <a:schemeClr val="bg1"/>
              </a:solidFill>
            </a:endParaRPr>
          </a:p>
        </p:txBody>
      </p:sp>
      <p:sp>
        <p:nvSpPr>
          <p:cNvPr id="3816451" name="AutoShape 3"/>
          <p:cNvSpPr>
            <a:spLocks noChangeArrowheads="1"/>
          </p:cNvSpPr>
          <p:nvPr/>
        </p:nvSpPr>
        <p:spPr bwMode="auto">
          <a:xfrm>
            <a:off x="3952875" y="2420938"/>
            <a:ext cx="1223963" cy="2447925"/>
          </a:xfrm>
          <a:prstGeom prst="downArrow">
            <a:avLst>
              <a:gd name="adj1" fmla="val 50000"/>
              <a:gd name="adj2" fmla="val 50000"/>
            </a:avLst>
          </a:prstGeom>
          <a:solidFill>
            <a:srgbClr val="009900"/>
          </a:solidFill>
          <a:ln w="9525">
            <a:noFill/>
            <a:miter lim="800000"/>
            <a:headEnd/>
            <a:tailEnd/>
          </a:ln>
          <a:effectLst/>
        </p:spPr>
        <p:txBody>
          <a:bodyPr vert="eaVert" wrap="none" anchor="ctr"/>
          <a:lstStyle/>
          <a:p>
            <a:pPr eaLnBrk="1" hangingPunct="1"/>
            <a:endParaRPr lang="en-US" altLang="en-US"/>
          </a:p>
        </p:txBody>
      </p:sp>
      <p:sp>
        <p:nvSpPr>
          <p:cNvPr id="3816452" name="Text Box 4"/>
          <p:cNvSpPr txBox="1">
            <a:spLocks noChangeArrowheads="1"/>
          </p:cNvSpPr>
          <p:nvPr/>
        </p:nvSpPr>
        <p:spPr bwMode="auto">
          <a:xfrm>
            <a:off x="4222750" y="3357563"/>
            <a:ext cx="720725" cy="396875"/>
          </a:xfrm>
          <a:prstGeom prst="rect">
            <a:avLst/>
          </a:prstGeom>
          <a:noFill/>
          <a:ln w="9525">
            <a:noFill/>
            <a:miter lim="800000"/>
            <a:headEnd/>
            <a:tailEnd/>
          </a:ln>
          <a:effectLst/>
        </p:spPr>
        <p:txBody>
          <a:bodyPr>
            <a:spAutoFit/>
          </a:bodyPr>
          <a:lstStyle/>
          <a:p>
            <a:pPr eaLnBrk="1" hangingPunct="1">
              <a:spcBef>
                <a:spcPct val="50000"/>
              </a:spcBef>
            </a:pPr>
            <a:r>
              <a:rPr lang="en-GB" altLang="en-US" sz="2000">
                <a:solidFill>
                  <a:schemeClr val="bg1"/>
                </a:solidFill>
                <a:latin typeface="Arial Unicode MS" pitchFamily="34" charset="-128"/>
              </a:rPr>
              <a:t>+ ve</a:t>
            </a:r>
            <a:endParaRPr lang="en-US" altLang="en-US" sz="2000">
              <a:solidFill>
                <a:schemeClr val="bg1"/>
              </a:solidFill>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16451"/>
                                        </p:tgtEl>
                                        <p:attrNameLst>
                                          <p:attrName>style.visibility</p:attrName>
                                        </p:attrNameLst>
                                      </p:cBhvr>
                                      <p:to>
                                        <p:strVal val="visible"/>
                                      </p:to>
                                    </p:set>
                                    <p:animEffect transition="in" filter="wipe(up)">
                                      <p:cBhvr>
                                        <p:cTn id="7" dur="500"/>
                                        <p:tgtEl>
                                          <p:spTgt spid="38164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16452"/>
                                        </p:tgtEl>
                                        <p:attrNameLst>
                                          <p:attrName>style.visibility</p:attrName>
                                        </p:attrNameLst>
                                      </p:cBhvr>
                                      <p:to>
                                        <p:strVal val="visible"/>
                                      </p:to>
                                    </p:set>
                                    <p:animEffect transition="in" filter="wipe(down)">
                                      <p:cBhvr>
                                        <p:cTn id="10" dur="500"/>
                                        <p:tgtEl>
                                          <p:spTgt spid="3816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6451" grpId="0" animBg="1"/>
      <p:bldP spid="381645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84138" y="549275"/>
            <a:ext cx="8964612" cy="5354638"/>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chemeClr val="bg1"/>
                </a:solidFill>
              </a:rPr>
              <a:t>Growth hormone releasing hormone</a:t>
            </a:r>
          </a:p>
          <a:p>
            <a:pPr algn="ctr" eaLnBrk="1" hangingPunct="1">
              <a:spcBef>
                <a:spcPct val="50000"/>
              </a:spcBef>
            </a:pPr>
            <a:r>
              <a:rPr lang="en-GB" altLang="en-US" sz="3600">
                <a:solidFill>
                  <a:schemeClr val="bg1"/>
                </a:solidFill>
              </a:rPr>
              <a:t>(GRH)</a:t>
            </a:r>
          </a:p>
          <a:p>
            <a:pPr algn="ctr" eaLnBrk="1" hangingPunct="1">
              <a:spcBef>
                <a:spcPct val="50000"/>
              </a:spcBef>
            </a:pPr>
            <a:endParaRPr lang="en-GB" altLang="en-US" sz="3600">
              <a:solidFill>
                <a:schemeClr val="bg1"/>
              </a:solidFill>
            </a:endParaRPr>
          </a:p>
          <a:p>
            <a:pPr algn="ctr" eaLnBrk="1" hangingPunct="1">
              <a:spcBef>
                <a:spcPct val="50000"/>
              </a:spcBef>
            </a:pPr>
            <a:endParaRPr lang="en-GB" altLang="en-US" sz="3600">
              <a:solidFill>
                <a:schemeClr val="bg1"/>
              </a:solidFill>
              <a:latin typeface="Arial Unicode MS" pitchFamily="34" charset="-128"/>
            </a:endParaRPr>
          </a:p>
          <a:p>
            <a:pPr algn="ctr" eaLnBrk="1" hangingPunct="1">
              <a:spcBef>
                <a:spcPct val="50000"/>
              </a:spcBef>
            </a:pPr>
            <a:endParaRPr lang="en-GB" altLang="en-US" sz="3600">
              <a:solidFill>
                <a:schemeClr val="bg1"/>
              </a:solidFill>
              <a:latin typeface="Arial Unicode MS" pitchFamily="34" charset="-128"/>
            </a:endParaRPr>
          </a:p>
          <a:p>
            <a:pPr eaLnBrk="1" hangingPunct="1">
              <a:spcBef>
                <a:spcPct val="50000"/>
              </a:spcBef>
            </a:pPr>
            <a:r>
              <a:rPr lang="en-GB" altLang="en-US" sz="3600">
                <a:solidFill>
                  <a:schemeClr val="bg1"/>
                </a:solidFill>
              </a:rPr>
              <a:t>				   GH                                             	              Growth hormone</a:t>
            </a:r>
            <a:endParaRPr lang="en-US" altLang="en-US" sz="3600">
              <a:solidFill>
                <a:schemeClr val="bg1"/>
              </a:solidFill>
            </a:endParaRPr>
          </a:p>
        </p:txBody>
      </p:sp>
      <p:sp>
        <p:nvSpPr>
          <p:cNvPr id="3817475" name="AutoShape 3"/>
          <p:cNvSpPr>
            <a:spLocks noChangeArrowheads="1"/>
          </p:cNvSpPr>
          <p:nvPr/>
        </p:nvSpPr>
        <p:spPr bwMode="auto">
          <a:xfrm>
            <a:off x="3954463" y="2259013"/>
            <a:ext cx="1223962" cy="2592387"/>
          </a:xfrm>
          <a:prstGeom prst="downArrow">
            <a:avLst>
              <a:gd name="adj1" fmla="val 50000"/>
              <a:gd name="adj2" fmla="val 52951"/>
            </a:avLst>
          </a:prstGeom>
          <a:solidFill>
            <a:srgbClr val="009900"/>
          </a:solidFill>
          <a:ln w="9525">
            <a:noFill/>
            <a:miter lim="800000"/>
            <a:headEnd/>
            <a:tailEnd/>
          </a:ln>
          <a:effectLst/>
        </p:spPr>
        <p:txBody>
          <a:bodyPr vert="eaVert" wrap="none" anchor="ctr"/>
          <a:lstStyle/>
          <a:p>
            <a:pPr eaLnBrk="1" hangingPunct="1"/>
            <a:endParaRPr lang="en-US" altLang="en-US"/>
          </a:p>
        </p:txBody>
      </p:sp>
      <p:sp>
        <p:nvSpPr>
          <p:cNvPr id="3817476" name="Text Box 4"/>
          <p:cNvSpPr txBox="1">
            <a:spLocks noChangeArrowheads="1"/>
          </p:cNvSpPr>
          <p:nvPr/>
        </p:nvSpPr>
        <p:spPr bwMode="auto">
          <a:xfrm>
            <a:off x="4232275" y="3357563"/>
            <a:ext cx="720725" cy="396875"/>
          </a:xfrm>
          <a:prstGeom prst="rect">
            <a:avLst/>
          </a:prstGeom>
          <a:noFill/>
          <a:ln w="9525">
            <a:noFill/>
            <a:miter lim="800000"/>
            <a:headEnd/>
            <a:tailEnd/>
          </a:ln>
          <a:effectLst/>
        </p:spPr>
        <p:txBody>
          <a:bodyPr>
            <a:spAutoFit/>
          </a:bodyPr>
          <a:lstStyle/>
          <a:p>
            <a:pPr eaLnBrk="1" hangingPunct="1">
              <a:spcBef>
                <a:spcPct val="50000"/>
              </a:spcBef>
            </a:pPr>
            <a:r>
              <a:rPr lang="en-GB" altLang="en-US" sz="2000">
                <a:solidFill>
                  <a:schemeClr val="bg1"/>
                </a:solidFill>
                <a:latin typeface="Arial Unicode MS" pitchFamily="34" charset="-128"/>
              </a:rPr>
              <a:t>+ ve</a:t>
            </a:r>
            <a:endParaRPr lang="en-US" altLang="en-US" sz="2000">
              <a:solidFill>
                <a:schemeClr val="bg1"/>
              </a:solidFill>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17475"/>
                                        </p:tgtEl>
                                        <p:attrNameLst>
                                          <p:attrName>style.visibility</p:attrName>
                                        </p:attrNameLst>
                                      </p:cBhvr>
                                      <p:to>
                                        <p:strVal val="visible"/>
                                      </p:to>
                                    </p:set>
                                    <p:animEffect transition="in" filter="wipe(up)">
                                      <p:cBhvr>
                                        <p:cTn id="7" dur="500"/>
                                        <p:tgtEl>
                                          <p:spTgt spid="381747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17476"/>
                                        </p:tgtEl>
                                        <p:attrNameLst>
                                          <p:attrName>style.visibility</p:attrName>
                                        </p:attrNameLst>
                                      </p:cBhvr>
                                      <p:to>
                                        <p:strVal val="visible"/>
                                      </p:to>
                                    </p:set>
                                    <p:animEffect transition="in" filter="wipe(down)">
                                      <p:cBhvr>
                                        <p:cTn id="10" dur="500"/>
                                        <p:tgtEl>
                                          <p:spTgt spid="3817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7475" grpId="0" animBg="1"/>
      <p:bldP spid="381747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66713" y="549275"/>
            <a:ext cx="8424862" cy="5908675"/>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chemeClr val="bg1"/>
                </a:solidFill>
              </a:rPr>
              <a:t>Growth hormone release –    inhibiting hormone</a:t>
            </a:r>
          </a:p>
          <a:p>
            <a:pPr algn="ctr" eaLnBrk="1" hangingPunct="1">
              <a:spcBef>
                <a:spcPct val="50000"/>
              </a:spcBef>
            </a:pPr>
            <a:r>
              <a:rPr lang="en-GB" altLang="en-US" sz="3600">
                <a:solidFill>
                  <a:schemeClr val="bg1"/>
                </a:solidFill>
              </a:rPr>
              <a:t>(Somatostatin)</a:t>
            </a:r>
          </a:p>
          <a:p>
            <a:pPr algn="ctr" eaLnBrk="1" hangingPunct="1">
              <a:spcBef>
                <a:spcPct val="50000"/>
              </a:spcBef>
            </a:pPr>
            <a:endParaRPr lang="en-GB" altLang="en-US" sz="3600">
              <a:solidFill>
                <a:schemeClr val="bg1"/>
              </a:solidFill>
            </a:endParaRPr>
          </a:p>
          <a:p>
            <a:pPr algn="ctr" eaLnBrk="1" hangingPunct="1">
              <a:spcBef>
                <a:spcPct val="50000"/>
              </a:spcBef>
            </a:pPr>
            <a:endParaRPr lang="en-GB" altLang="en-US" sz="3600">
              <a:solidFill>
                <a:schemeClr val="bg1"/>
              </a:solidFill>
              <a:latin typeface="Arial Unicode MS" pitchFamily="34" charset="-128"/>
            </a:endParaRPr>
          </a:p>
          <a:p>
            <a:pPr algn="ctr" eaLnBrk="1" hangingPunct="1">
              <a:spcBef>
                <a:spcPct val="50000"/>
              </a:spcBef>
            </a:pPr>
            <a:endParaRPr lang="en-GB" altLang="en-US" sz="3600">
              <a:solidFill>
                <a:schemeClr val="bg1"/>
              </a:solidFill>
              <a:latin typeface="Arial Unicode MS" pitchFamily="34" charset="-128"/>
            </a:endParaRPr>
          </a:p>
          <a:p>
            <a:pPr algn="ctr" eaLnBrk="1" hangingPunct="1">
              <a:spcBef>
                <a:spcPct val="50000"/>
              </a:spcBef>
            </a:pPr>
            <a:r>
              <a:rPr lang="en-GB" altLang="en-US" sz="3600">
                <a:solidFill>
                  <a:schemeClr val="bg1"/>
                </a:solidFill>
              </a:rPr>
              <a:t>GH (TSH, FSH, ACTH)                                             Growth hormone</a:t>
            </a:r>
            <a:endParaRPr lang="en-US" altLang="en-US" sz="3600">
              <a:solidFill>
                <a:schemeClr val="bg1"/>
              </a:solidFill>
            </a:endParaRPr>
          </a:p>
        </p:txBody>
      </p:sp>
      <p:sp>
        <p:nvSpPr>
          <p:cNvPr id="3818499" name="AutoShape 3"/>
          <p:cNvSpPr>
            <a:spLocks noChangeArrowheads="1"/>
          </p:cNvSpPr>
          <p:nvPr/>
        </p:nvSpPr>
        <p:spPr bwMode="auto">
          <a:xfrm>
            <a:off x="3924300" y="2852738"/>
            <a:ext cx="1223963" cy="2089150"/>
          </a:xfrm>
          <a:prstGeom prst="downArrow">
            <a:avLst>
              <a:gd name="adj1" fmla="val 50000"/>
              <a:gd name="adj2" fmla="val 42672"/>
            </a:avLst>
          </a:prstGeom>
          <a:solidFill>
            <a:srgbClr val="FF0000"/>
          </a:solidFill>
          <a:ln w="9525">
            <a:noFill/>
            <a:miter lim="800000"/>
            <a:headEnd/>
            <a:tailEnd/>
          </a:ln>
          <a:effectLst/>
        </p:spPr>
        <p:txBody>
          <a:bodyPr vert="eaVert" wrap="none" anchor="ctr"/>
          <a:lstStyle/>
          <a:p>
            <a:pPr eaLnBrk="1" hangingPunct="1"/>
            <a:endParaRPr lang="en-US" altLang="en-US"/>
          </a:p>
        </p:txBody>
      </p:sp>
      <p:sp>
        <p:nvSpPr>
          <p:cNvPr id="3818500" name="Text Box 4"/>
          <p:cNvSpPr txBox="1">
            <a:spLocks noChangeArrowheads="1"/>
          </p:cNvSpPr>
          <p:nvPr/>
        </p:nvSpPr>
        <p:spPr bwMode="auto">
          <a:xfrm>
            <a:off x="4270375" y="3500438"/>
            <a:ext cx="647700" cy="396875"/>
          </a:xfrm>
          <a:prstGeom prst="rect">
            <a:avLst/>
          </a:prstGeom>
          <a:noFill/>
          <a:ln w="9525">
            <a:noFill/>
            <a:miter lim="800000"/>
            <a:headEnd/>
            <a:tailEnd/>
          </a:ln>
          <a:effectLst/>
        </p:spPr>
        <p:txBody>
          <a:bodyPr>
            <a:spAutoFit/>
          </a:bodyPr>
          <a:lstStyle/>
          <a:p>
            <a:pPr eaLnBrk="1" hangingPunct="1">
              <a:spcBef>
                <a:spcPct val="50000"/>
              </a:spcBef>
            </a:pPr>
            <a:r>
              <a:rPr lang="en-GB" altLang="en-US" sz="2000">
                <a:solidFill>
                  <a:schemeClr val="bg1"/>
                </a:solidFill>
                <a:latin typeface="Arial Unicode MS" pitchFamily="34" charset="-128"/>
              </a:rPr>
              <a:t>- ve</a:t>
            </a:r>
            <a:endParaRPr lang="en-US" altLang="en-US" sz="2000">
              <a:solidFill>
                <a:schemeClr val="bg1"/>
              </a:solidFill>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18499"/>
                                        </p:tgtEl>
                                        <p:attrNameLst>
                                          <p:attrName>style.visibility</p:attrName>
                                        </p:attrNameLst>
                                      </p:cBhvr>
                                      <p:to>
                                        <p:strVal val="visible"/>
                                      </p:to>
                                    </p:set>
                                    <p:animEffect transition="in" filter="wipe(up)">
                                      <p:cBhvr>
                                        <p:cTn id="7" dur="500"/>
                                        <p:tgtEl>
                                          <p:spTgt spid="381849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18500"/>
                                        </p:tgtEl>
                                        <p:attrNameLst>
                                          <p:attrName>style.visibility</p:attrName>
                                        </p:attrNameLst>
                                      </p:cBhvr>
                                      <p:to>
                                        <p:strVal val="visible"/>
                                      </p:to>
                                    </p:set>
                                    <p:animEffect transition="in" filter="wipe(down)">
                                      <p:cBhvr>
                                        <p:cTn id="10" dur="500"/>
                                        <p:tgtEl>
                                          <p:spTgt spid="3818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8499" grpId="0" animBg="1"/>
      <p:bldP spid="38185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323850" y="474663"/>
            <a:ext cx="8424863" cy="5908675"/>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chemeClr val="bg1"/>
                </a:solidFill>
              </a:rPr>
              <a:t>Prolactin releasing – inhibiting hormone (Dopamine)</a:t>
            </a:r>
          </a:p>
          <a:p>
            <a:pPr algn="ctr" eaLnBrk="1" hangingPunct="1">
              <a:spcBef>
                <a:spcPct val="50000"/>
              </a:spcBef>
            </a:pPr>
            <a:endParaRPr lang="en-GB" altLang="en-US" sz="3600">
              <a:solidFill>
                <a:schemeClr val="bg1"/>
              </a:solidFill>
            </a:endParaRPr>
          </a:p>
          <a:p>
            <a:pPr algn="ctr" eaLnBrk="1" hangingPunct="1">
              <a:spcBef>
                <a:spcPct val="50000"/>
              </a:spcBef>
            </a:pPr>
            <a:endParaRPr lang="en-GB" altLang="en-US" sz="3600">
              <a:solidFill>
                <a:schemeClr val="bg1"/>
              </a:solidFill>
              <a:latin typeface="Arial Unicode MS" pitchFamily="34" charset="-128"/>
            </a:endParaRPr>
          </a:p>
          <a:p>
            <a:pPr algn="ctr" eaLnBrk="1" hangingPunct="1">
              <a:spcBef>
                <a:spcPct val="50000"/>
              </a:spcBef>
            </a:pPr>
            <a:endParaRPr lang="en-GB" altLang="en-US" sz="3600">
              <a:solidFill>
                <a:schemeClr val="bg1"/>
              </a:solidFill>
              <a:latin typeface="Arial Unicode MS" pitchFamily="34" charset="-128"/>
            </a:endParaRPr>
          </a:p>
          <a:p>
            <a:pPr eaLnBrk="1" hangingPunct="1">
              <a:spcBef>
                <a:spcPct val="50000"/>
              </a:spcBef>
            </a:pPr>
            <a:r>
              <a:rPr lang="en-GB" altLang="en-US" sz="3600">
                <a:solidFill>
                  <a:schemeClr val="bg1"/>
                </a:solidFill>
              </a:rPr>
              <a:t>				</a:t>
            </a:r>
          </a:p>
          <a:p>
            <a:pPr eaLnBrk="1" hangingPunct="1">
              <a:spcBef>
                <a:spcPct val="50000"/>
              </a:spcBef>
            </a:pPr>
            <a:r>
              <a:rPr lang="en-GB" altLang="en-US" sz="3600">
                <a:solidFill>
                  <a:schemeClr val="bg1"/>
                </a:solidFill>
              </a:rPr>
              <a:t>			        PRL                                                      	Prolactin hormone (and TSH)</a:t>
            </a:r>
            <a:endParaRPr lang="en-US" altLang="en-US" sz="3600">
              <a:solidFill>
                <a:schemeClr val="bg1"/>
              </a:solidFill>
            </a:endParaRPr>
          </a:p>
        </p:txBody>
      </p:sp>
      <p:sp>
        <p:nvSpPr>
          <p:cNvPr id="3819523" name="AutoShape 3"/>
          <p:cNvSpPr>
            <a:spLocks noChangeArrowheads="1"/>
          </p:cNvSpPr>
          <p:nvPr/>
        </p:nvSpPr>
        <p:spPr bwMode="auto">
          <a:xfrm>
            <a:off x="3957638" y="2060575"/>
            <a:ext cx="1223962" cy="2808288"/>
          </a:xfrm>
          <a:prstGeom prst="downArrow">
            <a:avLst>
              <a:gd name="adj1" fmla="val 50000"/>
              <a:gd name="adj2" fmla="val 57361"/>
            </a:avLst>
          </a:prstGeom>
          <a:solidFill>
            <a:srgbClr val="FF0000"/>
          </a:solidFill>
          <a:ln w="9525">
            <a:noFill/>
            <a:miter lim="800000"/>
            <a:headEnd/>
            <a:tailEnd/>
          </a:ln>
          <a:effectLst/>
        </p:spPr>
        <p:txBody>
          <a:bodyPr vert="eaVert" wrap="none" anchor="ctr"/>
          <a:lstStyle/>
          <a:p>
            <a:pPr eaLnBrk="1" hangingPunct="1"/>
            <a:endParaRPr lang="en-US" altLang="en-US"/>
          </a:p>
        </p:txBody>
      </p:sp>
      <p:sp>
        <p:nvSpPr>
          <p:cNvPr id="3819524" name="Text Box 4"/>
          <p:cNvSpPr txBox="1">
            <a:spLocks noChangeArrowheads="1"/>
          </p:cNvSpPr>
          <p:nvPr/>
        </p:nvSpPr>
        <p:spPr bwMode="auto">
          <a:xfrm>
            <a:off x="4265613" y="3068638"/>
            <a:ext cx="647700" cy="396875"/>
          </a:xfrm>
          <a:prstGeom prst="rect">
            <a:avLst/>
          </a:prstGeom>
          <a:noFill/>
          <a:ln w="9525">
            <a:noFill/>
            <a:miter lim="800000"/>
            <a:headEnd/>
            <a:tailEnd/>
          </a:ln>
          <a:effectLst/>
        </p:spPr>
        <p:txBody>
          <a:bodyPr>
            <a:spAutoFit/>
          </a:bodyPr>
          <a:lstStyle/>
          <a:p>
            <a:pPr eaLnBrk="1" hangingPunct="1">
              <a:spcBef>
                <a:spcPct val="50000"/>
              </a:spcBef>
            </a:pPr>
            <a:r>
              <a:rPr lang="en-GB" altLang="en-US" sz="2000">
                <a:solidFill>
                  <a:schemeClr val="bg1"/>
                </a:solidFill>
                <a:latin typeface="Arial Unicode MS" pitchFamily="34" charset="-128"/>
              </a:rPr>
              <a:t>- ve</a:t>
            </a:r>
            <a:endParaRPr lang="en-US" altLang="en-US" sz="2000">
              <a:solidFill>
                <a:schemeClr val="bg1"/>
              </a:solidFill>
              <a:latin typeface="Arial Unicode MS" pitchFamily="34"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19523"/>
                                        </p:tgtEl>
                                        <p:attrNameLst>
                                          <p:attrName>style.visibility</p:attrName>
                                        </p:attrNameLst>
                                      </p:cBhvr>
                                      <p:to>
                                        <p:strVal val="visible"/>
                                      </p:to>
                                    </p:set>
                                    <p:animEffect transition="in" filter="wipe(up)">
                                      <p:cBhvr>
                                        <p:cTn id="7" dur="500"/>
                                        <p:tgtEl>
                                          <p:spTgt spid="38195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19524"/>
                                        </p:tgtEl>
                                        <p:attrNameLst>
                                          <p:attrName>style.visibility</p:attrName>
                                        </p:attrNameLst>
                                      </p:cBhvr>
                                      <p:to>
                                        <p:strVal val="visible"/>
                                      </p:to>
                                    </p:set>
                                    <p:animEffect transition="in" filter="wipe(down)">
                                      <p:cBhvr>
                                        <p:cTn id="10" dur="500"/>
                                        <p:tgtEl>
                                          <p:spTgt spid="3819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23" grpId="0" animBg="1"/>
      <p:bldP spid="38195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3"/>
          <p:cNvSpPr>
            <a:spLocks noChangeArrowheads="1"/>
          </p:cNvSpPr>
          <p:nvPr/>
        </p:nvSpPr>
        <p:spPr bwMode="auto">
          <a:xfrm>
            <a:off x="611188" y="549275"/>
            <a:ext cx="7921625" cy="5832475"/>
          </a:xfrm>
          <a:prstGeom prst="rect">
            <a:avLst/>
          </a:prstGeom>
          <a:solidFill>
            <a:srgbClr val="0099FF"/>
          </a:solidFill>
          <a:ln w="9525">
            <a:solidFill>
              <a:schemeClr val="tx1"/>
            </a:solidFill>
            <a:miter lim="800000"/>
            <a:headEnd/>
            <a:tailEnd/>
          </a:ln>
          <a:effectLst/>
        </p:spPr>
        <p:txBody>
          <a:bodyPr wrap="none" anchor="ctr"/>
          <a:lstStyle/>
          <a:p>
            <a:pPr eaLnBrk="1" hangingPunct="1"/>
            <a:endParaRPr lang="en-US" altLang="en-US"/>
          </a:p>
        </p:txBody>
      </p:sp>
      <p:graphicFrame>
        <p:nvGraphicFramePr>
          <p:cNvPr id="3821570" name="Group 2"/>
          <p:cNvGraphicFramePr>
            <a:graphicFrameLocks noGrp="1"/>
          </p:cNvGraphicFramePr>
          <p:nvPr/>
        </p:nvGraphicFramePr>
        <p:xfrm>
          <a:off x="684213" y="1196975"/>
          <a:ext cx="7775575" cy="4422775"/>
        </p:xfrm>
        <a:graphic>
          <a:graphicData uri="http://schemas.openxmlformats.org/drawingml/2006/table">
            <a:tbl>
              <a:tblPr/>
              <a:tblGrid>
                <a:gridCol w="2339975"/>
                <a:gridCol w="2201862"/>
                <a:gridCol w="3233738"/>
              </a:tblGrid>
              <a:tr h="115737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Water                CRH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ACTH, (MSH)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Mineralocorticoids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Glucocorticoids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r>
              <a:tr h="70109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Fire A               TRH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TSH, (PRL)</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T3 and T4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r>
              <a:tr h="70109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GnRH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LH, FSH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Androgens, Estrogens, Progestins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r>
              <a:tr h="58106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GHRH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GH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IGF(1)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r>
              <a:tr h="70109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Somatostatin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GH, (TSH, FSH, ACTH)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IGF(1), T3 and T4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r>
              <a:tr h="58106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PRIH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PRL</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smtClean="0">
                          <a:ln>
                            <a:noFill/>
                          </a:ln>
                          <a:solidFill>
                            <a:schemeClr val="bg1"/>
                          </a:solidFill>
                          <a:effectLst/>
                          <a:latin typeface="Arial" panose="020B0604020202020204" pitchFamily="34" charset="0"/>
                        </a:rPr>
                        <a:t>Neurohormones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r>
            </a:tbl>
          </a:graphicData>
        </a:graphic>
      </p:graphicFrame>
      <p:sp>
        <p:nvSpPr>
          <p:cNvPr id="61473" name="Text Box 32"/>
          <p:cNvSpPr txBox="1">
            <a:spLocks noChangeArrowheads="1"/>
          </p:cNvSpPr>
          <p:nvPr/>
        </p:nvSpPr>
        <p:spPr bwMode="auto">
          <a:xfrm>
            <a:off x="611188" y="620713"/>
            <a:ext cx="7848600" cy="519112"/>
          </a:xfrm>
          <a:prstGeom prst="rect">
            <a:avLst/>
          </a:prstGeom>
          <a:noFill/>
          <a:ln w="9525">
            <a:noFill/>
            <a:miter lim="800000"/>
            <a:headEnd/>
            <a:tailEnd/>
          </a:ln>
          <a:effectLst/>
        </p:spPr>
        <p:txBody>
          <a:bodyPr>
            <a:spAutoFit/>
          </a:bodyPr>
          <a:lstStyle/>
          <a:p>
            <a:pPr eaLnBrk="1" hangingPunct="1">
              <a:spcBef>
                <a:spcPct val="50000"/>
              </a:spcBef>
            </a:pPr>
            <a:r>
              <a:rPr lang="en-GB" altLang="en-US" sz="2800">
                <a:solidFill>
                  <a:srgbClr val="F6F000"/>
                </a:solidFill>
                <a:latin typeface="Arial Unicode MS" pitchFamily="34" charset="-128"/>
              </a:rPr>
              <a:t>Hypothalamus  Pituitary          Target Gland</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611188" y="549275"/>
            <a:ext cx="7921625" cy="5832475"/>
          </a:xfrm>
          <a:prstGeom prst="rect">
            <a:avLst/>
          </a:prstGeom>
          <a:noFill/>
          <a:ln w="9525">
            <a:noFill/>
            <a:miter lim="800000"/>
            <a:headEnd/>
            <a:tailEnd/>
          </a:ln>
          <a:effectLst/>
        </p:spPr>
      </p:pic>
      <p:sp>
        <p:nvSpPr>
          <p:cNvPr id="62467" name="Text Box 3"/>
          <p:cNvSpPr txBox="1">
            <a:spLocks noChangeArrowheads="1"/>
          </p:cNvSpPr>
          <p:nvPr/>
        </p:nvSpPr>
        <p:spPr bwMode="auto">
          <a:xfrm>
            <a:off x="1797050" y="536575"/>
            <a:ext cx="5543550" cy="646113"/>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GB" altLang="en-US" sz="3600"/>
              <a:t>The HYPOTHALAMUS</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noChangeAspect="1" noChangeArrowheads="1"/>
          </p:cNvSpPr>
          <p:nvPr/>
        </p:nvSpPr>
        <p:spPr bwMode="auto">
          <a:xfrm>
            <a:off x="-304800" y="-228600"/>
            <a:ext cx="9753600" cy="7315200"/>
          </a:xfrm>
          <a:prstGeom prst="rect">
            <a:avLst/>
          </a:prstGeom>
          <a:noFill/>
          <a:ln w="9525">
            <a:noFill/>
            <a:miter lim="800000"/>
            <a:headEnd/>
            <a:tailEnd/>
          </a:ln>
          <a:effectLst/>
        </p:spPr>
        <p:txBody>
          <a:bodyPr/>
          <a:lstStyle/>
          <a:p>
            <a:pPr eaLnBrk="1" hangingPunct="1"/>
            <a:endParaRPr lang="en-US" altLang="en-US"/>
          </a:p>
        </p:txBody>
      </p:sp>
      <p:pic>
        <p:nvPicPr>
          <p:cNvPr id="63491" name="Picture 3"/>
          <p:cNvPicPr>
            <a:picLocks noChangeAspect="1" noChangeArrowheads="1"/>
          </p:cNvPicPr>
          <p:nvPr/>
        </p:nvPicPr>
        <p:blipFill>
          <a:blip r:embed="rId2" cstate="print"/>
          <a:srcRect/>
          <a:stretch>
            <a:fillRect/>
          </a:stretch>
        </p:blipFill>
        <p:spPr bwMode="auto">
          <a:xfrm>
            <a:off x="611188" y="549275"/>
            <a:ext cx="7921625" cy="58293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611188" y="549275"/>
            <a:ext cx="7921625" cy="5832475"/>
          </a:xfrm>
          <a:prstGeom prst="rect">
            <a:avLst/>
          </a:prstGeom>
          <a:solidFill>
            <a:schemeClr val="bg1"/>
          </a:solidFill>
          <a:ln w="9525" algn="ctr">
            <a:solidFill>
              <a:schemeClr val="tx1"/>
            </a:solidFill>
            <a:round/>
            <a:headEnd/>
            <a:tailEnd/>
          </a:ln>
        </p:spPr>
        <p:txBody>
          <a:bodyPr/>
          <a:lstStyle/>
          <a:p>
            <a:pPr eaLnBrk="1" hangingPunct="1"/>
            <a:endParaRPr lang="en-US" altLang="en-US"/>
          </a:p>
        </p:txBody>
      </p:sp>
      <p:pic>
        <p:nvPicPr>
          <p:cNvPr id="64515" name="Picture 2"/>
          <p:cNvPicPr>
            <a:picLocks noChangeAspect="1" noChangeArrowheads="1"/>
          </p:cNvPicPr>
          <p:nvPr/>
        </p:nvPicPr>
        <p:blipFill>
          <a:blip r:embed="rId2" cstate="print"/>
          <a:srcRect/>
          <a:stretch>
            <a:fillRect/>
          </a:stretch>
        </p:blipFill>
        <p:spPr bwMode="auto">
          <a:xfrm>
            <a:off x="623888" y="1187450"/>
            <a:ext cx="3757612" cy="4295775"/>
          </a:xfrm>
          <a:prstGeom prst="rect">
            <a:avLst/>
          </a:prstGeom>
          <a:noFill/>
          <a:ln w="9525">
            <a:noFill/>
            <a:miter lim="800000"/>
            <a:headEnd/>
            <a:tailEnd/>
          </a:ln>
          <a:effectLst/>
        </p:spPr>
      </p:pic>
      <p:pic>
        <p:nvPicPr>
          <p:cNvPr id="64516" name="Picture 3"/>
          <p:cNvPicPr>
            <a:picLocks noChangeAspect="1" noChangeArrowheads="1"/>
          </p:cNvPicPr>
          <p:nvPr/>
        </p:nvPicPr>
        <p:blipFill>
          <a:blip r:embed="rId3" cstate="print"/>
          <a:srcRect/>
          <a:stretch>
            <a:fillRect/>
          </a:stretch>
        </p:blipFill>
        <p:spPr bwMode="auto">
          <a:xfrm>
            <a:off x="4560888" y="1273175"/>
            <a:ext cx="3695700" cy="3976688"/>
          </a:xfrm>
          <a:prstGeom prst="rect">
            <a:avLst/>
          </a:prstGeom>
          <a:noFill/>
          <a:ln w="9525">
            <a:noFill/>
            <a:miter lim="800000"/>
            <a:headEnd/>
            <a:tailEnd/>
          </a:ln>
          <a:effectLst/>
        </p:spPr>
      </p:pic>
      <p:sp>
        <p:nvSpPr>
          <p:cNvPr id="64517" name="Text Box 4"/>
          <p:cNvSpPr txBox="1">
            <a:spLocks noChangeArrowheads="1"/>
          </p:cNvSpPr>
          <p:nvPr/>
        </p:nvSpPr>
        <p:spPr bwMode="auto">
          <a:xfrm>
            <a:off x="6375400" y="1196975"/>
            <a:ext cx="504825" cy="579438"/>
          </a:xfrm>
          <a:prstGeom prst="rect">
            <a:avLst/>
          </a:prstGeom>
          <a:noFill/>
          <a:ln w="9525">
            <a:noFill/>
            <a:miter lim="800000"/>
            <a:headEnd/>
            <a:tailEnd/>
          </a:ln>
          <a:effectLst/>
        </p:spPr>
        <p:txBody>
          <a:bodyPr>
            <a:spAutoFit/>
          </a:bodyPr>
          <a:lstStyle/>
          <a:p>
            <a:pPr eaLnBrk="1" hangingPunct="1">
              <a:spcBef>
                <a:spcPct val="50000"/>
              </a:spcBef>
            </a:pPr>
            <a:r>
              <a:rPr lang="en-US" altLang="en-US" sz="3200">
                <a:solidFill>
                  <a:schemeClr val="accent2"/>
                </a:solidFill>
                <a:cs typeface="Arial" charset="0"/>
              </a:rPr>
              <a:t>●</a:t>
            </a:r>
          </a:p>
        </p:txBody>
      </p:sp>
      <p:sp>
        <p:nvSpPr>
          <p:cNvPr id="64518" name="Text Box 5"/>
          <p:cNvSpPr txBox="1">
            <a:spLocks noChangeArrowheads="1"/>
          </p:cNvSpPr>
          <p:nvPr/>
        </p:nvSpPr>
        <p:spPr bwMode="auto">
          <a:xfrm>
            <a:off x="611188" y="5256213"/>
            <a:ext cx="8137525" cy="12001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accent2"/>
                </a:solidFill>
                <a:latin typeface="Arial Unicode MS" pitchFamily="34" charset="-128"/>
              </a:rPr>
              <a:t>Located on the sagittal suture mid way between the ears.</a:t>
            </a:r>
            <a:endParaRPr lang="en-US" altLang="en-US" sz="3600">
              <a:solidFill>
                <a:schemeClr val="accent2"/>
              </a:solidFill>
              <a:latin typeface="Arial Unicode MS" pitchFamily="34" charset="-128"/>
            </a:endParaRPr>
          </a:p>
        </p:txBody>
      </p:sp>
      <p:sp>
        <p:nvSpPr>
          <p:cNvPr id="64519" name="Line 6"/>
          <p:cNvSpPr>
            <a:spLocks noChangeShapeType="1"/>
          </p:cNvSpPr>
          <p:nvPr/>
        </p:nvSpPr>
        <p:spPr bwMode="auto">
          <a:xfrm>
            <a:off x="6588125" y="909638"/>
            <a:ext cx="0" cy="431800"/>
          </a:xfrm>
          <a:prstGeom prst="line">
            <a:avLst/>
          </a:prstGeom>
          <a:noFill/>
          <a:ln w="76200">
            <a:solidFill>
              <a:schemeClr val="accent2"/>
            </a:solidFill>
            <a:round/>
            <a:headEnd/>
            <a:tailEnd type="triangle" w="med" len="med"/>
          </a:ln>
          <a:effectLst/>
        </p:spPr>
        <p:txBody>
          <a:bodyPr/>
          <a:lstStyle/>
          <a:p>
            <a:endParaRPr lang="en-GB"/>
          </a:p>
        </p:txBody>
      </p:sp>
      <p:sp>
        <p:nvSpPr>
          <p:cNvPr id="64520" name="Text Box 7"/>
          <p:cNvSpPr txBox="1">
            <a:spLocks noChangeArrowheads="1"/>
          </p:cNvSpPr>
          <p:nvPr/>
        </p:nvSpPr>
        <p:spPr bwMode="auto">
          <a:xfrm>
            <a:off x="5835650" y="446088"/>
            <a:ext cx="1584325" cy="64611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0000CC"/>
                </a:solidFill>
              </a:rPr>
              <a:t>GV20</a:t>
            </a:r>
            <a:endParaRPr lang="en-US" altLang="en-US" sz="3600">
              <a:solidFill>
                <a:srgbClr val="0000CC"/>
              </a:solidFill>
            </a:endParaRPr>
          </a:p>
        </p:txBody>
      </p:sp>
      <p:sp>
        <p:nvSpPr>
          <p:cNvPr id="64521" name="Line 8"/>
          <p:cNvSpPr>
            <a:spLocks noChangeShapeType="1"/>
          </p:cNvSpPr>
          <p:nvPr/>
        </p:nvSpPr>
        <p:spPr bwMode="auto">
          <a:xfrm flipH="1">
            <a:off x="2627313" y="3141663"/>
            <a:ext cx="2089150" cy="0"/>
          </a:xfrm>
          <a:prstGeom prst="line">
            <a:avLst/>
          </a:prstGeom>
          <a:noFill/>
          <a:ln w="76200">
            <a:solidFill>
              <a:schemeClr val="accent2"/>
            </a:solidFill>
            <a:round/>
            <a:headEnd/>
            <a:tailEnd type="triangle" w="med" len="med"/>
          </a:ln>
          <a:effectLst/>
        </p:spPr>
        <p:txBody>
          <a:bodyPr/>
          <a:lstStyle/>
          <a:p>
            <a:endParaRPr lang="en-GB"/>
          </a:p>
        </p:txBody>
      </p:sp>
      <p:sp>
        <p:nvSpPr>
          <p:cNvPr id="64522" name="Text Box 9"/>
          <p:cNvSpPr txBox="1">
            <a:spLocks noChangeArrowheads="1"/>
          </p:cNvSpPr>
          <p:nvPr/>
        </p:nvSpPr>
        <p:spPr bwMode="auto">
          <a:xfrm>
            <a:off x="1439863" y="382588"/>
            <a:ext cx="1584325" cy="646112"/>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0000CC"/>
                </a:solidFill>
              </a:rPr>
              <a:t>GV20</a:t>
            </a:r>
            <a:endParaRPr lang="en-US" altLang="en-US" sz="3600">
              <a:solidFill>
                <a:srgbClr val="0000CC"/>
              </a:solidFill>
            </a:endParaRPr>
          </a:p>
        </p:txBody>
      </p:sp>
      <p:sp>
        <p:nvSpPr>
          <p:cNvPr id="64523" name="Line 10"/>
          <p:cNvSpPr>
            <a:spLocks noChangeShapeType="1"/>
          </p:cNvSpPr>
          <p:nvPr/>
        </p:nvSpPr>
        <p:spPr bwMode="auto">
          <a:xfrm>
            <a:off x="2195513" y="836613"/>
            <a:ext cx="0" cy="431800"/>
          </a:xfrm>
          <a:prstGeom prst="line">
            <a:avLst/>
          </a:prstGeom>
          <a:noFill/>
          <a:ln w="76200">
            <a:solidFill>
              <a:schemeClr val="accent2"/>
            </a:solidFill>
            <a:round/>
            <a:headEnd/>
            <a:tailEnd type="triangle" w="med" len="med"/>
          </a:ln>
          <a:effectLst/>
        </p:spPr>
        <p:txBody>
          <a:bodyPr/>
          <a:lstStyle/>
          <a:p>
            <a:endParaRPr lang="en-GB"/>
          </a:p>
        </p:txBody>
      </p:sp>
      <p:sp>
        <p:nvSpPr>
          <p:cNvPr id="64524" name="Text Box 11"/>
          <p:cNvSpPr txBox="1">
            <a:spLocks noChangeArrowheads="1"/>
          </p:cNvSpPr>
          <p:nvPr/>
        </p:nvSpPr>
        <p:spPr bwMode="auto">
          <a:xfrm>
            <a:off x="1979613" y="1125538"/>
            <a:ext cx="504825" cy="579437"/>
          </a:xfrm>
          <a:prstGeom prst="rect">
            <a:avLst/>
          </a:prstGeom>
          <a:noFill/>
          <a:ln w="9525">
            <a:noFill/>
            <a:miter lim="800000"/>
            <a:headEnd/>
            <a:tailEnd/>
          </a:ln>
          <a:effectLst/>
        </p:spPr>
        <p:txBody>
          <a:bodyPr>
            <a:spAutoFit/>
          </a:bodyPr>
          <a:lstStyle/>
          <a:p>
            <a:pPr eaLnBrk="1" hangingPunct="1">
              <a:spcBef>
                <a:spcPct val="50000"/>
              </a:spcBef>
            </a:pPr>
            <a:r>
              <a:rPr lang="en-US" altLang="en-US" sz="3200">
                <a:solidFill>
                  <a:schemeClr val="accent2"/>
                </a:solidFill>
                <a:cs typeface="Arial" charset="0"/>
              </a:rPr>
              <a:t>●</a:t>
            </a:r>
          </a:p>
        </p:txBody>
      </p:sp>
      <p:sp>
        <p:nvSpPr>
          <p:cNvPr id="64525" name="Text Box 12"/>
          <p:cNvSpPr txBox="1">
            <a:spLocks noChangeArrowheads="1"/>
          </p:cNvSpPr>
          <p:nvPr/>
        </p:nvSpPr>
        <p:spPr bwMode="auto">
          <a:xfrm>
            <a:off x="2987675" y="2708275"/>
            <a:ext cx="1655763" cy="336550"/>
          </a:xfrm>
          <a:prstGeom prst="rect">
            <a:avLst/>
          </a:prstGeom>
          <a:noFill/>
          <a:ln w="9525">
            <a:noFill/>
            <a:miter lim="800000"/>
            <a:headEnd/>
            <a:tailEnd/>
          </a:ln>
          <a:effectLst/>
        </p:spPr>
        <p:txBody>
          <a:bodyPr>
            <a:spAutoFit/>
          </a:bodyPr>
          <a:lstStyle/>
          <a:p>
            <a:pPr eaLnBrk="1" hangingPunct="1">
              <a:spcBef>
                <a:spcPct val="50000"/>
              </a:spcBef>
            </a:pPr>
            <a:r>
              <a:rPr lang="en-GB" altLang="en-US" sz="1600">
                <a:solidFill>
                  <a:schemeClr val="accent2"/>
                </a:solidFill>
              </a:rPr>
              <a:t>hypothalamus</a:t>
            </a:r>
            <a:endParaRPr lang="en-US" altLang="en-US" sz="1600">
              <a:solidFill>
                <a:schemeClr val="accent2"/>
              </a:solidFill>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684213" y="549275"/>
            <a:ext cx="7848600" cy="5759450"/>
          </a:xfrm>
          <a:prstGeom prst="rect">
            <a:avLst/>
          </a:prstGeom>
          <a:solidFill>
            <a:schemeClr val="tx1"/>
          </a:solidFill>
          <a:ln w="9525" algn="ctr">
            <a:solidFill>
              <a:schemeClr val="tx1"/>
            </a:solidFill>
            <a:round/>
            <a:headEnd/>
            <a:tailEnd/>
          </a:ln>
        </p:spPr>
        <p:txBody>
          <a:bodyPr/>
          <a:lstStyle/>
          <a:p>
            <a:pPr eaLnBrk="1" hangingPunct="1"/>
            <a:endParaRPr lang="en-US" altLang="en-US"/>
          </a:p>
        </p:txBody>
      </p:sp>
      <p:pic>
        <p:nvPicPr>
          <p:cNvPr id="65539" name="Picture 1"/>
          <p:cNvPicPr>
            <a:picLocks noChangeAspect="1"/>
          </p:cNvPicPr>
          <p:nvPr/>
        </p:nvPicPr>
        <p:blipFill>
          <a:blip r:embed="rId2" cstate="print"/>
          <a:srcRect/>
          <a:stretch>
            <a:fillRect/>
          </a:stretch>
        </p:blipFill>
        <p:spPr bwMode="auto">
          <a:xfrm>
            <a:off x="2484438" y="682625"/>
            <a:ext cx="4783137" cy="5483225"/>
          </a:xfrm>
          <a:prstGeom prst="rect">
            <a:avLst/>
          </a:prstGeom>
          <a:noFill/>
          <a:ln w="9525">
            <a:noFill/>
            <a:miter lim="800000"/>
            <a:headEnd/>
            <a:tailEnd/>
          </a:ln>
        </p:spPr>
      </p:pic>
      <p:sp>
        <p:nvSpPr>
          <p:cNvPr id="65540" name="Oval 3"/>
          <p:cNvSpPr>
            <a:spLocks noChangeArrowheads="1"/>
          </p:cNvSpPr>
          <p:nvPr/>
        </p:nvSpPr>
        <p:spPr bwMode="auto">
          <a:xfrm>
            <a:off x="2627313" y="1773238"/>
            <a:ext cx="4032250" cy="3959225"/>
          </a:xfrm>
          <a:prstGeom prst="ellipse">
            <a:avLst/>
          </a:prstGeom>
          <a:solidFill>
            <a:srgbClr val="6666FF">
              <a:alpha val="38039"/>
            </a:srgbClr>
          </a:solidFill>
          <a:ln w="9525" algn="ctr">
            <a:solidFill>
              <a:schemeClr val="tx1"/>
            </a:solidFill>
            <a:round/>
            <a:headEnd/>
            <a:tailEnd/>
          </a:ln>
        </p:spPr>
        <p:txBody>
          <a:bodyPr/>
          <a:lstStyle/>
          <a:p>
            <a:pPr eaLnBrk="1" hangingPunct="1"/>
            <a:endParaRPr lang="en-US" altLang="en-US"/>
          </a:p>
        </p:txBody>
      </p:sp>
      <p:sp>
        <p:nvSpPr>
          <p:cNvPr id="65541" name="Text Box 4"/>
          <p:cNvSpPr txBox="1">
            <a:spLocks noChangeArrowheads="1"/>
          </p:cNvSpPr>
          <p:nvPr/>
        </p:nvSpPr>
        <p:spPr bwMode="auto">
          <a:xfrm>
            <a:off x="2790825" y="2366963"/>
            <a:ext cx="3633788" cy="2124075"/>
          </a:xfrm>
          <a:prstGeom prst="rect">
            <a:avLst/>
          </a:prstGeom>
          <a:noFill/>
          <a:ln w="9525">
            <a:noFill/>
            <a:miter lim="800000"/>
            <a:headEnd/>
            <a:tailEnd/>
          </a:ln>
          <a:effectLst/>
        </p:spPr>
        <p:txBody>
          <a:bodyPr>
            <a:spAutoFit/>
          </a:bodyPr>
          <a:lstStyle/>
          <a:p>
            <a:pPr algn="ctr" eaLnBrk="1" hangingPunct="1">
              <a:spcBef>
                <a:spcPct val="50000"/>
              </a:spcBef>
            </a:pPr>
            <a:r>
              <a:rPr lang="en-GB" altLang="en-US" sz="4400">
                <a:solidFill>
                  <a:srgbClr val="FFFF00"/>
                </a:solidFill>
              </a:rPr>
              <a:t>The ANTERIOR PITUITARY</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2292350" y="2679700"/>
            <a:ext cx="4535488" cy="1311275"/>
          </a:xfrm>
          <a:prstGeom prst="rect">
            <a:avLst/>
          </a:prstGeom>
          <a:noFill/>
          <a:ln w="9525">
            <a:noFill/>
            <a:miter lim="800000"/>
            <a:headEnd/>
            <a:tailEnd/>
          </a:ln>
          <a:effectLst/>
        </p:spPr>
        <p:txBody>
          <a:bodyPr>
            <a:spAutoFit/>
          </a:bodyPr>
          <a:lstStyle/>
          <a:p>
            <a:pPr algn="ctr" eaLnBrk="1" hangingPunct="1">
              <a:spcBef>
                <a:spcPct val="50000"/>
              </a:spcBef>
            </a:pPr>
            <a:r>
              <a:rPr lang="en-US" altLang="en-US">
                <a:solidFill>
                  <a:srgbClr val="FFFF00"/>
                </a:solidFill>
              </a:rPr>
              <a:t>Anterior Pituitary (hypophysis)</a:t>
            </a: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Endocrine glands"/>
          <p:cNvPicPr>
            <a:picLocks noChangeAspect="1" noChangeArrowheads="1"/>
          </p:cNvPicPr>
          <p:nvPr/>
        </p:nvPicPr>
        <p:blipFill>
          <a:blip r:embed="rId2" cstate="print"/>
          <a:srcRect/>
          <a:stretch>
            <a:fillRect/>
          </a:stretch>
        </p:blipFill>
        <p:spPr bwMode="auto">
          <a:xfrm>
            <a:off x="611188" y="519113"/>
            <a:ext cx="7921625" cy="58197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827088" y="692150"/>
            <a:ext cx="7272337" cy="5078413"/>
          </a:xfrm>
          <a:prstGeom prst="rect">
            <a:avLst/>
          </a:prstGeom>
          <a:noFill/>
          <a:ln w="9525">
            <a:noFill/>
            <a:miter lim="800000"/>
            <a:headEnd/>
            <a:tailEnd/>
          </a:ln>
          <a:effectLst/>
        </p:spPr>
        <p:txBody>
          <a:bodyPr>
            <a:spAutoFit/>
          </a:bodyPr>
          <a:lstStyle/>
          <a:p>
            <a:pPr marL="457200" indent="-457200" eaLnBrk="1" hangingPunct="1">
              <a:spcBef>
                <a:spcPct val="50000"/>
              </a:spcBef>
            </a:pPr>
            <a:r>
              <a:rPr lang="en-GB" altLang="en-US" sz="3600">
                <a:solidFill>
                  <a:srgbClr val="F6F000"/>
                </a:solidFill>
              </a:rPr>
              <a:t>GROUP 1</a:t>
            </a:r>
          </a:p>
          <a:p>
            <a:pPr marL="457200" indent="-457200" eaLnBrk="1" hangingPunct="1">
              <a:spcBef>
                <a:spcPct val="50000"/>
              </a:spcBef>
            </a:pPr>
            <a:endParaRPr lang="en-GB" altLang="en-US" sz="3600">
              <a:solidFill>
                <a:srgbClr val="F6F000"/>
              </a:solidFill>
            </a:endParaRPr>
          </a:p>
          <a:p>
            <a:pPr marL="457200" indent="-457200" eaLnBrk="1" hangingPunct="1">
              <a:spcBef>
                <a:spcPct val="50000"/>
              </a:spcBef>
              <a:buFontTx/>
              <a:buAutoNum type="arabicPeriod"/>
            </a:pPr>
            <a:r>
              <a:rPr lang="en-GB" altLang="en-US" sz="3600">
                <a:solidFill>
                  <a:schemeClr val="bg1"/>
                </a:solidFill>
              </a:rPr>
              <a:t>Growth Hormone (GH) -            mediates IGF I and II.</a:t>
            </a:r>
          </a:p>
          <a:p>
            <a:pPr marL="457200" indent="-457200" eaLnBrk="1" hangingPunct="1">
              <a:spcBef>
                <a:spcPct val="50000"/>
              </a:spcBef>
            </a:pPr>
            <a:endParaRPr lang="en-GB" altLang="en-US" sz="3600">
              <a:solidFill>
                <a:schemeClr val="bg1"/>
              </a:solidFill>
            </a:endParaRPr>
          </a:p>
          <a:p>
            <a:pPr marL="457200" indent="-457200" eaLnBrk="1" hangingPunct="1">
              <a:spcBef>
                <a:spcPct val="50000"/>
              </a:spcBef>
            </a:pPr>
            <a:r>
              <a:rPr lang="en-GB" altLang="en-US" sz="3600">
                <a:solidFill>
                  <a:schemeClr val="bg1"/>
                </a:solidFill>
              </a:rPr>
              <a:t>2. Prolactin (PRL) -                                          mediates lactation.</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611188" y="596900"/>
            <a:ext cx="7886700" cy="5711825"/>
          </a:xfrm>
          <a:prstGeom prst="rect">
            <a:avLst/>
          </a:prstGeom>
          <a:noFill/>
          <a:ln w="9525">
            <a:noFill/>
            <a:miter lim="800000"/>
            <a:headEnd/>
            <a:tailEnd/>
          </a:ln>
          <a:effectLst/>
        </p:spPr>
      </p:pic>
      <p:sp>
        <p:nvSpPr>
          <p:cNvPr id="68611" name="Text Box 3"/>
          <p:cNvSpPr txBox="1">
            <a:spLocks noChangeArrowheads="1"/>
          </p:cNvSpPr>
          <p:nvPr/>
        </p:nvSpPr>
        <p:spPr bwMode="auto">
          <a:xfrm>
            <a:off x="5867400" y="5662613"/>
            <a:ext cx="2665413" cy="646112"/>
          </a:xfrm>
          <a:prstGeom prst="rect">
            <a:avLst/>
          </a:prstGeom>
          <a:solidFill>
            <a:schemeClr val="tx1"/>
          </a:solidFill>
          <a:ln w="9525">
            <a:noFill/>
            <a:miter lim="800000"/>
            <a:headEnd/>
            <a:tailEnd/>
          </a:ln>
          <a:effectLst/>
        </p:spPr>
        <p:txBody>
          <a:bodyPr>
            <a:spAutoFit/>
          </a:bodyPr>
          <a:lstStyle/>
          <a:p>
            <a:pPr eaLnBrk="1" hangingPunct="1">
              <a:spcBef>
                <a:spcPct val="50000"/>
              </a:spcBef>
            </a:pPr>
            <a:r>
              <a:rPr lang="en-US" altLang="en-US" sz="3600">
                <a:solidFill>
                  <a:schemeClr val="bg1"/>
                </a:solidFill>
                <a:latin typeface="Arial Unicode MS" pitchFamily="34" charset="-128"/>
              </a:rPr>
              <a:t>Acromegaly </a:t>
            </a: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971550" y="474663"/>
            <a:ext cx="7462838" cy="590867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6F000"/>
                </a:solidFill>
              </a:rPr>
              <a:t>GROUP 2</a:t>
            </a:r>
          </a:p>
          <a:p>
            <a:pPr eaLnBrk="1" hangingPunct="1">
              <a:spcBef>
                <a:spcPct val="50000"/>
              </a:spcBef>
            </a:pPr>
            <a:r>
              <a:rPr lang="en-GB" altLang="en-US" sz="3600">
                <a:solidFill>
                  <a:srgbClr val="F6F000"/>
                </a:solidFill>
              </a:rPr>
              <a:t>                                                        </a:t>
            </a:r>
            <a:r>
              <a:rPr lang="en-GB" altLang="en-US" sz="3600">
                <a:solidFill>
                  <a:schemeClr val="bg1"/>
                </a:solidFill>
              </a:rPr>
              <a:t>1.</a:t>
            </a:r>
            <a:r>
              <a:rPr lang="en-GB" altLang="en-US" sz="3600">
                <a:solidFill>
                  <a:srgbClr val="F6F000"/>
                </a:solidFill>
              </a:rPr>
              <a:t> </a:t>
            </a:r>
            <a:r>
              <a:rPr lang="en-GB" altLang="en-US" sz="3600">
                <a:solidFill>
                  <a:srgbClr val="FFFFFF"/>
                </a:solidFill>
              </a:rPr>
              <a:t>Thyroid stimulating hormone (TSH)–  mediates Thyroxin and T3.</a:t>
            </a:r>
          </a:p>
          <a:p>
            <a:pPr eaLnBrk="1" hangingPunct="1">
              <a:spcBef>
                <a:spcPct val="50000"/>
              </a:spcBef>
            </a:pPr>
            <a:endParaRPr lang="en-GB" altLang="en-US" sz="3600">
              <a:solidFill>
                <a:srgbClr val="FFFFFF"/>
              </a:solidFill>
            </a:endParaRPr>
          </a:p>
          <a:p>
            <a:pPr eaLnBrk="1" hangingPunct="1">
              <a:spcBef>
                <a:spcPct val="50000"/>
              </a:spcBef>
            </a:pPr>
            <a:r>
              <a:rPr lang="en-GB" altLang="en-US" sz="3600">
                <a:solidFill>
                  <a:srgbClr val="FFFFFF"/>
                </a:solidFill>
              </a:rPr>
              <a:t>2. Luteinising hormone (LH) -              mediates progesterone, testosterone.</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ituitary Hormones"/>
          <p:cNvPicPr>
            <a:picLocks noChangeAspect="1" noChangeArrowheads="1"/>
          </p:cNvPicPr>
          <p:nvPr/>
        </p:nvPicPr>
        <p:blipFill>
          <a:blip r:embed="rId2" cstate="print"/>
          <a:srcRect/>
          <a:stretch>
            <a:fillRect/>
          </a:stretch>
        </p:blipFill>
        <p:spPr bwMode="auto">
          <a:xfrm>
            <a:off x="611188" y="549275"/>
            <a:ext cx="7921625" cy="58150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900113" y="908050"/>
            <a:ext cx="7467600" cy="4802188"/>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FFFF"/>
                </a:solidFill>
              </a:rPr>
              <a:t>3. Follicle stimulating hormone (FSH) -   mediates the follicular cells.</a:t>
            </a:r>
          </a:p>
          <a:p>
            <a:pPr eaLnBrk="1" hangingPunct="1">
              <a:spcBef>
                <a:spcPct val="50000"/>
              </a:spcBef>
            </a:pPr>
            <a:r>
              <a:rPr lang="en-GB" altLang="en-US" sz="3600">
                <a:solidFill>
                  <a:srgbClr val="FFFFFF"/>
                </a:solidFill>
              </a:rPr>
              <a:t> </a:t>
            </a:r>
          </a:p>
          <a:p>
            <a:pPr eaLnBrk="1" hangingPunct="1">
              <a:spcBef>
                <a:spcPct val="50000"/>
              </a:spcBef>
            </a:pPr>
            <a:endParaRPr lang="en-GB" altLang="en-US" sz="3600">
              <a:solidFill>
                <a:srgbClr val="FFFFFF"/>
              </a:solidFill>
            </a:endParaRPr>
          </a:p>
          <a:p>
            <a:pPr eaLnBrk="1" hangingPunct="1">
              <a:spcBef>
                <a:spcPct val="50000"/>
              </a:spcBef>
            </a:pPr>
            <a:r>
              <a:rPr lang="en-GB" altLang="en-US" sz="3600">
                <a:solidFill>
                  <a:srgbClr val="FFFFFF"/>
                </a:solidFill>
              </a:rPr>
              <a:t>4. Chorionic gonadotrophin (HCG) -   mediates the placenta.</a:t>
            </a:r>
            <a:endParaRPr lang="en-US" altLang="en-US" sz="3600">
              <a:solidFill>
                <a:srgbClr val="FFFFFF"/>
              </a:solidFill>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827088" y="654050"/>
            <a:ext cx="7824787" cy="5549900"/>
          </a:xfrm>
          <a:prstGeom prst="rect">
            <a:avLst/>
          </a:prstGeom>
          <a:noFill/>
          <a:ln w="9525">
            <a:noFill/>
            <a:miter lim="800000"/>
            <a:headEnd/>
            <a:tailEnd/>
          </a:ln>
          <a:effectLst/>
        </p:spPr>
        <p:txBody>
          <a:bodyPr>
            <a:spAutoFit/>
          </a:bodyPr>
          <a:lstStyle/>
          <a:p>
            <a:pPr marL="457200" indent="-457200" eaLnBrk="1" hangingPunct="1">
              <a:spcBef>
                <a:spcPct val="50000"/>
              </a:spcBef>
            </a:pPr>
            <a:r>
              <a:rPr lang="en-GB" altLang="en-US" sz="3600">
                <a:solidFill>
                  <a:srgbClr val="F6F000"/>
                </a:solidFill>
              </a:rPr>
              <a:t>GROUP 3</a:t>
            </a:r>
          </a:p>
          <a:p>
            <a:pPr marL="457200" indent="-457200" eaLnBrk="1" hangingPunct="1">
              <a:lnSpc>
                <a:spcPct val="105000"/>
              </a:lnSpc>
              <a:spcBef>
                <a:spcPct val="50000"/>
              </a:spcBef>
              <a:buFontTx/>
              <a:buAutoNum type="arabicPeriod"/>
            </a:pPr>
            <a:r>
              <a:rPr lang="en-GB" altLang="en-US" sz="3600">
                <a:solidFill>
                  <a:srgbClr val="FFFFFF"/>
                </a:solidFill>
              </a:rPr>
              <a:t>Adrenocorticotrophic hormone (ACTH) -  mediates the adrenal cortical steroids.</a:t>
            </a:r>
          </a:p>
          <a:p>
            <a:pPr marL="457200" indent="-457200" eaLnBrk="1" hangingPunct="1">
              <a:lnSpc>
                <a:spcPct val="105000"/>
              </a:lnSpc>
              <a:spcBef>
                <a:spcPct val="50000"/>
              </a:spcBef>
            </a:pPr>
            <a:endParaRPr lang="en-GB" altLang="en-US" sz="3600">
              <a:solidFill>
                <a:srgbClr val="FFFFFF"/>
              </a:solidFill>
            </a:endParaRPr>
          </a:p>
          <a:p>
            <a:pPr marL="457200" indent="-457200" eaLnBrk="1" hangingPunct="1">
              <a:lnSpc>
                <a:spcPct val="105000"/>
              </a:lnSpc>
              <a:spcBef>
                <a:spcPct val="50000"/>
              </a:spcBef>
            </a:pPr>
            <a:r>
              <a:rPr lang="en-GB" altLang="en-US" sz="3600">
                <a:solidFill>
                  <a:srgbClr val="FFFFFF"/>
                </a:solidFill>
              </a:rPr>
              <a:t>2. Melanocyte stimulating hormone (MSH) – mediates melanin production.</a:t>
            </a:r>
            <a:endParaRPr lang="en-US" altLang="en-US" sz="3600">
              <a:solidFill>
                <a:srgbClr val="FFFFFF"/>
              </a:solidFill>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684213" y="549275"/>
            <a:ext cx="7848600" cy="5759450"/>
          </a:xfrm>
          <a:prstGeom prst="rect">
            <a:avLst/>
          </a:prstGeom>
          <a:solidFill>
            <a:schemeClr val="tx1"/>
          </a:solidFill>
          <a:ln w="9525" algn="ctr">
            <a:solidFill>
              <a:schemeClr val="tx1"/>
            </a:solidFill>
            <a:round/>
            <a:headEnd/>
            <a:tailEnd/>
          </a:ln>
        </p:spPr>
        <p:txBody>
          <a:bodyPr/>
          <a:lstStyle/>
          <a:p>
            <a:pPr eaLnBrk="1" hangingPunct="1"/>
            <a:endParaRPr lang="en-US" altLang="en-US"/>
          </a:p>
        </p:txBody>
      </p:sp>
      <p:pic>
        <p:nvPicPr>
          <p:cNvPr id="73731" name="Picture 1"/>
          <p:cNvPicPr>
            <a:picLocks noChangeAspect="1"/>
          </p:cNvPicPr>
          <p:nvPr/>
        </p:nvPicPr>
        <p:blipFill>
          <a:blip r:embed="rId2" cstate="print"/>
          <a:srcRect/>
          <a:stretch>
            <a:fillRect/>
          </a:stretch>
        </p:blipFill>
        <p:spPr bwMode="auto">
          <a:xfrm>
            <a:off x="2484438" y="682625"/>
            <a:ext cx="4783137" cy="5483225"/>
          </a:xfrm>
          <a:prstGeom prst="rect">
            <a:avLst/>
          </a:prstGeom>
          <a:noFill/>
          <a:ln w="9525">
            <a:noFill/>
            <a:miter lim="800000"/>
            <a:headEnd/>
            <a:tailEnd/>
          </a:ln>
        </p:spPr>
      </p:pic>
      <p:sp>
        <p:nvSpPr>
          <p:cNvPr id="73732" name="Oval 3"/>
          <p:cNvSpPr>
            <a:spLocks noChangeArrowheads="1"/>
          </p:cNvSpPr>
          <p:nvPr/>
        </p:nvSpPr>
        <p:spPr bwMode="auto">
          <a:xfrm>
            <a:off x="2627313" y="1773238"/>
            <a:ext cx="4032250" cy="3959225"/>
          </a:xfrm>
          <a:prstGeom prst="ellipse">
            <a:avLst/>
          </a:prstGeom>
          <a:solidFill>
            <a:srgbClr val="6666FF">
              <a:alpha val="38039"/>
            </a:srgbClr>
          </a:solidFill>
          <a:ln w="9525" algn="ctr">
            <a:solidFill>
              <a:schemeClr val="tx1"/>
            </a:solidFill>
            <a:round/>
            <a:headEnd/>
            <a:tailEnd/>
          </a:ln>
        </p:spPr>
        <p:txBody>
          <a:bodyPr/>
          <a:lstStyle/>
          <a:p>
            <a:pPr eaLnBrk="1" hangingPunct="1"/>
            <a:endParaRPr lang="en-US" altLang="en-US"/>
          </a:p>
        </p:txBody>
      </p:sp>
      <p:sp>
        <p:nvSpPr>
          <p:cNvPr id="73733" name="Text Box 4"/>
          <p:cNvSpPr txBox="1">
            <a:spLocks noChangeArrowheads="1"/>
          </p:cNvSpPr>
          <p:nvPr/>
        </p:nvSpPr>
        <p:spPr bwMode="auto">
          <a:xfrm>
            <a:off x="2790825" y="2366963"/>
            <a:ext cx="3633788" cy="2124075"/>
          </a:xfrm>
          <a:prstGeom prst="rect">
            <a:avLst/>
          </a:prstGeom>
          <a:noFill/>
          <a:ln w="9525">
            <a:noFill/>
            <a:miter lim="800000"/>
            <a:headEnd/>
            <a:tailEnd/>
          </a:ln>
          <a:effectLst/>
        </p:spPr>
        <p:txBody>
          <a:bodyPr>
            <a:spAutoFit/>
          </a:bodyPr>
          <a:lstStyle/>
          <a:p>
            <a:pPr algn="ctr" eaLnBrk="1" hangingPunct="1">
              <a:spcBef>
                <a:spcPct val="50000"/>
              </a:spcBef>
            </a:pPr>
            <a:r>
              <a:rPr lang="en-GB" altLang="en-US" sz="4400">
                <a:solidFill>
                  <a:srgbClr val="FFFF00"/>
                </a:solidFill>
              </a:rPr>
              <a:t>The POSTERIOR PITUITARY</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827088" y="695325"/>
            <a:ext cx="7608887" cy="5467350"/>
          </a:xfrm>
          <a:prstGeom prst="rect">
            <a:avLst/>
          </a:prstGeom>
          <a:noFill/>
          <a:ln w="9525">
            <a:noFill/>
            <a:miter lim="800000"/>
            <a:headEnd/>
            <a:tailEnd/>
          </a:ln>
          <a:effectLst/>
        </p:spPr>
        <p:txBody>
          <a:bodyPr>
            <a:spAutoFit/>
          </a:bodyPr>
          <a:lstStyle/>
          <a:p>
            <a:pPr marL="457200" indent="-457200" eaLnBrk="1" hangingPunct="1">
              <a:spcBef>
                <a:spcPct val="50000"/>
              </a:spcBef>
            </a:pPr>
            <a:r>
              <a:rPr lang="en-GB" altLang="en-US" sz="3600">
                <a:solidFill>
                  <a:srgbClr val="FFFF00"/>
                </a:solidFill>
              </a:rPr>
              <a:t>The Posterior Pituitary Hormones</a:t>
            </a:r>
          </a:p>
          <a:p>
            <a:pPr marL="457200" indent="-457200" eaLnBrk="1" hangingPunct="1">
              <a:lnSpc>
                <a:spcPct val="110000"/>
              </a:lnSpc>
              <a:spcBef>
                <a:spcPct val="50000"/>
              </a:spcBef>
              <a:buFontTx/>
              <a:buAutoNum type="arabicPeriod"/>
            </a:pPr>
            <a:r>
              <a:rPr lang="en-GB" altLang="en-US" sz="3600">
                <a:solidFill>
                  <a:schemeClr val="bg1"/>
                </a:solidFill>
              </a:rPr>
              <a:t>Vasopressin (Antidiuretic hormone) – mediates the reabsorption of water from the distal renal tubules.</a:t>
            </a:r>
          </a:p>
          <a:p>
            <a:pPr marL="457200" indent="-457200" eaLnBrk="1" hangingPunct="1">
              <a:lnSpc>
                <a:spcPct val="110000"/>
              </a:lnSpc>
              <a:spcBef>
                <a:spcPct val="50000"/>
              </a:spcBef>
              <a:buFontTx/>
              <a:buAutoNum type="arabicPeriod"/>
            </a:pPr>
            <a:r>
              <a:rPr lang="en-GB" altLang="en-US" sz="3600">
                <a:solidFill>
                  <a:schemeClr val="bg1"/>
                </a:solidFill>
              </a:rPr>
              <a:t>Oxytocin – mediates uterine smooth muscle contraction. The hormone of love!</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84213" y="549275"/>
            <a:ext cx="7848600" cy="5759450"/>
          </a:xfrm>
          <a:prstGeom prst="rect">
            <a:avLst/>
          </a:prstGeom>
          <a:solidFill>
            <a:schemeClr val="tx1"/>
          </a:solidFill>
          <a:ln w="9525" algn="ctr">
            <a:solidFill>
              <a:schemeClr val="tx1"/>
            </a:solidFill>
            <a:round/>
            <a:headEnd/>
            <a:tailEnd/>
          </a:ln>
        </p:spPr>
        <p:txBody>
          <a:bodyPr/>
          <a:lstStyle/>
          <a:p>
            <a:pPr eaLnBrk="1" hangingPunct="1"/>
            <a:endParaRPr lang="en-US" altLang="en-US"/>
          </a:p>
        </p:txBody>
      </p:sp>
      <p:pic>
        <p:nvPicPr>
          <p:cNvPr id="75779" name="Picture 1"/>
          <p:cNvPicPr>
            <a:picLocks noChangeAspect="1"/>
          </p:cNvPicPr>
          <p:nvPr/>
        </p:nvPicPr>
        <p:blipFill>
          <a:blip r:embed="rId2" cstate="print"/>
          <a:srcRect/>
          <a:stretch>
            <a:fillRect/>
          </a:stretch>
        </p:blipFill>
        <p:spPr bwMode="auto">
          <a:xfrm>
            <a:off x="2484438" y="682625"/>
            <a:ext cx="4783137" cy="5483225"/>
          </a:xfrm>
          <a:prstGeom prst="rect">
            <a:avLst/>
          </a:prstGeom>
          <a:noFill/>
          <a:ln w="9525">
            <a:noFill/>
            <a:miter lim="800000"/>
            <a:headEnd/>
            <a:tailEnd/>
          </a:ln>
        </p:spPr>
      </p:pic>
      <p:sp>
        <p:nvSpPr>
          <p:cNvPr id="75780" name="Oval 3"/>
          <p:cNvSpPr>
            <a:spLocks noChangeArrowheads="1"/>
          </p:cNvSpPr>
          <p:nvPr/>
        </p:nvSpPr>
        <p:spPr bwMode="auto">
          <a:xfrm>
            <a:off x="2627313" y="1773238"/>
            <a:ext cx="4032250" cy="3959225"/>
          </a:xfrm>
          <a:prstGeom prst="ellipse">
            <a:avLst/>
          </a:prstGeom>
          <a:solidFill>
            <a:srgbClr val="6666FF">
              <a:alpha val="38039"/>
            </a:srgbClr>
          </a:solidFill>
          <a:ln w="9525" algn="ctr">
            <a:solidFill>
              <a:schemeClr val="tx1"/>
            </a:solidFill>
            <a:round/>
            <a:headEnd/>
            <a:tailEnd/>
          </a:ln>
        </p:spPr>
        <p:txBody>
          <a:bodyPr/>
          <a:lstStyle/>
          <a:p>
            <a:pPr eaLnBrk="1" hangingPunct="1"/>
            <a:endParaRPr lang="en-US" altLang="en-US"/>
          </a:p>
        </p:txBody>
      </p:sp>
      <p:sp>
        <p:nvSpPr>
          <p:cNvPr id="75781" name="Text Box 4"/>
          <p:cNvSpPr txBox="1">
            <a:spLocks noChangeArrowheads="1"/>
          </p:cNvSpPr>
          <p:nvPr/>
        </p:nvSpPr>
        <p:spPr bwMode="auto">
          <a:xfrm>
            <a:off x="2790825" y="2565400"/>
            <a:ext cx="3633788" cy="1446213"/>
          </a:xfrm>
          <a:prstGeom prst="rect">
            <a:avLst/>
          </a:prstGeom>
          <a:noFill/>
          <a:ln w="9525">
            <a:noFill/>
            <a:miter lim="800000"/>
            <a:headEnd/>
            <a:tailEnd/>
          </a:ln>
          <a:effectLst/>
        </p:spPr>
        <p:txBody>
          <a:bodyPr>
            <a:spAutoFit/>
          </a:bodyPr>
          <a:lstStyle/>
          <a:p>
            <a:pPr algn="ctr" eaLnBrk="1" hangingPunct="1">
              <a:spcBef>
                <a:spcPct val="50000"/>
              </a:spcBef>
            </a:pPr>
            <a:r>
              <a:rPr lang="en-GB" altLang="en-US" sz="4400">
                <a:solidFill>
                  <a:srgbClr val="FFFF00"/>
                </a:solidFill>
              </a:rPr>
              <a:t>The THYROID</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816100" y="2997200"/>
            <a:ext cx="5511800" cy="646113"/>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FFF00"/>
                </a:solidFill>
              </a:rPr>
              <a:t>The Thyroid Gland</a:t>
            </a: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print"/>
          <a:srcRect/>
          <a:stretch>
            <a:fillRect/>
          </a:stretch>
        </p:blipFill>
        <p:spPr bwMode="auto">
          <a:xfrm>
            <a:off x="539750" y="549275"/>
            <a:ext cx="8135938" cy="58324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11188" y="549275"/>
            <a:ext cx="7921625" cy="5832475"/>
          </a:xfrm>
          <a:prstGeom prst="rect">
            <a:avLst/>
          </a:prstGeom>
          <a:solidFill>
            <a:schemeClr val="bg1"/>
          </a:solidFill>
          <a:ln w="9525">
            <a:solidFill>
              <a:schemeClr val="bg1"/>
            </a:solidFill>
            <a:miter lim="800000"/>
            <a:headEnd/>
            <a:tailEnd/>
          </a:ln>
          <a:effectLst/>
        </p:spPr>
        <p:txBody>
          <a:bodyPr wrap="none" anchor="ctr"/>
          <a:lstStyle/>
          <a:p>
            <a:pPr eaLnBrk="1" hangingPunct="1"/>
            <a:endParaRPr lang="en-US" altLang="en-US"/>
          </a:p>
        </p:txBody>
      </p:sp>
      <p:pic>
        <p:nvPicPr>
          <p:cNvPr id="77827" name="Picture 2" descr="is?827173641058">
            <a:hlinkClick r:id="rId2"/>
          </p:cNvPr>
          <p:cNvPicPr>
            <a:picLocks noChangeAspect="1" noChangeArrowheads="1"/>
          </p:cNvPicPr>
          <p:nvPr/>
        </p:nvPicPr>
        <p:blipFill>
          <a:blip r:embed="rId3" cstate="print"/>
          <a:srcRect/>
          <a:stretch>
            <a:fillRect/>
          </a:stretch>
        </p:blipFill>
        <p:spPr bwMode="auto">
          <a:xfrm>
            <a:off x="1476375" y="549275"/>
            <a:ext cx="6408738" cy="581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algn="l"/>
            <a:r>
              <a:rPr lang="en-GB" altLang="en-US" sz="3600" b="1" smtClean="0">
                <a:solidFill>
                  <a:srgbClr val="FFFF00"/>
                </a:solidFill>
                <a:cs typeface="Arial" charset="0"/>
              </a:rPr>
              <a:t>Thyroid</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extremely common</a:t>
            </a:r>
          </a:p>
          <a:p>
            <a:pPr>
              <a:defRPr/>
            </a:pPr>
            <a:r>
              <a:rPr lang="en-GB" sz="3600" b="1" dirty="0" smtClean="0">
                <a:solidFill>
                  <a:schemeClr val="bg1"/>
                </a:solidFill>
                <a:cs typeface="Arial" panose="020B0604020202020204" pitchFamily="34" charset="0"/>
              </a:rPr>
              <a:t>Medication not always resolve</a:t>
            </a:r>
          </a:p>
          <a:p>
            <a:pPr>
              <a:defRPr/>
            </a:pPr>
            <a:r>
              <a:rPr lang="en-GB" sz="3600" b="1" dirty="0" smtClean="0">
                <a:solidFill>
                  <a:schemeClr val="bg1"/>
                </a:solidFill>
                <a:cs typeface="Arial" panose="020B0604020202020204" pitchFamily="34" charset="0"/>
              </a:rPr>
              <a:t>Weight gain, tiredness, bloated, depressed</a:t>
            </a:r>
          </a:p>
          <a:p>
            <a:pPr>
              <a:defRPr/>
            </a:pPr>
            <a:r>
              <a:rPr lang="en-GB" sz="3600" b="1" dirty="0" smtClean="0">
                <a:solidFill>
                  <a:schemeClr val="bg1"/>
                </a:solidFill>
                <a:cs typeface="Arial" panose="020B0604020202020204" pitchFamily="34" charset="0"/>
              </a:rPr>
              <a:t>Thyroid cancer rates are rising.  Everyday chemicals linked to nodules and cancer</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900113" y="692150"/>
            <a:ext cx="7491412" cy="5300663"/>
          </a:xfrm>
          <a:prstGeom prst="rect">
            <a:avLst/>
          </a:prstGeom>
          <a:noFill/>
          <a:ln w="9525">
            <a:noFill/>
            <a:miter lim="800000"/>
            <a:headEnd/>
            <a:tailEnd/>
          </a:ln>
          <a:effectLst/>
        </p:spPr>
        <p:txBody>
          <a:bodyPr>
            <a:spAutoFit/>
          </a:bodyPr>
          <a:lstStyle/>
          <a:p>
            <a:pPr marL="342900" indent="-342900" eaLnBrk="1" hangingPunct="1">
              <a:spcBef>
                <a:spcPct val="50000"/>
              </a:spcBef>
            </a:pPr>
            <a:r>
              <a:rPr lang="en-GB" altLang="en-US" sz="3600">
                <a:solidFill>
                  <a:srgbClr val="FFFF00"/>
                </a:solidFill>
              </a:rPr>
              <a:t>Thyroid Hormones</a:t>
            </a:r>
            <a:r>
              <a:rPr lang="en-GB" altLang="en-US" sz="3600">
                <a:solidFill>
                  <a:schemeClr val="bg1"/>
                </a:solidFill>
              </a:rPr>
              <a:t> have two functions</a:t>
            </a:r>
          </a:p>
          <a:p>
            <a:pPr marL="342900" indent="-342900" eaLnBrk="1" hangingPunct="1">
              <a:spcBef>
                <a:spcPct val="50000"/>
              </a:spcBef>
            </a:pPr>
            <a:endParaRPr lang="en-GB" altLang="en-US" sz="3600">
              <a:solidFill>
                <a:schemeClr val="bg1"/>
              </a:solidFill>
            </a:endParaRPr>
          </a:p>
          <a:p>
            <a:pPr marL="342900" indent="-342900" eaLnBrk="1" hangingPunct="1">
              <a:lnSpc>
                <a:spcPct val="110000"/>
              </a:lnSpc>
              <a:spcBef>
                <a:spcPct val="50000"/>
              </a:spcBef>
              <a:buFontTx/>
              <a:buAutoNum type="arabicPeriod"/>
            </a:pPr>
            <a:r>
              <a:rPr lang="en-GB" altLang="en-US" sz="3600">
                <a:solidFill>
                  <a:schemeClr val="bg1"/>
                </a:solidFill>
              </a:rPr>
              <a:t> Regulation of metabolic rate</a:t>
            </a:r>
          </a:p>
          <a:p>
            <a:pPr marL="342900" indent="-342900" eaLnBrk="1" hangingPunct="1">
              <a:lnSpc>
                <a:spcPct val="110000"/>
              </a:lnSpc>
              <a:spcBef>
                <a:spcPct val="50000"/>
              </a:spcBef>
            </a:pPr>
            <a:endParaRPr lang="en-GB" altLang="en-US" sz="3600">
              <a:solidFill>
                <a:schemeClr val="bg1"/>
              </a:solidFill>
            </a:endParaRPr>
          </a:p>
          <a:p>
            <a:pPr marL="342900" indent="-342900" eaLnBrk="1" hangingPunct="1">
              <a:lnSpc>
                <a:spcPct val="110000"/>
              </a:lnSpc>
              <a:spcBef>
                <a:spcPct val="50000"/>
              </a:spcBef>
            </a:pPr>
            <a:r>
              <a:rPr lang="en-GB" altLang="en-US" sz="3600">
                <a:solidFill>
                  <a:schemeClr val="bg1"/>
                </a:solidFill>
              </a:rPr>
              <a:t>2. Stimulation of growth in children</a:t>
            </a:r>
            <a:endParaRPr lang="en-US" altLang="en-US" sz="3600">
              <a:solidFill>
                <a:schemeClr val="bg1"/>
              </a:solidFill>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755650" y="836613"/>
            <a:ext cx="5427663" cy="5029200"/>
          </a:xfrm>
          <a:prstGeom prst="rect">
            <a:avLst/>
          </a:prstGeom>
          <a:noFill/>
          <a:ln w="9525">
            <a:noFill/>
            <a:miter lim="800000"/>
            <a:headEnd/>
            <a:tailEnd/>
          </a:ln>
          <a:effectLst/>
        </p:spPr>
        <p:txBody>
          <a:bodyPr>
            <a:spAutoFit/>
          </a:bodyPr>
          <a:lstStyle/>
          <a:p>
            <a:pPr eaLnBrk="1" hangingPunct="1">
              <a:lnSpc>
                <a:spcPct val="99000"/>
              </a:lnSpc>
              <a:spcBef>
                <a:spcPct val="50000"/>
              </a:spcBef>
            </a:pPr>
            <a:r>
              <a:rPr lang="en-US" altLang="en-US" sz="3600">
                <a:solidFill>
                  <a:schemeClr val="bg1"/>
                </a:solidFill>
              </a:rPr>
              <a:t>Because a fully functioning thyroid gland is required for normal development of the brain, any reduction in function (for example as a result of </a:t>
            </a:r>
            <a:r>
              <a:rPr lang="en-US" altLang="en-US" sz="3600">
                <a:solidFill>
                  <a:srgbClr val="FFFF00"/>
                </a:solidFill>
              </a:rPr>
              <a:t>iodine deficiency)</a:t>
            </a:r>
            <a:r>
              <a:rPr lang="en-US" altLang="en-US" sz="3600">
                <a:solidFill>
                  <a:schemeClr val="bg1"/>
                </a:solidFill>
              </a:rPr>
              <a:t> can cause mental retardation. </a:t>
            </a:r>
          </a:p>
        </p:txBody>
      </p:sp>
      <p:pic>
        <p:nvPicPr>
          <p:cNvPr id="80899" name="Picture 3"/>
          <p:cNvPicPr>
            <a:picLocks noChangeAspect="1" noChangeArrowheads="1"/>
          </p:cNvPicPr>
          <p:nvPr/>
        </p:nvPicPr>
        <p:blipFill>
          <a:blip r:embed="rId2" cstate="print"/>
          <a:srcRect/>
          <a:stretch>
            <a:fillRect/>
          </a:stretch>
        </p:blipFill>
        <p:spPr bwMode="auto">
          <a:xfrm>
            <a:off x="6443663" y="549275"/>
            <a:ext cx="2082800" cy="58420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755650" y="549275"/>
            <a:ext cx="4321175" cy="5564188"/>
          </a:xfrm>
          <a:prstGeom prst="rect">
            <a:avLst/>
          </a:prstGeom>
          <a:noFill/>
          <a:ln w="9525">
            <a:noFill/>
            <a:miter lim="800000"/>
            <a:headEnd/>
            <a:tailEnd/>
          </a:ln>
          <a:effectLst/>
        </p:spPr>
        <p:txBody>
          <a:bodyPr>
            <a:spAutoFit/>
          </a:bodyPr>
          <a:lstStyle/>
          <a:p>
            <a:pPr eaLnBrk="1" hangingPunct="1">
              <a:lnSpc>
                <a:spcPct val="105000"/>
              </a:lnSpc>
              <a:spcBef>
                <a:spcPct val="50000"/>
              </a:spcBef>
            </a:pPr>
            <a:r>
              <a:rPr lang="en-GB" altLang="en-US" sz="3600">
                <a:solidFill>
                  <a:schemeClr val="bg1"/>
                </a:solidFill>
              </a:rPr>
              <a:t>The major symptoms of low thyroid are so common today as to be considered normal –</a:t>
            </a:r>
          </a:p>
          <a:p>
            <a:pPr eaLnBrk="1" hangingPunct="1">
              <a:lnSpc>
                <a:spcPct val="105000"/>
              </a:lnSpc>
              <a:spcBef>
                <a:spcPct val="50000"/>
              </a:spcBef>
            </a:pPr>
            <a:r>
              <a:rPr lang="en-GB" altLang="en-US" sz="3600">
                <a:solidFill>
                  <a:srgbClr val="FFFF00"/>
                </a:solidFill>
              </a:rPr>
              <a:t>Low energy, marginal health and overweight.</a:t>
            </a:r>
            <a:endParaRPr lang="en-US" altLang="en-US" sz="3600">
              <a:solidFill>
                <a:srgbClr val="FFFF00"/>
              </a:solidFill>
            </a:endParaRPr>
          </a:p>
        </p:txBody>
      </p:sp>
      <p:pic>
        <p:nvPicPr>
          <p:cNvPr id="81923" name="Picture 4"/>
          <p:cNvPicPr>
            <a:picLocks noChangeAspect="1" noChangeArrowheads="1"/>
          </p:cNvPicPr>
          <p:nvPr/>
        </p:nvPicPr>
        <p:blipFill>
          <a:blip r:embed="rId2" cstate="print"/>
          <a:srcRect/>
          <a:stretch>
            <a:fillRect/>
          </a:stretch>
        </p:blipFill>
        <p:spPr bwMode="auto">
          <a:xfrm>
            <a:off x="5162550" y="549275"/>
            <a:ext cx="3357563" cy="58324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611188" y="549275"/>
            <a:ext cx="7921625" cy="5832475"/>
          </a:xfrm>
          <a:prstGeom prst="rect">
            <a:avLst/>
          </a:prstGeom>
          <a:solidFill>
            <a:schemeClr val="bg1"/>
          </a:solidFill>
          <a:ln w="9525">
            <a:solidFill>
              <a:schemeClr val="bg1"/>
            </a:solidFill>
            <a:miter lim="800000"/>
            <a:headEnd/>
            <a:tailEnd/>
          </a:ln>
          <a:effectLst/>
        </p:spPr>
        <p:txBody>
          <a:bodyPr wrap="none" anchor="ctr"/>
          <a:lstStyle/>
          <a:p>
            <a:pPr eaLnBrk="1" hangingPunct="1"/>
            <a:endParaRPr lang="en-US" altLang="en-US"/>
          </a:p>
        </p:txBody>
      </p:sp>
      <p:pic>
        <p:nvPicPr>
          <p:cNvPr id="82947" name="Picture 2"/>
          <p:cNvPicPr>
            <a:picLocks noChangeAspect="1" noChangeArrowheads="1"/>
          </p:cNvPicPr>
          <p:nvPr/>
        </p:nvPicPr>
        <p:blipFill>
          <a:blip r:embed="rId2" cstate="print"/>
          <a:srcRect/>
          <a:stretch>
            <a:fillRect/>
          </a:stretch>
        </p:blipFill>
        <p:spPr bwMode="auto">
          <a:xfrm>
            <a:off x="1854200" y="549275"/>
            <a:ext cx="5414963" cy="58324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algn="l"/>
            <a:r>
              <a:rPr lang="en-GB" altLang="en-US" sz="3600" b="1" smtClean="0">
                <a:solidFill>
                  <a:srgbClr val="FFFF00"/>
                </a:solidFill>
                <a:cs typeface="Arial" charset="0"/>
              </a:rPr>
              <a:t>Thyroid Gland</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Gland is located at the front of the neck attached to the lower part of the larynx(voice box) and the upper part of the trachea(windpipe)</a:t>
            </a:r>
          </a:p>
          <a:p>
            <a:pPr>
              <a:defRPr/>
            </a:pPr>
            <a:r>
              <a:rPr lang="en-GB" sz="3600" b="1" dirty="0" smtClean="0">
                <a:solidFill>
                  <a:schemeClr val="bg1"/>
                </a:solidFill>
                <a:cs typeface="Arial" panose="020B0604020202020204" pitchFamily="34" charset="0"/>
              </a:rPr>
              <a:t>It is shaped like a butterfly and composed of 2 lobes</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algn="l"/>
            <a:r>
              <a:rPr lang="en-GB" altLang="en-US" sz="3600" b="1" smtClean="0">
                <a:solidFill>
                  <a:srgbClr val="FFFF00"/>
                </a:solidFill>
                <a:cs typeface="Arial" charset="0"/>
              </a:rPr>
              <a:t>Thyroid</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Lobes are connected in the middle by a narrow band of tissue called the isthmus</a:t>
            </a:r>
          </a:p>
          <a:p>
            <a:pPr>
              <a:defRPr/>
            </a:pPr>
            <a:r>
              <a:rPr lang="en-GB" sz="3600" b="1" dirty="0" smtClean="0">
                <a:solidFill>
                  <a:schemeClr val="bg1"/>
                </a:solidFill>
                <a:cs typeface="Arial" panose="020B0604020202020204" pitchFamily="34" charset="0"/>
              </a:rPr>
              <a:t>The thyroid cartilage surrounding the gland sticks out in the neck and forms the Adam’s apple</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algn="l"/>
            <a:r>
              <a:rPr lang="en-GB" altLang="en-US" sz="3600" b="1" smtClean="0">
                <a:solidFill>
                  <a:srgbClr val="FFFF00"/>
                </a:solidFill>
                <a:cs typeface="Arial" charset="0"/>
              </a:rPr>
              <a:t>Thyroid Gland</a:t>
            </a:r>
          </a:p>
        </p:txBody>
      </p:sp>
      <p:sp>
        <p:nvSpPr>
          <p:cNvPr id="3" name="Content Placeholder 2"/>
          <p:cNvSpPr>
            <a:spLocks noGrp="1"/>
          </p:cNvSpPr>
          <p:nvPr>
            <p:ph idx="1"/>
          </p:nvPr>
        </p:nvSpPr>
        <p:spPr/>
        <p:txBody>
          <a:bodyPr>
            <a:normAutofit fontScale="92500" lnSpcReduction="10000"/>
          </a:bodyPr>
          <a:lstStyle/>
          <a:p>
            <a:pPr>
              <a:defRPr/>
            </a:pPr>
            <a:r>
              <a:rPr lang="en-GB" sz="3600" b="1" dirty="0" smtClean="0">
                <a:solidFill>
                  <a:schemeClr val="bg1"/>
                </a:solidFill>
                <a:cs typeface="Arial" panose="020B0604020202020204" pitchFamily="34" charset="0"/>
              </a:rPr>
              <a:t>One of the largest endocrine glands in body – approx. 18 g in women and 25 g in men</a:t>
            </a:r>
          </a:p>
          <a:p>
            <a:pPr>
              <a:defRPr/>
            </a:pPr>
            <a:r>
              <a:rPr lang="en-GB" sz="3600" b="1" dirty="0" smtClean="0">
                <a:solidFill>
                  <a:schemeClr val="bg1"/>
                </a:solidFill>
                <a:cs typeface="Arial" panose="020B0604020202020204" pitchFamily="34" charset="0"/>
              </a:rPr>
              <a:t>Contains many follicles or small spheres</a:t>
            </a:r>
          </a:p>
          <a:p>
            <a:pPr>
              <a:defRPr/>
            </a:pPr>
            <a:r>
              <a:rPr lang="en-GB" sz="3600" b="1" dirty="0" smtClean="0">
                <a:solidFill>
                  <a:schemeClr val="bg1"/>
                </a:solidFill>
                <a:cs typeface="Arial" panose="020B0604020202020204" pitchFamily="34" charset="0"/>
              </a:rPr>
              <a:t>These contain a protein mixture called colloid where the protein </a:t>
            </a:r>
            <a:r>
              <a:rPr lang="en-GB" sz="3600" b="1" dirty="0" err="1" smtClean="0">
                <a:solidFill>
                  <a:schemeClr val="bg1"/>
                </a:solidFill>
                <a:cs typeface="Arial" panose="020B0604020202020204" pitchFamily="34" charset="0"/>
              </a:rPr>
              <a:t>thryroglobulin</a:t>
            </a:r>
            <a:r>
              <a:rPr lang="en-GB" sz="3600" b="1" dirty="0" smtClean="0">
                <a:solidFill>
                  <a:schemeClr val="bg1"/>
                </a:solidFill>
                <a:cs typeface="Arial" panose="020B0604020202020204" pitchFamily="34" charset="0"/>
              </a:rPr>
              <a:t> is found</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algn="l"/>
            <a:r>
              <a:rPr lang="en-GB" altLang="en-US" sz="3600" b="1" smtClean="0">
                <a:solidFill>
                  <a:srgbClr val="FFFF00"/>
                </a:solidFill>
                <a:cs typeface="Arial" charset="0"/>
              </a:rPr>
              <a:t>Thyroid Gland</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T4 and T3 are made out of thyroglobulin</a:t>
            </a:r>
          </a:p>
          <a:p>
            <a:pPr>
              <a:defRPr/>
            </a:pPr>
            <a:r>
              <a:rPr lang="en-GB" sz="3600" b="1" dirty="0" err="1" smtClean="0">
                <a:solidFill>
                  <a:schemeClr val="bg1"/>
                </a:solidFill>
                <a:cs typeface="Arial" panose="020B0604020202020204" pitchFamily="34" charset="0"/>
              </a:rPr>
              <a:t>Parafollicular</a:t>
            </a:r>
            <a:r>
              <a:rPr lang="en-GB" sz="3600" b="1" dirty="0" smtClean="0">
                <a:solidFill>
                  <a:schemeClr val="bg1"/>
                </a:solidFill>
                <a:cs typeface="Arial" panose="020B0604020202020204" pitchFamily="34" charset="0"/>
              </a:rPr>
              <a:t> cells are found between the follicles, these secrete hormone calcitonin which reduces calcium in the body fluids &amp; drives it into bone</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755650" y="549275"/>
            <a:ext cx="7416800" cy="5576888"/>
          </a:xfrm>
          <a:prstGeom prst="rect">
            <a:avLst/>
          </a:prstGeom>
          <a:noFill/>
          <a:ln w="9525">
            <a:noFill/>
            <a:miter lim="800000"/>
            <a:headEnd/>
            <a:tailEnd/>
          </a:ln>
          <a:effectLst/>
        </p:spPr>
        <p:txBody>
          <a:bodyPr>
            <a:spAutoFit/>
          </a:bodyPr>
          <a:lstStyle/>
          <a:p>
            <a:pPr eaLnBrk="1" hangingPunct="1">
              <a:lnSpc>
                <a:spcPct val="110000"/>
              </a:lnSpc>
            </a:pPr>
            <a:r>
              <a:rPr lang="en-US" altLang="en-US" sz="3600">
                <a:solidFill>
                  <a:srgbClr val="FFFF00"/>
                </a:solidFill>
              </a:rPr>
              <a:t>The endocrine system</a:t>
            </a:r>
            <a:r>
              <a:rPr lang="en-US" altLang="en-US" sz="3600">
                <a:solidFill>
                  <a:schemeClr val="bg1"/>
                </a:solidFill>
              </a:rPr>
              <a:t> carries out a wide variety of physiological processes through chemical messengers called "hormones."               </a:t>
            </a:r>
          </a:p>
          <a:p>
            <a:pPr eaLnBrk="1" hangingPunct="1">
              <a:lnSpc>
                <a:spcPct val="110000"/>
              </a:lnSpc>
            </a:pPr>
            <a:r>
              <a:rPr lang="en-US" altLang="en-US" sz="3600">
                <a:solidFill>
                  <a:schemeClr val="bg1"/>
                </a:solidFill>
              </a:rPr>
              <a:t>This system is a collection of glands that produces these hormones, which are necessary for normal bodily functions.</a:t>
            </a:r>
            <a:endParaRPr lang="en-US" altLang="en-US" sz="3600">
              <a:latin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algn="l"/>
            <a:r>
              <a:rPr lang="en-GB" altLang="en-US" sz="3600" b="1" smtClean="0">
                <a:solidFill>
                  <a:srgbClr val="FFFF00"/>
                </a:solidFill>
                <a:cs typeface="Arial" charset="0"/>
              </a:rPr>
              <a:t>Parathyroid Gland</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4 small glands – parathyroid glands are located behind the thyroid</a:t>
            </a:r>
          </a:p>
          <a:p>
            <a:pPr>
              <a:defRPr/>
            </a:pPr>
            <a:r>
              <a:rPr lang="en-GB" sz="3600" b="1" dirty="0" smtClean="0">
                <a:solidFill>
                  <a:schemeClr val="bg1"/>
                </a:solidFill>
                <a:cs typeface="Arial" panose="020B0604020202020204" pitchFamily="34" charset="0"/>
              </a:rPr>
              <a:t>Parathyroid hormone which increases calcium in the blood by drawing it out of the bones</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algn="l"/>
            <a:r>
              <a:rPr lang="en-GB" altLang="en-US" sz="3600" b="1" smtClean="0">
                <a:solidFill>
                  <a:srgbClr val="FFFF00"/>
                </a:solidFill>
                <a:cs typeface="Arial" charset="0"/>
              </a:rPr>
              <a:t>Thyroid Hormones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Produces 2 main hormones </a:t>
            </a:r>
          </a:p>
          <a:p>
            <a:pPr>
              <a:defRPr/>
            </a:pPr>
            <a:r>
              <a:rPr lang="en-GB" sz="3600" b="1" dirty="0" smtClean="0">
                <a:solidFill>
                  <a:schemeClr val="bg1"/>
                </a:solidFill>
                <a:cs typeface="Arial" panose="020B0604020202020204" pitchFamily="34" charset="0"/>
              </a:rPr>
              <a:t>Triiodothyronine T3 – 3 iodine</a:t>
            </a:r>
          </a:p>
          <a:p>
            <a:pPr>
              <a:defRPr/>
            </a:pPr>
            <a:r>
              <a:rPr lang="en-GB" sz="3600" b="1" dirty="0" err="1" smtClean="0">
                <a:solidFill>
                  <a:schemeClr val="bg1"/>
                </a:solidFill>
                <a:cs typeface="Arial" panose="020B0604020202020204" pitchFamily="34" charset="0"/>
              </a:rPr>
              <a:t>Tetraiodothyronine</a:t>
            </a:r>
            <a:r>
              <a:rPr lang="en-GB" sz="3600" b="1" dirty="0" smtClean="0">
                <a:solidFill>
                  <a:schemeClr val="bg1"/>
                </a:solidFill>
                <a:cs typeface="Arial" panose="020B0604020202020204" pitchFamily="34" charset="0"/>
              </a:rPr>
              <a:t> T4 – 4 iodine</a:t>
            </a:r>
          </a:p>
          <a:p>
            <a:pPr>
              <a:defRPr/>
            </a:pPr>
            <a:r>
              <a:rPr lang="en-GB" sz="3600" b="1" dirty="0" smtClean="0">
                <a:solidFill>
                  <a:schemeClr val="bg1"/>
                </a:solidFill>
                <a:cs typeface="Arial" panose="020B0604020202020204" pitchFamily="34" charset="0"/>
              </a:rPr>
              <a:t>Thyroglobulin (thyroid binding protein) contains numerous tyrosine molecules</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algn="l"/>
            <a:r>
              <a:rPr lang="en-GB" altLang="en-US" sz="3600" b="1" smtClean="0">
                <a:solidFill>
                  <a:srgbClr val="FFFF00"/>
                </a:solidFill>
                <a:cs typeface="Arial" charset="0"/>
              </a:rPr>
              <a:t>Thyroid Hormones</a:t>
            </a:r>
          </a:p>
        </p:txBody>
      </p:sp>
      <p:sp>
        <p:nvSpPr>
          <p:cNvPr id="3" name="Content Placeholder 2"/>
          <p:cNvSpPr>
            <a:spLocks noGrp="1"/>
          </p:cNvSpPr>
          <p:nvPr>
            <p:ph idx="1"/>
          </p:nvPr>
        </p:nvSpPr>
        <p:spPr/>
        <p:txBody>
          <a:bodyPr>
            <a:normAutofit fontScale="92500" lnSpcReduction="10000"/>
          </a:bodyPr>
          <a:lstStyle/>
          <a:p>
            <a:pPr>
              <a:defRPr/>
            </a:pPr>
            <a:r>
              <a:rPr lang="en-GB" sz="3600" b="1" dirty="0" smtClean="0">
                <a:solidFill>
                  <a:schemeClr val="bg1"/>
                </a:solidFill>
                <a:cs typeface="Arial" panose="020B0604020202020204" pitchFamily="34" charset="0"/>
              </a:rPr>
              <a:t>Produces more T4 than T3 – ratio of 80% to 20%</a:t>
            </a:r>
          </a:p>
          <a:p>
            <a:pPr>
              <a:defRPr/>
            </a:pPr>
            <a:r>
              <a:rPr lang="en-GB" sz="3600" b="1" dirty="0" smtClean="0">
                <a:solidFill>
                  <a:schemeClr val="bg1"/>
                </a:solidFill>
                <a:cs typeface="Arial" panose="020B0604020202020204" pitchFamily="34" charset="0"/>
              </a:rPr>
              <a:t>T3 is approx. 10 times stronger in its action, more biologically active</a:t>
            </a:r>
          </a:p>
          <a:p>
            <a:pPr>
              <a:defRPr/>
            </a:pPr>
            <a:r>
              <a:rPr lang="en-GB" sz="3600" b="1" dirty="0" smtClean="0">
                <a:solidFill>
                  <a:schemeClr val="bg1"/>
                </a:solidFill>
                <a:cs typeface="Arial" panose="020B0604020202020204" pitchFamily="34" charset="0"/>
              </a:rPr>
              <a:t>Most T3 is made out of T4 in other parts of the body besides the thyroid.  Only small amounts from the thyroid</a:t>
            </a: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algn="l"/>
            <a:r>
              <a:rPr lang="en-GB" altLang="en-US" sz="3600" b="1" smtClean="0">
                <a:solidFill>
                  <a:srgbClr val="FFFF00"/>
                </a:solidFill>
                <a:cs typeface="Arial" charset="0"/>
              </a:rPr>
              <a:t>Thyroid Hormones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In thyroid, tyrosine plus 1 iodine make T1.  2 molecules of iodine make T2</a:t>
            </a:r>
          </a:p>
          <a:p>
            <a:pPr>
              <a:defRPr/>
            </a:pPr>
            <a:r>
              <a:rPr lang="en-GB" sz="3600" b="1" dirty="0" smtClean="0">
                <a:solidFill>
                  <a:schemeClr val="bg1"/>
                </a:solidFill>
                <a:cs typeface="Arial" panose="020B0604020202020204" pitchFamily="34" charset="0"/>
              </a:rPr>
              <a:t>In thyroid DIT x 2 = T4</a:t>
            </a:r>
          </a:p>
          <a:p>
            <a:pPr>
              <a:defRPr/>
            </a:pPr>
            <a:r>
              <a:rPr lang="en-GB" sz="3600" b="1" dirty="0" smtClean="0">
                <a:solidFill>
                  <a:schemeClr val="bg1"/>
                </a:solidFill>
                <a:cs typeface="Arial" panose="020B0604020202020204" pitchFamily="34" charset="0"/>
              </a:rPr>
              <a:t>In thyroid MIT + DIT = T3</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algn="l"/>
            <a:r>
              <a:rPr lang="en-GB" altLang="en-US" sz="3600" b="1" smtClean="0">
                <a:solidFill>
                  <a:srgbClr val="FFFF00"/>
                </a:solidFill>
                <a:cs typeface="Arial" charset="0"/>
              </a:rPr>
              <a:t>Thyroid Hormones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In mitochondria, liver and kidney T4 looses an iodine molecule to become T3</a:t>
            </a:r>
          </a:p>
          <a:p>
            <a:pPr>
              <a:defRPr/>
            </a:pPr>
            <a:r>
              <a:rPr lang="en-GB" sz="3600" b="1" dirty="0" smtClean="0">
                <a:solidFill>
                  <a:schemeClr val="bg1"/>
                </a:solidFill>
                <a:cs typeface="Arial" panose="020B0604020202020204" pitchFamily="34" charset="0"/>
              </a:rPr>
              <a:t>Deiodinase enzyme – selenium dependant, zinc and copper co-factors</a:t>
            </a: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algn="l"/>
            <a:r>
              <a:rPr lang="en-GB" altLang="en-US" sz="3600" b="1" smtClean="0">
                <a:solidFill>
                  <a:srgbClr val="FFFF00"/>
                </a:solidFill>
                <a:cs typeface="Arial" charset="0"/>
              </a:rPr>
              <a:t>Thyroid Hormones</a:t>
            </a:r>
          </a:p>
        </p:txBody>
      </p:sp>
      <p:sp>
        <p:nvSpPr>
          <p:cNvPr id="3" name="Content Placeholder 2"/>
          <p:cNvSpPr>
            <a:spLocks noGrp="1"/>
          </p:cNvSpPr>
          <p:nvPr>
            <p:ph idx="1"/>
          </p:nvPr>
        </p:nvSpPr>
        <p:spPr/>
        <p:txBody>
          <a:bodyPr>
            <a:normAutofit fontScale="92500" lnSpcReduction="10000"/>
          </a:bodyPr>
          <a:lstStyle/>
          <a:p>
            <a:pPr>
              <a:defRPr/>
            </a:pPr>
            <a:r>
              <a:rPr lang="en-GB" sz="3600" b="1" dirty="0" smtClean="0">
                <a:solidFill>
                  <a:schemeClr val="bg1"/>
                </a:solidFill>
                <a:cs typeface="Arial" panose="020B0604020202020204" pitchFamily="34" charset="0"/>
              </a:rPr>
              <a:t>If deficient in T3 then the thyroid may not be producing from T1 &amp; T2. Or in tissues not converting T4 to T3</a:t>
            </a:r>
          </a:p>
          <a:p>
            <a:pPr>
              <a:defRPr/>
            </a:pPr>
            <a:r>
              <a:rPr lang="en-GB" sz="3600" b="1" dirty="0" smtClean="0">
                <a:solidFill>
                  <a:schemeClr val="bg1"/>
                </a:solidFill>
                <a:cs typeface="Arial" panose="020B0604020202020204" pitchFamily="34" charset="0"/>
              </a:rPr>
              <a:t>If too high in T4 then too much in mitochondria and not converting</a:t>
            </a:r>
          </a:p>
          <a:p>
            <a:pPr>
              <a:defRPr/>
            </a:pPr>
            <a:r>
              <a:rPr lang="en-GB" sz="3600" b="1" dirty="0" smtClean="0">
                <a:solidFill>
                  <a:schemeClr val="bg1"/>
                </a:solidFill>
                <a:cs typeface="Arial" panose="020B0604020202020204" pitchFamily="34" charset="0"/>
              </a:rPr>
              <a:t>If deficient in T1 and/or T2 then problem is in the thyroid gland</a:t>
            </a: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thyroid"/>
          <p:cNvPicPr>
            <a:picLocks noChangeAspect="1" noChangeArrowheads="1"/>
          </p:cNvPicPr>
          <p:nvPr/>
        </p:nvPicPr>
        <p:blipFill>
          <a:blip r:embed="rId2" cstate="print"/>
          <a:srcRect/>
          <a:stretch>
            <a:fillRect/>
          </a:stretch>
        </p:blipFill>
        <p:spPr bwMode="auto">
          <a:xfrm>
            <a:off x="611188" y="522288"/>
            <a:ext cx="7956550" cy="5859462"/>
          </a:xfrm>
          <a:prstGeom prst="rect">
            <a:avLst/>
          </a:prstGeom>
          <a:noFill/>
          <a:ln w="9525">
            <a:noFill/>
            <a:miter lim="800000"/>
            <a:headEnd/>
            <a:tailEnd/>
          </a:ln>
        </p:spPr>
      </p:pic>
      <p:sp>
        <p:nvSpPr>
          <p:cNvPr id="94211" name="Text Box 3"/>
          <p:cNvSpPr txBox="1">
            <a:spLocks noChangeArrowheads="1"/>
          </p:cNvSpPr>
          <p:nvPr/>
        </p:nvSpPr>
        <p:spPr bwMode="auto">
          <a:xfrm>
            <a:off x="3462338" y="3844925"/>
            <a:ext cx="5184775" cy="2647950"/>
          </a:xfrm>
          <a:prstGeom prst="rect">
            <a:avLst/>
          </a:prstGeom>
          <a:solidFill>
            <a:schemeClr val="tx2"/>
          </a:solidFill>
          <a:ln w="9525">
            <a:noFill/>
            <a:miter lim="800000"/>
            <a:headEnd/>
            <a:tailEnd/>
          </a:ln>
          <a:effectLst/>
        </p:spPr>
        <p:txBody>
          <a:bodyPr>
            <a:spAutoFit/>
          </a:bodyPr>
          <a:lstStyle/>
          <a:p>
            <a:pPr eaLnBrk="1" hangingPunct="1">
              <a:spcBef>
                <a:spcPct val="50000"/>
              </a:spcBef>
            </a:pPr>
            <a:r>
              <a:rPr lang="en-US" altLang="en-US" sz="2400">
                <a:solidFill>
                  <a:schemeClr val="bg1"/>
                </a:solidFill>
              </a:rPr>
              <a:t>Thyroglobulin actively being excreted from tissue nourished by an extensive capillary network. After maturing in tiny chambers within the thyroid gland, these hormones affect the function of every cell in the body. x12,000 </a:t>
            </a: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124075" y="2924175"/>
            <a:ext cx="4968875" cy="1200150"/>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6F000"/>
                </a:solidFill>
              </a:rPr>
              <a:t>THYROXINE and T3 SYNTHESIS</a:t>
            </a:r>
            <a:endParaRPr lang="en-US" altLang="en-US" sz="3600">
              <a:solidFill>
                <a:srgbClr val="F6F000"/>
              </a:solidFill>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304800" y="914400"/>
            <a:ext cx="8839200" cy="5943600"/>
          </a:xfrm>
          <a:prstGeom prst="rect">
            <a:avLst/>
          </a:prstGeom>
          <a:noFill/>
          <a:ln w="9525">
            <a:noFill/>
            <a:miter lim="800000"/>
            <a:headEnd/>
            <a:tailEnd/>
          </a:ln>
          <a:effectLst/>
        </p:spPr>
        <p:txBody>
          <a:bodyPr/>
          <a:lstStyle/>
          <a:p>
            <a:pPr eaLnBrk="1" hangingPunct="1">
              <a:spcBef>
                <a:spcPct val="20000"/>
              </a:spcBef>
            </a:pPr>
            <a:r>
              <a:rPr lang="en-GB" altLang="en-US" sz="1200">
                <a:cs typeface="Times New Roman" pitchFamily="18" charset="0"/>
              </a:rPr>
              <a:t>				</a:t>
            </a:r>
            <a:r>
              <a:rPr lang="en-GB" altLang="en-US" sz="1000">
                <a:solidFill>
                  <a:srgbClr val="660033"/>
                </a:solidFill>
                <a:cs typeface="Times New Roman" pitchFamily="18" charset="0"/>
              </a:rPr>
              <a:t>	</a:t>
            </a:r>
          </a:p>
          <a:p>
            <a:pPr eaLnBrk="1" hangingPunct="1">
              <a:spcBef>
                <a:spcPct val="20000"/>
              </a:spcBef>
            </a:pPr>
            <a:r>
              <a:rPr lang="en-GB" altLang="en-US" sz="1000">
                <a:cs typeface="Times New Roman" pitchFamily="18" charset="0"/>
              </a:rPr>
              <a:t>      </a:t>
            </a:r>
            <a:endParaRPr lang="en-GB" altLang="en-US" sz="1000" b="0"/>
          </a:p>
        </p:txBody>
      </p:sp>
      <p:sp>
        <p:nvSpPr>
          <p:cNvPr id="96259" name="Text Box 3"/>
          <p:cNvSpPr txBox="1">
            <a:spLocks noChangeArrowheads="1"/>
          </p:cNvSpPr>
          <p:nvPr/>
        </p:nvSpPr>
        <p:spPr bwMode="auto">
          <a:xfrm>
            <a:off x="3492500" y="2565400"/>
            <a:ext cx="1800225" cy="579438"/>
          </a:xfrm>
          <a:prstGeom prst="rect">
            <a:avLst/>
          </a:prstGeom>
          <a:noFill/>
          <a:ln w="9525">
            <a:noFill/>
            <a:miter lim="800000"/>
            <a:headEnd/>
            <a:tailEnd/>
          </a:ln>
          <a:effectLst/>
        </p:spPr>
        <p:txBody>
          <a:bodyPr>
            <a:spAutoFit/>
          </a:bodyPr>
          <a:lstStyle/>
          <a:p>
            <a:pPr eaLnBrk="1" hangingPunct="1">
              <a:spcBef>
                <a:spcPct val="50000"/>
              </a:spcBef>
            </a:pPr>
            <a:endParaRPr lang="en-US" altLang="en-US" sz="3200">
              <a:solidFill>
                <a:schemeClr val="bg1"/>
              </a:solidFill>
              <a:latin typeface="Arial Unicode MS" pitchFamily="34" charset="-128"/>
            </a:endParaRPr>
          </a:p>
        </p:txBody>
      </p:sp>
      <p:sp>
        <p:nvSpPr>
          <p:cNvPr id="96260" name="Text Box 4"/>
          <p:cNvSpPr txBox="1">
            <a:spLocks noChangeArrowheads="1"/>
          </p:cNvSpPr>
          <p:nvPr/>
        </p:nvSpPr>
        <p:spPr bwMode="auto">
          <a:xfrm>
            <a:off x="468313" y="1412875"/>
            <a:ext cx="3095625" cy="304800"/>
          </a:xfrm>
          <a:prstGeom prst="rect">
            <a:avLst/>
          </a:prstGeom>
          <a:noFill/>
          <a:ln w="9525">
            <a:noFill/>
            <a:miter lim="800000"/>
            <a:headEnd/>
            <a:tailEnd/>
          </a:ln>
          <a:effectLst/>
        </p:spPr>
        <p:txBody>
          <a:bodyPr>
            <a:spAutoFit/>
          </a:bodyPr>
          <a:lstStyle/>
          <a:p>
            <a:pPr eaLnBrk="1" hangingPunct="1">
              <a:spcBef>
                <a:spcPct val="50000"/>
              </a:spcBef>
            </a:pPr>
            <a:endParaRPr lang="en-US" altLang="en-US" sz="1400">
              <a:latin typeface="Arial Unicode MS" pitchFamily="34" charset="-128"/>
            </a:endParaRPr>
          </a:p>
        </p:txBody>
      </p:sp>
      <p:sp>
        <p:nvSpPr>
          <p:cNvPr id="96261" name="Text Box 5"/>
          <p:cNvSpPr txBox="1">
            <a:spLocks noChangeArrowheads="1"/>
          </p:cNvSpPr>
          <p:nvPr/>
        </p:nvSpPr>
        <p:spPr bwMode="auto">
          <a:xfrm>
            <a:off x="3276600" y="409575"/>
            <a:ext cx="2305050" cy="646113"/>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latin typeface="Arial Unicode MS" pitchFamily="34" charset="-128"/>
              </a:rPr>
              <a:t>Tyrosine</a:t>
            </a:r>
            <a:endParaRPr lang="en-US" altLang="en-US" sz="3600">
              <a:solidFill>
                <a:schemeClr val="bg1"/>
              </a:solidFill>
              <a:latin typeface="Arial Unicode MS" pitchFamily="34" charset="-128"/>
            </a:endParaRPr>
          </a:p>
        </p:txBody>
      </p:sp>
      <p:sp>
        <p:nvSpPr>
          <p:cNvPr id="96262" name="Text Box 6"/>
          <p:cNvSpPr txBox="1">
            <a:spLocks noChangeArrowheads="1"/>
          </p:cNvSpPr>
          <p:nvPr/>
        </p:nvSpPr>
        <p:spPr bwMode="auto">
          <a:xfrm>
            <a:off x="5148263" y="2349500"/>
            <a:ext cx="3743325" cy="1006475"/>
          </a:xfrm>
          <a:prstGeom prst="rect">
            <a:avLst/>
          </a:prstGeom>
          <a:noFill/>
          <a:ln w="9525">
            <a:noFill/>
            <a:miter lim="800000"/>
            <a:headEnd/>
            <a:tailEnd/>
          </a:ln>
          <a:effectLst/>
        </p:spPr>
        <p:txBody>
          <a:bodyPr>
            <a:spAutoFit/>
          </a:bodyPr>
          <a:lstStyle/>
          <a:p>
            <a:pPr eaLnBrk="1" hangingPunct="1">
              <a:spcBef>
                <a:spcPct val="50000"/>
              </a:spcBef>
            </a:pPr>
            <a:r>
              <a:rPr lang="en-GB" altLang="en-US" sz="3000">
                <a:solidFill>
                  <a:schemeClr val="bg1"/>
                </a:solidFill>
              </a:rPr>
              <a:t>Monoiodotyrosine   (MIT)</a:t>
            </a:r>
          </a:p>
        </p:txBody>
      </p:sp>
      <p:sp>
        <p:nvSpPr>
          <p:cNvPr id="96263" name="Text Box 7"/>
          <p:cNvSpPr txBox="1">
            <a:spLocks noChangeArrowheads="1"/>
          </p:cNvSpPr>
          <p:nvPr/>
        </p:nvSpPr>
        <p:spPr bwMode="auto">
          <a:xfrm>
            <a:off x="528638" y="2420938"/>
            <a:ext cx="3527425" cy="946150"/>
          </a:xfrm>
          <a:prstGeom prst="rect">
            <a:avLst/>
          </a:prstGeom>
          <a:noFill/>
          <a:ln w="9525">
            <a:noFill/>
            <a:miter lim="800000"/>
            <a:headEnd/>
            <a:tailEnd/>
          </a:ln>
          <a:effectLst/>
        </p:spPr>
        <p:txBody>
          <a:bodyPr>
            <a:spAutoFit/>
          </a:bodyPr>
          <a:lstStyle/>
          <a:p>
            <a:pPr eaLnBrk="1" hangingPunct="1">
              <a:spcBef>
                <a:spcPct val="50000"/>
              </a:spcBef>
            </a:pPr>
            <a:r>
              <a:rPr lang="en-GB" altLang="en-US" sz="2800">
                <a:solidFill>
                  <a:schemeClr val="bg1"/>
                </a:solidFill>
              </a:rPr>
              <a:t>Diodotyrosine  (DIT)</a:t>
            </a:r>
          </a:p>
        </p:txBody>
      </p:sp>
      <p:sp>
        <p:nvSpPr>
          <p:cNvPr id="96264" name="Text Box 8"/>
          <p:cNvSpPr txBox="1">
            <a:spLocks noChangeArrowheads="1"/>
          </p:cNvSpPr>
          <p:nvPr/>
        </p:nvSpPr>
        <p:spPr bwMode="auto">
          <a:xfrm>
            <a:off x="534988" y="4610100"/>
            <a:ext cx="3816350" cy="1235075"/>
          </a:xfrm>
          <a:prstGeom prst="rect">
            <a:avLst/>
          </a:prstGeom>
          <a:noFill/>
          <a:ln w="9525">
            <a:noFill/>
            <a:miter lim="800000"/>
            <a:headEnd/>
            <a:tailEnd/>
          </a:ln>
          <a:effectLst/>
        </p:spPr>
        <p:txBody>
          <a:bodyPr>
            <a:spAutoFit/>
          </a:bodyPr>
          <a:lstStyle/>
          <a:p>
            <a:pPr eaLnBrk="1" hangingPunct="1">
              <a:spcBef>
                <a:spcPct val="50000"/>
              </a:spcBef>
            </a:pPr>
            <a:r>
              <a:rPr lang="en-GB" altLang="en-US" sz="3000">
                <a:solidFill>
                  <a:schemeClr val="bg1"/>
                </a:solidFill>
              </a:rPr>
              <a:t>Tetraiodothyronine </a:t>
            </a:r>
          </a:p>
          <a:p>
            <a:pPr eaLnBrk="1" hangingPunct="1">
              <a:spcBef>
                <a:spcPct val="50000"/>
              </a:spcBef>
            </a:pPr>
            <a:r>
              <a:rPr lang="en-GB" altLang="en-US" sz="3000">
                <a:solidFill>
                  <a:schemeClr val="bg1"/>
                </a:solidFill>
              </a:rPr>
              <a:t>THYROXIN (T4)</a:t>
            </a:r>
          </a:p>
        </p:txBody>
      </p:sp>
      <p:sp>
        <p:nvSpPr>
          <p:cNvPr id="96265" name="Text Box 9"/>
          <p:cNvSpPr txBox="1">
            <a:spLocks noChangeArrowheads="1"/>
          </p:cNvSpPr>
          <p:nvPr/>
        </p:nvSpPr>
        <p:spPr bwMode="auto">
          <a:xfrm>
            <a:off x="5338763" y="4610100"/>
            <a:ext cx="3311525" cy="1235075"/>
          </a:xfrm>
          <a:prstGeom prst="rect">
            <a:avLst/>
          </a:prstGeom>
          <a:noFill/>
          <a:ln w="9525">
            <a:noFill/>
            <a:miter lim="800000"/>
            <a:headEnd/>
            <a:tailEnd/>
          </a:ln>
          <a:effectLst/>
        </p:spPr>
        <p:txBody>
          <a:bodyPr>
            <a:spAutoFit/>
          </a:bodyPr>
          <a:lstStyle/>
          <a:p>
            <a:pPr eaLnBrk="1" hangingPunct="1">
              <a:spcBef>
                <a:spcPct val="50000"/>
              </a:spcBef>
            </a:pPr>
            <a:r>
              <a:rPr lang="en-GB" altLang="en-US" sz="3000">
                <a:solidFill>
                  <a:schemeClr val="bg1"/>
                </a:solidFill>
              </a:rPr>
              <a:t>Triiodothyronine </a:t>
            </a:r>
          </a:p>
          <a:p>
            <a:pPr eaLnBrk="1" hangingPunct="1">
              <a:spcBef>
                <a:spcPct val="50000"/>
              </a:spcBef>
            </a:pPr>
            <a:r>
              <a:rPr lang="en-GB" altLang="en-US" sz="3000">
                <a:solidFill>
                  <a:schemeClr val="bg1"/>
                </a:solidFill>
              </a:rPr>
              <a:t>(T3)</a:t>
            </a:r>
          </a:p>
        </p:txBody>
      </p:sp>
      <p:sp>
        <p:nvSpPr>
          <p:cNvPr id="96266" name="Text Box 10"/>
          <p:cNvSpPr txBox="1">
            <a:spLocks noChangeArrowheads="1"/>
          </p:cNvSpPr>
          <p:nvPr/>
        </p:nvSpPr>
        <p:spPr bwMode="auto">
          <a:xfrm>
            <a:off x="5338763" y="5776913"/>
            <a:ext cx="3095625" cy="549275"/>
          </a:xfrm>
          <a:prstGeom prst="rect">
            <a:avLst/>
          </a:prstGeom>
          <a:noFill/>
          <a:ln w="9525">
            <a:noFill/>
            <a:miter lim="800000"/>
            <a:headEnd/>
            <a:tailEnd/>
          </a:ln>
          <a:effectLst/>
        </p:spPr>
        <p:txBody>
          <a:bodyPr>
            <a:spAutoFit/>
          </a:bodyPr>
          <a:lstStyle/>
          <a:p>
            <a:pPr eaLnBrk="1" hangingPunct="1">
              <a:spcBef>
                <a:spcPct val="50000"/>
              </a:spcBef>
            </a:pPr>
            <a:r>
              <a:rPr lang="en-GB" altLang="en-US" sz="3000">
                <a:solidFill>
                  <a:schemeClr val="bg1"/>
                </a:solidFill>
              </a:rPr>
              <a:t>or Reverse T3</a:t>
            </a:r>
            <a:endParaRPr lang="en-US" altLang="en-US" sz="3000">
              <a:solidFill>
                <a:schemeClr val="bg1"/>
              </a:solidFill>
            </a:endParaRPr>
          </a:p>
        </p:txBody>
      </p:sp>
      <p:sp>
        <p:nvSpPr>
          <p:cNvPr id="96267" name="AutoShape 11"/>
          <p:cNvSpPr>
            <a:spLocks noChangeArrowheads="1"/>
          </p:cNvSpPr>
          <p:nvPr/>
        </p:nvSpPr>
        <p:spPr bwMode="auto">
          <a:xfrm>
            <a:off x="3924300" y="1196975"/>
            <a:ext cx="503238" cy="1152525"/>
          </a:xfrm>
          <a:prstGeom prst="downArrow">
            <a:avLst>
              <a:gd name="adj1" fmla="val 50000"/>
              <a:gd name="adj2" fmla="val 57255"/>
            </a:avLst>
          </a:prstGeom>
          <a:solidFill>
            <a:srgbClr val="FF0000"/>
          </a:solidFill>
          <a:ln w="9525">
            <a:noFill/>
            <a:miter lim="800000"/>
            <a:headEnd/>
            <a:tailEnd/>
          </a:ln>
          <a:effectLst/>
        </p:spPr>
        <p:txBody>
          <a:bodyPr wrap="none" anchor="ctr"/>
          <a:lstStyle/>
          <a:p>
            <a:pPr eaLnBrk="1" hangingPunct="1"/>
            <a:endParaRPr lang="en-US" altLang="en-US"/>
          </a:p>
        </p:txBody>
      </p:sp>
      <p:sp>
        <p:nvSpPr>
          <p:cNvPr id="96268" name="AutoShape 12"/>
          <p:cNvSpPr>
            <a:spLocks noChangeArrowheads="1"/>
          </p:cNvSpPr>
          <p:nvPr/>
        </p:nvSpPr>
        <p:spPr bwMode="auto">
          <a:xfrm>
            <a:off x="3059113" y="2492375"/>
            <a:ext cx="2089150" cy="504825"/>
          </a:xfrm>
          <a:prstGeom prst="rightArrow">
            <a:avLst>
              <a:gd name="adj1" fmla="val 50000"/>
              <a:gd name="adj2" fmla="val 103459"/>
            </a:avLst>
          </a:prstGeom>
          <a:solidFill>
            <a:srgbClr val="FF0000"/>
          </a:solidFill>
          <a:ln w="9525">
            <a:noFill/>
            <a:miter lim="800000"/>
            <a:headEnd/>
            <a:tailEnd/>
          </a:ln>
          <a:effectLst/>
        </p:spPr>
        <p:txBody>
          <a:bodyPr wrap="none" anchor="ctr"/>
          <a:lstStyle/>
          <a:p>
            <a:pPr eaLnBrk="1" hangingPunct="1"/>
            <a:endParaRPr lang="en-US" altLang="en-US"/>
          </a:p>
        </p:txBody>
      </p:sp>
      <p:sp>
        <p:nvSpPr>
          <p:cNvPr id="96269" name="AutoShape 13"/>
          <p:cNvSpPr>
            <a:spLocks noChangeArrowheads="1"/>
          </p:cNvSpPr>
          <p:nvPr/>
        </p:nvSpPr>
        <p:spPr bwMode="auto">
          <a:xfrm>
            <a:off x="1482725" y="3032125"/>
            <a:ext cx="503238" cy="1700213"/>
          </a:xfrm>
          <a:prstGeom prst="downArrow">
            <a:avLst>
              <a:gd name="adj1" fmla="val 50000"/>
              <a:gd name="adj2" fmla="val 89438"/>
            </a:avLst>
          </a:prstGeom>
          <a:solidFill>
            <a:srgbClr val="FF0000"/>
          </a:solidFill>
          <a:ln w="9525">
            <a:noFill/>
            <a:miter lim="800000"/>
            <a:headEnd/>
            <a:tailEnd/>
          </a:ln>
          <a:effectLst/>
        </p:spPr>
        <p:txBody>
          <a:bodyPr wrap="none" anchor="ctr"/>
          <a:lstStyle/>
          <a:p>
            <a:pPr eaLnBrk="1" hangingPunct="1"/>
            <a:endParaRPr lang="en-US" altLang="en-US"/>
          </a:p>
        </p:txBody>
      </p:sp>
      <p:sp>
        <p:nvSpPr>
          <p:cNvPr id="96270" name="AutoShape 14"/>
          <p:cNvSpPr>
            <a:spLocks noChangeArrowheads="1"/>
          </p:cNvSpPr>
          <p:nvPr/>
        </p:nvSpPr>
        <p:spPr bwMode="auto">
          <a:xfrm>
            <a:off x="6443663" y="2997200"/>
            <a:ext cx="503237" cy="1800225"/>
          </a:xfrm>
          <a:prstGeom prst="downArrow">
            <a:avLst>
              <a:gd name="adj1" fmla="val 50000"/>
              <a:gd name="adj2" fmla="val 89432"/>
            </a:avLst>
          </a:prstGeom>
          <a:solidFill>
            <a:srgbClr val="FF0000"/>
          </a:solidFill>
          <a:ln w="9525">
            <a:noFill/>
            <a:miter lim="800000"/>
            <a:headEnd/>
            <a:tailEnd/>
          </a:ln>
          <a:effectLst/>
        </p:spPr>
        <p:txBody>
          <a:bodyPr wrap="none" anchor="ctr"/>
          <a:lstStyle/>
          <a:p>
            <a:pPr eaLnBrk="1" hangingPunct="1"/>
            <a:endParaRPr lang="en-US" altLang="en-US"/>
          </a:p>
        </p:txBody>
      </p:sp>
      <p:sp>
        <p:nvSpPr>
          <p:cNvPr id="96271" name="AutoShape 15"/>
          <p:cNvSpPr>
            <a:spLocks noChangeArrowheads="1"/>
          </p:cNvSpPr>
          <p:nvPr/>
        </p:nvSpPr>
        <p:spPr bwMode="auto">
          <a:xfrm rot="-3559470">
            <a:off x="3744913" y="2168525"/>
            <a:ext cx="503238" cy="3455987"/>
          </a:xfrm>
          <a:prstGeom prst="downArrow">
            <a:avLst>
              <a:gd name="adj1" fmla="val 50000"/>
              <a:gd name="adj2" fmla="val 171688"/>
            </a:avLst>
          </a:prstGeom>
          <a:solidFill>
            <a:srgbClr val="FF0000"/>
          </a:solidFill>
          <a:ln w="9525">
            <a:noFill/>
            <a:miter lim="800000"/>
            <a:headEnd/>
            <a:tailEnd/>
          </a:ln>
          <a:effectLst/>
        </p:spPr>
        <p:txBody>
          <a:bodyPr wrap="none" anchor="ctr"/>
          <a:lstStyle/>
          <a:p>
            <a:pPr eaLnBrk="1" hangingPunct="1"/>
            <a:endParaRPr lang="en-US" altLang="en-US"/>
          </a:p>
        </p:txBody>
      </p:sp>
      <p:sp>
        <p:nvSpPr>
          <p:cNvPr id="96272" name="AutoShape 16"/>
          <p:cNvSpPr>
            <a:spLocks noChangeArrowheads="1"/>
          </p:cNvSpPr>
          <p:nvPr/>
        </p:nvSpPr>
        <p:spPr bwMode="auto">
          <a:xfrm>
            <a:off x="4205288" y="4868863"/>
            <a:ext cx="1081087" cy="504825"/>
          </a:xfrm>
          <a:prstGeom prst="rightArrow">
            <a:avLst>
              <a:gd name="adj1" fmla="val 50000"/>
              <a:gd name="adj2" fmla="val 53538"/>
            </a:avLst>
          </a:prstGeom>
          <a:solidFill>
            <a:srgbClr val="FF0000"/>
          </a:solidFill>
          <a:ln w="9525">
            <a:noFill/>
            <a:miter lim="800000"/>
            <a:headEnd/>
            <a:tailEnd/>
          </a:ln>
          <a:effectLst/>
        </p:spPr>
        <p:txBody>
          <a:bodyPr wrap="none" anchor="ctr"/>
          <a:lstStyle/>
          <a:p>
            <a:pPr eaLnBrk="1" hangingPunct="1"/>
            <a:endParaRPr lang="en-US" altLang="en-US"/>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2"/>
          <p:cNvSpPr>
            <a:spLocks noChangeArrowheads="1"/>
          </p:cNvSpPr>
          <p:nvPr/>
        </p:nvSpPr>
        <p:spPr bwMode="auto">
          <a:xfrm>
            <a:off x="611188" y="549275"/>
            <a:ext cx="7921625" cy="5832475"/>
          </a:xfrm>
          <a:prstGeom prst="rect">
            <a:avLst/>
          </a:prstGeom>
          <a:solidFill>
            <a:schemeClr val="bg1"/>
          </a:solidFill>
          <a:ln w="9525">
            <a:solidFill>
              <a:schemeClr val="bg1"/>
            </a:solidFill>
            <a:miter lim="800000"/>
            <a:headEnd/>
            <a:tailEnd/>
          </a:ln>
          <a:effectLst/>
        </p:spPr>
        <p:txBody>
          <a:bodyPr wrap="none" anchor="ctr"/>
          <a:lstStyle/>
          <a:p>
            <a:pPr eaLnBrk="1" hangingPunct="1"/>
            <a:endParaRPr lang="en-US" altLang="en-US"/>
          </a:p>
        </p:txBody>
      </p:sp>
      <p:sp>
        <p:nvSpPr>
          <p:cNvPr id="98307" name="Rectangle 2"/>
          <p:cNvSpPr>
            <a:spLocks noChangeArrowheads="1"/>
          </p:cNvSpPr>
          <p:nvPr/>
        </p:nvSpPr>
        <p:spPr bwMode="auto">
          <a:xfrm>
            <a:off x="304800" y="914400"/>
            <a:ext cx="8839200" cy="5943600"/>
          </a:xfrm>
          <a:prstGeom prst="rect">
            <a:avLst/>
          </a:prstGeom>
          <a:noFill/>
          <a:ln w="9525">
            <a:noFill/>
            <a:miter lim="800000"/>
            <a:headEnd/>
            <a:tailEnd/>
          </a:ln>
          <a:effectLst/>
        </p:spPr>
        <p:txBody>
          <a:bodyPr/>
          <a:lstStyle/>
          <a:p>
            <a:pPr eaLnBrk="1" hangingPunct="1">
              <a:spcBef>
                <a:spcPct val="20000"/>
              </a:spcBef>
            </a:pPr>
            <a:r>
              <a:rPr lang="en-GB" altLang="en-US" sz="1200">
                <a:cs typeface="Times New Roman" pitchFamily="18" charset="0"/>
              </a:rPr>
              <a:t>				</a:t>
            </a:r>
            <a:r>
              <a:rPr lang="en-GB" altLang="en-US" sz="1000">
                <a:solidFill>
                  <a:srgbClr val="660033"/>
                </a:solidFill>
                <a:cs typeface="Times New Roman" pitchFamily="18" charset="0"/>
              </a:rPr>
              <a:t>	</a:t>
            </a:r>
          </a:p>
          <a:p>
            <a:pPr eaLnBrk="1" hangingPunct="1">
              <a:spcBef>
                <a:spcPct val="20000"/>
              </a:spcBef>
            </a:pPr>
            <a:r>
              <a:rPr lang="en-GB" altLang="en-US" sz="1000">
                <a:cs typeface="Times New Roman" pitchFamily="18" charset="0"/>
              </a:rPr>
              <a:t>      </a:t>
            </a:r>
            <a:endParaRPr lang="en-GB" altLang="en-US" sz="1000" b="0"/>
          </a:p>
        </p:txBody>
      </p:sp>
      <p:sp>
        <p:nvSpPr>
          <p:cNvPr id="98308" name="Text Box 3"/>
          <p:cNvSpPr txBox="1">
            <a:spLocks noChangeArrowheads="1"/>
          </p:cNvSpPr>
          <p:nvPr/>
        </p:nvSpPr>
        <p:spPr bwMode="auto">
          <a:xfrm>
            <a:off x="3492500" y="2565400"/>
            <a:ext cx="1800225" cy="579438"/>
          </a:xfrm>
          <a:prstGeom prst="rect">
            <a:avLst/>
          </a:prstGeom>
          <a:noFill/>
          <a:ln w="9525">
            <a:noFill/>
            <a:miter lim="800000"/>
            <a:headEnd/>
            <a:tailEnd/>
          </a:ln>
          <a:effectLst/>
        </p:spPr>
        <p:txBody>
          <a:bodyPr>
            <a:spAutoFit/>
          </a:bodyPr>
          <a:lstStyle/>
          <a:p>
            <a:pPr eaLnBrk="1" hangingPunct="1">
              <a:spcBef>
                <a:spcPct val="50000"/>
              </a:spcBef>
            </a:pPr>
            <a:endParaRPr lang="en-US" altLang="en-US" sz="3200">
              <a:solidFill>
                <a:schemeClr val="bg1"/>
              </a:solidFill>
              <a:latin typeface="Arial Unicode MS" pitchFamily="34" charset="-128"/>
            </a:endParaRPr>
          </a:p>
        </p:txBody>
      </p:sp>
      <p:sp>
        <p:nvSpPr>
          <p:cNvPr id="98309" name="Text Box 4"/>
          <p:cNvSpPr txBox="1">
            <a:spLocks noChangeArrowheads="1"/>
          </p:cNvSpPr>
          <p:nvPr/>
        </p:nvSpPr>
        <p:spPr bwMode="auto">
          <a:xfrm>
            <a:off x="468313" y="1412875"/>
            <a:ext cx="3095625" cy="304800"/>
          </a:xfrm>
          <a:prstGeom prst="rect">
            <a:avLst/>
          </a:prstGeom>
          <a:noFill/>
          <a:ln w="9525">
            <a:noFill/>
            <a:miter lim="800000"/>
            <a:headEnd/>
            <a:tailEnd/>
          </a:ln>
          <a:effectLst/>
        </p:spPr>
        <p:txBody>
          <a:bodyPr>
            <a:spAutoFit/>
          </a:bodyPr>
          <a:lstStyle/>
          <a:p>
            <a:pPr eaLnBrk="1" hangingPunct="1">
              <a:spcBef>
                <a:spcPct val="50000"/>
              </a:spcBef>
            </a:pPr>
            <a:endParaRPr lang="en-US" altLang="en-US" sz="1400">
              <a:latin typeface="Arial Unicode MS" pitchFamily="34" charset="-128"/>
            </a:endParaRPr>
          </a:p>
        </p:txBody>
      </p:sp>
      <p:sp>
        <p:nvSpPr>
          <p:cNvPr id="98310" name="Text Box 5"/>
          <p:cNvSpPr txBox="1">
            <a:spLocks noChangeArrowheads="1"/>
          </p:cNvSpPr>
          <p:nvPr/>
        </p:nvSpPr>
        <p:spPr bwMode="auto">
          <a:xfrm>
            <a:off x="3314700" y="428625"/>
            <a:ext cx="2305050" cy="701675"/>
          </a:xfrm>
          <a:prstGeom prst="rect">
            <a:avLst/>
          </a:prstGeom>
          <a:noFill/>
          <a:ln w="9525">
            <a:noFill/>
            <a:miter lim="800000"/>
            <a:headEnd/>
            <a:tailEnd/>
          </a:ln>
          <a:effectLst/>
        </p:spPr>
        <p:txBody>
          <a:bodyPr>
            <a:spAutoFit/>
          </a:bodyPr>
          <a:lstStyle/>
          <a:p>
            <a:pPr eaLnBrk="1" hangingPunct="1">
              <a:spcBef>
                <a:spcPct val="50000"/>
              </a:spcBef>
            </a:pPr>
            <a:r>
              <a:rPr lang="en-GB" altLang="en-US">
                <a:solidFill>
                  <a:srgbClr val="000066"/>
                </a:solidFill>
                <a:latin typeface="Arial Unicode MS" pitchFamily="34" charset="-128"/>
              </a:rPr>
              <a:t>Tyrosine</a:t>
            </a:r>
            <a:endParaRPr lang="en-US" altLang="en-US">
              <a:solidFill>
                <a:srgbClr val="000066"/>
              </a:solidFill>
              <a:latin typeface="Arial Unicode MS" pitchFamily="34" charset="-128"/>
            </a:endParaRPr>
          </a:p>
        </p:txBody>
      </p:sp>
      <p:sp>
        <p:nvSpPr>
          <p:cNvPr id="98311" name="Text Box 6"/>
          <p:cNvSpPr txBox="1">
            <a:spLocks noChangeArrowheads="1"/>
          </p:cNvSpPr>
          <p:nvPr/>
        </p:nvSpPr>
        <p:spPr bwMode="auto">
          <a:xfrm>
            <a:off x="5148263" y="2133600"/>
            <a:ext cx="3743325" cy="1006475"/>
          </a:xfrm>
          <a:prstGeom prst="rect">
            <a:avLst/>
          </a:prstGeom>
          <a:noFill/>
          <a:ln w="9525">
            <a:noFill/>
            <a:miter lim="800000"/>
            <a:headEnd/>
            <a:tailEnd/>
          </a:ln>
          <a:effectLst/>
        </p:spPr>
        <p:txBody>
          <a:bodyPr>
            <a:spAutoFit/>
          </a:bodyPr>
          <a:lstStyle/>
          <a:p>
            <a:pPr eaLnBrk="1" hangingPunct="1">
              <a:spcBef>
                <a:spcPct val="50000"/>
              </a:spcBef>
            </a:pPr>
            <a:r>
              <a:rPr lang="en-GB" altLang="en-US" sz="3000">
                <a:solidFill>
                  <a:srgbClr val="000066"/>
                </a:solidFill>
              </a:rPr>
              <a:t>Monoiodotyrosine   (MIT)</a:t>
            </a:r>
          </a:p>
        </p:txBody>
      </p:sp>
      <p:sp>
        <p:nvSpPr>
          <p:cNvPr id="98312" name="Text Box 7"/>
          <p:cNvSpPr txBox="1">
            <a:spLocks noChangeArrowheads="1"/>
          </p:cNvSpPr>
          <p:nvPr/>
        </p:nvSpPr>
        <p:spPr bwMode="auto">
          <a:xfrm>
            <a:off x="571500" y="2205038"/>
            <a:ext cx="2808288" cy="946150"/>
          </a:xfrm>
          <a:prstGeom prst="rect">
            <a:avLst/>
          </a:prstGeom>
          <a:noFill/>
          <a:ln w="9525">
            <a:noFill/>
            <a:miter lim="800000"/>
            <a:headEnd/>
            <a:tailEnd/>
          </a:ln>
          <a:effectLst/>
        </p:spPr>
        <p:txBody>
          <a:bodyPr>
            <a:spAutoFit/>
          </a:bodyPr>
          <a:lstStyle/>
          <a:p>
            <a:pPr eaLnBrk="1" hangingPunct="1">
              <a:spcBef>
                <a:spcPct val="50000"/>
              </a:spcBef>
            </a:pPr>
            <a:r>
              <a:rPr lang="en-GB" altLang="en-US" sz="2800">
                <a:solidFill>
                  <a:srgbClr val="000066"/>
                </a:solidFill>
              </a:rPr>
              <a:t>Diodotyrosine  (DIT)</a:t>
            </a:r>
          </a:p>
        </p:txBody>
      </p:sp>
      <p:sp>
        <p:nvSpPr>
          <p:cNvPr id="98313" name="Text Box 8"/>
          <p:cNvSpPr txBox="1">
            <a:spLocks noChangeArrowheads="1"/>
          </p:cNvSpPr>
          <p:nvPr/>
        </p:nvSpPr>
        <p:spPr bwMode="auto">
          <a:xfrm>
            <a:off x="584200" y="5229225"/>
            <a:ext cx="3816350" cy="1006475"/>
          </a:xfrm>
          <a:prstGeom prst="rect">
            <a:avLst/>
          </a:prstGeom>
          <a:noFill/>
          <a:ln w="9525">
            <a:noFill/>
            <a:miter lim="800000"/>
            <a:headEnd/>
            <a:tailEnd/>
          </a:ln>
          <a:effectLst/>
        </p:spPr>
        <p:txBody>
          <a:bodyPr>
            <a:spAutoFit/>
          </a:bodyPr>
          <a:lstStyle/>
          <a:p>
            <a:pPr eaLnBrk="1" hangingPunct="1">
              <a:spcBef>
                <a:spcPct val="50000"/>
              </a:spcBef>
            </a:pPr>
            <a:r>
              <a:rPr lang="en-GB" altLang="en-US" sz="3000">
                <a:solidFill>
                  <a:srgbClr val="000066"/>
                </a:solidFill>
              </a:rPr>
              <a:t>Tetraiodothyronine THYROXIN (T4)</a:t>
            </a:r>
          </a:p>
        </p:txBody>
      </p:sp>
      <p:sp>
        <p:nvSpPr>
          <p:cNvPr id="98314" name="Text Box 9"/>
          <p:cNvSpPr txBox="1">
            <a:spLocks noChangeArrowheads="1"/>
          </p:cNvSpPr>
          <p:nvPr/>
        </p:nvSpPr>
        <p:spPr bwMode="auto">
          <a:xfrm>
            <a:off x="4578350" y="3573463"/>
            <a:ext cx="4356100" cy="549275"/>
          </a:xfrm>
          <a:prstGeom prst="rect">
            <a:avLst/>
          </a:prstGeom>
          <a:noFill/>
          <a:ln w="9525">
            <a:noFill/>
            <a:miter lim="800000"/>
            <a:headEnd/>
            <a:tailEnd/>
          </a:ln>
          <a:effectLst/>
        </p:spPr>
        <p:txBody>
          <a:bodyPr>
            <a:spAutoFit/>
          </a:bodyPr>
          <a:lstStyle/>
          <a:p>
            <a:pPr eaLnBrk="1" hangingPunct="1">
              <a:spcBef>
                <a:spcPct val="50000"/>
              </a:spcBef>
            </a:pPr>
            <a:r>
              <a:rPr lang="en-GB" altLang="en-US" sz="3000">
                <a:solidFill>
                  <a:srgbClr val="000066"/>
                </a:solidFill>
              </a:rPr>
              <a:t>Triiodothyronine (T3)</a:t>
            </a:r>
          </a:p>
        </p:txBody>
      </p:sp>
      <p:sp>
        <p:nvSpPr>
          <p:cNvPr id="98315" name="AutoShape 11"/>
          <p:cNvSpPr>
            <a:spLocks noChangeArrowheads="1"/>
          </p:cNvSpPr>
          <p:nvPr/>
        </p:nvSpPr>
        <p:spPr bwMode="auto">
          <a:xfrm>
            <a:off x="3924300" y="1125538"/>
            <a:ext cx="503238" cy="1152525"/>
          </a:xfrm>
          <a:prstGeom prst="downArrow">
            <a:avLst>
              <a:gd name="adj1" fmla="val 50000"/>
              <a:gd name="adj2" fmla="val 57255"/>
            </a:avLst>
          </a:prstGeom>
          <a:solidFill>
            <a:srgbClr val="000066"/>
          </a:solidFill>
          <a:ln w="9525">
            <a:noFill/>
            <a:miter lim="800000"/>
            <a:headEnd/>
            <a:tailEnd/>
          </a:ln>
          <a:effectLst/>
        </p:spPr>
        <p:txBody>
          <a:bodyPr wrap="none" anchor="ctr"/>
          <a:lstStyle/>
          <a:p>
            <a:pPr eaLnBrk="1" hangingPunct="1"/>
            <a:endParaRPr lang="en-US" altLang="en-US"/>
          </a:p>
        </p:txBody>
      </p:sp>
      <p:sp>
        <p:nvSpPr>
          <p:cNvPr id="98316" name="AutoShape 12"/>
          <p:cNvSpPr>
            <a:spLocks noChangeArrowheads="1"/>
          </p:cNvSpPr>
          <p:nvPr/>
        </p:nvSpPr>
        <p:spPr bwMode="auto">
          <a:xfrm>
            <a:off x="3125788" y="2205038"/>
            <a:ext cx="2089150" cy="504825"/>
          </a:xfrm>
          <a:prstGeom prst="rightArrow">
            <a:avLst>
              <a:gd name="adj1" fmla="val 50000"/>
              <a:gd name="adj2" fmla="val 103459"/>
            </a:avLst>
          </a:prstGeom>
          <a:solidFill>
            <a:srgbClr val="000066"/>
          </a:solidFill>
          <a:ln w="9525">
            <a:noFill/>
            <a:miter lim="800000"/>
            <a:headEnd/>
            <a:tailEnd/>
          </a:ln>
          <a:effectLst/>
        </p:spPr>
        <p:txBody>
          <a:bodyPr wrap="none" anchor="ctr"/>
          <a:lstStyle/>
          <a:p>
            <a:pPr eaLnBrk="1" hangingPunct="1"/>
            <a:endParaRPr lang="en-US" altLang="en-US"/>
          </a:p>
        </p:txBody>
      </p:sp>
      <p:sp>
        <p:nvSpPr>
          <p:cNvPr id="98317" name="AutoShape 13"/>
          <p:cNvSpPr>
            <a:spLocks noChangeArrowheads="1"/>
          </p:cNvSpPr>
          <p:nvPr/>
        </p:nvSpPr>
        <p:spPr bwMode="auto">
          <a:xfrm>
            <a:off x="1476375" y="2708275"/>
            <a:ext cx="503238" cy="1296988"/>
          </a:xfrm>
          <a:prstGeom prst="downArrow">
            <a:avLst>
              <a:gd name="adj1" fmla="val 50000"/>
              <a:gd name="adj2" fmla="val 64432"/>
            </a:avLst>
          </a:prstGeom>
          <a:solidFill>
            <a:srgbClr val="000066"/>
          </a:solidFill>
          <a:ln w="9525">
            <a:noFill/>
            <a:miter lim="800000"/>
            <a:headEnd/>
            <a:tailEnd/>
          </a:ln>
          <a:effectLst/>
        </p:spPr>
        <p:txBody>
          <a:bodyPr wrap="none" anchor="ctr"/>
          <a:lstStyle/>
          <a:p>
            <a:pPr eaLnBrk="1" hangingPunct="1"/>
            <a:endParaRPr lang="en-US" altLang="en-US"/>
          </a:p>
        </p:txBody>
      </p:sp>
      <p:sp>
        <p:nvSpPr>
          <p:cNvPr id="98318" name="AutoShape 14"/>
          <p:cNvSpPr>
            <a:spLocks noChangeArrowheads="1"/>
          </p:cNvSpPr>
          <p:nvPr/>
        </p:nvSpPr>
        <p:spPr bwMode="auto">
          <a:xfrm>
            <a:off x="6443663" y="2636838"/>
            <a:ext cx="503237" cy="1008062"/>
          </a:xfrm>
          <a:prstGeom prst="downArrow">
            <a:avLst>
              <a:gd name="adj1" fmla="val 50000"/>
              <a:gd name="adj2" fmla="val 50079"/>
            </a:avLst>
          </a:prstGeom>
          <a:solidFill>
            <a:srgbClr val="000066"/>
          </a:solidFill>
          <a:ln w="9525">
            <a:noFill/>
            <a:miter lim="800000"/>
            <a:headEnd/>
            <a:tailEnd/>
          </a:ln>
          <a:effectLst/>
        </p:spPr>
        <p:txBody>
          <a:bodyPr wrap="none" anchor="ctr"/>
          <a:lstStyle/>
          <a:p>
            <a:pPr eaLnBrk="1" hangingPunct="1"/>
            <a:endParaRPr lang="en-US" altLang="en-US"/>
          </a:p>
        </p:txBody>
      </p:sp>
      <p:pic>
        <p:nvPicPr>
          <p:cNvPr id="98319" name="Picture 17"/>
          <p:cNvPicPr>
            <a:picLocks noChangeAspect="1" noChangeArrowheads="1"/>
          </p:cNvPicPr>
          <p:nvPr/>
        </p:nvPicPr>
        <p:blipFill>
          <a:blip r:embed="rId3" cstate="print"/>
          <a:srcRect/>
          <a:stretch>
            <a:fillRect/>
          </a:stretch>
        </p:blipFill>
        <p:spPr bwMode="auto">
          <a:xfrm>
            <a:off x="5292725" y="1052513"/>
            <a:ext cx="3055938" cy="1117600"/>
          </a:xfrm>
          <a:prstGeom prst="rect">
            <a:avLst/>
          </a:prstGeom>
          <a:noFill/>
          <a:ln w="9525">
            <a:noFill/>
            <a:miter lim="800000"/>
            <a:headEnd/>
            <a:tailEnd/>
          </a:ln>
          <a:effectLst/>
        </p:spPr>
      </p:pic>
      <p:pic>
        <p:nvPicPr>
          <p:cNvPr id="98320" name="Picture 18"/>
          <p:cNvPicPr>
            <a:picLocks noChangeAspect="1" noChangeArrowheads="1"/>
          </p:cNvPicPr>
          <p:nvPr/>
        </p:nvPicPr>
        <p:blipFill>
          <a:blip r:embed="rId4" cstate="print"/>
          <a:srcRect/>
          <a:stretch>
            <a:fillRect/>
          </a:stretch>
        </p:blipFill>
        <p:spPr bwMode="auto">
          <a:xfrm>
            <a:off x="601663" y="1125538"/>
            <a:ext cx="3055937" cy="1117600"/>
          </a:xfrm>
          <a:prstGeom prst="rect">
            <a:avLst/>
          </a:prstGeom>
          <a:noFill/>
          <a:ln w="9525">
            <a:noFill/>
            <a:miter lim="800000"/>
            <a:headEnd/>
            <a:tailEnd/>
          </a:ln>
          <a:effectLst/>
        </p:spPr>
      </p:pic>
      <p:pic>
        <p:nvPicPr>
          <p:cNvPr id="98321" name="Picture 19"/>
          <p:cNvPicPr>
            <a:picLocks noChangeAspect="1" noChangeArrowheads="1"/>
          </p:cNvPicPr>
          <p:nvPr/>
        </p:nvPicPr>
        <p:blipFill>
          <a:blip r:embed="rId5" cstate="print"/>
          <a:srcRect/>
          <a:stretch>
            <a:fillRect/>
          </a:stretch>
        </p:blipFill>
        <p:spPr bwMode="auto">
          <a:xfrm>
            <a:off x="603250" y="4076700"/>
            <a:ext cx="3870325" cy="987425"/>
          </a:xfrm>
          <a:prstGeom prst="rect">
            <a:avLst/>
          </a:prstGeom>
          <a:noFill/>
          <a:ln w="9525">
            <a:noFill/>
            <a:miter lim="800000"/>
            <a:headEnd/>
            <a:tailEnd/>
          </a:ln>
          <a:effectLst/>
        </p:spPr>
      </p:pic>
      <p:pic>
        <p:nvPicPr>
          <p:cNvPr id="98322" name="Picture 20"/>
          <p:cNvPicPr>
            <a:picLocks noChangeAspect="1" noChangeArrowheads="1"/>
          </p:cNvPicPr>
          <p:nvPr/>
        </p:nvPicPr>
        <p:blipFill>
          <a:blip r:embed="rId6" cstate="print"/>
          <a:srcRect/>
          <a:stretch>
            <a:fillRect/>
          </a:stretch>
        </p:blipFill>
        <p:spPr bwMode="auto">
          <a:xfrm>
            <a:off x="4760913" y="4076700"/>
            <a:ext cx="3784600" cy="1066800"/>
          </a:xfrm>
          <a:prstGeom prst="rect">
            <a:avLst/>
          </a:prstGeom>
          <a:noFill/>
          <a:ln w="9525">
            <a:noFill/>
            <a:miter lim="800000"/>
            <a:headEnd/>
            <a:tailEnd/>
          </a:ln>
          <a:effectLst/>
        </p:spPr>
      </p:pic>
      <p:pic>
        <p:nvPicPr>
          <p:cNvPr id="98323" name="Picture 21"/>
          <p:cNvPicPr>
            <a:picLocks noChangeAspect="1" noChangeArrowheads="1"/>
          </p:cNvPicPr>
          <p:nvPr/>
        </p:nvPicPr>
        <p:blipFill>
          <a:blip r:embed="rId7" cstate="print"/>
          <a:srcRect/>
          <a:stretch>
            <a:fillRect/>
          </a:stretch>
        </p:blipFill>
        <p:spPr bwMode="auto">
          <a:xfrm>
            <a:off x="4799013" y="5157788"/>
            <a:ext cx="3743325" cy="925512"/>
          </a:xfrm>
          <a:prstGeom prst="rect">
            <a:avLst/>
          </a:prstGeom>
          <a:noFill/>
          <a:ln w="9525">
            <a:noFill/>
            <a:miter lim="800000"/>
            <a:headEnd/>
            <a:tailEnd/>
          </a:ln>
          <a:effectLst/>
        </p:spPr>
      </p:pic>
      <p:sp>
        <p:nvSpPr>
          <p:cNvPr id="98324" name="AutoShape 15"/>
          <p:cNvSpPr>
            <a:spLocks noChangeArrowheads="1"/>
          </p:cNvSpPr>
          <p:nvPr/>
        </p:nvSpPr>
        <p:spPr bwMode="auto">
          <a:xfrm rot="-3559470">
            <a:off x="3341688" y="2397125"/>
            <a:ext cx="503237" cy="2519363"/>
          </a:xfrm>
          <a:prstGeom prst="downArrow">
            <a:avLst>
              <a:gd name="adj1" fmla="val 50000"/>
              <a:gd name="adj2" fmla="val 125158"/>
            </a:avLst>
          </a:prstGeom>
          <a:solidFill>
            <a:srgbClr val="000066"/>
          </a:solidFill>
          <a:ln w="9525">
            <a:noFill/>
            <a:miter lim="800000"/>
            <a:headEnd/>
            <a:tailEnd/>
          </a:ln>
          <a:effectLst/>
        </p:spPr>
        <p:txBody>
          <a:bodyPr wrap="none" anchor="ctr"/>
          <a:lstStyle/>
          <a:p>
            <a:pPr eaLnBrk="1" hangingPunct="1"/>
            <a:endParaRPr lang="en-US" altLang="en-US"/>
          </a:p>
        </p:txBody>
      </p:sp>
      <p:sp>
        <p:nvSpPr>
          <p:cNvPr id="98325" name="AutoShape 16"/>
          <p:cNvSpPr>
            <a:spLocks noChangeArrowheads="1"/>
          </p:cNvSpPr>
          <p:nvPr/>
        </p:nvSpPr>
        <p:spPr bwMode="auto">
          <a:xfrm>
            <a:off x="3995738" y="4581525"/>
            <a:ext cx="863600" cy="504825"/>
          </a:xfrm>
          <a:prstGeom prst="rightArrow">
            <a:avLst>
              <a:gd name="adj1" fmla="val 50000"/>
              <a:gd name="adj2" fmla="val 42767"/>
            </a:avLst>
          </a:prstGeom>
          <a:solidFill>
            <a:srgbClr val="000066"/>
          </a:solidFill>
          <a:ln w="9525">
            <a:noFill/>
            <a:miter lim="800000"/>
            <a:headEnd/>
            <a:tailEnd/>
          </a:ln>
          <a:effectLst/>
        </p:spPr>
        <p:txBody>
          <a:bodyPr wrap="none" anchor="ctr"/>
          <a:lstStyle/>
          <a:p>
            <a:pPr eaLnBrk="1" hangingPunct="1"/>
            <a:endParaRPr lang="en-US" altLang="en-US"/>
          </a:p>
        </p:txBody>
      </p:sp>
      <p:sp>
        <p:nvSpPr>
          <p:cNvPr id="98326" name="Text Box 10"/>
          <p:cNvSpPr txBox="1">
            <a:spLocks noChangeArrowheads="1"/>
          </p:cNvSpPr>
          <p:nvPr/>
        </p:nvSpPr>
        <p:spPr bwMode="auto">
          <a:xfrm>
            <a:off x="5219700" y="5907088"/>
            <a:ext cx="3095625" cy="549275"/>
          </a:xfrm>
          <a:prstGeom prst="rect">
            <a:avLst/>
          </a:prstGeom>
          <a:noFill/>
          <a:ln w="9525">
            <a:noFill/>
            <a:miter lim="800000"/>
            <a:headEnd/>
            <a:tailEnd/>
          </a:ln>
          <a:effectLst/>
        </p:spPr>
        <p:txBody>
          <a:bodyPr>
            <a:spAutoFit/>
          </a:bodyPr>
          <a:lstStyle/>
          <a:p>
            <a:pPr eaLnBrk="1" hangingPunct="1">
              <a:spcBef>
                <a:spcPct val="50000"/>
              </a:spcBef>
            </a:pPr>
            <a:r>
              <a:rPr lang="en-GB" altLang="en-US" sz="3000">
                <a:solidFill>
                  <a:srgbClr val="000066"/>
                </a:solidFill>
              </a:rPr>
              <a:t>or Reverse T3</a:t>
            </a:r>
            <a:endParaRPr lang="en-US" altLang="en-US" sz="3000">
              <a:solidFill>
                <a:srgbClr val="000066"/>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773113" y="889000"/>
            <a:ext cx="7597775" cy="5078413"/>
          </a:xfrm>
          <a:prstGeom prst="rect">
            <a:avLst/>
          </a:prstGeom>
          <a:noFill/>
          <a:ln w="9525">
            <a:noFill/>
            <a:miter lim="800000"/>
            <a:headEnd/>
            <a:tailEnd/>
          </a:ln>
          <a:effectLst/>
        </p:spPr>
        <p:txBody>
          <a:bodyPr>
            <a:spAutoFit/>
          </a:bodyPr>
          <a:lstStyle/>
          <a:p>
            <a:pPr eaLnBrk="1" hangingPunct="1"/>
            <a:r>
              <a:rPr lang="en-US" altLang="en-US" sz="3600">
                <a:solidFill>
                  <a:schemeClr val="bg1"/>
                </a:solidFill>
              </a:rPr>
              <a:t>The hormones regulate </a:t>
            </a:r>
            <a:r>
              <a:rPr lang="en-US" altLang="en-US" sz="3600">
                <a:solidFill>
                  <a:srgbClr val="FFFF00"/>
                </a:solidFill>
              </a:rPr>
              <a:t>metabolism, growth and sexual development.</a:t>
            </a:r>
          </a:p>
          <a:p>
            <a:pPr eaLnBrk="1" hangingPunct="1"/>
            <a:endParaRPr lang="en-US" altLang="en-US" sz="3600">
              <a:solidFill>
                <a:schemeClr val="bg1"/>
              </a:solidFill>
            </a:endParaRPr>
          </a:p>
          <a:p>
            <a:pPr eaLnBrk="1" hangingPunct="1"/>
            <a:r>
              <a:rPr lang="en-US" altLang="en-US" sz="3600">
                <a:solidFill>
                  <a:schemeClr val="bg1"/>
                </a:solidFill>
              </a:rPr>
              <a:t>These glands release the hormones directly into the bloodstream, where they are transported to organs and tissues throughout the entire body.</a:t>
            </a:r>
            <a:endParaRPr lang="en-US" altLang="en-US" sz="3600">
              <a:latin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116013" y="449263"/>
            <a:ext cx="7127875" cy="647700"/>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F6F000"/>
                </a:solidFill>
              </a:rPr>
              <a:t>Thyroxin (T4)</a:t>
            </a:r>
            <a:r>
              <a:rPr lang="en-GB" altLang="en-US" sz="3600">
                <a:solidFill>
                  <a:schemeClr val="bg1"/>
                </a:solidFill>
                <a:latin typeface="Arial Unicode MS" pitchFamily="34" charset="-128"/>
              </a:rPr>
              <a:t>                              </a:t>
            </a:r>
            <a:endParaRPr lang="en-US" altLang="en-US" sz="3600">
              <a:solidFill>
                <a:schemeClr val="bg1"/>
              </a:solidFill>
              <a:latin typeface="Arial Unicode MS" pitchFamily="34" charset="-128"/>
            </a:endParaRPr>
          </a:p>
        </p:txBody>
      </p:sp>
      <p:sp>
        <p:nvSpPr>
          <p:cNvPr id="3897347" name="Text Box 3"/>
          <p:cNvSpPr txBox="1">
            <a:spLocks noChangeArrowheads="1"/>
          </p:cNvSpPr>
          <p:nvPr/>
        </p:nvSpPr>
        <p:spPr bwMode="auto">
          <a:xfrm>
            <a:off x="1619250" y="4951413"/>
            <a:ext cx="7023100" cy="1200150"/>
          </a:xfrm>
          <a:prstGeom prst="rect">
            <a:avLst/>
          </a:prstGeom>
          <a:noFill/>
          <a:ln w="9525">
            <a:noFill/>
            <a:miter lim="800000"/>
            <a:headEnd/>
            <a:tailEnd/>
          </a:ln>
          <a:effectLst/>
        </p:spPr>
        <p:txBody>
          <a:bodyPr>
            <a:spAutoFit/>
          </a:bodyPr>
          <a:lstStyle/>
          <a:p>
            <a:pPr algn="ctr" eaLnBrk="1" hangingPunct="1">
              <a:spcBef>
                <a:spcPct val="50000"/>
              </a:spcBef>
            </a:pPr>
            <a:r>
              <a:rPr lang="en-GB" altLang="en-US" sz="3600">
                <a:solidFill>
                  <a:srgbClr val="CCECFF"/>
                </a:solidFill>
              </a:rPr>
              <a:t>20% conjugation mainly with glucuronate in the liver</a:t>
            </a:r>
            <a:endParaRPr lang="en-US" altLang="en-US" sz="3600">
              <a:solidFill>
                <a:srgbClr val="CCECFF"/>
              </a:solidFill>
            </a:endParaRPr>
          </a:p>
        </p:txBody>
      </p:sp>
      <p:sp>
        <p:nvSpPr>
          <p:cNvPr id="3897348" name="Text Box 4"/>
          <p:cNvSpPr txBox="1">
            <a:spLocks noChangeArrowheads="1"/>
          </p:cNvSpPr>
          <p:nvPr/>
        </p:nvSpPr>
        <p:spPr bwMode="auto">
          <a:xfrm>
            <a:off x="863600" y="2528888"/>
            <a:ext cx="4392613" cy="12001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FF0000"/>
                </a:solidFill>
              </a:rPr>
              <a:t>35% deiodination to T3</a:t>
            </a:r>
            <a:endParaRPr lang="en-US" altLang="en-US" sz="3600">
              <a:solidFill>
                <a:srgbClr val="FF0000"/>
              </a:solidFill>
            </a:endParaRPr>
          </a:p>
        </p:txBody>
      </p:sp>
      <p:sp>
        <p:nvSpPr>
          <p:cNvPr id="3897349" name="Text Box 5"/>
          <p:cNvSpPr txBox="1">
            <a:spLocks noChangeArrowheads="1"/>
          </p:cNvSpPr>
          <p:nvPr/>
        </p:nvSpPr>
        <p:spPr bwMode="auto">
          <a:xfrm>
            <a:off x="831850" y="3589338"/>
            <a:ext cx="6119813" cy="1200150"/>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rgbClr val="99FF99"/>
                </a:solidFill>
              </a:rPr>
              <a:t>45% deiodination to reverse T3 and T4 to DIT</a:t>
            </a:r>
            <a:endParaRPr lang="en-US" altLang="en-US" sz="3600">
              <a:solidFill>
                <a:srgbClr val="99FF99"/>
              </a:solidFill>
            </a:endParaRPr>
          </a:p>
        </p:txBody>
      </p:sp>
      <p:sp>
        <p:nvSpPr>
          <p:cNvPr id="3897350" name="AutoShape 6"/>
          <p:cNvSpPr>
            <a:spLocks noChangeArrowheads="1"/>
          </p:cNvSpPr>
          <p:nvPr/>
        </p:nvSpPr>
        <p:spPr bwMode="auto">
          <a:xfrm>
            <a:off x="2268538" y="1125538"/>
            <a:ext cx="576262" cy="1584325"/>
          </a:xfrm>
          <a:prstGeom prst="downArrow">
            <a:avLst>
              <a:gd name="adj1" fmla="val 50000"/>
              <a:gd name="adj2" fmla="val 68733"/>
            </a:avLst>
          </a:prstGeom>
          <a:solidFill>
            <a:srgbClr val="FF0000"/>
          </a:solidFill>
          <a:ln w="9525">
            <a:solidFill>
              <a:schemeClr val="tx1"/>
            </a:solidFill>
            <a:miter lim="800000"/>
            <a:headEnd/>
            <a:tailEnd/>
          </a:ln>
          <a:effectLst/>
        </p:spPr>
        <p:txBody>
          <a:bodyPr wrap="none" anchor="ctr"/>
          <a:lstStyle/>
          <a:p>
            <a:pPr eaLnBrk="1" hangingPunct="1"/>
            <a:endParaRPr lang="en-US" altLang="en-US"/>
          </a:p>
        </p:txBody>
      </p:sp>
      <p:sp>
        <p:nvSpPr>
          <p:cNvPr id="3897351" name="AutoShape 7"/>
          <p:cNvSpPr>
            <a:spLocks noChangeArrowheads="1"/>
          </p:cNvSpPr>
          <p:nvPr/>
        </p:nvSpPr>
        <p:spPr bwMode="auto">
          <a:xfrm>
            <a:off x="4787900" y="981075"/>
            <a:ext cx="576263" cy="2663825"/>
          </a:xfrm>
          <a:prstGeom prst="downArrow">
            <a:avLst>
              <a:gd name="adj1" fmla="val 50000"/>
              <a:gd name="adj2" fmla="val 115565"/>
            </a:avLst>
          </a:prstGeom>
          <a:solidFill>
            <a:srgbClr val="00FF99"/>
          </a:solidFill>
          <a:ln w="9525">
            <a:solidFill>
              <a:schemeClr val="tx1"/>
            </a:solidFill>
            <a:miter lim="800000"/>
            <a:headEnd/>
            <a:tailEnd/>
          </a:ln>
          <a:effectLst/>
        </p:spPr>
        <p:txBody>
          <a:bodyPr wrap="none" anchor="ctr"/>
          <a:lstStyle/>
          <a:p>
            <a:pPr eaLnBrk="1" hangingPunct="1"/>
            <a:endParaRPr lang="en-US" altLang="en-US"/>
          </a:p>
        </p:txBody>
      </p:sp>
      <p:sp>
        <p:nvSpPr>
          <p:cNvPr id="3897352" name="AutoShape 8"/>
          <p:cNvSpPr>
            <a:spLocks noChangeArrowheads="1"/>
          </p:cNvSpPr>
          <p:nvPr/>
        </p:nvSpPr>
        <p:spPr bwMode="auto">
          <a:xfrm>
            <a:off x="6516688" y="981075"/>
            <a:ext cx="576262" cy="4103688"/>
          </a:xfrm>
          <a:prstGeom prst="downArrow">
            <a:avLst>
              <a:gd name="adj1" fmla="val 50000"/>
              <a:gd name="adj2" fmla="val 178030"/>
            </a:avLst>
          </a:prstGeom>
          <a:solidFill>
            <a:srgbClr val="99CCFF"/>
          </a:solidFill>
          <a:ln w="9525">
            <a:solidFill>
              <a:schemeClr val="tx1"/>
            </a:solidFill>
            <a:miter lim="800000"/>
            <a:headEnd/>
            <a:tailEnd/>
          </a:ln>
          <a:effectLst/>
        </p:spPr>
        <p:txBody>
          <a:bodyPr wrap="none" anchor="ctr"/>
          <a:lstStyle/>
          <a:p>
            <a:pPr eaLnBrk="1" hangingPunct="1"/>
            <a:endParaRPr lang="en-US" altLang="en-US"/>
          </a:p>
        </p:txBody>
      </p:sp>
      <p:sp>
        <p:nvSpPr>
          <p:cNvPr id="100361" name="Text Box 9"/>
          <p:cNvSpPr txBox="1">
            <a:spLocks noChangeArrowheads="1"/>
          </p:cNvSpPr>
          <p:nvPr/>
        </p:nvSpPr>
        <p:spPr bwMode="auto">
          <a:xfrm>
            <a:off x="468313" y="1484313"/>
            <a:ext cx="1944687" cy="304800"/>
          </a:xfrm>
          <a:prstGeom prst="rect">
            <a:avLst/>
          </a:prstGeom>
          <a:noFill/>
          <a:ln w="9525">
            <a:noFill/>
            <a:miter lim="800000"/>
            <a:headEnd/>
            <a:tailEnd/>
          </a:ln>
          <a:effectLst/>
        </p:spPr>
        <p:txBody>
          <a:bodyPr>
            <a:spAutoFit/>
          </a:bodyPr>
          <a:lstStyle/>
          <a:p>
            <a:pPr eaLnBrk="1" hangingPunct="1">
              <a:spcBef>
                <a:spcPct val="50000"/>
              </a:spcBef>
            </a:pPr>
            <a:r>
              <a:rPr lang="en-GB" altLang="en-US" sz="1400" i="1">
                <a:solidFill>
                  <a:schemeClr val="bg1"/>
                </a:solidFill>
              </a:rPr>
              <a:t>Type 1&amp;2 deiodinase</a:t>
            </a:r>
            <a:endParaRPr lang="en-US" altLang="en-US" sz="1400" i="1">
              <a:solidFill>
                <a:schemeClr val="bg1"/>
              </a:solidFill>
            </a:endParaRPr>
          </a:p>
        </p:txBody>
      </p:sp>
      <p:sp>
        <p:nvSpPr>
          <p:cNvPr id="100362" name="Text Box 10"/>
          <p:cNvSpPr txBox="1">
            <a:spLocks noChangeArrowheads="1"/>
          </p:cNvSpPr>
          <p:nvPr/>
        </p:nvSpPr>
        <p:spPr bwMode="auto">
          <a:xfrm>
            <a:off x="3059113" y="1700213"/>
            <a:ext cx="1944687" cy="304800"/>
          </a:xfrm>
          <a:prstGeom prst="rect">
            <a:avLst/>
          </a:prstGeom>
          <a:noFill/>
          <a:ln w="9525">
            <a:noFill/>
            <a:miter lim="800000"/>
            <a:headEnd/>
            <a:tailEnd/>
          </a:ln>
          <a:effectLst/>
        </p:spPr>
        <p:txBody>
          <a:bodyPr>
            <a:spAutoFit/>
          </a:bodyPr>
          <a:lstStyle/>
          <a:p>
            <a:pPr eaLnBrk="1" hangingPunct="1">
              <a:spcBef>
                <a:spcPct val="50000"/>
              </a:spcBef>
            </a:pPr>
            <a:r>
              <a:rPr lang="en-GB" altLang="en-US" sz="1400" i="1">
                <a:solidFill>
                  <a:schemeClr val="bg1"/>
                </a:solidFill>
              </a:rPr>
              <a:t>Type 1&amp;3 deiodinase</a:t>
            </a:r>
            <a:endParaRPr lang="en-US" altLang="en-US" sz="1400" i="1">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97350"/>
                                        </p:tgtEl>
                                        <p:attrNameLst>
                                          <p:attrName>style.visibility</p:attrName>
                                        </p:attrNameLst>
                                      </p:cBhvr>
                                      <p:to>
                                        <p:strVal val="visible"/>
                                      </p:to>
                                    </p:set>
                                    <p:animEffect transition="in" filter="wipe(up)">
                                      <p:cBhvr>
                                        <p:cTn id="7" dur="500"/>
                                        <p:tgtEl>
                                          <p:spTgt spid="38973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7348"/>
                                        </p:tgtEl>
                                        <p:attrNameLst>
                                          <p:attrName>style.visibility</p:attrName>
                                        </p:attrNameLst>
                                      </p:cBhvr>
                                      <p:to>
                                        <p:strVal val="visible"/>
                                      </p:to>
                                    </p:set>
                                    <p:animEffect transition="in" filter="fade">
                                      <p:cBhvr>
                                        <p:cTn id="10" dur="2000"/>
                                        <p:tgtEl>
                                          <p:spTgt spid="38973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897351"/>
                                        </p:tgtEl>
                                        <p:attrNameLst>
                                          <p:attrName>style.visibility</p:attrName>
                                        </p:attrNameLst>
                                      </p:cBhvr>
                                      <p:to>
                                        <p:strVal val="visible"/>
                                      </p:to>
                                    </p:set>
                                    <p:animEffect transition="in" filter="wipe(up)">
                                      <p:cBhvr>
                                        <p:cTn id="15" dur="500"/>
                                        <p:tgtEl>
                                          <p:spTgt spid="38973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97349"/>
                                        </p:tgtEl>
                                        <p:attrNameLst>
                                          <p:attrName>style.visibility</p:attrName>
                                        </p:attrNameLst>
                                      </p:cBhvr>
                                      <p:to>
                                        <p:strVal val="visible"/>
                                      </p:to>
                                    </p:set>
                                    <p:animEffect transition="in" filter="fade">
                                      <p:cBhvr>
                                        <p:cTn id="18" dur="2000"/>
                                        <p:tgtEl>
                                          <p:spTgt spid="38973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897352"/>
                                        </p:tgtEl>
                                        <p:attrNameLst>
                                          <p:attrName>style.visibility</p:attrName>
                                        </p:attrNameLst>
                                      </p:cBhvr>
                                      <p:to>
                                        <p:strVal val="visible"/>
                                      </p:to>
                                    </p:set>
                                    <p:animEffect transition="in" filter="wipe(up)">
                                      <p:cBhvr>
                                        <p:cTn id="23" dur="500"/>
                                        <p:tgtEl>
                                          <p:spTgt spid="38973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97347"/>
                                        </p:tgtEl>
                                        <p:attrNameLst>
                                          <p:attrName>style.visibility</p:attrName>
                                        </p:attrNameLst>
                                      </p:cBhvr>
                                      <p:to>
                                        <p:strVal val="visible"/>
                                      </p:to>
                                    </p:set>
                                    <p:animEffect transition="in" filter="fade">
                                      <p:cBhvr>
                                        <p:cTn id="26" dur="2000"/>
                                        <p:tgtEl>
                                          <p:spTgt spid="389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7347" grpId="0"/>
      <p:bldP spid="3897348" grpId="0"/>
      <p:bldP spid="3897349" grpId="0"/>
      <p:bldP spid="3897350" grpId="0" animBg="1"/>
      <p:bldP spid="3897351" grpId="0" animBg="1"/>
      <p:bldP spid="389735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algn="l"/>
            <a:r>
              <a:rPr lang="en-GB" altLang="en-US" sz="3600" b="1" smtClean="0">
                <a:solidFill>
                  <a:srgbClr val="FFFF00"/>
                </a:solidFill>
                <a:cs typeface="Arial" charset="0"/>
              </a:rPr>
              <a:t>Function of the Thyroid Gland</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Thyroid hormones control the basic activity of each cell in the body, including metabolism, growth and development</a:t>
            </a:r>
          </a:p>
          <a:p>
            <a:pPr>
              <a:defRPr/>
            </a:pPr>
            <a:r>
              <a:rPr lang="en-GB" sz="3600" b="1" dirty="0" smtClean="0">
                <a:solidFill>
                  <a:schemeClr val="bg1"/>
                </a:solidFill>
                <a:cs typeface="Arial" panose="020B0604020202020204" pitchFamily="34" charset="0"/>
              </a:rPr>
              <a:t>If levels drop, metabolism slows and energy levels drop</a:t>
            </a:r>
          </a:p>
          <a:p>
            <a:pPr>
              <a:defRPr/>
            </a:pPr>
            <a:r>
              <a:rPr lang="en-GB" sz="3600" b="1" dirty="0" smtClean="0">
                <a:solidFill>
                  <a:schemeClr val="bg1"/>
                </a:solidFill>
                <a:cs typeface="Arial" panose="020B0604020202020204" pitchFamily="34" charset="0"/>
              </a:rPr>
              <a:t>If too high – speeds up</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Brain-thyroid link"/>
          <p:cNvPicPr>
            <a:picLocks noChangeAspect="1" noChangeArrowheads="1"/>
          </p:cNvPicPr>
          <p:nvPr/>
        </p:nvPicPr>
        <p:blipFill>
          <a:blip r:embed="rId2" cstate="print"/>
          <a:srcRect/>
          <a:stretch>
            <a:fillRect/>
          </a:stretch>
        </p:blipFill>
        <p:spPr bwMode="auto">
          <a:xfrm>
            <a:off x="611188" y="549275"/>
            <a:ext cx="7921625" cy="58197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ounded Rectangle 7"/>
          <p:cNvSpPr>
            <a:spLocks noChangeArrowheads="1"/>
          </p:cNvSpPr>
          <p:nvPr/>
        </p:nvSpPr>
        <p:spPr bwMode="auto">
          <a:xfrm>
            <a:off x="2757488" y="692150"/>
            <a:ext cx="2439987" cy="1296988"/>
          </a:xfrm>
          <a:prstGeom prst="roundRect">
            <a:avLst>
              <a:gd name="adj" fmla="val 16667"/>
            </a:avLst>
          </a:prstGeom>
          <a:solidFill>
            <a:schemeClr val="bg1"/>
          </a:solidFill>
          <a:ln w="9525" algn="ctr">
            <a:solidFill>
              <a:schemeClr val="tx1"/>
            </a:solidFill>
            <a:round/>
            <a:headEnd/>
            <a:tailEnd/>
          </a:ln>
        </p:spPr>
        <p:txBody>
          <a:bodyPr/>
          <a:lstStyle/>
          <a:p>
            <a:pPr algn="ctr" eaLnBrk="1" hangingPunct="1"/>
            <a:endParaRPr lang="en-US" altLang="en-US" sz="1800"/>
          </a:p>
        </p:txBody>
      </p:sp>
      <p:sp>
        <p:nvSpPr>
          <p:cNvPr id="103427" name="Rounded Rectangle 8"/>
          <p:cNvSpPr>
            <a:spLocks noChangeArrowheads="1"/>
          </p:cNvSpPr>
          <p:nvPr/>
        </p:nvSpPr>
        <p:spPr bwMode="auto">
          <a:xfrm>
            <a:off x="2740025" y="2505075"/>
            <a:ext cx="2439988" cy="1296988"/>
          </a:xfrm>
          <a:prstGeom prst="roundRect">
            <a:avLst>
              <a:gd name="adj" fmla="val 16667"/>
            </a:avLst>
          </a:prstGeom>
          <a:solidFill>
            <a:schemeClr val="bg1"/>
          </a:solidFill>
          <a:ln w="9525" algn="ctr">
            <a:solidFill>
              <a:schemeClr val="tx1"/>
            </a:solidFill>
            <a:round/>
            <a:headEnd/>
            <a:tailEnd/>
          </a:ln>
        </p:spPr>
        <p:txBody>
          <a:bodyPr/>
          <a:lstStyle/>
          <a:p>
            <a:pPr eaLnBrk="1" hangingPunct="1"/>
            <a:endParaRPr lang="en-US" altLang="en-US"/>
          </a:p>
        </p:txBody>
      </p:sp>
      <p:sp>
        <p:nvSpPr>
          <p:cNvPr id="103428" name="Rounded Rectangle 9"/>
          <p:cNvSpPr>
            <a:spLocks noChangeArrowheads="1"/>
          </p:cNvSpPr>
          <p:nvPr/>
        </p:nvSpPr>
        <p:spPr bwMode="auto">
          <a:xfrm>
            <a:off x="2727325" y="4508500"/>
            <a:ext cx="2439988" cy="1296988"/>
          </a:xfrm>
          <a:prstGeom prst="roundRect">
            <a:avLst>
              <a:gd name="adj" fmla="val 16667"/>
            </a:avLst>
          </a:prstGeom>
          <a:solidFill>
            <a:schemeClr val="bg1"/>
          </a:solidFill>
          <a:ln w="9525" algn="ctr">
            <a:solidFill>
              <a:schemeClr val="tx1"/>
            </a:solidFill>
            <a:round/>
            <a:headEnd/>
            <a:tailEnd/>
          </a:ln>
        </p:spPr>
        <p:txBody>
          <a:bodyPr/>
          <a:lstStyle/>
          <a:p>
            <a:pPr eaLnBrk="1" hangingPunct="1"/>
            <a:endParaRPr lang="en-US" altLang="en-US"/>
          </a:p>
        </p:txBody>
      </p:sp>
      <p:sp>
        <p:nvSpPr>
          <p:cNvPr id="103429" name="Curved Right Arrow 11"/>
          <p:cNvSpPr>
            <a:spLocks noChangeArrowheads="1"/>
          </p:cNvSpPr>
          <p:nvPr/>
        </p:nvSpPr>
        <p:spPr bwMode="auto">
          <a:xfrm>
            <a:off x="2106613" y="1341438"/>
            <a:ext cx="620712" cy="1727200"/>
          </a:xfrm>
          <a:prstGeom prst="curvedRightArrow">
            <a:avLst>
              <a:gd name="adj1" fmla="val 24992"/>
              <a:gd name="adj2" fmla="val 49984"/>
              <a:gd name="adj3" fmla="val 25000"/>
            </a:avLst>
          </a:prstGeom>
          <a:solidFill>
            <a:schemeClr val="accent1"/>
          </a:solidFill>
          <a:ln w="9525" algn="ctr">
            <a:solidFill>
              <a:schemeClr val="tx1"/>
            </a:solidFill>
            <a:round/>
            <a:headEnd/>
            <a:tailEnd/>
          </a:ln>
          <a:effectLst/>
        </p:spPr>
        <p:txBody>
          <a:bodyPr/>
          <a:lstStyle/>
          <a:p>
            <a:pPr eaLnBrk="1" hangingPunct="1"/>
            <a:endParaRPr lang="en-US" altLang="en-US"/>
          </a:p>
        </p:txBody>
      </p:sp>
      <p:sp>
        <p:nvSpPr>
          <p:cNvPr id="103430" name="Curved Right Arrow 12"/>
          <p:cNvSpPr>
            <a:spLocks noChangeArrowheads="1"/>
          </p:cNvSpPr>
          <p:nvPr/>
        </p:nvSpPr>
        <p:spPr bwMode="auto">
          <a:xfrm>
            <a:off x="2079625" y="3644900"/>
            <a:ext cx="641350" cy="1728788"/>
          </a:xfrm>
          <a:prstGeom prst="curvedRightArrow">
            <a:avLst>
              <a:gd name="adj1" fmla="val 25009"/>
              <a:gd name="adj2" fmla="val 50042"/>
              <a:gd name="adj3" fmla="val 25000"/>
            </a:avLst>
          </a:prstGeom>
          <a:solidFill>
            <a:schemeClr val="accent1"/>
          </a:solidFill>
          <a:ln w="9525" algn="ctr">
            <a:solidFill>
              <a:schemeClr val="tx1"/>
            </a:solidFill>
            <a:round/>
            <a:headEnd/>
            <a:tailEnd/>
          </a:ln>
          <a:effectLst/>
        </p:spPr>
        <p:txBody>
          <a:bodyPr/>
          <a:lstStyle/>
          <a:p>
            <a:pPr eaLnBrk="1" hangingPunct="1"/>
            <a:endParaRPr lang="en-US" altLang="en-US"/>
          </a:p>
        </p:txBody>
      </p:sp>
      <p:sp>
        <p:nvSpPr>
          <p:cNvPr id="103431" name="Flowchart: Alternate Process 13"/>
          <p:cNvSpPr>
            <a:spLocks noChangeArrowheads="1"/>
          </p:cNvSpPr>
          <p:nvPr/>
        </p:nvSpPr>
        <p:spPr bwMode="auto">
          <a:xfrm>
            <a:off x="6156325" y="3644900"/>
            <a:ext cx="1871663" cy="1000125"/>
          </a:xfrm>
          <a:prstGeom prst="flowChartAlternateProcess">
            <a:avLst/>
          </a:prstGeom>
          <a:solidFill>
            <a:schemeClr val="bg1"/>
          </a:solidFill>
          <a:ln w="9525" algn="ctr">
            <a:solidFill>
              <a:schemeClr val="tx1"/>
            </a:solidFill>
            <a:round/>
            <a:headEnd/>
            <a:tailEnd/>
          </a:ln>
        </p:spPr>
        <p:txBody>
          <a:bodyPr/>
          <a:lstStyle/>
          <a:p>
            <a:pPr eaLnBrk="1" hangingPunct="1"/>
            <a:endParaRPr lang="en-US" altLang="en-US"/>
          </a:p>
        </p:txBody>
      </p:sp>
      <p:sp>
        <p:nvSpPr>
          <p:cNvPr id="103432" name="Up Arrow 14"/>
          <p:cNvSpPr>
            <a:spLocks noChangeArrowheads="1"/>
          </p:cNvSpPr>
          <p:nvPr/>
        </p:nvSpPr>
        <p:spPr bwMode="auto">
          <a:xfrm rot="2795658">
            <a:off x="5434013" y="4546600"/>
            <a:ext cx="484187" cy="1122363"/>
          </a:xfrm>
          <a:prstGeom prst="upArrow">
            <a:avLst>
              <a:gd name="adj1" fmla="val 50000"/>
              <a:gd name="adj2" fmla="val 49988"/>
            </a:avLst>
          </a:prstGeom>
          <a:solidFill>
            <a:schemeClr val="accent1"/>
          </a:solidFill>
          <a:ln w="9525" algn="ctr">
            <a:solidFill>
              <a:schemeClr val="tx1"/>
            </a:solidFill>
            <a:round/>
            <a:headEnd/>
            <a:tailEnd/>
          </a:ln>
          <a:effectLst/>
        </p:spPr>
        <p:txBody>
          <a:bodyPr/>
          <a:lstStyle/>
          <a:p>
            <a:pPr eaLnBrk="1" hangingPunct="1"/>
            <a:endParaRPr lang="en-US" altLang="en-US"/>
          </a:p>
        </p:txBody>
      </p:sp>
      <p:sp>
        <p:nvSpPr>
          <p:cNvPr id="103433" name="Up Arrow 17"/>
          <p:cNvSpPr>
            <a:spLocks noChangeArrowheads="1"/>
          </p:cNvSpPr>
          <p:nvPr/>
        </p:nvSpPr>
        <p:spPr bwMode="auto">
          <a:xfrm rot="-3663169">
            <a:off x="5723731" y="2528094"/>
            <a:ext cx="484188" cy="1295400"/>
          </a:xfrm>
          <a:prstGeom prst="upArrow">
            <a:avLst>
              <a:gd name="adj1" fmla="val 50000"/>
              <a:gd name="adj2" fmla="val 50003"/>
            </a:avLst>
          </a:prstGeom>
          <a:solidFill>
            <a:schemeClr val="accent1"/>
          </a:solidFill>
          <a:ln w="9525" algn="ctr">
            <a:solidFill>
              <a:schemeClr val="tx1"/>
            </a:solidFill>
            <a:round/>
            <a:headEnd/>
            <a:tailEnd/>
          </a:ln>
          <a:effectLst/>
        </p:spPr>
        <p:txBody>
          <a:bodyPr/>
          <a:lstStyle/>
          <a:p>
            <a:pPr eaLnBrk="1" hangingPunct="1"/>
            <a:endParaRPr lang="en-US" altLang="en-US"/>
          </a:p>
        </p:txBody>
      </p:sp>
      <p:sp>
        <p:nvSpPr>
          <p:cNvPr id="103434" name="TextBox 19"/>
          <p:cNvSpPr txBox="1">
            <a:spLocks noChangeArrowheads="1"/>
          </p:cNvSpPr>
          <p:nvPr/>
        </p:nvSpPr>
        <p:spPr bwMode="auto">
          <a:xfrm>
            <a:off x="2987675" y="1054100"/>
            <a:ext cx="1871663" cy="368300"/>
          </a:xfrm>
          <a:prstGeom prst="rect">
            <a:avLst/>
          </a:prstGeom>
          <a:noFill/>
          <a:ln w="9525">
            <a:solidFill>
              <a:schemeClr val="bg1"/>
            </a:solidFill>
            <a:miter lim="800000"/>
            <a:headEnd/>
            <a:tailEnd/>
          </a:ln>
        </p:spPr>
        <p:txBody>
          <a:bodyPr>
            <a:spAutoFit/>
          </a:bodyPr>
          <a:lstStyle/>
          <a:p>
            <a:r>
              <a:rPr lang="en-GB" altLang="en-US" sz="1800"/>
              <a:t>Hypothalamus</a:t>
            </a:r>
          </a:p>
        </p:txBody>
      </p:sp>
      <p:sp>
        <p:nvSpPr>
          <p:cNvPr id="103435" name="TextBox 21"/>
          <p:cNvSpPr txBox="1">
            <a:spLocks noChangeArrowheads="1"/>
          </p:cNvSpPr>
          <p:nvPr/>
        </p:nvSpPr>
        <p:spPr bwMode="auto">
          <a:xfrm>
            <a:off x="3348038" y="2990850"/>
            <a:ext cx="1198562" cy="369888"/>
          </a:xfrm>
          <a:prstGeom prst="rect">
            <a:avLst/>
          </a:prstGeom>
          <a:noFill/>
          <a:ln w="9525">
            <a:solidFill>
              <a:schemeClr val="bg1"/>
            </a:solidFill>
            <a:miter lim="800000"/>
            <a:headEnd/>
            <a:tailEnd/>
          </a:ln>
        </p:spPr>
        <p:txBody>
          <a:bodyPr>
            <a:spAutoFit/>
          </a:bodyPr>
          <a:lstStyle/>
          <a:p>
            <a:r>
              <a:rPr lang="en-GB" altLang="en-US" sz="1800"/>
              <a:t>Pituitary</a:t>
            </a:r>
          </a:p>
        </p:txBody>
      </p:sp>
      <p:sp>
        <p:nvSpPr>
          <p:cNvPr id="103436" name="TextBox 22"/>
          <p:cNvSpPr txBox="1">
            <a:spLocks noChangeArrowheads="1"/>
          </p:cNvSpPr>
          <p:nvPr/>
        </p:nvSpPr>
        <p:spPr bwMode="auto">
          <a:xfrm>
            <a:off x="3362325" y="4972050"/>
            <a:ext cx="1123950" cy="369888"/>
          </a:xfrm>
          <a:prstGeom prst="rect">
            <a:avLst/>
          </a:prstGeom>
          <a:noFill/>
          <a:ln w="9525">
            <a:solidFill>
              <a:schemeClr val="bg1"/>
            </a:solidFill>
            <a:miter lim="800000"/>
            <a:headEnd/>
            <a:tailEnd/>
          </a:ln>
        </p:spPr>
        <p:txBody>
          <a:bodyPr>
            <a:spAutoFit/>
          </a:bodyPr>
          <a:lstStyle/>
          <a:p>
            <a:r>
              <a:rPr lang="en-GB" altLang="en-US" sz="1800"/>
              <a:t>Thyroid</a:t>
            </a:r>
          </a:p>
        </p:txBody>
      </p:sp>
      <p:sp>
        <p:nvSpPr>
          <p:cNvPr id="103437" name="TextBox 23"/>
          <p:cNvSpPr txBox="1">
            <a:spLocks noChangeArrowheads="1"/>
          </p:cNvSpPr>
          <p:nvPr/>
        </p:nvSpPr>
        <p:spPr bwMode="auto">
          <a:xfrm>
            <a:off x="6804025" y="3825875"/>
            <a:ext cx="576263" cy="647700"/>
          </a:xfrm>
          <a:prstGeom prst="rect">
            <a:avLst/>
          </a:prstGeom>
          <a:noFill/>
          <a:ln w="9525">
            <a:solidFill>
              <a:schemeClr val="bg1"/>
            </a:solidFill>
            <a:miter lim="800000"/>
            <a:headEnd/>
            <a:tailEnd/>
          </a:ln>
        </p:spPr>
        <p:txBody>
          <a:bodyPr>
            <a:spAutoFit/>
          </a:bodyPr>
          <a:lstStyle/>
          <a:p>
            <a:r>
              <a:rPr lang="en-GB" altLang="en-US" sz="1800"/>
              <a:t>T3</a:t>
            </a:r>
          </a:p>
          <a:p>
            <a:r>
              <a:rPr lang="en-GB" altLang="en-US" sz="1800"/>
              <a:t>T4</a:t>
            </a:r>
          </a:p>
        </p:txBody>
      </p:sp>
      <p:sp>
        <p:nvSpPr>
          <p:cNvPr id="103438" name="TextBox 24"/>
          <p:cNvSpPr txBox="1">
            <a:spLocks noChangeArrowheads="1"/>
          </p:cNvSpPr>
          <p:nvPr/>
        </p:nvSpPr>
        <p:spPr bwMode="auto">
          <a:xfrm>
            <a:off x="684213" y="1989138"/>
            <a:ext cx="1439862" cy="646112"/>
          </a:xfrm>
          <a:prstGeom prst="rect">
            <a:avLst/>
          </a:prstGeom>
          <a:noFill/>
          <a:ln w="9525">
            <a:noFill/>
            <a:miter lim="800000"/>
            <a:headEnd/>
            <a:tailEnd/>
          </a:ln>
        </p:spPr>
        <p:txBody>
          <a:bodyPr>
            <a:spAutoFit/>
          </a:bodyPr>
          <a:lstStyle/>
          <a:p>
            <a:r>
              <a:rPr lang="en-GB" altLang="en-US" sz="1800">
                <a:solidFill>
                  <a:schemeClr val="bg1"/>
                </a:solidFill>
              </a:rPr>
              <a:t>TRH</a:t>
            </a:r>
          </a:p>
          <a:p>
            <a:r>
              <a:rPr lang="en-GB" altLang="en-US" sz="1800">
                <a:solidFill>
                  <a:schemeClr val="bg1"/>
                </a:solidFill>
              </a:rPr>
              <a:t>stimulation</a:t>
            </a:r>
            <a:endParaRPr lang="en-GB" altLang="en-US" sz="1600">
              <a:solidFill>
                <a:schemeClr val="bg1"/>
              </a:solidFill>
            </a:endParaRPr>
          </a:p>
        </p:txBody>
      </p:sp>
      <p:sp>
        <p:nvSpPr>
          <p:cNvPr id="103439" name="TextBox 26"/>
          <p:cNvSpPr txBox="1">
            <a:spLocks noChangeArrowheads="1"/>
          </p:cNvSpPr>
          <p:nvPr/>
        </p:nvSpPr>
        <p:spPr bwMode="auto">
          <a:xfrm>
            <a:off x="657225" y="4222750"/>
            <a:ext cx="1439863" cy="646113"/>
          </a:xfrm>
          <a:prstGeom prst="rect">
            <a:avLst/>
          </a:prstGeom>
          <a:noFill/>
          <a:ln w="9525">
            <a:noFill/>
            <a:miter lim="800000"/>
            <a:headEnd/>
            <a:tailEnd/>
          </a:ln>
        </p:spPr>
        <p:txBody>
          <a:bodyPr>
            <a:spAutoFit/>
          </a:bodyPr>
          <a:lstStyle/>
          <a:p>
            <a:r>
              <a:rPr lang="en-GB" altLang="en-US" sz="1800">
                <a:solidFill>
                  <a:schemeClr val="bg1"/>
                </a:solidFill>
              </a:rPr>
              <a:t>TSH</a:t>
            </a:r>
          </a:p>
          <a:p>
            <a:r>
              <a:rPr lang="en-GB" altLang="en-US" sz="1800">
                <a:solidFill>
                  <a:schemeClr val="bg1"/>
                </a:solidFill>
              </a:rPr>
              <a:t>stimulation</a:t>
            </a:r>
            <a:endParaRPr lang="en-GB" altLang="en-US" sz="1600">
              <a:solidFill>
                <a:schemeClr val="bg1"/>
              </a:solidFill>
            </a:endParaRPr>
          </a:p>
        </p:txBody>
      </p:sp>
      <p:sp>
        <p:nvSpPr>
          <p:cNvPr id="103440" name="TextBox 27"/>
          <p:cNvSpPr txBox="1">
            <a:spLocks noChangeArrowheads="1"/>
          </p:cNvSpPr>
          <p:nvPr/>
        </p:nvSpPr>
        <p:spPr bwMode="auto">
          <a:xfrm>
            <a:off x="6156325" y="2635250"/>
            <a:ext cx="1439863" cy="369888"/>
          </a:xfrm>
          <a:prstGeom prst="rect">
            <a:avLst/>
          </a:prstGeom>
          <a:noFill/>
          <a:ln w="9525">
            <a:noFill/>
            <a:miter lim="800000"/>
            <a:headEnd/>
            <a:tailEnd/>
          </a:ln>
        </p:spPr>
        <p:txBody>
          <a:bodyPr>
            <a:spAutoFit/>
          </a:bodyPr>
          <a:lstStyle/>
          <a:p>
            <a:r>
              <a:rPr lang="en-GB" altLang="en-US" sz="1800">
                <a:solidFill>
                  <a:schemeClr val="bg1"/>
                </a:solidFill>
              </a:rPr>
              <a:t>Inhibition</a:t>
            </a: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547813" y="1133475"/>
            <a:ext cx="6119812" cy="4752975"/>
          </a:xfrm>
          <a:prstGeom prst="roundRect">
            <a:avLst/>
          </a:prstGeom>
          <a:solidFill>
            <a:schemeClr val="bg1"/>
          </a:solidFill>
          <a:ln w="9525" cap="flat" cmpd="sng" algn="ctr">
            <a:solidFill>
              <a:schemeClr val="tx1"/>
            </a:solidFill>
            <a:prstDash val="solid"/>
            <a:round/>
            <a:headEnd type="none" w="med" len="med"/>
            <a:tailEnd type="none" w="med" len="med"/>
          </a:ln>
          <a:effectLst/>
          <a:extLst/>
        </p:spPr>
        <p:txBody>
          <a:bodyPr/>
          <a:lstStyle/>
          <a:p>
            <a:pPr eaLnBrk="1" hangingPunct="1">
              <a:defRPr/>
            </a:pPr>
            <a:endParaRPr lang="en-GB" b="0" dirty="0">
              <a:ln w="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104451" name="TextBox 2"/>
          <p:cNvSpPr txBox="1">
            <a:spLocks noChangeArrowheads="1"/>
          </p:cNvSpPr>
          <p:nvPr/>
        </p:nvSpPr>
        <p:spPr bwMode="auto">
          <a:xfrm>
            <a:off x="2484438" y="3141663"/>
            <a:ext cx="935037" cy="706437"/>
          </a:xfrm>
          <a:prstGeom prst="rect">
            <a:avLst/>
          </a:prstGeom>
          <a:noFill/>
          <a:ln w="9525">
            <a:noFill/>
            <a:miter lim="800000"/>
            <a:headEnd/>
            <a:tailEnd/>
          </a:ln>
        </p:spPr>
        <p:txBody>
          <a:bodyPr>
            <a:spAutoFit/>
          </a:bodyPr>
          <a:lstStyle/>
          <a:p>
            <a:r>
              <a:rPr lang="en-GB" altLang="en-US"/>
              <a:t>T4</a:t>
            </a:r>
          </a:p>
        </p:txBody>
      </p:sp>
      <p:sp>
        <p:nvSpPr>
          <p:cNvPr id="104452" name="TextBox 3"/>
          <p:cNvSpPr txBox="1">
            <a:spLocks noChangeArrowheads="1"/>
          </p:cNvSpPr>
          <p:nvPr/>
        </p:nvSpPr>
        <p:spPr bwMode="auto">
          <a:xfrm>
            <a:off x="5795963" y="3141663"/>
            <a:ext cx="936625" cy="706437"/>
          </a:xfrm>
          <a:prstGeom prst="rect">
            <a:avLst/>
          </a:prstGeom>
          <a:noFill/>
          <a:ln w="9525">
            <a:noFill/>
            <a:miter lim="800000"/>
            <a:headEnd/>
            <a:tailEnd/>
          </a:ln>
        </p:spPr>
        <p:txBody>
          <a:bodyPr>
            <a:spAutoFit/>
          </a:bodyPr>
          <a:lstStyle/>
          <a:p>
            <a:r>
              <a:rPr lang="en-GB" altLang="en-US"/>
              <a:t>T3</a:t>
            </a:r>
          </a:p>
        </p:txBody>
      </p:sp>
      <p:sp>
        <p:nvSpPr>
          <p:cNvPr id="104453" name="Right Arrow 5"/>
          <p:cNvSpPr>
            <a:spLocks noChangeArrowheads="1"/>
          </p:cNvSpPr>
          <p:nvPr/>
        </p:nvSpPr>
        <p:spPr bwMode="auto">
          <a:xfrm>
            <a:off x="3419475" y="3252788"/>
            <a:ext cx="2376488" cy="484187"/>
          </a:xfrm>
          <a:prstGeom prst="rightArrow">
            <a:avLst>
              <a:gd name="adj1" fmla="val 50000"/>
              <a:gd name="adj2" fmla="val 50059"/>
            </a:avLst>
          </a:prstGeom>
          <a:solidFill>
            <a:schemeClr val="accent1"/>
          </a:solidFill>
          <a:ln w="9525" algn="ctr">
            <a:solidFill>
              <a:schemeClr val="tx1"/>
            </a:solidFill>
            <a:round/>
            <a:headEnd/>
            <a:tailEnd/>
          </a:ln>
          <a:effectLst/>
        </p:spPr>
        <p:txBody>
          <a:bodyPr/>
          <a:lstStyle/>
          <a:p>
            <a:pPr eaLnBrk="1" hangingPunct="1"/>
            <a:endParaRPr lang="en-US" altLang="en-US"/>
          </a:p>
        </p:txBody>
      </p:sp>
      <p:sp>
        <p:nvSpPr>
          <p:cNvPr id="104454" name="Up Arrow 11"/>
          <p:cNvSpPr>
            <a:spLocks noChangeArrowheads="1"/>
          </p:cNvSpPr>
          <p:nvPr/>
        </p:nvSpPr>
        <p:spPr bwMode="auto">
          <a:xfrm>
            <a:off x="4337050" y="3736975"/>
            <a:ext cx="287338" cy="977900"/>
          </a:xfrm>
          <a:prstGeom prst="upArrow">
            <a:avLst>
              <a:gd name="adj1" fmla="val 50000"/>
              <a:gd name="adj2" fmla="val 50089"/>
            </a:avLst>
          </a:prstGeom>
          <a:solidFill>
            <a:schemeClr val="accent1"/>
          </a:solidFill>
          <a:ln w="9525" algn="ctr">
            <a:solidFill>
              <a:schemeClr val="tx1"/>
            </a:solidFill>
            <a:round/>
            <a:headEnd/>
            <a:tailEnd/>
          </a:ln>
          <a:effectLst/>
        </p:spPr>
        <p:txBody>
          <a:bodyPr/>
          <a:lstStyle/>
          <a:p>
            <a:pPr eaLnBrk="1" hangingPunct="1"/>
            <a:endParaRPr lang="en-US" altLang="en-US"/>
          </a:p>
        </p:txBody>
      </p:sp>
      <p:sp>
        <p:nvSpPr>
          <p:cNvPr id="104455" name="TextBox 12"/>
          <p:cNvSpPr txBox="1">
            <a:spLocks noChangeArrowheads="1"/>
          </p:cNvSpPr>
          <p:nvPr/>
        </p:nvSpPr>
        <p:spPr bwMode="auto">
          <a:xfrm>
            <a:off x="2771775" y="2433638"/>
            <a:ext cx="4752975" cy="584200"/>
          </a:xfrm>
          <a:prstGeom prst="rect">
            <a:avLst/>
          </a:prstGeom>
          <a:noFill/>
          <a:ln w="9525">
            <a:noFill/>
            <a:miter lim="800000"/>
            <a:headEnd/>
            <a:tailEnd/>
          </a:ln>
        </p:spPr>
        <p:txBody>
          <a:bodyPr>
            <a:spAutoFit/>
          </a:bodyPr>
          <a:lstStyle/>
          <a:p>
            <a:r>
              <a:rPr lang="en-GB" altLang="en-US" sz="3200"/>
              <a:t>Requires selenium</a:t>
            </a:r>
          </a:p>
        </p:txBody>
      </p:sp>
      <p:sp>
        <p:nvSpPr>
          <p:cNvPr id="104456" name="TextBox 14"/>
          <p:cNvSpPr txBox="1">
            <a:spLocks noChangeArrowheads="1"/>
          </p:cNvSpPr>
          <p:nvPr/>
        </p:nvSpPr>
        <p:spPr bwMode="auto">
          <a:xfrm>
            <a:off x="2098675" y="4725988"/>
            <a:ext cx="5051425" cy="584200"/>
          </a:xfrm>
          <a:prstGeom prst="rect">
            <a:avLst/>
          </a:prstGeom>
          <a:noFill/>
          <a:ln w="9525">
            <a:noFill/>
            <a:miter lim="800000"/>
            <a:headEnd/>
            <a:tailEnd/>
          </a:ln>
        </p:spPr>
        <p:txBody>
          <a:bodyPr>
            <a:spAutoFit/>
          </a:bodyPr>
          <a:lstStyle/>
          <a:p>
            <a:r>
              <a:rPr lang="en-GB" altLang="en-US" sz="3200"/>
              <a:t>Inhibited by Toxic Metals</a:t>
            </a:r>
          </a:p>
        </p:txBody>
      </p:sp>
      <p:sp>
        <p:nvSpPr>
          <p:cNvPr id="104457" name="TextBox 15"/>
          <p:cNvSpPr txBox="1">
            <a:spLocks noChangeArrowheads="1"/>
          </p:cNvSpPr>
          <p:nvPr/>
        </p:nvSpPr>
        <p:spPr bwMode="auto">
          <a:xfrm>
            <a:off x="2182813" y="1430338"/>
            <a:ext cx="4741862" cy="706437"/>
          </a:xfrm>
          <a:prstGeom prst="rect">
            <a:avLst/>
          </a:prstGeom>
          <a:noFill/>
          <a:ln w="9525">
            <a:noFill/>
            <a:miter lim="800000"/>
            <a:headEnd/>
            <a:tailEnd/>
          </a:ln>
        </p:spPr>
        <p:txBody>
          <a:bodyPr wrap="none">
            <a:spAutoFit/>
          </a:bodyPr>
          <a:lstStyle/>
          <a:p>
            <a:r>
              <a:rPr lang="en-GB" altLang="en-US" i="1"/>
              <a:t>thyroid deiodinase</a:t>
            </a: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algn="l"/>
            <a:r>
              <a:rPr lang="en-GB" altLang="en-US" sz="3600" b="1" smtClean="0">
                <a:solidFill>
                  <a:srgbClr val="FFFF00"/>
                </a:solidFill>
                <a:cs typeface="Arial" charset="0"/>
              </a:rPr>
              <a:t>Thyroid hormones in circulation</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T3 and T4 stored in the follicles attached to protein called thyroglobulin</a:t>
            </a:r>
          </a:p>
          <a:p>
            <a:pPr>
              <a:defRPr/>
            </a:pPr>
            <a:r>
              <a:rPr lang="en-GB" sz="3600" b="1" dirty="0" smtClean="0">
                <a:solidFill>
                  <a:schemeClr val="bg1"/>
                </a:solidFill>
                <a:cs typeface="Arial" panose="020B0604020202020204" pitchFamily="34" charset="0"/>
              </a:rPr>
              <a:t>Proteinase enzymes split T3/T4 from the thyroglobulin and these enter the bloodstream</a:t>
            </a:r>
          </a:p>
          <a:p>
            <a:pPr>
              <a:defRPr/>
            </a:pPr>
            <a:r>
              <a:rPr lang="en-GB" sz="3600" b="1" dirty="0" smtClean="0">
                <a:solidFill>
                  <a:schemeClr val="bg1"/>
                </a:solidFill>
                <a:cs typeface="Arial" panose="020B0604020202020204" pitchFamily="34" charset="0"/>
              </a:rPr>
              <a:t>Can store 2-3 months of T4 </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algn="l"/>
            <a:r>
              <a:rPr lang="en-GB" altLang="en-US" sz="3600" b="1" smtClean="0">
                <a:solidFill>
                  <a:srgbClr val="FFFF00"/>
                </a:solidFill>
                <a:cs typeface="Arial" charset="0"/>
              </a:rPr>
              <a:t>Conversion of T4 to T3</a:t>
            </a:r>
          </a:p>
        </p:txBody>
      </p:sp>
      <p:sp>
        <p:nvSpPr>
          <p:cNvPr id="3" name="Content Placeholder 2"/>
          <p:cNvSpPr>
            <a:spLocks noGrp="1"/>
          </p:cNvSpPr>
          <p:nvPr>
            <p:ph idx="1"/>
          </p:nvPr>
        </p:nvSpPr>
        <p:spPr/>
        <p:txBody>
          <a:bodyPr>
            <a:normAutofit lnSpcReduction="10000"/>
          </a:bodyPr>
          <a:lstStyle/>
          <a:p>
            <a:pPr>
              <a:defRPr/>
            </a:pPr>
            <a:r>
              <a:rPr lang="en-GB" sz="3600" b="1" dirty="0" smtClean="0">
                <a:solidFill>
                  <a:schemeClr val="bg1"/>
                </a:solidFill>
                <a:cs typeface="Arial" panose="020B0604020202020204" pitchFamily="34" charset="0"/>
              </a:rPr>
              <a:t>T4 converted into T3 by 5’deiodinase</a:t>
            </a:r>
          </a:p>
          <a:p>
            <a:pPr>
              <a:defRPr/>
            </a:pPr>
            <a:r>
              <a:rPr lang="en-GB" sz="3600" b="1" dirty="0" smtClean="0">
                <a:solidFill>
                  <a:schemeClr val="bg1"/>
                </a:solidFill>
                <a:cs typeface="Arial" panose="020B0604020202020204" pitchFamily="34" charset="0"/>
              </a:rPr>
              <a:t>Occurs mainly in liver &amp; kidneys</a:t>
            </a:r>
          </a:p>
          <a:p>
            <a:pPr>
              <a:defRPr/>
            </a:pPr>
            <a:r>
              <a:rPr lang="en-GB" sz="3600" b="1" dirty="0" smtClean="0">
                <a:solidFill>
                  <a:schemeClr val="bg1"/>
                </a:solidFill>
                <a:cs typeface="Arial" panose="020B0604020202020204" pitchFamily="34" charset="0"/>
              </a:rPr>
              <a:t>Enzyme is selenium dependant and also zinc</a:t>
            </a:r>
          </a:p>
          <a:p>
            <a:pPr>
              <a:defRPr/>
            </a:pPr>
            <a:r>
              <a:rPr lang="en-GB" sz="3600" b="1" dirty="0" smtClean="0">
                <a:solidFill>
                  <a:schemeClr val="bg1"/>
                </a:solidFill>
                <a:cs typeface="Arial" panose="020B0604020202020204" pitchFamily="34" charset="0"/>
              </a:rPr>
              <a:t>T4 can be converted into Reverse T3 </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35013" y="890588"/>
            <a:ext cx="4484687" cy="5076825"/>
          </a:xfrm>
          <a:prstGeom prst="rect">
            <a:avLst/>
          </a:prstGeom>
          <a:noFill/>
          <a:ln w="9525">
            <a:noFill/>
            <a:miter lim="800000"/>
            <a:headEnd/>
            <a:tailEnd/>
          </a:ln>
          <a:effectLst/>
        </p:spPr>
        <p:txBody>
          <a:bodyPr>
            <a:spAutoFit/>
          </a:bodyPr>
          <a:lstStyle/>
          <a:p>
            <a:pPr eaLnBrk="1" hangingPunct="1">
              <a:spcBef>
                <a:spcPct val="50000"/>
              </a:spcBef>
            </a:pPr>
            <a:r>
              <a:rPr lang="en-GB" altLang="en-US" sz="3600">
                <a:solidFill>
                  <a:schemeClr val="bg1"/>
                </a:solidFill>
              </a:rPr>
              <a:t>Most T4 and T3 in the body is extra-thyroidal and most circulates bound to </a:t>
            </a:r>
            <a:r>
              <a:rPr lang="en-GB" altLang="en-US" sz="3600">
                <a:solidFill>
                  <a:srgbClr val="FFFF00"/>
                </a:solidFill>
              </a:rPr>
              <a:t>Thyroid Binding Globulin (TBG)</a:t>
            </a:r>
            <a:r>
              <a:rPr lang="en-GB" altLang="en-US" sz="3600">
                <a:solidFill>
                  <a:schemeClr val="bg1"/>
                </a:solidFill>
              </a:rPr>
              <a:t> or to Thyroxine Binding Pre-albumin (TBPa).</a:t>
            </a:r>
          </a:p>
        </p:txBody>
      </p:sp>
      <p:pic>
        <p:nvPicPr>
          <p:cNvPr id="107523" name="Picture 3"/>
          <p:cNvPicPr>
            <a:picLocks noChangeAspect="1" noChangeArrowheads="1"/>
          </p:cNvPicPr>
          <p:nvPr/>
        </p:nvPicPr>
        <p:blipFill>
          <a:blip r:embed="rId2" cstate="print"/>
          <a:srcRect/>
          <a:stretch>
            <a:fillRect/>
          </a:stretch>
        </p:blipFill>
        <p:spPr bwMode="auto">
          <a:xfrm>
            <a:off x="5219700" y="549275"/>
            <a:ext cx="3316288" cy="58324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algn="l"/>
            <a:r>
              <a:rPr lang="en-GB" altLang="en-US" sz="3600" b="1" smtClean="0">
                <a:solidFill>
                  <a:srgbClr val="FFFF00"/>
                </a:solidFill>
                <a:cs typeface="Arial" charset="0"/>
              </a:rPr>
              <a:t>Thyroid Diseases and Disorders</a:t>
            </a:r>
          </a:p>
        </p:txBody>
      </p:sp>
      <p:sp>
        <p:nvSpPr>
          <p:cNvPr id="3" name="Content Placeholder 2"/>
          <p:cNvSpPr>
            <a:spLocks noGrp="1"/>
          </p:cNvSpPr>
          <p:nvPr>
            <p:ph idx="1"/>
          </p:nvPr>
        </p:nvSpPr>
        <p:spPr/>
        <p:txBody>
          <a:bodyPr>
            <a:normAutofit/>
          </a:bodyPr>
          <a:lstStyle/>
          <a:p>
            <a:pPr>
              <a:defRPr/>
            </a:pPr>
            <a:r>
              <a:rPr lang="en-GB" sz="3600" b="1" dirty="0" smtClean="0">
                <a:solidFill>
                  <a:schemeClr val="bg1"/>
                </a:solidFill>
                <a:cs typeface="Arial" panose="020B0604020202020204" pitchFamily="34" charset="0"/>
              </a:rPr>
              <a:t>Underactive</a:t>
            </a:r>
          </a:p>
          <a:p>
            <a:pPr>
              <a:defRPr/>
            </a:pPr>
            <a:r>
              <a:rPr lang="en-GB" sz="3600" b="1" dirty="0" smtClean="0">
                <a:solidFill>
                  <a:schemeClr val="bg1"/>
                </a:solidFill>
                <a:cs typeface="Arial" panose="020B0604020202020204" pitchFamily="34" charset="0"/>
              </a:rPr>
              <a:t>Overactive</a:t>
            </a:r>
          </a:p>
          <a:p>
            <a:pPr>
              <a:defRPr/>
            </a:pPr>
            <a:r>
              <a:rPr lang="en-GB" sz="3600" b="1" dirty="0" err="1" smtClean="0">
                <a:solidFill>
                  <a:schemeClr val="bg1"/>
                </a:solidFill>
                <a:cs typeface="Arial" panose="020B0604020202020204" pitchFamily="34" charset="0"/>
              </a:rPr>
              <a:t>Goiter</a:t>
            </a:r>
            <a:r>
              <a:rPr lang="en-GB" sz="3600" b="1" dirty="0" smtClean="0">
                <a:solidFill>
                  <a:schemeClr val="bg1"/>
                </a:solidFill>
                <a:cs typeface="Arial" panose="020B0604020202020204" pitchFamily="34" charset="0"/>
              </a:rPr>
              <a:t>, enlarged gland</a:t>
            </a:r>
          </a:p>
          <a:p>
            <a:pPr>
              <a:defRPr/>
            </a:pPr>
            <a:r>
              <a:rPr lang="en-GB" sz="3600" b="1" dirty="0" smtClean="0">
                <a:solidFill>
                  <a:schemeClr val="bg1"/>
                </a:solidFill>
                <a:cs typeface="Arial" panose="020B0604020202020204" pitchFamily="34" charset="0"/>
              </a:rPr>
              <a:t>Thyroid nodules, lumpy growths</a:t>
            </a:r>
          </a:p>
          <a:p>
            <a:pPr>
              <a:defRPr/>
            </a:pPr>
            <a:r>
              <a:rPr lang="en-GB" sz="3600" b="1" dirty="0" smtClean="0">
                <a:solidFill>
                  <a:schemeClr val="bg1"/>
                </a:solidFill>
                <a:cs typeface="Arial" panose="020B0604020202020204" pitchFamily="34" charset="0"/>
              </a:rPr>
              <a:t>Thyroid cancer</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algn="l"/>
            <a:r>
              <a:rPr lang="en-GB" altLang="en-US" sz="3600" b="1" smtClean="0">
                <a:solidFill>
                  <a:srgbClr val="FFFF00"/>
                </a:solidFill>
                <a:cs typeface="Arial" charset="0"/>
              </a:rPr>
              <a:t>Hypothyroidism</a:t>
            </a:r>
          </a:p>
        </p:txBody>
      </p:sp>
      <p:sp>
        <p:nvSpPr>
          <p:cNvPr id="3" name="Content Placeholder 2"/>
          <p:cNvSpPr>
            <a:spLocks noGrp="1"/>
          </p:cNvSpPr>
          <p:nvPr>
            <p:ph idx="1"/>
          </p:nvPr>
        </p:nvSpPr>
        <p:spPr/>
        <p:txBody>
          <a:bodyPr>
            <a:normAutofit fontScale="92500"/>
          </a:bodyPr>
          <a:lstStyle/>
          <a:p>
            <a:pPr>
              <a:defRPr/>
            </a:pPr>
            <a:r>
              <a:rPr lang="en-GB" sz="3600" b="1" dirty="0" smtClean="0">
                <a:solidFill>
                  <a:schemeClr val="bg1"/>
                </a:solidFill>
                <a:cs typeface="Arial" panose="020B0604020202020204" pitchFamily="34" charset="0"/>
              </a:rPr>
              <a:t>Iodine deficiency</a:t>
            </a:r>
          </a:p>
          <a:p>
            <a:pPr>
              <a:defRPr/>
            </a:pPr>
            <a:r>
              <a:rPr lang="en-GB" sz="3600" b="1" dirty="0" smtClean="0">
                <a:solidFill>
                  <a:schemeClr val="bg1"/>
                </a:solidFill>
                <a:cs typeface="Arial" panose="020B0604020202020204" pitchFamily="34" charset="0"/>
              </a:rPr>
              <a:t>Hashimoto’s thyroiditis causes hypothyroidism</a:t>
            </a:r>
          </a:p>
          <a:p>
            <a:pPr>
              <a:defRPr/>
            </a:pPr>
            <a:r>
              <a:rPr lang="en-GB" sz="3600" b="1" dirty="0" smtClean="0">
                <a:solidFill>
                  <a:schemeClr val="bg1"/>
                </a:solidFill>
                <a:cs typeface="Arial" panose="020B0604020202020204" pitchFamily="34" charset="0"/>
              </a:rPr>
              <a:t>Body’s immune system attacks and destroys thyroid cells, causing inflammation and inability to produce thyroid hormones </a:t>
            </a: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smtClean="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marL="0" indent="0">
              <a:buFontTx/>
              <a:buNone/>
              <a:defRPr/>
            </a:pPr>
            <a:endParaRPr lang="en-GB" sz="3600" b="1" dirty="0">
              <a:solidFill>
                <a:schemeClr val="bg1"/>
              </a:solidFill>
              <a:cs typeface="Arial" panose="020B0604020202020204" pitchFamily="34" charset="0"/>
            </a:endParaRPr>
          </a:p>
          <a:p>
            <a:pPr>
              <a:defRPr/>
            </a:pPr>
            <a:endParaRPr lang="en-GB" sz="3600" b="1" dirty="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a:p>
            <a:pPr>
              <a:defRPr/>
            </a:pPr>
            <a:endParaRPr lang="en-GB" sz="3600" b="1" dirty="0" smtClean="0">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4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4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35896</TotalTime>
  <Words>7125</Words>
  <Application>Microsoft Office PowerPoint</Application>
  <PresentationFormat>On-screen Show (4:3)</PresentationFormat>
  <Paragraphs>1949</Paragraphs>
  <Slides>310</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310</vt:i4>
      </vt:variant>
    </vt:vector>
  </HeadingPairs>
  <TitlesOfParts>
    <vt:vector size="317" baseType="lpstr">
      <vt:lpstr>Arial</vt:lpstr>
      <vt:lpstr>Times New Roman</vt:lpstr>
      <vt:lpstr>Arial Unicode MS</vt:lpstr>
      <vt:lpstr>Bookshelf Symbol 1</vt:lpstr>
      <vt:lpstr>Lucida Handwriting</vt:lpstr>
      <vt:lpstr>Default Design</vt:lpstr>
      <vt:lpstr>HP PictureScan</vt:lpstr>
      <vt:lpstr>Slide 1</vt:lpstr>
      <vt:lpstr>Slide 2</vt:lpstr>
      <vt:lpstr>Slide 3</vt:lpstr>
      <vt:lpstr>Slide 4</vt:lpstr>
      <vt:lpstr>Slide 5</vt:lpstr>
      <vt:lpstr>Slide 6</vt:lpstr>
      <vt:lpstr>Slide 7</vt:lpstr>
      <vt:lpstr>Slide 8</vt:lpstr>
      <vt:lpstr>Slide 9</vt:lpstr>
      <vt:lpstr>Slide 10</vt:lpstr>
      <vt:lpstr>Slide 11</vt:lpstr>
      <vt:lpstr>Main hormones that bind to intracellular receptors.</vt:lpstr>
      <vt:lpstr>ENDOCRINE THERAPY LOCALISATION POINTS </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Thyroid</vt:lpstr>
      <vt:lpstr>Slide 72</vt:lpstr>
      <vt:lpstr>Slide 73</vt:lpstr>
      <vt:lpstr>Slide 74</vt:lpstr>
      <vt:lpstr>Slide 75</vt:lpstr>
      <vt:lpstr>Thyroid Gland</vt:lpstr>
      <vt:lpstr>Thyroid</vt:lpstr>
      <vt:lpstr>Thyroid Gland</vt:lpstr>
      <vt:lpstr>Thyroid Gland</vt:lpstr>
      <vt:lpstr>Parathyroid Gland</vt:lpstr>
      <vt:lpstr>Thyroid Hormones</vt:lpstr>
      <vt:lpstr>Thyroid Hormones</vt:lpstr>
      <vt:lpstr>Thyroid Hormones</vt:lpstr>
      <vt:lpstr>Thyroid Hormones</vt:lpstr>
      <vt:lpstr>Thyroid Hormones</vt:lpstr>
      <vt:lpstr>Slide 86</vt:lpstr>
      <vt:lpstr>Slide 87</vt:lpstr>
      <vt:lpstr>Slide 88</vt:lpstr>
      <vt:lpstr>Slide 89</vt:lpstr>
      <vt:lpstr>Slide 90</vt:lpstr>
      <vt:lpstr>Function of the Thyroid Gland</vt:lpstr>
      <vt:lpstr>Slide 92</vt:lpstr>
      <vt:lpstr>Slide 93</vt:lpstr>
      <vt:lpstr>Slide 94</vt:lpstr>
      <vt:lpstr>Thyroid hormones in circulation</vt:lpstr>
      <vt:lpstr>Conversion of T4 to T3</vt:lpstr>
      <vt:lpstr>Slide 97</vt:lpstr>
      <vt:lpstr>Thyroid Diseases and Disorders</vt:lpstr>
      <vt:lpstr>Hypothyroidism</vt:lpstr>
      <vt:lpstr>Hypothyroidism</vt:lpstr>
      <vt:lpstr>Hypothyroidism Symptoms</vt:lpstr>
      <vt:lpstr>Hypothyroidism Symptoms</vt:lpstr>
      <vt:lpstr>Hypothyroidism Symptoms</vt:lpstr>
      <vt:lpstr>Hypothyroidism Symptoms</vt:lpstr>
      <vt:lpstr>Iodine Deficiency</vt:lpstr>
      <vt:lpstr>Iodine Deficiency</vt:lpstr>
      <vt:lpstr>Slide 107</vt:lpstr>
      <vt:lpstr>Slide 108</vt:lpstr>
      <vt:lpstr>Slide 109</vt:lpstr>
      <vt:lpstr>Iodine Deficiency</vt:lpstr>
      <vt:lpstr>Iodine </vt:lpstr>
      <vt:lpstr>Iodine Products</vt:lpstr>
      <vt:lpstr>Iodine Products</vt:lpstr>
      <vt:lpstr>Selenium </vt:lpstr>
      <vt:lpstr>Selenium </vt:lpstr>
      <vt:lpstr>Selenium products</vt:lpstr>
      <vt:lpstr>Other nutrients for thyroid</vt:lpstr>
      <vt:lpstr>Slide 118</vt:lpstr>
      <vt:lpstr>Other nutrients for thyroid</vt:lpstr>
      <vt:lpstr>Slide 120</vt:lpstr>
      <vt:lpstr>Hyperthyrodism Symptoms</vt:lpstr>
      <vt:lpstr>Hyperthyrodism Symptoms</vt:lpstr>
      <vt:lpstr>Hyperthyrodism Symptoms</vt:lpstr>
      <vt:lpstr>Hyperthyrodism Symptoms</vt:lpstr>
      <vt:lpstr>Slide 125</vt:lpstr>
      <vt:lpstr>Slide 126</vt:lpstr>
      <vt:lpstr>Thyroid hormone tests</vt:lpstr>
      <vt:lpstr>Thyroid hormone tests</vt:lpstr>
      <vt:lpstr>Reverse T3</vt:lpstr>
      <vt:lpstr>Reverse T3</vt:lpstr>
      <vt:lpstr>Thyroid Resistance</vt:lpstr>
      <vt:lpstr>Thyroid Resistance</vt:lpstr>
      <vt:lpstr>Factors in thyroid dysfunction</vt:lpstr>
      <vt:lpstr>Factors in thyroid dysfunction</vt:lpstr>
      <vt:lpstr>Factors in thyroid dysfunction</vt:lpstr>
      <vt:lpstr>Hypothyroidism &amp; Infertility</vt:lpstr>
      <vt:lpstr>Hypothyroidism &amp; Infertility</vt:lpstr>
      <vt:lpstr>Hypothyroidism &amp; Infertility</vt:lpstr>
      <vt:lpstr>Hypothyroidism &amp; Infertility</vt:lpstr>
      <vt:lpstr>Hyperthyroidism &amp; Infertility</vt:lpstr>
      <vt:lpstr>Hyperthyroidism &amp; Infertility</vt:lpstr>
      <vt:lpstr>Thyroid &amp; Cardiovascular Disease</vt:lpstr>
      <vt:lpstr>Hypothyroidism &amp; CV Disease</vt:lpstr>
      <vt:lpstr>Hypothyroidism &amp; CV Disease</vt:lpstr>
      <vt:lpstr>Hypothyroidism &amp; CV Disease</vt:lpstr>
      <vt:lpstr>Hyperthyroidism &amp; CV Disease</vt:lpstr>
      <vt:lpstr>Slide 147</vt:lpstr>
      <vt:lpstr>Foods that affect the Thyroid </vt:lpstr>
      <vt:lpstr>Foods containing Goitrogens</vt:lpstr>
      <vt:lpstr>Foods containing Goitrogens</vt:lpstr>
      <vt:lpstr>Slide 151</vt:lpstr>
      <vt:lpstr>Chemicals &amp; Pesticides -  Fluoride</vt:lpstr>
      <vt:lpstr>Chemicals &amp; Pesticides -  Fluoride</vt:lpstr>
      <vt:lpstr>Sources of Fluoride</vt:lpstr>
      <vt:lpstr>Sources of Chlorine</vt:lpstr>
      <vt:lpstr>Sources of Bromine</vt:lpstr>
      <vt:lpstr>Sources of Bromine</vt:lpstr>
      <vt:lpstr>Sources of Bromine</vt:lpstr>
      <vt:lpstr>Adverse effects of Pesticides</vt:lpstr>
      <vt:lpstr>Adverse effects of Pesticides</vt:lpstr>
      <vt:lpstr>Pyrethrins &amp; Pyrethroids</vt:lpstr>
      <vt:lpstr>Chemicals that disrupt thyroid</vt:lpstr>
      <vt:lpstr>Chemicals that disrupt thyroid</vt:lpstr>
      <vt:lpstr>Chemicals that disrupt thyroid</vt:lpstr>
      <vt:lpstr>Slide 165</vt:lpstr>
      <vt:lpstr>Slide 166</vt:lpstr>
      <vt:lpstr>Slide 167</vt:lpstr>
      <vt:lpstr>Slide 168</vt:lpstr>
      <vt:lpstr>Toxic metals disrupt the thyroid</vt:lpstr>
      <vt:lpstr>Toxic metals disrupt the thyroid</vt:lpstr>
      <vt:lpstr>Radiation disrupts the thyroid</vt:lpstr>
      <vt:lpstr>Slide 172</vt:lpstr>
      <vt:lpstr>Slide 173</vt:lpstr>
      <vt:lpstr>Slide 174</vt:lpstr>
      <vt:lpstr>Slide 175</vt:lpstr>
      <vt:lpstr>Oestrogen Dominance</vt:lpstr>
      <vt:lpstr>Oestrogen Dominance</vt:lpstr>
      <vt:lpstr>Slide 178</vt:lpstr>
      <vt:lpstr>Slide 179</vt:lpstr>
      <vt:lpstr>Slide 180</vt:lpstr>
      <vt:lpstr>Slide 181</vt:lpstr>
      <vt:lpstr>Slide 182</vt:lpstr>
      <vt:lpstr>Slide 183</vt:lpstr>
      <vt:lpstr>Slide 184</vt:lpstr>
      <vt:lpstr>Slide 185</vt:lpstr>
      <vt:lpstr>Slide 186</vt:lpstr>
      <vt:lpstr>Slide 187</vt:lpstr>
      <vt:lpstr>Slide 188</vt:lpstr>
      <vt:lpstr>Test for Thyroid dysfunction</vt:lpstr>
      <vt:lpstr>Test for Thyroid dysfunction</vt:lpstr>
      <vt:lpstr>Test for Thyroid dysfunction</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Mechanisms of action</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lpstr>Slide 302</vt:lpstr>
      <vt:lpstr>Slide 303</vt:lpstr>
      <vt:lpstr>Slide 304</vt:lpstr>
      <vt:lpstr>Slide 305</vt:lpstr>
      <vt:lpstr>Slide 306</vt:lpstr>
      <vt:lpstr>Slide 307</vt:lpstr>
      <vt:lpstr>Slide 308</vt:lpstr>
      <vt:lpstr>Slide 309</vt:lpstr>
      <vt:lpstr>Slide 310</vt:lpstr>
    </vt:vector>
  </TitlesOfParts>
  <Company>Metabolics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FUNCTIONAL BIOCHEMISTRY and NUTRITIONAL MEDICINE</dc:title>
  <dc:creator>A Valued Microsoft User</dc:creator>
  <cp:lastModifiedBy>Bob</cp:lastModifiedBy>
  <cp:revision>566</cp:revision>
  <cp:lastPrinted>2016-02-28T14:27:03Z</cp:lastPrinted>
  <dcterms:created xsi:type="dcterms:W3CDTF">2000-08-27T15:36:17Z</dcterms:created>
  <dcterms:modified xsi:type="dcterms:W3CDTF">2016-03-16T16:34:17Z</dcterms:modified>
</cp:coreProperties>
</file>