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8" r:id="rId4"/>
    <p:sldId id="290" r:id="rId5"/>
    <p:sldId id="276" r:id="rId6"/>
    <p:sldId id="277" r:id="rId7"/>
    <p:sldId id="291" r:id="rId8"/>
    <p:sldId id="278" r:id="rId9"/>
    <p:sldId id="292" r:id="rId10"/>
    <p:sldId id="295" r:id="rId11"/>
    <p:sldId id="293" r:id="rId12"/>
    <p:sldId id="294" r:id="rId13"/>
    <p:sldId id="296" r:id="rId14"/>
    <p:sldId id="297" r:id="rId15"/>
    <p:sldId id="298" r:id="rId16"/>
    <p:sldId id="299" r:id="rId17"/>
    <p:sldId id="300" r:id="rId18"/>
    <p:sldId id="302" r:id="rId19"/>
    <p:sldId id="301" r:id="rId20"/>
    <p:sldId id="303" r:id="rId21"/>
    <p:sldId id="304" r:id="rId22"/>
    <p:sldId id="305" r:id="rId23"/>
    <p:sldId id="306" r:id="rId24"/>
    <p:sldId id="307" r:id="rId25"/>
    <p:sldId id="308" r:id="rId26"/>
    <p:sldId id="309" r:id="rId27"/>
    <p:sldId id="310" r:id="rId28"/>
    <p:sldId id="311" r:id="rId29"/>
    <p:sldId id="315" r:id="rId30"/>
    <p:sldId id="316" r:id="rId31"/>
    <p:sldId id="313" r:id="rId32"/>
    <p:sldId id="314"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4BE"/>
    <a:srgbClr val="F66F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E6747D6-6250-4455-88E3-CC004389F97F}" type="datetimeFigureOut">
              <a:rPr lang="en-GB" smtClean="0"/>
              <a:pPr/>
              <a:t>16/04/2020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F12CE7-406D-476F-BE2A-A6F5AB1089CD}" type="slidenum">
              <a:rPr lang="en-GB" smtClean="0"/>
              <a:pPr/>
              <a:t>‹#›</a:t>
            </a:fld>
            <a:endParaRPr lang="en-GB"/>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E6747D6-6250-4455-88E3-CC004389F97F}" type="datetimeFigureOut">
              <a:rPr lang="en-GB" smtClean="0"/>
              <a:pPr/>
              <a:t>16/04/2020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F12CE7-406D-476F-BE2A-A6F5AB1089CD}" type="slidenum">
              <a:rPr lang="en-GB" smtClean="0"/>
              <a:pPr/>
              <a:t>‹#›</a:t>
            </a:fld>
            <a:endParaRPr lang="en-GB"/>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E6747D6-6250-4455-88E3-CC004389F97F}" type="datetimeFigureOut">
              <a:rPr lang="en-GB" smtClean="0"/>
              <a:pPr/>
              <a:t>16/04/2020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F12CE7-406D-476F-BE2A-A6F5AB1089CD}" type="slidenum">
              <a:rPr lang="en-GB" smtClean="0"/>
              <a:pPr/>
              <a:t>‹#›</a:t>
            </a:fld>
            <a:endParaRPr lang="en-GB"/>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E6747D6-6250-4455-88E3-CC004389F97F}" type="datetimeFigureOut">
              <a:rPr lang="en-GB" smtClean="0"/>
              <a:pPr/>
              <a:t>16/04/2020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F12CE7-406D-476F-BE2A-A6F5AB1089CD}" type="slidenum">
              <a:rPr lang="en-GB" smtClean="0"/>
              <a:pPr/>
              <a:t>‹#›</a:t>
            </a:fld>
            <a:endParaRPr lang="en-GB"/>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6747D6-6250-4455-88E3-CC004389F97F}" type="datetimeFigureOut">
              <a:rPr lang="en-GB" smtClean="0"/>
              <a:pPr/>
              <a:t>16/04/2020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9F12CE7-406D-476F-BE2A-A6F5AB1089CD}" type="slidenum">
              <a:rPr lang="en-GB" smtClean="0"/>
              <a:pPr/>
              <a:t>‹#›</a:t>
            </a:fld>
            <a:endParaRPr lang="en-GB"/>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E6747D6-6250-4455-88E3-CC004389F97F}" type="datetimeFigureOut">
              <a:rPr lang="en-GB" smtClean="0"/>
              <a:pPr/>
              <a:t>16/04/2020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F12CE7-406D-476F-BE2A-A6F5AB1089CD}" type="slidenum">
              <a:rPr lang="en-GB" smtClean="0"/>
              <a:pPr/>
              <a:t>‹#›</a:t>
            </a:fld>
            <a:endParaRPr lang="en-GB"/>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E6747D6-6250-4455-88E3-CC004389F97F}" type="datetimeFigureOut">
              <a:rPr lang="en-GB" smtClean="0"/>
              <a:pPr/>
              <a:t>16/04/2020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9F12CE7-406D-476F-BE2A-A6F5AB1089CD}" type="slidenum">
              <a:rPr lang="en-GB" smtClean="0"/>
              <a:pPr/>
              <a:t>‹#›</a:t>
            </a:fld>
            <a:endParaRPr lang="en-GB"/>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E6747D6-6250-4455-88E3-CC004389F97F}" type="datetimeFigureOut">
              <a:rPr lang="en-GB" smtClean="0"/>
              <a:pPr/>
              <a:t>16/04/2020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9F12CE7-406D-476F-BE2A-A6F5AB1089CD}" type="slidenum">
              <a:rPr lang="en-GB" smtClean="0"/>
              <a:pPr/>
              <a:t>‹#›</a:t>
            </a:fld>
            <a:endParaRPr lang="en-GB"/>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747D6-6250-4455-88E3-CC004389F97F}" type="datetimeFigureOut">
              <a:rPr lang="en-GB" smtClean="0"/>
              <a:pPr/>
              <a:t>16/04/2020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9F12CE7-406D-476F-BE2A-A6F5AB1089CD}" type="slidenum">
              <a:rPr lang="en-GB" smtClean="0"/>
              <a:pPr/>
              <a:t>‹#›</a:t>
            </a:fld>
            <a:endParaRPr lang="en-GB"/>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6747D6-6250-4455-88E3-CC004389F97F}" type="datetimeFigureOut">
              <a:rPr lang="en-GB" smtClean="0"/>
              <a:pPr/>
              <a:t>16/04/2020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F12CE7-406D-476F-BE2A-A6F5AB1089CD}" type="slidenum">
              <a:rPr lang="en-GB" smtClean="0"/>
              <a:pPr/>
              <a:t>‹#›</a:t>
            </a:fld>
            <a:endParaRPr lang="en-GB"/>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6747D6-6250-4455-88E3-CC004389F97F}" type="datetimeFigureOut">
              <a:rPr lang="en-GB" smtClean="0"/>
              <a:pPr/>
              <a:t>16/04/2020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9F12CE7-406D-476F-BE2A-A6F5AB1089CD}" type="slidenum">
              <a:rPr lang="en-GB" smtClean="0"/>
              <a:pPr/>
              <a:t>‹#›</a:t>
            </a:fld>
            <a:endParaRPr lang="en-GB"/>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6747D6-6250-4455-88E3-CC004389F97F}" type="datetimeFigureOut">
              <a:rPr lang="en-GB" smtClean="0"/>
              <a:pPr/>
              <a:t>16/04/2020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F12CE7-406D-476F-BE2A-A6F5AB1089C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https://en.wikipedia.org/wiki/Monolaurin"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63688" y="2780928"/>
            <a:ext cx="5832648" cy="1200329"/>
          </a:xfrm>
          <a:prstGeom prst="rect">
            <a:avLst/>
          </a:prstGeom>
          <a:noFill/>
        </p:spPr>
        <p:txBody>
          <a:bodyPr wrap="square" rtlCol="0">
            <a:spAutoFit/>
          </a:bodyPr>
          <a:lstStyle/>
          <a:p>
            <a:pPr algn="ctr"/>
            <a:r>
              <a:rPr lang="en-GB" sz="3600" b="1" dirty="0" smtClean="0">
                <a:solidFill>
                  <a:srgbClr val="FFFF00"/>
                </a:solidFill>
                <a:latin typeface="Arial" pitchFamily="34" charset="0"/>
                <a:cs typeface="Arial" pitchFamily="34" charset="0"/>
              </a:rPr>
              <a:t>Optimising the Immune System</a:t>
            </a:r>
            <a:endParaRPr lang="en-GB" sz="3600" b="1" dirty="0">
              <a:solidFill>
                <a:srgbClr val="FFFF00"/>
              </a:solidFill>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870967"/>
            <a:ext cx="7488832" cy="5078313"/>
          </a:xfrm>
          <a:prstGeom prst="rect">
            <a:avLst/>
          </a:prstGeom>
          <a:noFill/>
        </p:spPr>
        <p:txBody>
          <a:bodyPr wrap="square" rtlCol="0">
            <a:spAutoFit/>
          </a:bodyPr>
          <a:lstStyle/>
          <a:p>
            <a:r>
              <a:rPr lang="en-GB" sz="3600" b="1" dirty="0" smtClean="0">
                <a:solidFill>
                  <a:schemeClr val="bg1"/>
                </a:solidFill>
                <a:latin typeface="Arial" pitchFamily="34" charset="0"/>
                <a:cs typeface="Arial" pitchFamily="34" charset="0"/>
              </a:rPr>
              <a:t>I have had several people who have tested positive, had </a:t>
            </a:r>
            <a:r>
              <a:rPr lang="en-GB" sz="3600" b="1" dirty="0" smtClean="0">
                <a:solidFill>
                  <a:srgbClr val="FFFF00"/>
                </a:solidFill>
                <a:latin typeface="Arial" pitchFamily="34" charset="0"/>
                <a:cs typeface="Arial" pitchFamily="34" charset="0"/>
              </a:rPr>
              <a:t>mild symptoms</a:t>
            </a:r>
            <a:r>
              <a:rPr lang="en-GB" sz="3600" b="1" dirty="0" smtClean="0">
                <a:solidFill>
                  <a:schemeClr val="bg1"/>
                </a:solidFill>
                <a:latin typeface="Arial" pitchFamily="34" charset="0"/>
                <a:cs typeface="Arial" pitchFamily="34" charset="0"/>
              </a:rPr>
              <a:t> and recovered within a few days.</a:t>
            </a:r>
          </a:p>
          <a:p>
            <a:endParaRPr lang="en-GB" sz="3600" b="1" dirty="0" smtClean="0">
              <a:solidFill>
                <a:schemeClr val="bg1"/>
              </a:solidFill>
              <a:latin typeface="Arial" pitchFamily="34" charset="0"/>
              <a:cs typeface="Arial" pitchFamily="34" charset="0"/>
            </a:endParaRPr>
          </a:p>
          <a:p>
            <a:r>
              <a:rPr lang="en-GB" sz="3600" b="1" dirty="0" smtClean="0">
                <a:solidFill>
                  <a:schemeClr val="bg1"/>
                </a:solidFill>
                <a:latin typeface="Arial" pitchFamily="34" charset="0"/>
                <a:cs typeface="Arial" pitchFamily="34" charset="0"/>
              </a:rPr>
              <a:t>There appears to be </a:t>
            </a:r>
            <a:r>
              <a:rPr lang="en-GB" sz="3600" b="1" dirty="0" smtClean="0">
                <a:solidFill>
                  <a:srgbClr val="FFFF00"/>
                </a:solidFill>
                <a:latin typeface="Arial" pitchFamily="34" charset="0"/>
                <a:cs typeface="Arial" pitchFamily="34" charset="0"/>
              </a:rPr>
              <a:t>another aspect </a:t>
            </a:r>
            <a:r>
              <a:rPr lang="en-GB" sz="3600" b="1" dirty="0" smtClean="0">
                <a:solidFill>
                  <a:schemeClr val="bg1"/>
                </a:solidFill>
                <a:latin typeface="Arial" pitchFamily="34" charset="0"/>
                <a:cs typeface="Arial" pitchFamily="34" charset="0"/>
              </a:rPr>
              <a:t>to the reason some infected people are affected worse by the virus than others.</a:t>
            </a:r>
            <a:endParaRPr lang="en-GB" sz="3600" b="1" dirty="0">
              <a:solidFill>
                <a:schemeClr val="bg1"/>
              </a:solidFill>
              <a:latin typeface="Arial" pitchFamily="34" charset="0"/>
              <a:cs typeface="Arial" pitchFamily="34" charset="0"/>
            </a:endParaRP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764704"/>
            <a:ext cx="7416824" cy="5632311"/>
          </a:xfrm>
          <a:prstGeom prst="rect">
            <a:avLst/>
          </a:prstGeom>
          <a:noFill/>
        </p:spPr>
        <p:txBody>
          <a:bodyPr wrap="square" rtlCol="0">
            <a:spAutoFit/>
          </a:bodyPr>
          <a:lstStyle/>
          <a:p>
            <a:r>
              <a:rPr lang="en-GB" sz="3600" b="1" dirty="0" smtClean="0">
                <a:solidFill>
                  <a:schemeClr val="bg1"/>
                </a:solidFill>
                <a:latin typeface="Arial" pitchFamily="34" charset="0"/>
                <a:cs typeface="Arial" pitchFamily="34" charset="0"/>
              </a:rPr>
              <a:t>My observation is that patients who do not weaken in the clear but only with TL to the WON time do weaken  when challenged firstly with </a:t>
            </a:r>
            <a:r>
              <a:rPr lang="en-GB" sz="3600" b="1" dirty="0" smtClean="0">
                <a:solidFill>
                  <a:srgbClr val="FFFF00"/>
                </a:solidFill>
                <a:latin typeface="Arial" pitchFamily="34" charset="0"/>
                <a:cs typeface="Arial" pitchFamily="34" charset="0"/>
              </a:rPr>
              <a:t>GM soy </a:t>
            </a:r>
            <a:r>
              <a:rPr lang="en-GB" sz="3600" b="1" dirty="0" smtClean="0">
                <a:solidFill>
                  <a:schemeClr val="bg1"/>
                </a:solidFill>
                <a:latin typeface="Arial" pitchFamily="34" charset="0"/>
                <a:cs typeface="Arial" pitchFamily="34" charset="0"/>
              </a:rPr>
              <a:t>followed the 633nm acetate.</a:t>
            </a:r>
          </a:p>
          <a:p>
            <a:r>
              <a:rPr lang="en-GB" sz="3600" b="1" dirty="0" smtClean="0">
                <a:solidFill>
                  <a:schemeClr val="bg1"/>
                </a:solidFill>
                <a:latin typeface="Arial" pitchFamily="34" charset="0"/>
                <a:cs typeface="Arial" pitchFamily="34" charset="0"/>
              </a:rPr>
              <a:t>The </a:t>
            </a:r>
            <a:r>
              <a:rPr lang="en-GB" sz="3600" b="1" dirty="0" smtClean="0">
                <a:solidFill>
                  <a:srgbClr val="FFFF00"/>
                </a:solidFill>
                <a:latin typeface="Arial" pitchFamily="34" charset="0"/>
                <a:cs typeface="Arial" pitchFamily="34" charset="0"/>
              </a:rPr>
              <a:t>GM soy </a:t>
            </a:r>
            <a:r>
              <a:rPr lang="en-GB" sz="3600" b="1" dirty="0" smtClean="0">
                <a:solidFill>
                  <a:schemeClr val="bg1"/>
                </a:solidFill>
                <a:latin typeface="Arial" pitchFamily="34" charset="0"/>
                <a:cs typeface="Arial" pitchFamily="34" charset="0"/>
              </a:rPr>
              <a:t>itself does not weaken in the clear but when left on and then the acetate added do weaken.</a:t>
            </a:r>
            <a:endParaRPr lang="en-GB" sz="3600" b="1" dirty="0">
              <a:solidFill>
                <a:schemeClr val="bg1"/>
              </a:solidFill>
              <a:latin typeface="Arial" pitchFamily="34" charset="0"/>
              <a:cs typeface="Arial" pitchFamily="34" charset="0"/>
            </a:endParaRP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692696"/>
            <a:ext cx="7632848" cy="5632311"/>
          </a:xfrm>
          <a:prstGeom prst="rect">
            <a:avLst/>
          </a:prstGeom>
          <a:noFill/>
        </p:spPr>
        <p:txBody>
          <a:bodyPr wrap="square" rtlCol="0">
            <a:spAutoFit/>
          </a:bodyPr>
          <a:lstStyle/>
          <a:p>
            <a:r>
              <a:rPr lang="en-GB" sz="3600" b="1" dirty="0" smtClean="0">
                <a:solidFill>
                  <a:schemeClr val="bg1"/>
                </a:solidFill>
                <a:latin typeface="Arial" pitchFamily="34" charset="0"/>
                <a:cs typeface="Arial" pitchFamily="34" charset="0"/>
              </a:rPr>
              <a:t>This may mean that </a:t>
            </a:r>
            <a:r>
              <a:rPr lang="en-GB" sz="3600" b="1" dirty="0" smtClean="0">
                <a:solidFill>
                  <a:srgbClr val="FFFF00"/>
                </a:solidFill>
                <a:latin typeface="Arial" pitchFamily="34" charset="0"/>
                <a:cs typeface="Arial" pitchFamily="34" charset="0"/>
              </a:rPr>
              <a:t>GM soy </a:t>
            </a:r>
            <a:r>
              <a:rPr lang="en-GB" sz="3600" b="1" dirty="0" smtClean="0">
                <a:solidFill>
                  <a:schemeClr val="bg1"/>
                </a:solidFill>
                <a:latin typeface="Arial" pitchFamily="34" charset="0"/>
                <a:cs typeface="Arial" pitchFamily="34" charset="0"/>
              </a:rPr>
              <a:t>is in some way facilitating the virus entry.</a:t>
            </a:r>
          </a:p>
          <a:p>
            <a:endParaRPr lang="en-GB" sz="3600" b="1" dirty="0" smtClean="0">
              <a:solidFill>
                <a:schemeClr val="bg1"/>
              </a:solidFill>
              <a:latin typeface="Arial" pitchFamily="34" charset="0"/>
              <a:cs typeface="Arial" pitchFamily="34" charset="0"/>
            </a:endParaRPr>
          </a:p>
          <a:p>
            <a:r>
              <a:rPr lang="en-GB" sz="3600" b="1" dirty="0" smtClean="0">
                <a:solidFill>
                  <a:schemeClr val="bg1"/>
                </a:solidFill>
                <a:latin typeface="Arial" pitchFamily="34" charset="0"/>
                <a:cs typeface="Arial" pitchFamily="34" charset="0"/>
              </a:rPr>
              <a:t>Organic soy does not create this weakening. </a:t>
            </a:r>
          </a:p>
          <a:p>
            <a:r>
              <a:rPr lang="en-GB" sz="3600" b="1" dirty="0" smtClean="0">
                <a:solidFill>
                  <a:schemeClr val="bg1"/>
                </a:solidFill>
                <a:latin typeface="Arial" pitchFamily="34" charset="0"/>
                <a:cs typeface="Arial" pitchFamily="34" charset="0"/>
              </a:rPr>
              <a:t>93% of the world’s </a:t>
            </a:r>
            <a:r>
              <a:rPr lang="en-GB" sz="3600" b="1" dirty="0" smtClean="0">
                <a:solidFill>
                  <a:srgbClr val="FFFF00"/>
                </a:solidFill>
                <a:latin typeface="Arial" pitchFamily="34" charset="0"/>
                <a:cs typeface="Arial" pitchFamily="34" charset="0"/>
              </a:rPr>
              <a:t>soy is GM </a:t>
            </a:r>
            <a:r>
              <a:rPr lang="en-GB" sz="3600" b="1" dirty="0" smtClean="0">
                <a:solidFill>
                  <a:schemeClr val="bg1"/>
                </a:solidFill>
                <a:latin typeface="Arial" pitchFamily="34" charset="0"/>
                <a:cs typeface="Arial" pitchFamily="34" charset="0"/>
              </a:rPr>
              <a:t>but be aware that much organic is affected also by cross contamination.</a:t>
            </a:r>
            <a:endParaRPr lang="en-GB" sz="3600" b="1" dirty="0">
              <a:solidFill>
                <a:schemeClr val="bg1"/>
              </a:solidFill>
              <a:latin typeface="Arial" pitchFamily="34" charset="0"/>
              <a:cs typeface="Arial" pitchFamily="34" charset="0"/>
            </a:endParaRP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1268760"/>
            <a:ext cx="7632848" cy="4524315"/>
          </a:xfrm>
          <a:prstGeom prst="rect">
            <a:avLst/>
          </a:prstGeom>
          <a:noFill/>
        </p:spPr>
        <p:txBody>
          <a:bodyPr wrap="square" rtlCol="0">
            <a:spAutoFit/>
          </a:bodyPr>
          <a:lstStyle/>
          <a:p>
            <a:r>
              <a:rPr lang="en-GB" sz="3600" b="1" dirty="0" smtClean="0">
                <a:solidFill>
                  <a:srgbClr val="FFFF00"/>
                </a:solidFill>
                <a:latin typeface="Arial" pitchFamily="34" charset="0"/>
                <a:cs typeface="Arial" pitchFamily="34" charset="0"/>
              </a:rPr>
              <a:t>Generic GMO soybeans</a:t>
            </a:r>
          </a:p>
          <a:p>
            <a:r>
              <a:rPr lang="en-GB" sz="3600" b="1" dirty="0" smtClean="0">
                <a:solidFill>
                  <a:schemeClr val="bg1"/>
                </a:solidFill>
                <a:latin typeface="Arial" pitchFamily="34" charset="0"/>
                <a:cs typeface="Arial" pitchFamily="34" charset="0"/>
              </a:rPr>
              <a:t>Following expiration of Monsanto's patent on the first variety of </a:t>
            </a:r>
            <a:r>
              <a:rPr lang="en-GB" sz="3600" b="1" dirty="0" err="1" smtClean="0">
                <a:solidFill>
                  <a:schemeClr val="bg1"/>
                </a:solidFill>
                <a:latin typeface="Arial" pitchFamily="34" charset="0"/>
                <a:cs typeface="Arial" pitchFamily="34" charset="0"/>
              </a:rPr>
              <a:t>glyphosphate</a:t>
            </a:r>
            <a:r>
              <a:rPr lang="en-GB" sz="3600" b="1" dirty="0" smtClean="0">
                <a:solidFill>
                  <a:schemeClr val="bg1"/>
                </a:solidFill>
                <a:latin typeface="Arial" pitchFamily="34" charset="0"/>
                <a:cs typeface="Arial" pitchFamily="34" charset="0"/>
              </a:rPr>
              <a:t>-resistant Roundup Ready soybeans in 2015, development began on </a:t>
            </a:r>
            <a:r>
              <a:rPr lang="en-GB" sz="3600" b="1" dirty="0" err="1" smtClean="0">
                <a:solidFill>
                  <a:schemeClr val="bg1"/>
                </a:solidFill>
                <a:latin typeface="Arial" pitchFamily="34" charset="0"/>
                <a:cs typeface="Arial" pitchFamily="34" charset="0"/>
              </a:rPr>
              <a:t>glyphosate</a:t>
            </a:r>
            <a:r>
              <a:rPr lang="en-GB" sz="3600" b="1" dirty="0" smtClean="0">
                <a:solidFill>
                  <a:schemeClr val="bg1"/>
                </a:solidFill>
                <a:latin typeface="Arial" pitchFamily="34" charset="0"/>
                <a:cs typeface="Arial" pitchFamily="34" charset="0"/>
              </a:rPr>
              <a:t>-resistant generic soybeans. </a:t>
            </a:r>
            <a:endParaRPr lang="en-GB" sz="3600" b="1" dirty="0">
              <a:solidFill>
                <a:schemeClr val="bg1"/>
              </a:solidFill>
              <a:latin typeface="Arial" pitchFamily="34" charset="0"/>
              <a:cs typeface="Arial" pitchFamily="34" charset="0"/>
            </a:endParaRPr>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692696"/>
            <a:ext cx="7632848" cy="5632311"/>
          </a:xfrm>
          <a:prstGeom prst="rect">
            <a:avLst/>
          </a:prstGeom>
          <a:noFill/>
        </p:spPr>
        <p:txBody>
          <a:bodyPr wrap="square" rtlCol="0">
            <a:spAutoFit/>
          </a:bodyPr>
          <a:lstStyle/>
          <a:p>
            <a:r>
              <a:rPr lang="en-GB" sz="3600" b="1" dirty="0" smtClean="0">
                <a:solidFill>
                  <a:schemeClr val="bg1"/>
                </a:solidFill>
                <a:latin typeface="Arial" pitchFamily="34" charset="0"/>
                <a:cs typeface="Arial" pitchFamily="34" charset="0"/>
              </a:rPr>
              <a:t>Monsanto developed a </a:t>
            </a:r>
            <a:r>
              <a:rPr lang="en-GB" sz="3600" b="1" dirty="0" err="1" smtClean="0">
                <a:solidFill>
                  <a:schemeClr val="bg1"/>
                </a:solidFill>
                <a:latin typeface="Arial" pitchFamily="34" charset="0"/>
                <a:cs typeface="Arial" pitchFamily="34" charset="0"/>
              </a:rPr>
              <a:t>glyphosate</a:t>
            </a:r>
            <a:r>
              <a:rPr lang="en-GB" sz="3600" b="1" dirty="0" smtClean="0">
                <a:solidFill>
                  <a:schemeClr val="bg1"/>
                </a:solidFill>
                <a:latin typeface="Arial" pitchFamily="34" charset="0"/>
                <a:cs typeface="Arial" pitchFamily="34" charset="0"/>
              </a:rPr>
              <a:t>-resistant soybean that expresses </a:t>
            </a:r>
            <a:r>
              <a:rPr lang="en-GB" sz="3600" b="1" dirty="0" smtClean="0">
                <a:solidFill>
                  <a:srgbClr val="FFFF00"/>
                </a:solidFill>
                <a:latin typeface="Arial" pitchFamily="34" charset="0"/>
                <a:cs typeface="Arial" pitchFamily="34" charset="0"/>
              </a:rPr>
              <a:t>Cry1Ac protein </a:t>
            </a:r>
            <a:r>
              <a:rPr lang="en-GB" sz="3600" b="1" dirty="0" smtClean="0">
                <a:solidFill>
                  <a:schemeClr val="bg1"/>
                </a:solidFill>
                <a:latin typeface="Arial" pitchFamily="34" charset="0"/>
                <a:cs typeface="Arial" pitchFamily="34" charset="0"/>
              </a:rPr>
              <a:t>from </a:t>
            </a:r>
            <a:r>
              <a:rPr lang="en-GB" sz="3600" b="1" i="1" dirty="0" smtClean="0">
                <a:solidFill>
                  <a:schemeClr val="bg1"/>
                </a:solidFill>
                <a:latin typeface="Arial" pitchFamily="34" charset="0"/>
                <a:cs typeface="Arial" pitchFamily="34" charset="0"/>
              </a:rPr>
              <a:t>Bacillus </a:t>
            </a:r>
            <a:r>
              <a:rPr lang="en-GB" sz="3600" b="1" i="1" dirty="0" err="1" smtClean="0">
                <a:solidFill>
                  <a:schemeClr val="bg1"/>
                </a:solidFill>
                <a:latin typeface="Arial" pitchFamily="34" charset="0"/>
                <a:cs typeface="Arial" pitchFamily="34" charset="0"/>
              </a:rPr>
              <a:t>thuringiensis</a:t>
            </a:r>
            <a:r>
              <a:rPr lang="en-GB" sz="3600" b="1" dirty="0" smtClean="0">
                <a:solidFill>
                  <a:schemeClr val="bg1"/>
                </a:solidFill>
                <a:latin typeface="Arial" pitchFamily="34" charset="0"/>
                <a:cs typeface="Arial" pitchFamily="34" charset="0"/>
              </a:rPr>
              <a:t> and the </a:t>
            </a:r>
            <a:r>
              <a:rPr lang="en-GB" sz="3600" b="1" dirty="0" err="1" smtClean="0">
                <a:solidFill>
                  <a:schemeClr val="bg1"/>
                </a:solidFill>
                <a:latin typeface="Arial" pitchFamily="34" charset="0"/>
                <a:cs typeface="Arial" pitchFamily="34" charset="0"/>
              </a:rPr>
              <a:t>glyphosate</a:t>
            </a:r>
            <a:r>
              <a:rPr lang="en-GB" sz="3600" b="1" dirty="0" smtClean="0">
                <a:solidFill>
                  <a:schemeClr val="bg1"/>
                </a:solidFill>
                <a:latin typeface="Arial" pitchFamily="34" charset="0"/>
                <a:cs typeface="Arial" pitchFamily="34" charset="0"/>
              </a:rPr>
              <a:t>-resistance gene.</a:t>
            </a:r>
          </a:p>
          <a:p>
            <a:r>
              <a:rPr lang="en-GB" sz="3600" b="1" dirty="0" smtClean="0">
                <a:solidFill>
                  <a:srgbClr val="FFFF00"/>
                </a:solidFill>
                <a:latin typeface="Arial" pitchFamily="34" charset="0"/>
                <a:cs typeface="Arial" pitchFamily="34" charset="0"/>
              </a:rPr>
              <a:t>Cry1Ac</a:t>
            </a:r>
            <a:r>
              <a:rPr lang="en-GB" sz="3600" b="1" dirty="0" smtClean="0">
                <a:solidFill>
                  <a:schemeClr val="bg1"/>
                </a:solidFill>
                <a:latin typeface="Arial" pitchFamily="34" charset="0"/>
                <a:cs typeface="Arial" pitchFamily="34" charset="0"/>
              </a:rPr>
              <a:t> </a:t>
            </a:r>
            <a:r>
              <a:rPr lang="en-GB" sz="3600" b="1" dirty="0" err="1" smtClean="0">
                <a:solidFill>
                  <a:schemeClr val="bg1"/>
                </a:solidFill>
                <a:latin typeface="Arial" pitchFamily="34" charset="0"/>
                <a:cs typeface="Arial" pitchFamily="34" charset="0"/>
              </a:rPr>
              <a:t>protoxin</a:t>
            </a:r>
            <a:r>
              <a:rPr lang="en-GB" sz="3600" b="1" dirty="0" smtClean="0">
                <a:solidFill>
                  <a:schemeClr val="bg1"/>
                </a:solidFill>
                <a:latin typeface="Arial" pitchFamily="34" charset="0"/>
                <a:cs typeface="Arial" pitchFamily="34" charset="0"/>
              </a:rPr>
              <a:t> is a crystal protein produced by the gram-positive bacterium, </a:t>
            </a:r>
            <a:r>
              <a:rPr lang="en-GB" sz="3600" b="1" i="1" dirty="0" smtClean="0">
                <a:solidFill>
                  <a:schemeClr val="bg1"/>
                </a:solidFill>
                <a:latin typeface="Arial" pitchFamily="34" charset="0"/>
                <a:cs typeface="Arial" pitchFamily="34" charset="0"/>
              </a:rPr>
              <a:t>Bacillus </a:t>
            </a:r>
            <a:r>
              <a:rPr lang="en-GB" sz="3600" b="1" i="1" dirty="0" err="1" smtClean="0">
                <a:solidFill>
                  <a:schemeClr val="bg1"/>
                </a:solidFill>
                <a:latin typeface="Arial" pitchFamily="34" charset="0"/>
                <a:cs typeface="Arial" pitchFamily="34" charset="0"/>
              </a:rPr>
              <a:t>thuringiensis</a:t>
            </a:r>
            <a:r>
              <a:rPr lang="en-GB" sz="3600" b="1" dirty="0" smtClean="0">
                <a:solidFill>
                  <a:schemeClr val="bg1"/>
                </a:solidFill>
                <a:latin typeface="Arial" pitchFamily="34" charset="0"/>
                <a:cs typeface="Arial" pitchFamily="34" charset="0"/>
              </a:rPr>
              <a:t> (Bt) during </a:t>
            </a:r>
          </a:p>
          <a:p>
            <a:r>
              <a:rPr lang="en-GB" sz="3600" b="1" dirty="0" err="1" smtClean="0">
                <a:solidFill>
                  <a:schemeClr val="bg1"/>
                </a:solidFill>
                <a:latin typeface="Arial" pitchFamily="34" charset="0"/>
                <a:cs typeface="Arial" pitchFamily="34" charset="0"/>
              </a:rPr>
              <a:t>sporulation</a:t>
            </a:r>
            <a:r>
              <a:rPr lang="en-GB" sz="3600" b="1" dirty="0" smtClean="0">
                <a:solidFill>
                  <a:schemeClr val="bg1"/>
                </a:solidFill>
                <a:latin typeface="Arial" pitchFamily="34" charset="0"/>
                <a:cs typeface="Arial" pitchFamily="34" charset="0"/>
              </a:rPr>
              <a:t>. </a:t>
            </a:r>
            <a:endParaRPr lang="en-GB" sz="3600" b="1" dirty="0">
              <a:solidFill>
                <a:schemeClr val="bg1"/>
              </a:solidFill>
              <a:latin typeface="Arial" pitchFamily="34" charset="0"/>
              <a:cs typeface="Arial" pitchFamily="34" charset="0"/>
            </a:endParaRP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548680"/>
            <a:ext cx="7848872" cy="5632311"/>
          </a:xfrm>
          <a:prstGeom prst="rect">
            <a:avLst/>
          </a:prstGeom>
          <a:noFill/>
        </p:spPr>
        <p:txBody>
          <a:bodyPr wrap="square" rtlCol="0">
            <a:spAutoFit/>
          </a:bodyPr>
          <a:lstStyle/>
          <a:p>
            <a:r>
              <a:rPr lang="en-GB" sz="3600" b="1" dirty="0" smtClean="0">
                <a:solidFill>
                  <a:srgbClr val="FFFF00"/>
                </a:solidFill>
                <a:latin typeface="Arial" pitchFamily="34" charset="0"/>
                <a:cs typeface="Arial" pitchFamily="34" charset="0"/>
              </a:rPr>
              <a:t>Cry1Ac</a:t>
            </a:r>
            <a:r>
              <a:rPr lang="en-GB" sz="3600" b="1" dirty="0" smtClean="0">
                <a:solidFill>
                  <a:schemeClr val="bg1"/>
                </a:solidFill>
                <a:latin typeface="Arial" pitchFamily="34" charset="0"/>
                <a:cs typeface="Arial" pitchFamily="34" charset="0"/>
              </a:rPr>
              <a:t> is one of the delta </a:t>
            </a:r>
            <a:r>
              <a:rPr lang="en-GB" sz="3600" b="1" dirty="0" err="1" smtClean="0">
                <a:solidFill>
                  <a:schemeClr val="bg1"/>
                </a:solidFill>
                <a:latin typeface="Arial" pitchFamily="34" charset="0"/>
                <a:cs typeface="Arial" pitchFamily="34" charset="0"/>
              </a:rPr>
              <a:t>endotoxins</a:t>
            </a:r>
            <a:r>
              <a:rPr lang="en-GB" sz="3600" b="1" dirty="0" smtClean="0">
                <a:solidFill>
                  <a:schemeClr val="bg1"/>
                </a:solidFill>
                <a:latin typeface="Arial" pitchFamily="34" charset="0"/>
                <a:cs typeface="Arial" pitchFamily="34" charset="0"/>
              </a:rPr>
              <a:t> produced by this bacterium which act as </a:t>
            </a:r>
            <a:r>
              <a:rPr lang="en-GB" sz="3600" b="1" dirty="0" smtClean="0">
                <a:solidFill>
                  <a:srgbClr val="FFFF00"/>
                </a:solidFill>
                <a:latin typeface="Arial" pitchFamily="34" charset="0"/>
                <a:cs typeface="Arial" pitchFamily="34" charset="0"/>
              </a:rPr>
              <a:t>insecticides.</a:t>
            </a:r>
            <a:r>
              <a:rPr lang="en-GB" sz="3600" b="1" dirty="0" smtClean="0">
                <a:solidFill>
                  <a:schemeClr val="bg1"/>
                </a:solidFill>
                <a:latin typeface="Arial" pitchFamily="34" charset="0"/>
                <a:cs typeface="Arial" pitchFamily="34" charset="0"/>
              </a:rPr>
              <a:t> Because of this, the genes for these have been introduced into commercially important crops by genetic engineering (such as soy, cotton and corn) in order to confer pest resistance on those plants.*</a:t>
            </a:r>
            <a:endParaRPr lang="en-GB" sz="3600" b="1" dirty="0">
              <a:solidFill>
                <a:schemeClr val="bg1"/>
              </a:solidFill>
              <a:latin typeface="Arial" pitchFamily="34" charset="0"/>
              <a:cs typeface="Arial" pitchFamily="34" charset="0"/>
            </a:endParaRPr>
          </a:p>
        </p:txBody>
      </p:sp>
      <p:sp>
        <p:nvSpPr>
          <p:cNvPr id="3" name="TextBox 2"/>
          <p:cNvSpPr txBox="1"/>
          <p:nvPr/>
        </p:nvSpPr>
        <p:spPr>
          <a:xfrm>
            <a:off x="683568" y="5949280"/>
            <a:ext cx="7632848" cy="523220"/>
          </a:xfrm>
          <a:prstGeom prst="rect">
            <a:avLst/>
          </a:prstGeom>
          <a:noFill/>
        </p:spPr>
        <p:txBody>
          <a:bodyPr wrap="square" rtlCol="0">
            <a:spAutoFit/>
          </a:bodyPr>
          <a:lstStyle/>
          <a:p>
            <a:r>
              <a:rPr lang="en-GB" sz="1400" b="1" dirty="0" smtClean="0">
                <a:solidFill>
                  <a:schemeClr val="bg1"/>
                </a:solidFill>
                <a:latin typeface="Arial" pitchFamily="34" charset="0"/>
                <a:cs typeface="Arial" pitchFamily="34" charset="0"/>
              </a:rPr>
              <a:t>*McLean M (2011). "A review of the environmental safety of the Cry1Ab protein". </a:t>
            </a:r>
            <a:r>
              <a:rPr lang="en-GB" sz="1400" b="1" i="1" dirty="0" smtClean="0">
                <a:solidFill>
                  <a:schemeClr val="bg1"/>
                </a:solidFill>
                <a:latin typeface="Arial" pitchFamily="34" charset="0"/>
                <a:cs typeface="Arial" pitchFamily="34" charset="0"/>
              </a:rPr>
              <a:t>Environ </a:t>
            </a:r>
            <a:r>
              <a:rPr lang="en-GB" sz="1400" b="1" i="1" dirty="0" err="1" smtClean="0">
                <a:solidFill>
                  <a:schemeClr val="bg1"/>
                </a:solidFill>
                <a:latin typeface="Arial" pitchFamily="34" charset="0"/>
                <a:cs typeface="Arial" pitchFamily="34" charset="0"/>
              </a:rPr>
              <a:t>Biosafety</a:t>
            </a:r>
            <a:r>
              <a:rPr lang="en-GB" sz="1400" b="1" i="1" dirty="0" smtClean="0">
                <a:solidFill>
                  <a:schemeClr val="bg1"/>
                </a:solidFill>
                <a:latin typeface="Arial" pitchFamily="34" charset="0"/>
                <a:cs typeface="Arial" pitchFamily="34" charset="0"/>
              </a:rPr>
              <a:t> Res</a:t>
            </a:r>
            <a:r>
              <a:rPr lang="en-GB" sz="1400" b="1" dirty="0" smtClean="0">
                <a:solidFill>
                  <a:schemeClr val="bg1"/>
                </a:solidFill>
                <a:latin typeface="Arial" pitchFamily="34" charset="0"/>
                <a:cs typeface="Arial" pitchFamily="34" charset="0"/>
              </a:rPr>
              <a:t>. 10 (3): 51–71. </a:t>
            </a:r>
            <a:endParaRPr lang="en-GB" sz="1400" b="1" dirty="0">
              <a:solidFill>
                <a:schemeClr val="bg1"/>
              </a:solidFill>
              <a:latin typeface="Arial" pitchFamily="34" charset="0"/>
              <a:cs typeface="Arial" pitchFamily="34" charset="0"/>
            </a:endParaRP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692696"/>
            <a:ext cx="7560840" cy="2308324"/>
          </a:xfrm>
          <a:prstGeom prst="rect">
            <a:avLst/>
          </a:prstGeom>
          <a:noFill/>
        </p:spPr>
        <p:txBody>
          <a:bodyPr wrap="square" rtlCol="0">
            <a:spAutoFit/>
          </a:bodyPr>
          <a:lstStyle/>
          <a:p>
            <a:r>
              <a:rPr lang="en-GB" sz="3600" b="1" dirty="0" smtClean="0">
                <a:solidFill>
                  <a:srgbClr val="FFFF00"/>
                </a:solidFill>
                <a:latin typeface="Arial" pitchFamily="34" charset="0"/>
                <a:cs typeface="Arial" pitchFamily="34" charset="0"/>
              </a:rPr>
              <a:t>Cry1Ac</a:t>
            </a:r>
            <a:r>
              <a:rPr lang="en-GB" sz="3600" b="1" dirty="0" smtClean="0">
                <a:solidFill>
                  <a:schemeClr val="bg1"/>
                </a:solidFill>
                <a:latin typeface="Arial" pitchFamily="34" charset="0"/>
                <a:cs typeface="Arial" pitchFamily="34" charset="0"/>
              </a:rPr>
              <a:t> is also a mucosal adjuvant (an over immune-response enhancer) for humans.*</a:t>
            </a:r>
            <a:r>
              <a:rPr lang="en-GB" dirty="0" smtClean="0"/>
              <a:t>.</a:t>
            </a:r>
            <a:endParaRPr lang="en-GB" dirty="0"/>
          </a:p>
        </p:txBody>
      </p:sp>
      <p:sp>
        <p:nvSpPr>
          <p:cNvPr id="3" name="TextBox 2"/>
          <p:cNvSpPr txBox="1"/>
          <p:nvPr/>
        </p:nvSpPr>
        <p:spPr>
          <a:xfrm>
            <a:off x="755576" y="5517232"/>
            <a:ext cx="7488832" cy="738664"/>
          </a:xfrm>
          <a:prstGeom prst="rect">
            <a:avLst/>
          </a:prstGeom>
          <a:noFill/>
        </p:spPr>
        <p:txBody>
          <a:bodyPr wrap="square" rtlCol="0">
            <a:spAutoFit/>
          </a:bodyPr>
          <a:lstStyle/>
          <a:p>
            <a:r>
              <a:rPr lang="en-GB" sz="1400" b="1" dirty="0" smtClean="0">
                <a:solidFill>
                  <a:schemeClr val="bg1"/>
                </a:solidFill>
                <a:latin typeface="Arial" pitchFamily="34" charset="0"/>
                <a:cs typeface="Arial" pitchFamily="34" charset="0"/>
              </a:rPr>
              <a:t>*Rodriguez-</a:t>
            </a:r>
            <a:r>
              <a:rPr lang="en-GB" sz="1400" b="1" dirty="0" err="1" smtClean="0">
                <a:solidFill>
                  <a:schemeClr val="bg1"/>
                </a:solidFill>
                <a:latin typeface="Arial" pitchFamily="34" charset="0"/>
                <a:cs typeface="Arial" pitchFamily="34" charset="0"/>
              </a:rPr>
              <a:t>Monroy</a:t>
            </a:r>
            <a:r>
              <a:rPr lang="en-GB" sz="1400" b="1" dirty="0" smtClean="0">
                <a:solidFill>
                  <a:schemeClr val="bg1"/>
                </a:solidFill>
                <a:latin typeface="Arial" pitchFamily="34" charset="0"/>
                <a:cs typeface="Arial" pitchFamily="34" charset="0"/>
              </a:rPr>
              <a:t> MA, Moreno-</a:t>
            </a:r>
            <a:r>
              <a:rPr lang="en-GB" sz="1400" b="1" dirty="0" err="1" smtClean="0">
                <a:solidFill>
                  <a:schemeClr val="bg1"/>
                </a:solidFill>
                <a:latin typeface="Arial" pitchFamily="34" charset="0"/>
                <a:cs typeface="Arial" pitchFamily="34" charset="0"/>
              </a:rPr>
              <a:t>Fierros</a:t>
            </a:r>
            <a:r>
              <a:rPr lang="en-GB" sz="1400" b="1" dirty="0" smtClean="0">
                <a:solidFill>
                  <a:schemeClr val="bg1"/>
                </a:solidFill>
                <a:latin typeface="Arial" pitchFamily="34" charset="0"/>
                <a:cs typeface="Arial" pitchFamily="34" charset="0"/>
              </a:rPr>
              <a:t> L (2010). "Striking activation of NALT and nasal passages lymphocytes induced by intranasal immunization with Cry1Ac </a:t>
            </a:r>
            <a:r>
              <a:rPr lang="en-GB" sz="1400" b="1" dirty="0" err="1" smtClean="0">
                <a:solidFill>
                  <a:schemeClr val="bg1"/>
                </a:solidFill>
                <a:latin typeface="Arial" pitchFamily="34" charset="0"/>
                <a:cs typeface="Arial" pitchFamily="34" charset="0"/>
              </a:rPr>
              <a:t>protoxin</a:t>
            </a:r>
            <a:r>
              <a:rPr lang="en-GB" sz="1400" b="1" dirty="0" smtClean="0">
                <a:solidFill>
                  <a:schemeClr val="bg1"/>
                </a:solidFill>
                <a:latin typeface="Arial" pitchFamily="34" charset="0"/>
                <a:cs typeface="Arial" pitchFamily="34" charset="0"/>
              </a:rPr>
              <a:t>". </a:t>
            </a:r>
            <a:r>
              <a:rPr lang="en-GB" sz="1400" b="1" i="1" dirty="0" smtClean="0">
                <a:solidFill>
                  <a:schemeClr val="bg1"/>
                </a:solidFill>
                <a:latin typeface="Arial" pitchFamily="34" charset="0"/>
                <a:cs typeface="Arial" pitchFamily="34" charset="0"/>
              </a:rPr>
              <a:t>Scand. J. </a:t>
            </a:r>
            <a:r>
              <a:rPr lang="en-GB" sz="1400" b="1" i="1" dirty="0" err="1" smtClean="0">
                <a:solidFill>
                  <a:schemeClr val="bg1"/>
                </a:solidFill>
                <a:latin typeface="Arial" pitchFamily="34" charset="0"/>
                <a:cs typeface="Arial" pitchFamily="34" charset="0"/>
              </a:rPr>
              <a:t>Immunol</a:t>
            </a:r>
            <a:r>
              <a:rPr lang="en-GB" sz="1400" b="1" dirty="0" smtClean="0">
                <a:solidFill>
                  <a:schemeClr val="bg1"/>
                </a:solidFill>
                <a:latin typeface="Arial" pitchFamily="34" charset="0"/>
                <a:cs typeface="Arial" pitchFamily="34" charset="0"/>
              </a:rPr>
              <a:t>. 71 (3): 159–68.</a:t>
            </a:r>
            <a:endParaRPr lang="en-GB" sz="1400" b="1" dirty="0">
              <a:solidFill>
                <a:schemeClr val="bg1"/>
              </a:solidFill>
              <a:latin typeface="Arial" pitchFamily="34" charset="0"/>
              <a:cs typeface="Arial" pitchFamily="34" charset="0"/>
            </a:endParaRP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692696"/>
            <a:ext cx="7344816" cy="5632311"/>
          </a:xfrm>
          <a:prstGeom prst="rect">
            <a:avLst/>
          </a:prstGeom>
          <a:noFill/>
        </p:spPr>
        <p:txBody>
          <a:bodyPr wrap="square" rtlCol="0">
            <a:spAutoFit/>
          </a:bodyPr>
          <a:lstStyle/>
          <a:p>
            <a:r>
              <a:rPr lang="en-GB" sz="3600" b="1" dirty="0" smtClean="0">
                <a:solidFill>
                  <a:srgbClr val="FFFF00"/>
                </a:solidFill>
                <a:latin typeface="Arial" pitchFamily="34" charset="0"/>
                <a:cs typeface="Arial" pitchFamily="34" charset="0"/>
              </a:rPr>
              <a:t>Cry1Ac</a:t>
            </a:r>
            <a:r>
              <a:rPr lang="en-GB" sz="3600" b="1" dirty="0" smtClean="0">
                <a:solidFill>
                  <a:schemeClr val="bg1"/>
                </a:solidFill>
                <a:latin typeface="Arial" pitchFamily="34" charset="0"/>
                <a:cs typeface="Arial" pitchFamily="34" charset="0"/>
              </a:rPr>
              <a:t> is a toxin that would have to be detoxified if ingested in humans probably by conjugation with glutathione.</a:t>
            </a:r>
          </a:p>
          <a:p>
            <a:endParaRPr lang="en-GB" sz="3600" b="1" dirty="0" smtClean="0">
              <a:solidFill>
                <a:schemeClr val="bg1"/>
              </a:solidFill>
              <a:latin typeface="Arial" pitchFamily="34" charset="0"/>
              <a:cs typeface="Arial" pitchFamily="34" charset="0"/>
            </a:endParaRPr>
          </a:p>
          <a:p>
            <a:r>
              <a:rPr lang="en-GB" sz="3600" b="1" dirty="0" smtClean="0">
                <a:solidFill>
                  <a:schemeClr val="bg1"/>
                </a:solidFill>
                <a:latin typeface="Arial" pitchFamily="34" charset="0"/>
                <a:cs typeface="Arial" pitchFamily="34" charset="0"/>
              </a:rPr>
              <a:t>All my patients positive to Covid19 show low in reduced glutathione and under expression of </a:t>
            </a:r>
            <a:r>
              <a:rPr lang="en-GB" sz="3600" b="1" i="1" dirty="0" smtClean="0">
                <a:solidFill>
                  <a:srgbClr val="FFFF00"/>
                </a:solidFill>
                <a:latin typeface="Arial" pitchFamily="34" charset="0"/>
                <a:cs typeface="Arial" pitchFamily="34" charset="0"/>
              </a:rPr>
              <a:t>Glutathione-s-</a:t>
            </a:r>
            <a:r>
              <a:rPr lang="en-GB" sz="3600" b="1" i="1" dirty="0" err="1" smtClean="0">
                <a:solidFill>
                  <a:srgbClr val="FFFF00"/>
                </a:solidFill>
                <a:latin typeface="Arial" pitchFamily="34" charset="0"/>
                <a:cs typeface="Arial" pitchFamily="34" charset="0"/>
              </a:rPr>
              <a:t>transferase</a:t>
            </a:r>
            <a:r>
              <a:rPr lang="en-GB" sz="3600" b="1" i="1" dirty="0" smtClean="0">
                <a:solidFill>
                  <a:srgbClr val="FFFF00"/>
                </a:solidFill>
                <a:latin typeface="Arial" pitchFamily="34" charset="0"/>
                <a:cs typeface="Arial" pitchFamily="34" charset="0"/>
              </a:rPr>
              <a:t> (MGST3) enzyme.</a:t>
            </a:r>
            <a:endParaRPr lang="en-GB" sz="3600" b="1" i="1" dirty="0">
              <a:solidFill>
                <a:srgbClr val="FFFF00"/>
              </a:solidFill>
              <a:latin typeface="Arial" pitchFamily="34" charset="0"/>
              <a:cs typeface="Arial" pitchFamily="34" charset="0"/>
            </a:endParaRP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1124744"/>
            <a:ext cx="7344816" cy="2308324"/>
          </a:xfrm>
          <a:prstGeom prst="rect">
            <a:avLst/>
          </a:prstGeom>
          <a:noFill/>
        </p:spPr>
        <p:txBody>
          <a:bodyPr wrap="square" rtlCol="0">
            <a:spAutoFit/>
          </a:bodyPr>
          <a:lstStyle/>
          <a:p>
            <a:r>
              <a:rPr lang="en-GB" sz="3600" b="1" dirty="0" err="1" smtClean="0">
                <a:solidFill>
                  <a:srgbClr val="FFFF00"/>
                </a:solidFill>
                <a:latin typeface="Arial" pitchFamily="34" charset="0"/>
                <a:cs typeface="Arial" pitchFamily="34" charset="0"/>
              </a:rPr>
              <a:t>Microsomal</a:t>
            </a:r>
            <a:r>
              <a:rPr lang="en-GB" sz="3600" b="1" dirty="0" smtClean="0">
                <a:solidFill>
                  <a:srgbClr val="FFFF00"/>
                </a:solidFill>
                <a:latin typeface="Arial" pitchFamily="34" charset="0"/>
                <a:cs typeface="Arial" pitchFamily="34" charset="0"/>
              </a:rPr>
              <a:t> glutathione S-</a:t>
            </a:r>
            <a:r>
              <a:rPr lang="en-GB" sz="3600" b="1" dirty="0" err="1" smtClean="0">
                <a:solidFill>
                  <a:srgbClr val="FFFF00"/>
                </a:solidFill>
                <a:latin typeface="Arial" pitchFamily="34" charset="0"/>
                <a:cs typeface="Arial" pitchFamily="34" charset="0"/>
              </a:rPr>
              <a:t>transferase</a:t>
            </a:r>
            <a:r>
              <a:rPr lang="en-GB" sz="3600" b="1" dirty="0" smtClean="0">
                <a:solidFill>
                  <a:srgbClr val="FFFF00"/>
                </a:solidFill>
                <a:latin typeface="Arial" pitchFamily="34" charset="0"/>
                <a:cs typeface="Arial" pitchFamily="34" charset="0"/>
              </a:rPr>
              <a:t> 3</a:t>
            </a:r>
            <a:r>
              <a:rPr lang="en-GB" sz="3600" b="1" dirty="0" smtClean="0">
                <a:solidFill>
                  <a:schemeClr val="bg1"/>
                </a:solidFill>
                <a:latin typeface="Arial" pitchFamily="34" charset="0"/>
                <a:cs typeface="Arial" pitchFamily="34" charset="0"/>
              </a:rPr>
              <a:t> (MGST3) is an enzyme that in humans is encoded by the </a:t>
            </a:r>
            <a:r>
              <a:rPr lang="en-GB" sz="3600" b="1" i="1" dirty="0" smtClean="0">
                <a:solidFill>
                  <a:schemeClr val="bg1"/>
                </a:solidFill>
                <a:latin typeface="Arial" pitchFamily="34" charset="0"/>
                <a:cs typeface="Arial" pitchFamily="34" charset="0"/>
              </a:rPr>
              <a:t>MGST3</a:t>
            </a:r>
            <a:r>
              <a:rPr lang="en-GB" sz="3600" b="1" dirty="0" smtClean="0">
                <a:solidFill>
                  <a:schemeClr val="bg1"/>
                </a:solidFill>
                <a:latin typeface="Arial" pitchFamily="34" charset="0"/>
                <a:cs typeface="Arial" pitchFamily="34" charset="0"/>
              </a:rPr>
              <a:t> gene.*</a:t>
            </a:r>
            <a:endParaRPr lang="en-GB" sz="3600" b="1" dirty="0">
              <a:solidFill>
                <a:schemeClr val="bg1"/>
              </a:solidFill>
              <a:latin typeface="Arial" pitchFamily="34" charset="0"/>
              <a:cs typeface="Arial" pitchFamily="34" charset="0"/>
            </a:endParaRPr>
          </a:p>
        </p:txBody>
      </p:sp>
      <p:sp>
        <p:nvSpPr>
          <p:cNvPr id="3" name="TextBox 2"/>
          <p:cNvSpPr txBox="1"/>
          <p:nvPr/>
        </p:nvSpPr>
        <p:spPr>
          <a:xfrm>
            <a:off x="827584" y="5445224"/>
            <a:ext cx="7560840" cy="738664"/>
          </a:xfrm>
          <a:prstGeom prst="rect">
            <a:avLst/>
          </a:prstGeom>
          <a:noFill/>
        </p:spPr>
        <p:txBody>
          <a:bodyPr wrap="square" rtlCol="0">
            <a:spAutoFit/>
          </a:bodyPr>
          <a:lstStyle/>
          <a:p>
            <a:r>
              <a:rPr lang="en-GB" sz="1400" b="1" dirty="0" smtClean="0">
                <a:solidFill>
                  <a:schemeClr val="bg1"/>
                </a:solidFill>
                <a:latin typeface="Arial" pitchFamily="34" charset="0"/>
                <a:cs typeface="Arial" pitchFamily="34" charset="0"/>
              </a:rPr>
              <a:t>*</a:t>
            </a:r>
            <a:r>
              <a:rPr lang="en-GB" sz="1400" b="1" dirty="0" err="1" smtClean="0">
                <a:solidFill>
                  <a:schemeClr val="bg1"/>
                </a:solidFill>
                <a:latin typeface="Arial" pitchFamily="34" charset="0"/>
                <a:cs typeface="Arial" pitchFamily="34" charset="0"/>
              </a:rPr>
              <a:t>Jakobsson</a:t>
            </a:r>
            <a:r>
              <a:rPr lang="en-GB" sz="1400" b="1" dirty="0" smtClean="0">
                <a:solidFill>
                  <a:schemeClr val="bg1"/>
                </a:solidFill>
                <a:latin typeface="Arial" pitchFamily="34" charset="0"/>
                <a:cs typeface="Arial" pitchFamily="34" charset="0"/>
              </a:rPr>
              <a:t> PJ, Mancini JA, </a:t>
            </a:r>
            <a:r>
              <a:rPr lang="en-GB" sz="1400" b="1" dirty="0" err="1" smtClean="0">
                <a:solidFill>
                  <a:schemeClr val="bg1"/>
                </a:solidFill>
                <a:latin typeface="Arial" pitchFamily="34" charset="0"/>
                <a:cs typeface="Arial" pitchFamily="34" charset="0"/>
              </a:rPr>
              <a:t>Riendeau</a:t>
            </a:r>
            <a:r>
              <a:rPr lang="en-GB" sz="1400" b="1" dirty="0" smtClean="0">
                <a:solidFill>
                  <a:schemeClr val="bg1"/>
                </a:solidFill>
                <a:latin typeface="Arial" pitchFamily="34" charset="0"/>
                <a:cs typeface="Arial" pitchFamily="34" charset="0"/>
              </a:rPr>
              <a:t> D, Ford-Hutchinson AW (Oct 1997). "Identification and characterization of a novel </a:t>
            </a:r>
            <a:r>
              <a:rPr lang="en-GB" sz="1400" b="1" dirty="0" err="1" smtClean="0">
                <a:solidFill>
                  <a:schemeClr val="bg1"/>
                </a:solidFill>
                <a:latin typeface="Arial" pitchFamily="34" charset="0"/>
                <a:cs typeface="Arial" pitchFamily="34" charset="0"/>
              </a:rPr>
              <a:t>microsomal</a:t>
            </a:r>
            <a:r>
              <a:rPr lang="en-GB" sz="1400" b="1" dirty="0" smtClean="0">
                <a:solidFill>
                  <a:schemeClr val="bg1"/>
                </a:solidFill>
                <a:latin typeface="Arial" pitchFamily="34" charset="0"/>
                <a:cs typeface="Arial" pitchFamily="34" charset="0"/>
              </a:rPr>
              <a:t> enzyme with glutathione-dependent </a:t>
            </a:r>
            <a:r>
              <a:rPr lang="en-GB" sz="1400" b="1" dirty="0" err="1" smtClean="0">
                <a:solidFill>
                  <a:schemeClr val="bg1"/>
                </a:solidFill>
                <a:latin typeface="Arial" pitchFamily="34" charset="0"/>
                <a:cs typeface="Arial" pitchFamily="34" charset="0"/>
              </a:rPr>
              <a:t>transferase</a:t>
            </a:r>
            <a:r>
              <a:rPr lang="en-GB" sz="1400" b="1" dirty="0" smtClean="0">
                <a:solidFill>
                  <a:schemeClr val="bg1"/>
                </a:solidFill>
                <a:latin typeface="Arial" pitchFamily="34" charset="0"/>
                <a:cs typeface="Arial" pitchFamily="34" charset="0"/>
              </a:rPr>
              <a:t> and </a:t>
            </a:r>
            <a:r>
              <a:rPr lang="en-GB" sz="1400" b="1" dirty="0" err="1" smtClean="0">
                <a:solidFill>
                  <a:schemeClr val="bg1"/>
                </a:solidFill>
                <a:latin typeface="Arial" pitchFamily="34" charset="0"/>
                <a:cs typeface="Arial" pitchFamily="34" charset="0"/>
              </a:rPr>
              <a:t>peroxidase</a:t>
            </a:r>
            <a:r>
              <a:rPr lang="en-GB" sz="1400" b="1" dirty="0" smtClean="0">
                <a:solidFill>
                  <a:schemeClr val="bg1"/>
                </a:solidFill>
                <a:latin typeface="Arial" pitchFamily="34" charset="0"/>
                <a:cs typeface="Arial" pitchFamily="34" charset="0"/>
              </a:rPr>
              <a:t> activities". </a:t>
            </a:r>
            <a:r>
              <a:rPr lang="en-GB" sz="1400" b="1" i="1" dirty="0" smtClean="0">
                <a:solidFill>
                  <a:schemeClr val="bg1"/>
                </a:solidFill>
                <a:latin typeface="Arial" pitchFamily="34" charset="0"/>
                <a:cs typeface="Arial" pitchFamily="34" charset="0"/>
              </a:rPr>
              <a:t>J </a:t>
            </a:r>
            <a:r>
              <a:rPr lang="en-GB" sz="1400" b="1" i="1" dirty="0" err="1" smtClean="0">
                <a:solidFill>
                  <a:schemeClr val="bg1"/>
                </a:solidFill>
                <a:latin typeface="Arial" pitchFamily="34" charset="0"/>
                <a:cs typeface="Arial" pitchFamily="34" charset="0"/>
              </a:rPr>
              <a:t>Biol</a:t>
            </a:r>
            <a:r>
              <a:rPr lang="en-GB" sz="1400" b="1" i="1" dirty="0" smtClean="0">
                <a:solidFill>
                  <a:schemeClr val="bg1"/>
                </a:solidFill>
                <a:latin typeface="Arial" pitchFamily="34" charset="0"/>
                <a:cs typeface="Arial" pitchFamily="34" charset="0"/>
              </a:rPr>
              <a:t> Chem</a:t>
            </a:r>
            <a:r>
              <a:rPr lang="en-GB" sz="1400" b="1" dirty="0" smtClean="0">
                <a:solidFill>
                  <a:schemeClr val="bg1"/>
                </a:solidFill>
                <a:latin typeface="Arial" pitchFamily="34" charset="0"/>
                <a:cs typeface="Arial" pitchFamily="34" charset="0"/>
              </a:rPr>
              <a:t>. 272(36): 22934–9. </a:t>
            </a:r>
            <a:endParaRPr lang="en-GB" sz="1400" b="1" dirty="0">
              <a:solidFill>
                <a:schemeClr val="bg1"/>
              </a:solidFill>
              <a:latin typeface="Arial" pitchFamily="34" charset="0"/>
              <a:cs typeface="Arial" pitchFamily="34" charset="0"/>
            </a:endParaRP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908720"/>
            <a:ext cx="7632848" cy="5078313"/>
          </a:xfrm>
          <a:prstGeom prst="rect">
            <a:avLst/>
          </a:prstGeom>
          <a:noFill/>
        </p:spPr>
        <p:txBody>
          <a:bodyPr wrap="square" rtlCol="0">
            <a:spAutoFit/>
          </a:bodyPr>
          <a:lstStyle/>
          <a:p>
            <a:r>
              <a:rPr lang="en-GB" sz="3600" b="1" dirty="0" smtClean="0">
                <a:solidFill>
                  <a:srgbClr val="FFFF00"/>
                </a:solidFill>
                <a:latin typeface="Arial" pitchFamily="34" charset="0"/>
                <a:cs typeface="Arial" pitchFamily="34" charset="0"/>
              </a:rPr>
              <a:t>The MAPEG </a:t>
            </a:r>
            <a:r>
              <a:rPr lang="en-GB" sz="3600" b="1" dirty="0" smtClean="0">
                <a:solidFill>
                  <a:schemeClr val="bg1"/>
                </a:solidFill>
                <a:latin typeface="Arial" pitchFamily="34" charset="0"/>
                <a:cs typeface="Arial" pitchFamily="34" charset="0"/>
              </a:rPr>
              <a:t>(Membrane-Associated Proteins in </a:t>
            </a:r>
            <a:r>
              <a:rPr lang="en-GB" sz="3600" b="1" dirty="0" err="1" smtClean="0">
                <a:solidFill>
                  <a:schemeClr val="bg1"/>
                </a:solidFill>
                <a:latin typeface="Arial" pitchFamily="34" charset="0"/>
                <a:cs typeface="Arial" pitchFamily="34" charset="0"/>
              </a:rPr>
              <a:t>Eicosanoid</a:t>
            </a:r>
            <a:r>
              <a:rPr lang="en-GB" sz="3600" b="1" dirty="0" smtClean="0">
                <a:solidFill>
                  <a:schemeClr val="bg1"/>
                </a:solidFill>
                <a:latin typeface="Arial" pitchFamily="34" charset="0"/>
                <a:cs typeface="Arial" pitchFamily="34" charset="0"/>
              </a:rPr>
              <a:t> and Glutathione metabolism) family consists of six human proteins, several of which are involved in the production of </a:t>
            </a:r>
            <a:r>
              <a:rPr lang="en-GB" sz="3600" b="1" dirty="0" err="1" smtClean="0">
                <a:solidFill>
                  <a:schemeClr val="bg1"/>
                </a:solidFill>
                <a:latin typeface="Arial" pitchFamily="34" charset="0"/>
                <a:cs typeface="Arial" pitchFamily="34" charset="0"/>
              </a:rPr>
              <a:t>leukotrienes</a:t>
            </a:r>
            <a:r>
              <a:rPr lang="en-GB" sz="3600" b="1" dirty="0" smtClean="0">
                <a:solidFill>
                  <a:schemeClr val="bg1"/>
                </a:solidFill>
                <a:latin typeface="Arial" pitchFamily="34" charset="0"/>
                <a:cs typeface="Arial" pitchFamily="34" charset="0"/>
              </a:rPr>
              <a:t> and prostaglandin E, important mediators of inflammation. </a:t>
            </a:r>
            <a:endParaRPr lang="en-GB" sz="3600" b="1" dirty="0">
              <a:solidFill>
                <a:schemeClr val="bg1"/>
              </a:solidFill>
              <a:latin typeface="Arial" pitchFamily="34" charset="0"/>
              <a:cs typeface="Arial" pitchFamily="34" charset="0"/>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827584" y="692696"/>
            <a:ext cx="7992888" cy="1754326"/>
          </a:xfrm>
          <a:prstGeom prst="rect">
            <a:avLst/>
          </a:prstGeom>
          <a:noFill/>
        </p:spPr>
        <p:txBody>
          <a:bodyPr wrap="square" rtlCol="0">
            <a:spAutoFit/>
          </a:bodyPr>
          <a:lstStyle/>
          <a:p>
            <a:r>
              <a:rPr lang="en-GB" sz="3600" b="1" dirty="0" smtClean="0">
                <a:solidFill>
                  <a:schemeClr val="bg1"/>
                </a:solidFill>
                <a:latin typeface="Arial" pitchFamily="34" charset="0"/>
                <a:cs typeface="Arial" pitchFamily="34" charset="0"/>
              </a:rPr>
              <a:t>My finding is that </a:t>
            </a:r>
            <a:r>
              <a:rPr lang="en-GB" sz="3600" b="1" dirty="0" smtClean="0">
                <a:solidFill>
                  <a:srgbClr val="FFFF00"/>
                </a:solidFill>
                <a:latin typeface="Arial" pitchFamily="34" charset="0"/>
                <a:cs typeface="Arial" pitchFamily="34" charset="0"/>
              </a:rPr>
              <a:t>COVID 19 </a:t>
            </a:r>
            <a:r>
              <a:rPr lang="en-GB" sz="3600" b="1" dirty="0" smtClean="0">
                <a:solidFill>
                  <a:schemeClr val="bg1"/>
                </a:solidFill>
                <a:latin typeface="Arial" pitchFamily="34" charset="0"/>
                <a:cs typeface="Arial" pitchFamily="34" charset="0"/>
              </a:rPr>
              <a:t>spectroscopic emission is at 633nm in the orange spectrum.</a:t>
            </a:r>
            <a:endParaRPr lang="en-GB" sz="3600" b="1" dirty="0">
              <a:solidFill>
                <a:schemeClr val="bg1"/>
              </a:solidFill>
              <a:latin typeface="Arial" pitchFamily="34" charset="0"/>
              <a:cs typeface="Arial" pitchFamily="34" charset="0"/>
            </a:endParaRPr>
          </a:p>
        </p:txBody>
      </p:sp>
      <p:pic>
        <p:nvPicPr>
          <p:cNvPr id="8" name="Picture 2"/>
          <p:cNvPicPr>
            <a:picLocks noChangeAspect="1" noChangeArrowheads="1"/>
          </p:cNvPicPr>
          <p:nvPr/>
        </p:nvPicPr>
        <p:blipFill>
          <a:blip r:embed="rId2" cstate="print"/>
          <a:srcRect/>
          <a:stretch>
            <a:fillRect/>
          </a:stretch>
        </p:blipFill>
        <p:spPr bwMode="auto">
          <a:xfrm>
            <a:off x="2195736" y="2564904"/>
            <a:ext cx="4486533" cy="2520280"/>
          </a:xfrm>
          <a:prstGeom prst="rect">
            <a:avLst/>
          </a:prstGeom>
          <a:noFill/>
          <a:ln w="9525">
            <a:noFill/>
            <a:miter lim="800000"/>
            <a:headEnd/>
            <a:tailEnd/>
          </a:ln>
        </p:spPr>
      </p:pic>
      <p:sp>
        <p:nvSpPr>
          <p:cNvPr id="9" name="TextBox 8"/>
          <p:cNvSpPr txBox="1"/>
          <p:nvPr/>
        </p:nvSpPr>
        <p:spPr>
          <a:xfrm>
            <a:off x="3059832" y="2492896"/>
            <a:ext cx="2880320" cy="369332"/>
          </a:xfrm>
          <a:prstGeom prst="rect">
            <a:avLst/>
          </a:prstGeom>
          <a:noFill/>
        </p:spPr>
        <p:txBody>
          <a:bodyPr wrap="square" rtlCol="0">
            <a:spAutoFit/>
          </a:bodyPr>
          <a:lstStyle/>
          <a:p>
            <a:pPr algn="ctr"/>
            <a:r>
              <a:rPr lang="en-GB" b="1" dirty="0" smtClean="0">
                <a:solidFill>
                  <a:schemeClr val="bg1"/>
                </a:solidFill>
                <a:latin typeface="Arial" pitchFamily="34" charset="0"/>
                <a:cs typeface="Arial" pitchFamily="34" charset="0"/>
              </a:rPr>
              <a:t>633nm</a:t>
            </a:r>
            <a:endParaRPr lang="en-GB" b="1" dirty="0">
              <a:solidFill>
                <a:schemeClr val="bg1"/>
              </a:solidFill>
              <a:latin typeface="Arial" pitchFamily="34" charset="0"/>
              <a:cs typeface="Arial" pitchFamily="34" charset="0"/>
            </a:endParaRPr>
          </a:p>
        </p:txBody>
      </p:sp>
      <p:sp>
        <p:nvSpPr>
          <p:cNvPr id="10" name="TextBox 9"/>
          <p:cNvSpPr txBox="1"/>
          <p:nvPr/>
        </p:nvSpPr>
        <p:spPr>
          <a:xfrm>
            <a:off x="683568" y="5373216"/>
            <a:ext cx="7704856" cy="923330"/>
          </a:xfrm>
          <a:prstGeom prst="rect">
            <a:avLst/>
          </a:prstGeom>
          <a:noFill/>
        </p:spPr>
        <p:txBody>
          <a:bodyPr wrap="square" rtlCol="0">
            <a:spAutoFit/>
          </a:bodyPr>
          <a:lstStyle/>
          <a:p>
            <a:r>
              <a:rPr lang="en-GB" b="1" dirty="0" smtClean="0">
                <a:solidFill>
                  <a:schemeClr val="bg1"/>
                </a:solidFill>
              </a:rPr>
              <a:t>You can print this off either on paper or best on an acetate sheet. If on paper place it coloured side down on the patient or patient looks at it.. This acetate is now available from Epigenetics Ltd www.epigenetics-international.com</a:t>
            </a:r>
            <a:endParaRPr lang="en-GB" b="1" dirty="0">
              <a:solidFill>
                <a:schemeClr val="bg1"/>
              </a:solidFill>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692696"/>
            <a:ext cx="7704856" cy="5078313"/>
          </a:xfrm>
          <a:prstGeom prst="rect">
            <a:avLst/>
          </a:prstGeom>
          <a:noFill/>
        </p:spPr>
        <p:txBody>
          <a:bodyPr wrap="square" rtlCol="0">
            <a:spAutoFit/>
          </a:bodyPr>
          <a:lstStyle/>
          <a:p>
            <a:r>
              <a:rPr lang="en-GB" sz="3600" b="1" dirty="0" smtClean="0">
                <a:solidFill>
                  <a:srgbClr val="FFFF00"/>
                </a:solidFill>
                <a:latin typeface="Arial" pitchFamily="34" charset="0"/>
                <a:cs typeface="Arial" pitchFamily="34" charset="0"/>
              </a:rPr>
              <a:t>This gene </a:t>
            </a:r>
            <a:r>
              <a:rPr lang="en-GB" sz="3600" b="1" dirty="0" smtClean="0">
                <a:solidFill>
                  <a:schemeClr val="bg1"/>
                </a:solidFill>
                <a:latin typeface="Arial" pitchFamily="34" charset="0"/>
                <a:cs typeface="Arial" pitchFamily="34" charset="0"/>
              </a:rPr>
              <a:t>encodes an enzyme that catalyzes the conjugation of </a:t>
            </a:r>
            <a:r>
              <a:rPr lang="en-GB" sz="3600" b="1" dirty="0" err="1" smtClean="0">
                <a:solidFill>
                  <a:schemeClr val="bg1"/>
                </a:solidFill>
                <a:latin typeface="Arial" pitchFamily="34" charset="0"/>
                <a:cs typeface="Arial" pitchFamily="34" charset="0"/>
              </a:rPr>
              <a:t>leukotriene</a:t>
            </a:r>
            <a:r>
              <a:rPr lang="en-GB" sz="3600" b="1" dirty="0" smtClean="0">
                <a:solidFill>
                  <a:schemeClr val="bg1"/>
                </a:solidFill>
                <a:latin typeface="Arial" pitchFamily="34" charset="0"/>
                <a:cs typeface="Arial" pitchFamily="34" charset="0"/>
              </a:rPr>
              <a:t> A4 and reduced glutathione to produce </a:t>
            </a:r>
            <a:r>
              <a:rPr lang="en-GB" sz="3600" b="1" dirty="0" err="1" smtClean="0">
                <a:solidFill>
                  <a:schemeClr val="bg1"/>
                </a:solidFill>
                <a:latin typeface="Arial" pitchFamily="34" charset="0"/>
                <a:cs typeface="Arial" pitchFamily="34" charset="0"/>
              </a:rPr>
              <a:t>leukotriene</a:t>
            </a:r>
            <a:r>
              <a:rPr lang="en-GB" sz="3600" b="1" dirty="0" smtClean="0">
                <a:solidFill>
                  <a:schemeClr val="bg1"/>
                </a:solidFill>
                <a:latin typeface="Arial" pitchFamily="34" charset="0"/>
                <a:cs typeface="Arial" pitchFamily="34" charset="0"/>
              </a:rPr>
              <a:t> C4. </a:t>
            </a:r>
          </a:p>
          <a:p>
            <a:r>
              <a:rPr lang="en-GB" sz="3600" b="1" dirty="0" smtClean="0">
                <a:solidFill>
                  <a:schemeClr val="bg1"/>
                </a:solidFill>
                <a:latin typeface="Arial" pitchFamily="34" charset="0"/>
                <a:cs typeface="Arial" pitchFamily="34" charset="0"/>
              </a:rPr>
              <a:t>This enzyme also demonstrates glutathione-dependent </a:t>
            </a:r>
            <a:r>
              <a:rPr lang="en-GB" sz="3600" b="1" dirty="0" err="1" smtClean="0">
                <a:solidFill>
                  <a:schemeClr val="bg1"/>
                </a:solidFill>
                <a:latin typeface="Arial" pitchFamily="34" charset="0"/>
                <a:cs typeface="Arial" pitchFamily="34" charset="0"/>
              </a:rPr>
              <a:t>peroxidase</a:t>
            </a:r>
            <a:r>
              <a:rPr lang="en-GB" sz="3600" b="1" dirty="0" smtClean="0">
                <a:solidFill>
                  <a:schemeClr val="bg1"/>
                </a:solidFill>
                <a:latin typeface="Arial" pitchFamily="34" charset="0"/>
                <a:cs typeface="Arial" pitchFamily="34" charset="0"/>
              </a:rPr>
              <a:t> activity towards lipid hydroperoxides.</a:t>
            </a:r>
            <a:r>
              <a:rPr lang="en-GB" sz="3600" b="1" baseline="30000" dirty="0" smtClean="0">
                <a:solidFill>
                  <a:schemeClr val="bg1"/>
                </a:solidFill>
                <a:latin typeface="Arial" pitchFamily="34" charset="0"/>
                <a:cs typeface="Arial" pitchFamily="34" charset="0"/>
              </a:rPr>
              <a:t>*</a:t>
            </a:r>
            <a:endParaRPr lang="en-GB" sz="3600" b="1" dirty="0">
              <a:solidFill>
                <a:schemeClr val="bg1"/>
              </a:solidFill>
              <a:latin typeface="Arial" pitchFamily="34" charset="0"/>
              <a:cs typeface="Arial" pitchFamily="34" charset="0"/>
            </a:endParaRPr>
          </a:p>
        </p:txBody>
      </p:sp>
      <p:sp>
        <p:nvSpPr>
          <p:cNvPr id="3" name="TextBox 2"/>
          <p:cNvSpPr txBox="1"/>
          <p:nvPr/>
        </p:nvSpPr>
        <p:spPr>
          <a:xfrm>
            <a:off x="827584" y="5877272"/>
            <a:ext cx="7272808" cy="307777"/>
          </a:xfrm>
          <a:prstGeom prst="rect">
            <a:avLst/>
          </a:prstGeom>
          <a:noFill/>
        </p:spPr>
        <p:txBody>
          <a:bodyPr wrap="square" rtlCol="0">
            <a:spAutoFit/>
          </a:bodyPr>
          <a:lstStyle/>
          <a:p>
            <a:r>
              <a:rPr lang="en-GB" sz="1400" b="1" u="sng" dirty="0" smtClean="0">
                <a:solidFill>
                  <a:schemeClr val="bg1"/>
                </a:solidFill>
                <a:latin typeface="Arial" pitchFamily="34" charset="0"/>
                <a:cs typeface="Arial" pitchFamily="34" charset="0"/>
              </a:rPr>
              <a:t>*"</a:t>
            </a:r>
            <a:r>
              <a:rPr lang="en-GB" sz="1400" b="1" u="sng" dirty="0" err="1" smtClean="0">
                <a:solidFill>
                  <a:schemeClr val="bg1"/>
                </a:solidFill>
                <a:latin typeface="Arial" pitchFamily="34" charset="0"/>
                <a:cs typeface="Arial" pitchFamily="34" charset="0"/>
              </a:rPr>
              <a:t>Entrez</a:t>
            </a:r>
            <a:r>
              <a:rPr lang="en-GB" sz="1400" b="1" u="sng" dirty="0" smtClean="0">
                <a:solidFill>
                  <a:schemeClr val="bg1"/>
                </a:solidFill>
                <a:latin typeface="Arial" pitchFamily="34" charset="0"/>
                <a:cs typeface="Arial" pitchFamily="34" charset="0"/>
              </a:rPr>
              <a:t> Gene: MGST3 </a:t>
            </a:r>
            <a:r>
              <a:rPr lang="en-GB" sz="1400" b="1" u="sng" dirty="0" err="1" smtClean="0">
                <a:solidFill>
                  <a:schemeClr val="bg1"/>
                </a:solidFill>
                <a:latin typeface="Arial" pitchFamily="34" charset="0"/>
                <a:cs typeface="Arial" pitchFamily="34" charset="0"/>
              </a:rPr>
              <a:t>microsomal</a:t>
            </a:r>
            <a:r>
              <a:rPr lang="en-GB" sz="1400" b="1" u="sng" dirty="0" smtClean="0">
                <a:solidFill>
                  <a:schemeClr val="bg1"/>
                </a:solidFill>
                <a:latin typeface="Arial" pitchFamily="34" charset="0"/>
                <a:cs typeface="Arial" pitchFamily="34" charset="0"/>
              </a:rPr>
              <a:t> glutathione S-</a:t>
            </a:r>
            <a:r>
              <a:rPr lang="en-GB" sz="1400" b="1" u="sng" dirty="0" err="1" smtClean="0">
                <a:solidFill>
                  <a:schemeClr val="bg1"/>
                </a:solidFill>
                <a:latin typeface="Arial" pitchFamily="34" charset="0"/>
                <a:cs typeface="Arial" pitchFamily="34" charset="0"/>
              </a:rPr>
              <a:t>transferase</a:t>
            </a:r>
            <a:r>
              <a:rPr lang="en-GB" sz="1400" b="1" u="sng" dirty="0" smtClean="0">
                <a:solidFill>
                  <a:schemeClr val="bg1"/>
                </a:solidFill>
                <a:latin typeface="Arial" pitchFamily="34" charset="0"/>
                <a:cs typeface="Arial" pitchFamily="34" charset="0"/>
              </a:rPr>
              <a:t> 3"</a:t>
            </a:r>
            <a:endParaRPr lang="en-GB" sz="1400" b="1" dirty="0">
              <a:solidFill>
                <a:schemeClr val="bg1"/>
              </a:solidFill>
              <a:latin typeface="Arial" pitchFamily="34" charset="0"/>
              <a:cs typeface="Arial" pitchFamily="34" charset="0"/>
            </a:endParaRPr>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11560" y="476672"/>
            <a:ext cx="7920880" cy="58326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683568" y="5851394"/>
            <a:ext cx="7848872" cy="523220"/>
          </a:xfrm>
          <a:prstGeom prst="rect">
            <a:avLst/>
          </a:prstGeom>
          <a:noFill/>
        </p:spPr>
        <p:txBody>
          <a:bodyPr wrap="square" rtlCol="0">
            <a:spAutoFit/>
          </a:bodyPr>
          <a:lstStyle/>
          <a:p>
            <a:r>
              <a:rPr lang="en-GB" sz="1400" b="1" dirty="0" smtClean="0"/>
              <a:t>By </a:t>
            </a:r>
            <a:r>
              <a:rPr lang="en-GB" sz="1400" b="1" dirty="0" err="1" smtClean="0"/>
              <a:t>Jfdwolff</a:t>
            </a:r>
            <a:r>
              <a:rPr lang="en-GB" sz="1400" b="1" dirty="0" smtClean="0"/>
              <a:t>, whitespace removed by </a:t>
            </a:r>
            <a:r>
              <a:rPr lang="en-GB" sz="1400" b="1" dirty="0" err="1" smtClean="0"/>
              <a:t>Fvasconcellos</a:t>
            </a:r>
            <a:r>
              <a:rPr lang="en-GB" sz="1400" b="1" dirty="0" smtClean="0"/>
              <a:t> - w:Image:Eicosanoid_synthesis.png, CC BY-SA 3.0, https://commons.wikimedia.org/w/index.php?curid=1619077</a:t>
            </a:r>
            <a:endParaRPr lang="en-GB" sz="1400" b="1" dirty="0"/>
          </a:p>
        </p:txBody>
      </p:sp>
      <p:pic>
        <p:nvPicPr>
          <p:cNvPr id="1026" name="Picture 2"/>
          <p:cNvPicPr>
            <a:picLocks noChangeAspect="1" noChangeArrowheads="1"/>
          </p:cNvPicPr>
          <p:nvPr/>
        </p:nvPicPr>
        <p:blipFill>
          <a:blip r:embed="rId2" cstate="print"/>
          <a:srcRect/>
          <a:stretch>
            <a:fillRect/>
          </a:stretch>
        </p:blipFill>
        <p:spPr bwMode="auto">
          <a:xfrm>
            <a:off x="1271518" y="548680"/>
            <a:ext cx="6143695" cy="5361583"/>
          </a:xfrm>
          <a:prstGeom prst="rect">
            <a:avLst/>
          </a:prstGeom>
          <a:noFill/>
          <a:ln w="9525">
            <a:noFill/>
            <a:miter lim="800000"/>
            <a:headEnd/>
            <a:tailEnd/>
          </a:ln>
        </p:spPr>
      </p:pic>
      <p:sp>
        <p:nvSpPr>
          <p:cNvPr id="4" name="TextBox 3"/>
          <p:cNvSpPr txBox="1"/>
          <p:nvPr/>
        </p:nvSpPr>
        <p:spPr>
          <a:xfrm>
            <a:off x="4716016" y="548680"/>
            <a:ext cx="2664296" cy="954107"/>
          </a:xfrm>
          <a:prstGeom prst="rect">
            <a:avLst/>
          </a:prstGeom>
          <a:noFill/>
        </p:spPr>
        <p:txBody>
          <a:bodyPr wrap="square" rtlCol="0">
            <a:spAutoFit/>
          </a:bodyPr>
          <a:lstStyle/>
          <a:p>
            <a:r>
              <a:rPr lang="en-GB" sz="2800" b="1" dirty="0" err="1" smtClean="0">
                <a:solidFill>
                  <a:srgbClr val="FF0000"/>
                </a:solidFill>
                <a:latin typeface="Arial" pitchFamily="34" charset="0"/>
                <a:cs typeface="Arial" pitchFamily="34" charset="0"/>
              </a:rPr>
              <a:t>Leukotriene</a:t>
            </a:r>
            <a:r>
              <a:rPr lang="en-GB" sz="2800" b="1" dirty="0" smtClean="0">
                <a:solidFill>
                  <a:srgbClr val="FF0000"/>
                </a:solidFill>
                <a:latin typeface="Arial" pitchFamily="34" charset="0"/>
                <a:cs typeface="Arial" pitchFamily="34" charset="0"/>
              </a:rPr>
              <a:t> synthesis</a:t>
            </a:r>
            <a:endParaRPr lang="en-GB" sz="2800" b="1" dirty="0">
              <a:solidFill>
                <a:srgbClr val="FF0000"/>
              </a:solidFill>
              <a:latin typeface="Arial" pitchFamily="34" charset="0"/>
              <a:cs typeface="Arial" pitchFamily="34" charset="0"/>
            </a:endParaRPr>
          </a:p>
        </p:txBody>
      </p:sp>
      <p:sp>
        <p:nvSpPr>
          <p:cNvPr id="5" name="Oval 4"/>
          <p:cNvSpPr/>
          <p:nvPr/>
        </p:nvSpPr>
        <p:spPr>
          <a:xfrm>
            <a:off x="6084168" y="3031456"/>
            <a:ext cx="1296144" cy="504056"/>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4932040" y="3356992"/>
            <a:ext cx="1224136" cy="276999"/>
          </a:xfrm>
          <a:prstGeom prst="rect">
            <a:avLst/>
          </a:prstGeom>
          <a:noFill/>
        </p:spPr>
        <p:txBody>
          <a:bodyPr wrap="square" rtlCol="0">
            <a:spAutoFit/>
          </a:bodyPr>
          <a:lstStyle/>
          <a:p>
            <a:r>
              <a:rPr lang="en-GB" sz="1200" b="1" dirty="0" smtClean="0">
                <a:solidFill>
                  <a:srgbClr val="FF0000"/>
                </a:solidFill>
                <a:latin typeface="Arial" pitchFamily="34" charset="0"/>
                <a:cs typeface="Arial" pitchFamily="34" charset="0"/>
              </a:rPr>
              <a:t>Cry1Ac toxin?</a:t>
            </a:r>
            <a:endParaRPr lang="en-GB" sz="1200" dirty="0">
              <a:solidFill>
                <a:srgbClr val="FF0000"/>
              </a:solidFill>
            </a:endParaRPr>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620688"/>
            <a:ext cx="7704856" cy="5632311"/>
          </a:xfrm>
          <a:prstGeom prst="rect">
            <a:avLst/>
          </a:prstGeom>
          <a:noFill/>
        </p:spPr>
        <p:txBody>
          <a:bodyPr wrap="square" rtlCol="0">
            <a:spAutoFit/>
          </a:bodyPr>
          <a:lstStyle/>
          <a:p>
            <a:r>
              <a:rPr lang="en-GB" sz="3600" b="1" dirty="0" smtClean="0">
                <a:solidFill>
                  <a:schemeClr val="bg1"/>
                </a:solidFill>
                <a:latin typeface="Arial" pitchFamily="34" charset="0"/>
                <a:cs typeface="Arial" pitchFamily="34" charset="0"/>
              </a:rPr>
              <a:t>Note that if </a:t>
            </a:r>
            <a:r>
              <a:rPr lang="en-GB" sz="3600" b="1" dirty="0" smtClean="0">
                <a:solidFill>
                  <a:srgbClr val="FFFF00"/>
                </a:solidFill>
                <a:latin typeface="Arial" pitchFamily="34" charset="0"/>
                <a:cs typeface="Arial" pitchFamily="34" charset="0"/>
              </a:rPr>
              <a:t>CryA1 toxin </a:t>
            </a:r>
            <a:r>
              <a:rPr lang="en-GB" sz="3600" b="1" dirty="0" smtClean="0">
                <a:solidFill>
                  <a:schemeClr val="bg1"/>
                </a:solidFill>
                <a:latin typeface="Arial" pitchFamily="34" charset="0"/>
                <a:cs typeface="Arial" pitchFamily="34" charset="0"/>
              </a:rPr>
              <a:t>is detoxified by conjugation to Glutathione via  Glutathione-s-</a:t>
            </a:r>
            <a:r>
              <a:rPr lang="en-GB" sz="3600" b="1" dirty="0" err="1" smtClean="0">
                <a:solidFill>
                  <a:schemeClr val="bg1"/>
                </a:solidFill>
                <a:latin typeface="Arial" pitchFamily="34" charset="0"/>
                <a:cs typeface="Arial" pitchFamily="34" charset="0"/>
              </a:rPr>
              <a:t>transferase</a:t>
            </a:r>
            <a:r>
              <a:rPr lang="en-GB" sz="3600" b="1" dirty="0" smtClean="0">
                <a:solidFill>
                  <a:schemeClr val="bg1"/>
                </a:solidFill>
                <a:latin typeface="Arial" pitchFamily="34" charset="0"/>
                <a:cs typeface="Arial" pitchFamily="34" charset="0"/>
              </a:rPr>
              <a:t> there will be less Glutathione-s-</a:t>
            </a:r>
            <a:r>
              <a:rPr lang="en-GB" sz="3600" b="1" dirty="0" err="1" smtClean="0">
                <a:solidFill>
                  <a:schemeClr val="bg1"/>
                </a:solidFill>
                <a:latin typeface="Arial" pitchFamily="34" charset="0"/>
                <a:cs typeface="Arial" pitchFamily="34" charset="0"/>
              </a:rPr>
              <a:t>tranferase</a:t>
            </a:r>
            <a:r>
              <a:rPr lang="en-GB" sz="3600" b="1" dirty="0" smtClean="0">
                <a:solidFill>
                  <a:schemeClr val="bg1"/>
                </a:solidFill>
                <a:latin typeface="Arial" pitchFamily="34" charset="0"/>
                <a:cs typeface="Arial" pitchFamily="34" charset="0"/>
              </a:rPr>
              <a:t> available and so </a:t>
            </a:r>
            <a:r>
              <a:rPr lang="en-GB" sz="3600" b="1" dirty="0" err="1" smtClean="0">
                <a:solidFill>
                  <a:schemeClr val="bg1"/>
                </a:solidFill>
                <a:latin typeface="Arial" pitchFamily="34" charset="0"/>
                <a:cs typeface="Arial" pitchFamily="34" charset="0"/>
              </a:rPr>
              <a:t>leukotriene</a:t>
            </a:r>
            <a:r>
              <a:rPr lang="en-GB" sz="3600" b="1" dirty="0" smtClean="0">
                <a:solidFill>
                  <a:schemeClr val="bg1"/>
                </a:solidFill>
                <a:latin typeface="Arial" pitchFamily="34" charset="0"/>
                <a:cs typeface="Arial" pitchFamily="34" charset="0"/>
              </a:rPr>
              <a:t> A4 will be shunted to the formation of </a:t>
            </a:r>
            <a:r>
              <a:rPr lang="en-GB" sz="3600" b="1" dirty="0" err="1" smtClean="0">
                <a:solidFill>
                  <a:schemeClr val="bg1"/>
                </a:solidFill>
                <a:latin typeface="Arial" pitchFamily="34" charset="0"/>
                <a:cs typeface="Arial" pitchFamily="34" charset="0"/>
              </a:rPr>
              <a:t>leukotriene</a:t>
            </a:r>
            <a:r>
              <a:rPr lang="en-GB" sz="3600" b="1" dirty="0" smtClean="0">
                <a:solidFill>
                  <a:schemeClr val="bg1"/>
                </a:solidFill>
                <a:latin typeface="Arial" pitchFamily="34" charset="0"/>
                <a:cs typeface="Arial" pitchFamily="34" charset="0"/>
              </a:rPr>
              <a:t> B4 the most inflammatory of all chemical mediators. </a:t>
            </a:r>
            <a:endParaRPr lang="en-GB" sz="3600" b="1" dirty="0">
              <a:solidFill>
                <a:schemeClr val="bg1"/>
              </a:solidFill>
              <a:latin typeface="Arial" pitchFamily="34" charset="0"/>
              <a:cs typeface="Arial" pitchFamily="34" charset="0"/>
            </a:endParaRPr>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1196752"/>
            <a:ext cx="7632848" cy="4524315"/>
          </a:xfrm>
          <a:prstGeom prst="rect">
            <a:avLst/>
          </a:prstGeom>
          <a:noFill/>
        </p:spPr>
        <p:txBody>
          <a:bodyPr wrap="square" rtlCol="0">
            <a:spAutoFit/>
          </a:bodyPr>
          <a:lstStyle/>
          <a:p>
            <a:r>
              <a:rPr lang="en-GB" sz="3600" b="1" dirty="0" err="1" smtClean="0">
                <a:solidFill>
                  <a:srgbClr val="FFFF00"/>
                </a:solidFill>
                <a:latin typeface="Arial" pitchFamily="34" charset="0"/>
                <a:cs typeface="Arial" pitchFamily="34" charset="0"/>
              </a:rPr>
              <a:t>Leukotriene</a:t>
            </a:r>
            <a:r>
              <a:rPr lang="en-GB" sz="3600" b="1" dirty="0" smtClean="0">
                <a:solidFill>
                  <a:srgbClr val="FFFF00"/>
                </a:solidFill>
                <a:latin typeface="Arial" pitchFamily="34" charset="0"/>
                <a:cs typeface="Arial" pitchFamily="34" charset="0"/>
              </a:rPr>
              <a:t> B4  </a:t>
            </a:r>
            <a:r>
              <a:rPr lang="en-GB" sz="3600" b="1" dirty="0" smtClean="0">
                <a:solidFill>
                  <a:schemeClr val="bg1"/>
                </a:solidFill>
                <a:latin typeface="Arial" pitchFamily="34" charset="0"/>
                <a:cs typeface="Arial" pitchFamily="34" charset="0"/>
              </a:rPr>
              <a:t>is synthesized </a:t>
            </a:r>
            <a:r>
              <a:rPr lang="en-GB" sz="3600" b="1" i="1" dirty="0" smtClean="0">
                <a:solidFill>
                  <a:schemeClr val="bg1"/>
                </a:solidFill>
                <a:latin typeface="Arial" pitchFamily="34" charset="0"/>
                <a:cs typeface="Arial" pitchFamily="34" charset="0"/>
              </a:rPr>
              <a:t>in vivo</a:t>
            </a:r>
            <a:r>
              <a:rPr lang="en-GB" sz="3600" b="1" dirty="0" smtClean="0">
                <a:solidFill>
                  <a:schemeClr val="bg1"/>
                </a:solidFill>
                <a:latin typeface="Arial" pitchFamily="34" charset="0"/>
                <a:cs typeface="Arial" pitchFamily="34" charset="0"/>
              </a:rPr>
              <a:t> from </a:t>
            </a:r>
            <a:r>
              <a:rPr lang="en-GB" sz="3600" b="1" dirty="0" err="1" smtClean="0">
                <a:solidFill>
                  <a:schemeClr val="bg1"/>
                </a:solidFill>
                <a:latin typeface="Arial" pitchFamily="34" charset="0"/>
                <a:cs typeface="Arial" pitchFamily="34" charset="0"/>
              </a:rPr>
              <a:t>Leukotriene</a:t>
            </a:r>
            <a:r>
              <a:rPr lang="en-GB" sz="3600" b="1" dirty="0" smtClean="0">
                <a:solidFill>
                  <a:schemeClr val="bg1"/>
                </a:solidFill>
                <a:latin typeface="Arial" pitchFamily="34" charset="0"/>
                <a:cs typeface="Arial" pitchFamily="34" charset="0"/>
              </a:rPr>
              <a:t> A4.</a:t>
            </a:r>
          </a:p>
          <a:p>
            <a:r>
              <a:rPr lang="en-GB" sz="3600" b="1" dirty="0" smtClean="0">
                <a:solidFill>
                  <a:schemeClr val="bg1"/>
                </a:solidFill>
                <a:latin typeface="Arial" pitchFamily="34" charset="0"/>
                <a:cs typeface="Arial" pitchFamily="34" charset="0"/>
              </a:rPr>
              <a:t>Its primary function is to recruit </a:t>
            </a:r>
            <a:r>
              <a:rPr lang="en-GB" sz="3600" b="1" dirty="0" err="1" smtClean="0">
                <a:solidFill>
                  <a:schemeClr val="bg1"/>
                </a:solidFill>
                <a:latin typeface="Arial" pitchFamily="34" charset="0"/>
                <a:cs typeface="Arial" pitchFamily="34" charset="0"/>
              </a:rPr>
              <a:t>neutrophils</a:t>
            </a:r>
            <a:r>
              <a:rPr lang="en-GB" sz="3600" b="1" dirty="0" smtClean="0">
                <a:solidFill>
                  <a:schemeClr val="bg1"/>
                </a:solidFill>
                <a:latin typeface="Arial" pitchFamily="34" charset="0"/>
                <a:cs typeface="Arial" pitchFamily="34" charset="0"/>
              </a:rPr>
              <a:t> to areas of tissue damage, though it also helps promote the production of inflammatory cytokines by various immune cells. </a:t>
            </a:r>
            <a:endParaRPr lang="en-GB" sz="3600" b="1" dirty="0">
              <a:solidFill>
                <a:schemeClr val="bg1"/>
              </a:solidFill>
              <a:latin typeface="Arial" pitchFamily="34" charset="0"/>
              <a:cs typeface="Arial" pitchFamily="34" charset="0"/>
            </a:endParaRPr>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1484784"/>
            <a:ext cx="7488832" cy="2862322"/>
          </a:xfrm>
          <a:prstGeom prst="rect">
            <a:avLst/>
          </a:prstGeom>
          <a:noFill/>
        </p:spPr>
        <p:txBody>
          <a:bodyPr wrap="square" rtlCol="0">
            <a:spAutoFit/>
          </a:bodyPr>
          <a:lstStyle/>
          <a:p>
            <a:r>
              <a:rPr lang="en-GB" sz="3600" b="1" dirty="0" smtClean="0">
                <a:solidFill>
                  <a:schemeClr val="bg1"/>
                </a:solidFill>
                <a:latin typeface="Arial" pitchFamily="34" charset="0"/>
                <a:cs typeface="Arial" pitchFamily="34" charset="0"/>
              </a:rPr>
              <a:t>Drugs that block the actions of </a:t>
            </a:r>
            <a:r>
              <a:rPr lang="en-GB" sz="3600" b="1" dirty="0" err="1" smtClean="0">
                <a:solidFill>
                  <a:srgbClr val="FFFF00"/>
                </a:solidFill>
                <a:latin typeface="Arial" pitchFamily="34" charset="0"/>
                <a:cs typeface="Arial" pitchFamily="34" charset="0"/>
              </a:rPr>
              <a:t>Leukotriene</a:t>
            </a:r>
            <a:r>
              <a:rPr lang="en-GB" sz="3600" b="1" dirty="0" smtClean="0">
                <a:solidFill>
                  <a:srgbClr val="FFFF00"/>
                </a:solidFill>
                <a:latin typeface="Arial" pitchFamily="34" charset="0"/>
                <a:cs typeface="Arial" pitchFamily="34" charset="0"/>
              </a:rPr>
              <a:t> B4</a:t>
            </a:r>
            <a:r>
              <a:rPr lang="en-GB" sz="3600" b="1" dirty="0" smtClean="0">
                <a:solidFill>
                  <a:schemeClr val="bg1"/>
                </a:solidFill>
                <a:latin typeface="Arial" pitchFamily="34" charset="0"/>
                <a:cs typeface="Arial" pitchFamily="34" charset="0"/>
              </a:rPr>
              <a:t> have shown some efficacy in slowing the progression of </a:t>
            </a:r>
            <a:r>
              <a:rPr lang="en-GB" sz="3600" b="1" dirty="0" err="1" smtClean="0">
                <a:solidFill>
                  <a:schemeClr val="bg1"/>
                </a:solidFill>
                <a:latin typeface="Arial" pitchFamily="34" charset="0"/>
                <a:cs typeface="Arial" pitchFamily="34" charset="0"/>
              </a:rPr>
              <a:t>neutrophil</a:t>
            </a:r>
            <a:r>
              <a:rPr lang="en-GB" sz="3600" b="1" dirty="0" smtClean="0">
                <a:solidFill>
                  <a:schemeClr val="bg1"/>
                </a:solidFill>
                <a:latin typeface="Arial" pitchFamily="34" charset="0"/>
                <a:cs typeface="Arial" pitchFamily="34" charset="0"/>
              </a:rPr>
              <a:t>-mediated diseases.*</a:t>
            </a:r>
            <a:endParaRPr lang="en-GB" sz="3600" b="1" dirty="0">
              <a:solidFill>
                <a:schemeClr val="bg1"/>
              </a:solidFill>
              <a:latin typeface="Arial" pitchFamily="34" charset="0"/>
              <a:cs typeface="Arial" pitchFamily="34" charset="0"/>
            </a:endParaRPr>
          </a:p>
        </p:txBody>
      </p:sp>
      <p:sp>
        <p:nvSpPr>
          <p:cNvPr id="3" name="TextBox 2"/>
          <p:cNvSpPr txBox="1"/>
          <p:nvPr/>
        </p:nvSpPr>
        <p:spPr>
          <a:xfrm>
            <a:off x="827584" y="5589240"/>
            <a:ext cx="7488832" cy="523220"/>
          </a:xfrm>
          <a:prstGeom prst="rect">
            <a:avLst/>
          </a:prstGeom>
          <a:noFill/>
        </p:spPr>
        <p:txBody>
          <a:bodyPr wrap="square" rtlCol="0">
            <a:spAutoFit/>
          </a:bodyPr>
          <a:lstStyle/>
          <a:p>
            <a:r>
              <a:rPr lang="en-GB" sz="1400" b="1" dirty="0" smtClean="0">
                <a:solidFill>
                  <a:schemeClr val="bg1"/>
                </a:solidFill>
                <a:latin typeface="Arial" pitchFamily="34" charset="0"/>
                <a:cs typeface="Arial" pitchFamily="34" charset="0"/>
              </a:rPr>
              <a:t>*Crooks, S.W; </a:t>
            </a:r>
            <a:r>
              <a:rPr lang="en-GB" sz="1400" b="1" dirty="0" err="1" smtClean="0">
                <a:solidFill>
                  <a:schemeClr val="bg1"/>
                </a:solidFill>
                <a:latin typeface="Arial" pitchFamily="34" charset="0"/>
                <a:cs typeface="Arial" pitchFamily="34" charset="0"/>
              </a:rPr>
              <a:t>Stockley</a:t>
            </a:r>
            <a:r>
              <a:rPr lang="en-GB" sz="1400" b="1" dirty="0" smtClean="0">
                <a:solidFill>
                  <a:schemeClr val="bg1"/>
                </a:solidFill>
                <a:latin typeface="Arial" pitchFamily="34" charset="0"/>
                <a:cs typeface="Arial" pitchFamily="34" charset="0"/>
              </a:rPr>
              <a:t>, R.A (1998). "</a:t>
            </a:r>
            <a:r>
              <a:rPr lang="en-GB" sz="1400" b="1" dirty="0" err="1" smtClean="0">
                <a:solidFill>
                  <a:schemeClr val="bg1"/>
                </a:solidFill>
                <a:latin typeface="Arial" pitchFamily="34" charset="0"/>
                <a:cs typeface="Arial" pitchFamily="34" charset="0"/>
              </a:rPr>
              <a:t>Leukotriene</a:t>
            </a:r>
            <a:r>
              <a:rPr lang="en-GB" sz="1400" b="1" dirty="0" smtClean="0">
                <a:solidFill>
                  <a:schemeClr val="bg1"/>
                </a:solidFill>
                <a:latin typeface="Arial" pitchFamily="34" charset="0"/>
                <a:cs typeface="Arial" pitchFamily="34" charset="0"/>
              </a:rPr>
              <a:t> B4". </a:t>
            </a:r>
            <a:r>
              <a:rPr lang="en-GB" sz="1400" b="1" i="1" dirty="0" smtClean="0">
                <a:solidFill>
                  <a:schemeClr val="bg1"/>
                </a:solidFill>
                <a:latin typeface="Arial" pitchFamily="34" charset="0"/>
                <a:cs typeface="Arial" pitchFamily="34" charset="0"/>
              </a:rPr>
              <a:t>The International Journal of Biochemistry &amp; Cell Biology</a:t>
            </a:r>
            <a:r>
              <a:rPr lang="en-GB" sz="1400" b="1" dirty="0" smtClean="0">
                <a:solidFill>
                  <a:schemeClr val="bg1"/>
                </a:solidFill>
                <a:latin typeface="Arial" pitchFamily="34" charset="0"/>
                <a:cs typeface="Arial" pitchFamily="34" charset="0"/>
              </a:rPr>
              <a:t>. 30 (2): 173–8. </a:t>
            </a:r>
            <a:endParaRPr lang="en-GB" sz="1400" b="1" dirty="0">
              <a:solidFill>
                <a:schemeClr val="bg1"/>
              </a:solidFill>
              <a:latin typeface="Arial" pitchFamily="34" charset="0"/>
              <a:cs typeface="Arial" pitchFamily="34" charset="0"/>
            </a:endParaRPr>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692696"/>
            <a:ext cx="7776864" cy="4524315"/>
          </a:xfrm>
          <a:prstGeom prst="rect">
            <a:avLst/>
          </a:prstGeom>
          <a:noFill/>
        </p:spPr>
        <p:txBody>
          <a:bodyPr wrap="square" rtlCol="0">
            <a:spAutoFit/>
          </a:bodyPr>
          <a:lstStyle/>
          <a:p>
            <a:r>
              <a:rPr lang="en-GB" sz="3600" b="1" dirty="0" smtClean="0">
                <a:solidFill>
                  <a:srgbClr val="FFFF00"/>
                </a:solidFill>
                <a:latin typeface="Arial" pitchFamily="34" charset="0"/>
                <a:cs typeface="Arial" pitchFamily="34" charset="0"/>
              </a:rPr>
              <a:t>Cytokine Storm Syndrome </a:t>
            </a:r>
            <a:r>
              <a:rPr lang="en-GB" sz="3600" b="1" dirty="0" smtClean="0">
                <a:solidFill>
                  <a:schemeClr val="bg1"/>
                </a:solidFill>
                <a:latin typeface="Arial" pitchFamily="34" charset="0"/>
                <a:cs typeface="Arial" pitchFamily="34" charset="0"/>
              </a:rPr>
              <a:t>is a form of systemic inflammatory response syndrome and is an adverse effect of some infections, chemicals and drugs.</a:t>
            </a:r>
            <a:r>
              <a:rPr lang="en-GB" sz="3600" b="1" baseline="30000" dirty="0" smtClean="0">
                <a:solidFill>
                  <a:schemeClr val="bg1"/>
                </a:solidFill>
                <a:latin typeface="Arial" pitchFamily="34" charset="0"/>
                <a:cs typeface="Arial" pitchFamily="34" charset="0"/>
              </a:rPr>
              <a:t>*</a:t>
            </a:r>
          </a:p>
          <a:p>
            <a:r>
              <a:rPr lang="en-GB" sz="3600" b="1" dirty="0" smtClean="0">
                <a:solidFill>
                  <a:schemeClr val="bg1"/>
                </a:solidFill>
                <a:latin typeface="Arial" pitchFamily="34" charset="0"/>
                <a:cs typeface="Arial" pitchFamily="34" charset="0"/>
              </a:rPr>
              <a:t>A number of deaths due to COVID-19 have been attributable to cytokine release storms.**</a:t>
            </a:r>
            <a:endParaRPr lang="en-GB" sz="3600" b="1" dirty="0">
              <a:solidFill>
                <a:schemeClr val="bg1"/>
              </a:solidFill>
              <a:latin typeface="Arial" pitchFamily="34" charset="0"/>
              <a:cs typeface="Arial" pitchFamily="34" charset="0"/>
            </a:endParaRPr>
          </a:p>
        </p:txBody>
      </p:sp>
      <p:sp>
        <p:nvSpPr>
          <p:cNvPr id="3" name="TextBox 2"/>
          <p:cNvSpPr txBox="1"/>
          <p:nvPr/>
        </p:nvSpPr>
        <p:spPr>
          <a:xfrm>
            <a:off x="683568" y="5066600"/>
            <a:ext cx="7560840" cy="1169551"/>
          </a:xfrm>
          <a:prstGeom prst="rect">
            <a:avLst/>
          </a:prstGeom>
          <a:noFill/>
        </p:spPr>
        <p:txBody>
          <a:bodyPr wrap="square" rtlCol="0">
            <a:spAutoFit/>
          </a:bodyPr>
          <a:lstStyle/>
          <a:p>
            <a:r>
              <a:rPr lang="en-GB" sz="1400" b="1" dirty="0" smtClean="0">
                <a:solidFill>
                  <a:schemeClr val="bg1"/>
                </a:solidFill>
                <a:latin typeface="Arial" pitchFamily="34" charset="0"/>
                <a:cs typeface="Arial" pitchFamily="34" charset="0"/>
              </a:rPr>
              <a:t>*Lee DW, Gardner R, Porter DL, Louis CU, Ahmed N, Jensen M, </a:t>
            </a:r>
            <a:r>
              <a:rPr lang="en-GB" sz="1400" b="1" dirty="0" err="1" smtClean="0">
                <a:solidFill>
                  <a:schemeClr val="bg1"/>
                </a:solidFill>
                <a:latin typeface="Arial" pitchFamily="34" charset="0"/>
                <a:cs typeface="Arial" pitchFamily="34" charset="0"/>
              </a:rPr>
              <a:t>Grupp</a:t>
            </a:r>
            <a:r>
              <a:rPr lang="en-GB" sz="1400" b="1" dirty="0" smtClean="0">
                <a:solidFill>
                  <a:schemeClr val="bg1"/>
                </a:solidFill>
                <a:latin typeface="Arial" pitchFamily="34" charset="0"/>
                <a:cs typeface="Arial" pitchFamily="34" charset="0"/>
              </a:rPr>
              <a:t> SA, </a:t>
            </a:r>
            <a:r>
              <a:rPr lang="en-GB" sz="1400" b="1" dirty="0" err="1" smtClean="0">
                <a:solidFill>
                  <a:schemeClr val="bg1"/>
                </a:solidFill>
                <a:latin typeface="Arial" pitchFamily="34" charset="0"/>
                <a:cs typeface="Arial" pitchFamily="34" charset="0"/>
              </a:rPr>
              <a:t>Mackall</a:t>
            </a:r>
            <a:r>
              <a:rPr lang="en-GB" sz="1400" b="1" dirty="0" smtClean="0">
                <a:solidFill>
                  <a:schemeClr val="bg1"/>
                </a:solidFill>
                <a:latin typeface="Arial" pitchFamily="34" charset="0"/>
                <a:cs typeface="Arial" pitchFamily="34" charset="0"/>
              </a:rPr>
              <a:t> CL (July 2014). "Current concepts in the diagnosis and management of cytokine release syndrome". </a:t>
            </a:r>
            <a:r>
              <a:rPr lang="en-GB" sz="1400" b="1" i="1" dirty="0" smtClean="0">
                <a:solidFill>
                  <a:schemeClr val="bg1"/>
                </a:solidFill>
                <a:latin typeface="Arial" pitchFamily="34" charset="0"/>
                <a:cs typeface="Arial" pitchFamily="34" charset="0"/>
              </a:rPr>
              <a:t>Blood</a:t>
            </a:r>
            <a:r>
              <a:rPr lang="en-GB" sz="1400" b="1" dirty="0" smtClean="0">
                <a:solidFill>
                  <a:schemeClr val="bg1"/>
                </a:solidFill>
                <a:latin typeface="Arial" pitchFamily="34" charset="0"/>
                <a:cs typeface="Arial" pitchFamily="34" charset="0"/>
              </a:rPr>
              <a:t>. 124 (2): 188–95. </a:t>
            </a:r>
          </a:p>
          <a:p>
            <a:r>
              <a:rPr lang="en-GB" sz="1400" b="1" dirty="0" smtClean="0">
                <a:solidFill>
                  <a:schemeClr val="bg1"/>
                </a:solidFill>
                <a:latin typeface="Arial" pitchFamily="34" charset="0"/>
                <a:cs typeface="Arial" pitchFamily="34" charset="0"/>
              </a:rPr>
              <a:t>**Mehta P, </a:t>
            </a:r>
            <a:r>
              <a:rPr lang="en-GB" sz="1400" b="1" dirty="0" err="1" smtClean="0">
                <a:solidFill>
                  <a:schemeClr val="bg1"/>
                </a:solidFill>
                <a:latin typeface="Arial" pitchFamily="34" charset="0"/>
                <a:cs typeface="Arial" pitchFamily="34" charset="0"/>
              </a:rPr>
              <a:t>McAuley</a:t>
            </a:r>
            <a:r>
              <a:rPr lang="en-GB" sz="1400" b="1" dirty="0" smtClean="0">
                <a:solidFill>
                  <a:schemeClr val="bg1"/>
                </a:solidFill>
                <a:latin typeface="Arial" pitchFamily="34" charset="0"/>
                <a:cs typeface="Arial" pitchFamily="34" charset="0"/>
              </a:rPr>
              <a:t> DF, Brown M, et al. (16 March 2020). "COVID-19: consider cytokine storm syndromes and </a:t>
            </a:r>
            <a:r>
              <a:rPr lang="en-GB" sz="1400" b="1" dirty="0" err="1" smtClean="0">
                <a:solidFill>
                  <a:schemeClr val="bg1"/>
                </a:solidFill>
                <a:latin typeface="Arial" pitchFamily="34" charset="0"/>
                <a:cs typeface="Arial" pitchFamily="34" charset="0"/>
              </a:rPr>
              <a:t>immunosuppression</a:t>
            </a:r>
            <a:r>
              <a:rPr lang="en-GB" sz="1400" b="1" dirty="0" smtClean="0">
                <a:solidFill>
                  <a:schemeClr val="bg1"/>
                </a:solidFill>
                <a:latin typeface="Arial" pitchFamily="34" charset="0"/>
                <a:cs typeface="Arial" pitchFamily="34" charset="0"/>
              </a:rPr>
              <a:t>“. </a:t>
            </a:r>
            <a:r>
              <a:rPr lang="en-GB" sz="1400" b="1" i="1" dirty="0" smtClean="0">
                <a:solidFill>
                  <a:schemeClr val="bg1"/>
                </a:solidFill>
                <a:latin typeface="Arial" pitchFamily="34" charset="0"/>
                <a:cs typeface="Arial" pitchFamily="34" charset="0"/>
              </a:rPr>
              <a:t>The Lancet</a:t>
            </a:r>
            <a:r>
              <a:rPr lang="en-GB" sz="1400" b="1" dirty="0" smtClean="0">
                <a:solidFill>
                  <a:schemeClr val="bg1"/>
                </a:solidFill>
                <a:latin typeface="Arial" pitchFamily="34" charset="0"/>
                <a:cs typeface="Arial" pitchFamily="34" charset="0"/>
              </a:rPr>
              <a:t>. 395: 1033–34.</a:t>
            </a:r>
            <a:endParaRPr lang="en-GB" sz="1400" b="1" dirty="0">
              <a:solidFill>
                <a:schemeClr val="bg1"/>
              </a:solidFill>
              <a:latin typeface="Arial" pitchFamily="34" charset="0"/>
              <a:cs typeface="Arial" pitchFamily="34" charset="0"/>
            </a:endParaRPr>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692696"/>
            <a:ext cx="7488832" cy="5632311"/>
          </a:xfrm>
          <a:prstGeom prst="rect">
            <a:avLst/>
          </a:prstGeom>
          <a:noFill/>
        </p:spPr>
        <p:txBody>
          <a:bodyPr wrap="square" rtlCol="0">
            <a:spAutoFit/>
          </a:bodyPr>
          <a:lstStyle/>
          <a:p>
            <a:r>
              <a:rPr lang="en-GB" sz="3600" b="1" dirty="0" smtClean="0">
                <a:solidFill>
                  <a:schemeClr val="bg1"/>
                </a:solidFill>
                <a:latin typeface="Arial" pitchFamily="34" charset="0"/>
                <a:cs typeface="Arial" pitchFamily="34" charset="0"/>
              </a:rPr>
              <a:t>I thus strongly advise all people to </a:t>
            </a:r>
            <a:r>
              <a:rPr lang="en-GB" sz="3600" b="1" dirty="0" smtClean="0">
                <a:solidFill>
                  <a:srgbClr val="FFFF00"/>
                </a:solidFill>
                <a:latin typeface="Arial" pitchFamily="34" charset="0"/>
                <a:cs typeface="Arial" pitchFamily="34" charset="0"/>
              </a:rPr>
              <a:t>strictly avoid all soy products </a:t>
            </a:r>
            <a:r>
              <a:rPr lang="en-GB" sz="3600" b="1" dirty="0" smtClean="0">
                <a:solidFill>
                  <a:schemeClr val="bg1"/>
                </a:solidFill>
                <a:latin typeface="Arial" pitchFamily="34" charset="0"/>
                <a:cs typeface="Arial" pitchFamily="34" charset="0"/>
              </a:rPr>
              <a:t>in their diet.</a:t>
            </a:r>
          </a:p>
          <a:p>
            <a:r>
              <a:rPr lang="en-GB" sz="3600" b="1" dirty="0" smtClean="0">
                <a:solidFill>
                  <a:schemeClr val="bg1"/>
                </a:solidFill>
                <a:latin typeface="Arial" pitchFamily="34" charset="0"/>
                <a:cs typeface="Arial" pitchFamily="34" charset="0"/>
              </a:rPr>
              <a:t>Using the preceding challenge you may find a need for supplementing extra glutathione into their immune optimising regime</a:t>
            </a:r>
            <a:r>
              <a:rPr lang="en-GB" dirty="0" smtClean="0"/>
              <a:t>. </a:t>
            </a:r>
            <a:r>
              <a:rPr lang="en-GB" sz="3600" b="1" dirty="0" smtClean="0">
                <a:solidFill>
                  <a:schemeClr val="bg1"/>
                </a:solidFill>
                <a:latin typeface="Arial" pitchFamily="34" charset="0"/>
                <a:cs typeface="Arial" pitchFamily="34" charset="0"/>
              </a:rPr>
              <a:t>along with Sodium </a:t>
            </a:r>
            <a:r>
              <a:rPr lang="en-GB" sz="3600" b="1" dirty="0" err="1" smtClean="0">
                <a:solidFill>
                  <a:schemeClr val="bg1"/>
                </a:solidFill>
                <a:latin typeface="Arial" pitchFamily="34" charset="0"/>
                <a:cs typeface="Arial" pitchFamily="34" charset="0"/>
              </a:rPr>
              <a:t>ascorbate</a:t>
            </a:r>
            <a:r>
              <a:rPr lang="en-GB" sz="3600" b="1" dirty="0" smtClean="0">
                <a:solidFill>
                  <a:schemeClr val="bg1"/>
                </a:solidFill>
                <a:latin typeface="Arial" pitchFamily="34" charset="0"/>
                <a:cs typeface="Arial" pitchFamily="34" charset="0"/>
              </a:rPr>
              <a:t>, Zinc SA and Vitamin D3.</a:t>
            </a:r>
            <a:endParaRPr lang="en-GB" sz="3600" b="1" dirty="0">
              <a:solidFill>
                <a:schemeClr val="bg1"/>
              </a:solidFill>
              <a:latin typeface="Arial" pitchFamily="34" charset="0"/>
              <a:cs typeface="Arial" pitchFamily="34" charset="0"/>
            </a:endParaRPr>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692696"/>
            <a:ext cx="7416824" cy="5078313"/>
          </a:xfrm>
          <a:prstGeom prst="rect">
            <a:avLst/>
          </a:prstGeom>
          <a:noFill/>
        </p:spPr>
        <p:txBody>
          <a:bodyPr wrap="square" rtlCol="0">
            <a:spAutoFit/>
          </a:bodyPr>
          <a:lstStyle/>
          <a:p>
            <a:r>
              <a:rPr lang="en-GB" sz="3600" b="1" dirty="0" smtClean="0">
                <a:solidFill>
                  <a:srgbClr val="FFFF00"/>
                </a:solidFill>
                <a:latin typeface="Arial" pitchFamily="34" charset="0"/>
                <a:cs typeface="Arial" pitchFamily="34" charset="0"/>
              </a:rPr>
              <a:t>Interestingly</a:t>
            </a:r>
          </a:p>
          <a:p>
            <a:endParaRPr lang="en-GB" sz="3600" b="1" dirty="0" smtClean="0">
              <a:solidFill>
                <a:srgbClr val="FFFF00"/>
              </a:solidFill>
              <a:latin typeface="Arial" pitchFamily="34" charset="0"/>
              <a:cs typeface="Arial" pitchFamily="34" charset="0"/>
            </a:endParaRPr>
          </a:p>
          <a:p>
            <a:r>
              <a:rPr lang="en-GB" sz="3600" b="1" dirty="0" smtClean="0">
                <a:solidFill>
                  <a:schemeClr val="bg1"/>
                </a:solidFill>
                <a:latin typeface="Arial" pitchFamily="34" charset="0"/>
                <a:cs typeface="Arial" pitchFamily="34" charset="0"/>
              </a:rPr>
              <a:t>Vitamin C aids in the recycling of Glutathione.</a:t>
            </a:r>
          </a:p>
          <a:p>
            <a:r>
              <a:rPr lang="en-GB" sz="3600" b="1" dirty="0" smtClean="0">
                <a:solidFill>
                  <a:schemeClr val="bg1"/>
                </a:solidFill>
                <a:latin typeface="Arial" pitchFamily="34" charset="0"/>
                <a:cs typeface="Arial" pitchFamily="34" charset="0"/>
              </a:rPr>
              <a:t>Zinc co-factors the conversion of </a:t>
            </a:r>
            <a:r>
              <a:rPr lang="en-GB" sz="3600" b="1" dirty="0" err="1" smtClean="0">
                <a:solidFill>
                  <a:schemeClr val="bg1"/>
                </a:solidFill>
                <a:latin typeface="Arial" pitchFamily="34" charset="0"/>
                <a:cs typeface="Arial" pitchFamily="34" charset="0"/>
              </a:rPr>
              <a:t>cysteine</a:t>
            </a:r>
            <a:r>
              <a:rPr lang="en-GB" sz="3600" b="1" dirty="0" smtClean="0">
                <a:solidFill>
                  <a:schemeClr val="bg1"/>
                </a:solidFill>
                <a:latin typeface="Arial" pitchFamily="34" charset="0"/>
                <a:cs typeface="Arial" pitchFamily="34" charset="0"/>
              </a:rPr>
              <a:t> into glutathione.</a:t>
            </a:r>
          </a:p>
          <a:p>
            <a:r>
              <a:rPr lang="en-GB" sz="3600" b="1" dirty="0" smtClean="0">
                <a:solidFill>
                  <a:schemeClr val="bg1"/>
                </a:solidFill>
                <a:latin typeface="Arial" pitchFamily="34" charset="0"/>
                <a:cs typeface="Arial" pitchFamily="34" charset="0"/>
              </a:rPr>
              <a:t>Vitamin D stimulates the synthesis of glutathione and reduces expression of GGT.</a:t>
            </a:r>
            <a:endParaRPr lang="en-GB" sz="3600" b="1" dirty="0">
              <a:solidFill>
                <a:schemeClr val="bg1"/>
              </a:solidFill>
              <a:latin typeface="Arial" pitchFamily="34" charset="0"/>
              <a:cs typeface="Arial" pitchFamily="34" charset="0"/>
            </a:endParaRPr>
          </a:p>
        </p:txBody>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683568" y="548679"/>
            <a:ext cx="7776864" cy="5693627"/>
          </a:xfrm>
          <a:prstGeom prst="rect">
            <a:avLst/>
          </a:prstGeom>
          <a:noFill/>
          <a:ln w="9525">
            <a:noFill/>
            <a:miter lim="800000"/>
            <a:headEnd/>
            <a:tailEnd/>
          </a:ln>
        </p:spPr>
      </p:pic>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692696"/>
            <a:ext cx="7488832" cy="4524315"/>
          </a:xfrm>
          <a:prstGeom prst="rect">
            <a:avLst/>
          </a:prstGeom>
          <a:noFill/>
        </p:spPr>
        <p:txBody>
          <a:bodyPr wrap="square" rtlCol="0">
            <a:spAutoFit/>
          </a:bodyPr>
          <a:lstStyle/>
          <a:p>
            <a:r>
              <a:rPr lang="en-GB" sz="3600" b="1" dirty="0" err="1" smtClean="0">
                <a:solidFill>
                  <a:srgbClr val="FFFF00"/>
                </a:solidFill>
                <a:latin typeface="Arial" pitchFamily="34" charset="0"/>
                <a:cs typeface="Arial" pitchFamily="34" charset="0"/>
              </a:rPr>
              <a:t>Monolaurin</a:t>
            </a:r>
            <a:r>
              <a:rPr lang="en-GB" sz="3600" b="1" dirty="0" smtClean="0">
                <a:solidFill>
                  <a:srgbClr val="FFFF00"/>
                </a:solidFill>
                <a:latin typeface="Arial" pitchFamily="34" charset="0"/>
                <a:cs typeface="Arial" pitchFamily="34" charset="0"/>
              </a:rPr>
              <a:t> (from Coconut oil) </a:t>
            </a:r>
            <a:r>
              <a:rPr lang="en-GB" sz="3600" b="1" dirty="0" smtClean="0">
                <a:solidFill>
                  <a:schemeClr val="bg1"/>
                </a:solidFill>
                <a:latin typeface="Arial" pitchFamily="34" charset="0"/>
                <a:cs typeface="Arial" pitchFamily="34" charset="0"/>
              </a:rPr>
              <a:t>is known to inactivate lipid-coated viruses by binding to the lipid-protein envelope of the virus, thereby preventing it from attaching and entering host cells, making infection and replication impossible.*</a:t>
            </a:r>
            <a:endParaRPr lang="en-GB" sz="3600" b="1" dirty="0">
              <a:solidFill>
                <a:schemeClr val="bg1"/>
              </a:solidFill>
              <a:latin typeface="Arial" pitchFamily="34" charset="0"/>
              <a:cs typeface="Arial" pitchFamily="34" charset="0"/>
            </a:endParaRPr>
          </a:p>
        </p:txBody>
      </p:sp>
      <p:sp>
        <p:nvSpPr>
          <p:cNvPr id="3" name="TextBox 2"/>
          <p:cNvSpPr txBox="1"/>
          <p:nvPr/>
        </p:nvSpPr>
        <p:spPr>
          <a:xfrm>
            <a:off x="827584" y="5301208"/>
            <a:ext cx="7488832" cy="954107"/>
          </a:xfrm>
          <a:prstGeom prst="rect">
            <a:avLst/>
          </a:prstGeom>
          <a:noFill/>
        </p:spPr>
        <p:txBody>
          <a:bodyPr wrap="square" rtlCol="0">
            <a:spAutoFit/>
          </a:bodyPr>
          <a:lstStyle/>
          <a:p>
            <a:r>
              <a:rPr lang="en-GB" sz="1400" b="1" dirty="0" smtClean="0">
                <a:solidFill>
                  <a:schemeClr val="bg1"/>
                </a:solidFill>
                <a:latin typeface="Arial" pitchFamily="34" charset="0"/>
                <a:cs typeface="Arial" pitchFamily="34" charset="0"/>
              </a:rPr>
              <a:t>*</a:t>
            </a:r>
            <a:r>
              <a:rPr lang="en-GB" sz="1400" b="1" dirty="0" err="1" smtClean="0">
                <a:solidFill>
                  <a:schemeClr val="bg1"/>
                </a:solidFill>
                <a:latin typeface="Arial" pitchFamily="34" charset="0"/>
                <a:cs typeface="Arial" pitchFamily="34" charset="0"/>
              </a:rPr>
              <a:t>Monolaurin</a:t>
            </a:r>
            <a:r>
              <a:rPr lang="en-GB" sz="1400" b="1" dirty="0" smtClean="0">
                <a:solidFill>
                  <a:schemeClr val="bg1"/>
                </a:solidFill>
                <a:latin typeface="Arial" pitchFamily="34" charset="0"/>
                <a:cs typeface="Arial" pitchFamily="34" charset="0"/>
              </a:rPr>
              <a:t> is known to inactivate lipid-coated viruses by binding to the lipid-protein envelope of the virus, thereby preventing it from attaching and entering host cells, making infection and replication impossible.</a:t>
            </a:r>
            <a:r>
              <a:rPr lang="en-GB" sz="1400" b="1" baseline="30000" dirty="0" smtClean="0">
                <a:solidFill>
                  <a:schemeClr val="bg1"/>
                </a:solidFill>
                <a:latin typeface="Arial" pitchFamily="34" charset="0"/>
                <a:cs typeface="Arial" pitchFamily="34" charset="0"/>
                <a:hlinkClick r:id="rId2"/>
              </a:rPr>
              <a:t>[12]</a:t>
            </a:r>
            <a:r>
              <a:rPr lang="en-GB" sz="1400" b="1" dirty="0" smtClean="0">
                <a:solidFill>
                  <a:schemeClr val="bg1"/>
                </a:solidFill>
                <a:latin typeface="Arial" pitchFamily="34" charset="0"/>
                <a:cs typeface="Arial" pitchFamily="34" charset="0"/>
              </a:rPr>
              <a:t> Other studies show that </a:t>
            </a:r>
            <a:r>
              <a:rPr lang="en-GB" sz="1400" b="1" dirty="0" err="1" smtClean="0">
                <a:solidFill>
                  <a:schemeClr val="bg1"/>
                </a:solidFill>
                <a:latin typeface="Arial" pitchFamily="34" charset="0"/>
                <a:cs typeface="Arial" pitchFamily="34" charset="0"/>
              </a:rPr>
              <a:t>Monolaurin</a:t>
            </a:r>
            <a:r>
              <a:rPr lang="en-GB" sz="1400" b="1" dirty="0" smtClean="0">
                <a:solidFill>
                  <a:schemeClr val="bg1"/>
                </a:solidFill>
                <a:latin typeface="Arial" pitchFamily="34" charset="0"/>
                <a:cs typeface="Arial" pitchFamily="34" charset="0"/>
              </a:rPr>
              <a:t> disintegrates the protective viral envelope, killing the virus.</a:t>
            </a:r>
            <a:r>
              <a:rPr lang="en-GB" sz="1400" b="1" baseline="30000" dirty="0" smtClean="0">
                <a:solidFill>
                  <a:schemeClr val="bg1"/>
                </a:solidFill>
                <a:latin typeface="Arial" pitchFamily="34" charset="0"/>
                <a:cs typeface="Arial" pitchFamily="34" charset="0"/>
                <a:hlinkClick r:id="rId2"/>
              </a:rPr>
              <a:t>[13</a:t>
            </a:r>
            <a:endParaRPr lang="en-GB" sz="1400" b="1" dirty="0">
              <a:solidFill>
                <a:schemeClr val="bg1"/>
              </a:solidFill>
              <a:latin typeface="Arial" pitchFamily="34" charset="0"/>
              <a:cs typeface="Arial" pitchFamily="34" charset="0"/>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620688"/>
            <a:ext cx="7632848" cy="5632311"/>
          </a:xfrm>
          <a:prstGeom prst="rect">
            <a:avLst/>
          </a:prstGeom>
          <a:noFill/>
        </p:spPr>
        <p:txBody>
          <a:bodyPr wrap="square" rtlCol="0">
            <a:spAutoFit/>
          </a:bodyPr>
          <a:lstStyle/>
          <a:p>
            <a:r>
              <a:rPr lang="en-GB" sz="3600" b="1" dirty="0" smtClean="0">
                <a:solidFill>
                  <a:schemeClr val="bg1"/>
                </a:solidFill>
                <a:latin typeface="Arial" pitchFamily="34" charset="0"/>
                <a:cs typeface="Arial" pitchFamily="34" charset="0"/>
              </a:rPr>
              <a:t>Thus if a patient </a:t>
            </a:r>
            <a:r>
              <a:rPr lang="en-GB" sz="3600" b="1" dirty="0" smtClean="0">
                <a:solidFill>
                  <a:srgbClr val="FFFF00"/>
                </a:solidFill>
                <a:latin typeface="Arial" pitchFamily="34" charset="0"/>
                <a:cs typeface="Arial" pitchFamily="34" charset="0"/>
              </a:rPr>
              <a:t>weakens</a:t>
            </a:r>
            <a:r>
              <a:rPr lang="en-GB" sz="3600" b="1" dirty="0" smtClean="0">
                <a:solidFill>
                  <a:schemeClr val="bg1"/>
                </a:solidFill>
                <a:latin typeface="Arial" pitchFamily="34" charset="0"/>
                <a:cs typeface="Arial" pitchFamily="34" charset="0"/>
              </a:rPr>
              <a:t> in the clear to this specific coloured acetate you can say that they might currently have COVID19. </a:t>
            </a:r>
          </a:p>
          <a:p>
            <a:endParaRPr lang="en-GB" sz="3600" b="1" dirty="0" smtClean="0">
              <a:solidFill>
                <a:schemeClr val="bg1"/>
              </a:solidFill>
              <a:latin typeface="Arial" pitchFamily="34" charset="0"/>
              <a:cs typeface="Arial" pitchFamily="34" charset="0"/>
            </a:endParaRPr>
          </a:p>
          <a:p>
            <a:r>
              <a:rPr lang="en-GB" sz="3600" b="1" u="sng" dirty="0" smtClean="0">
                <a:solidFill>
                  <a:schemeClr val="bg1"/>
                </a:solidFill>
                <a:latin typeface="Arial" pitchFamily="34" charset="0"/>
                <a:cs typeface="Arial" pitchFamily="34" charset="0"/>
              </a:rPr>
              <a:t>But of course never base a diagnosis on this finding alone.</a:t>
            </a:r>
          </a:p>
          <a:p>
            <a:endParaRPr lang="en-GB" sz="3600" b="1" u="sng" dirty="0" smtClean="0">
              <a:solidFill>
                <a:schemeClr val="bg1"/>
              </a:solidFill>
              <a:latin typeface="Arial" pitchFamily="34" charset="0"/>
              <a:cs typeface="Arial" pitchFamily="34" charset="0"/>
            </a:endParaRPr>
          </a:p>
          <a:p>
            <a:r>
              <a:rPr lang="en-GB" sz="3600" b="1" u="sng" dirty="0" smtClean="0">
                <a:solidFill>
                  <a:schemeClr val="bg1"/>
                </a:solidFill>
                <a:latin typeface="Arial" pitchFamily="34" charset="0"/>
                <a:cs typeface="Arial" pitchFamily="34" charset="0"/>
              </a:rPr>
              <a:t>You must follow government guidelines in such a case.</a:t>
            </a: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692696"/>
            <a:ext cx="7488832" cy="2308324"/>
          </a:xfrm>
          <a:prstGeom prst="rect">
            <a:avLst/>
          </a:prstGeom>
          <a:noFill/>
        </p:spPr>
        <p:txBody>
          <a:bodyPr wrap="square" rtlCol="0">
            <a:spAutoFit/>
          </a:bodyPr>
          <a:lstStyle/>
          <a:p>
            <a:r>
              <a:rPr lang="en-GB" sz="3600" b="1" dirty="0" smtClean="0">
                <a:solidFill>
                  <a:schemeClr val="bg1"/>
                </a:solidFill>
                <a:latin typeface="Arial" pitchFamily="34" charset="0"/>
                <a:cs typeface="Arial" pitchFamily="34" charset="0"/>
              </a:rPr>
              <a:t>Other studies show that </a:t>
            </a:r>
            <a:r>
              <a:rPr lang="en-GB" sz="3600" b="1" dirty="0" err="1" smtClean="0">
                <a:solidFill>
                  <a:srgbClr val="FFFF00"/>
                </a:solidFill>
                <a:latin typeface="Arial" pitchFamily="34" charset="0"/>
                <a:cs typeface="Arial" pitchFamily="34" charset="0"/>
              </a:rPr>
              <a:t>Monolaurin</a:t>
            </a:r>
            <a:r>
              <a:rPr lang="en-GB" sz="3600" b="1" dirty="0" smtClean="0">
                <a:solidFill>
                  <a:schemeClr val="bg1"/>
                </a:solidFill>
                <a:latin typeface="Arial" pitchFamily="34" charset="0"/>
                <a:cs typeface="Arial" pitchFamily="34" charset="0"/>
              </a:rPr>
              <a:t> disintegrates the protective viral envelope, killing the virus.*</a:t>
            </a:r>
            <a:endParaRPr lang="en-GB" sz="3600" b="1" dirty="0">
              <a:solidFill>
                <a:schemeClr val="bg1"/>
              </a:solidFill>
              <a:latin typeface="Arial" pitchFamily="34" charset="0"/>
              <a:cs typeface="Arial" pitchFamily="34" charset="0"/>
            </a:endParaRPr>
          </a:p>
        </p:txBody>
      </p:sp>
      <p:sp>
        <p:nvSpPr>
          <p:cNvPr id="3" name="TextBox 2"/>
          <p:cNvSpPr txBox="1"/>
          <p:nvPr/>
        </p:nvSpPr>
        <p:spPr>
          <a:xfrm>
            <a:off x="683568" y="5085184"/>
            <a:ext cx="7488832" cy="1200329"/>
          </a:xfrm>
          <a:prstGeom prst="rect">
            <a:avLst/>
          </a:prstGeom>
          <a:noFill/>
        </p:spPr>
        <p:txBody>
          <a:bodyPr wrap="square" rtlCol="0">
            <a:spAutoFit/>
          </a:bodyPr>
          <a:lstStyle/>
          <a:p>
            <a:r>
              <a:rPr lang="en-GB" b="1" dirty="0" smtClean="0">
                <a:solidFill>
                  <a:schemeClr val="bg1"/>
                </a:solidFill>
                <a:latin typeface="Arial" pitchFamily="34" charset="0"/>
                <a:cs typeface="Arial" pitchFamily="34" charset="0"/>
              </a:rPr>
              <a:t>*</a:t>
            </a:r>
            <a:r>
              <a:rPr lang="en-GB" b="1" dirty="0" err="1" smtClean="0">
                <a:solidFill>
                  <a:schemeClr val="bg1"/>
                </a:solidFill>
                <a:latin typeface="Arial" pitchFamily="34" charset="0"/>
                <a:cs typeface="Arial" pitchFamily="34" charset="0"/>
              </a:rPr>
              <a:t>Thormar</a:t>
            </a:r>
            <a:r>
              <a:rPr lang="en-GB" b="1" dirty="0" smtClean="0">
                <a:solidFill>
                  <a:schemeClr val="bg1"/>
                </a:solidFill>
                <a:latin typeface="Arial" pitchFamily="34" charset="0"/>
                <a:cs typeface="Arial" pitchFamily="34" charset="0"/>
              </a:rPr>
              <a:t>, H; Isaacs, C E; Brown, H R; </a:t>
            </a:r>
            <a:r>
              <a:rPr lang="en-GB" b="1" dirty="0" err="1" smtClean="0">
                <a:solidFill>
                  <a:schemeClr val="bg1"/>
                </a:solidFill>
                <a:latin typeface="Arial" pitchFamily="34" charset="0"/>
                <a:cs typeface="Arial" pitchFamily="34" charset="0"/>
              </a:rPr>
              <a:t>Barshatzky</a:t>
            </a:r>
            <a:r>
              <a:rPr lang="en-GB" b="1" dirty="0" smtClean="0">
                <a:solidFill>
                  <a:schemeClr val="bg1"/>
                </a:solidFill>
                <a:latin typeface="Arial" pitchFamily="34" charset="0"/>
                <a:cs typeface="Arial" pitchFamily="34" charset="0"/>
              </a:rPr>
              <a:t>, M R; </a:t>
            </a:r>
            <a:r>
              <a:rPr lang="en-GB" b="1" dirty="0" err="1" smtClean="0">
                <a:solidFill>
                  <a:schemeClr val="bg1"/>
                </a:solidFill>
                <a:latin typeface="Arial" pitchFamily="34" charset="0"/>
                <a:cs typeface="Arial" pitchFamily="34" charset="0"/>
              </a:rPr>
              <a:t>Pessolano</a:t>
            </a:r>
            <a:r>
              <a:rPr lang="en-GB" b="1" dirty="0" smtClean="0">
                <a:solidFill>
                  <a:schemeClr val="bg1"/>
                </a:solidFill>
                <a:latin typeface="Arial" pitchFamily="34" charset="0"/>
                <a:cs typeface="Arial" pitchFamily="34" charset="0"/>
              </a:rPr>
              <a:t>, T (1 January 1987). "Inactivation of enveloped viruses and killing of cells by fatty acids and </a:t>
            </a:r>
            <a:r>
              <a:rPr lang="en-GB" b="1" dirty="0" err="1" smtClean="0">
                <a:solidFill>
                  <a:schemeClr val="bg1"/>
                </a:solidFill>
                <a:latin typeface="Arial" pitchFamily="34" charset="0"/>
                <a:cs typeface="Arial" pitchFamily="34" charset="0"/>
              </a:rPr>
              <a:t>monoglycerides</a:t>
            </a:r>
            <a:r>
              <a:rPr lang="en-GB" b="1" dirty="0" smtClean="0">
                <a:solidFill>
                  <a:schemeClr val="bg1"/>
                </a:solidFill>
                <a:latin typeface="Arial" pitchFamily="34" charset="0"/>
                <a:cs typeface="Arial" pitchFamily="34" charset="0"/>
              </a:rPr>
              <a:t>". </a:t>
            </a:r>
            <a:r>
              <a:rPr lang="en-GB" b="1" i="1" dirty="0" smtClean="0">
                <a:solidFill>
                  <a:schemeClr val="bg1"/>
                </a:solidFill>
                <a:latin typeface="Arial" pitchFamily="34" charset="0"/>
                <a:cs typeface="Arial" pitchFamily="34" charset="0"/>
              </a:rPr>
              <a:t>Antimicrobial Agents and Chemotherapy</a:t>
            </a:r>
            <a:r>
              <a:rPr lang="en-GB" b="1" dirty="0" smtClean="0">
                <a:solidFill>
                  <a:schemeClr val="bg1"/>
                </a:solidFill>
                <a:latin typeface="Arial" pitchFamily="34" charset="0"/>
                <a:cs typeface="Arial" pitchFamily="34" charset="0"/>
              </a:rPr>
              <a:t>. 31 (1): 27–31. </a:t>
            </a:r>
            <a:endParaRPr lang="en-GB" b="1" dirty="0">
              <a:solidFill>
                <a:schemeClr val="bg1"/>
              </a:solidFill>
              <a:latin typeface="Arial" pitchFamily="34" charset="0"/>
              <a:cs typeface="Arial" pitchFamily="34" charset="0"/>
            </a:endParaRPr>
          </a:p>
        </p:txBody>
      </p:sp>
    </p:spTree>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395536" y="332656"/>
            <a:ext cx="3528392" cy="6401753"/>
          </a:xfrm>
          <a:prstGeom prst="rect">
            <a:avLst/>
          </a:prstGeom>
          <a:noFill/>
        </p:spPr>
        <p:txBody>
          <a:bodyPr wrap="square" rtlCol="0">
            <a:spAutoFit/>
          </a:bodyPr>
          <a:lstStyle/>
          <a:p>
            <a:r>
              <a:rPr lang="en-GB" sz="3200" b="1" dirty="0" smtClean="0">
                <a:latin typeface="Arial" pitchFamily="34" charset="0"/>
                <a:cs typeface="Arial" pitchFamily="34" charset="0"/>
              </a:rPr>
              <a:t>Soy products</a:t>
            </a:r>
          </a:p>
          <a:p>
            <a:r>
              <a:rPr lang="en-GB" b="1" dirty="0" smtClean="0">
                <a:latin typeface="Arial" pitchFamily="34" charset="0"/>
                <a:cs typeface="Arial" pitchFamily="34" charset="0"/>
              </a:rPr>
              <a:t>Soy protein isolate</a:t>
            </a:r>
          </a:p>
          <a:p>
            <a:r>
              <a:rPr lang="en-GB" b="1" dirty="0" smtClean="0">
                <a:latin typeface="Arial" pitchFamily="34" charset="0"/>
                <a:cs typeface="Arial" pitchFamily="34" charset="0"/>
              </a:rPr>
              <a:t>Soy milk</a:t>
            </a:r>
          </a:p>
          <a:p>
            <a:r>
              <a:rPr lang="en-GB" b="1" dirty="0" smtClean="0">
                <a:latin typeface="Arial" pitchFamily="34" charset="0"/>
                <a:cs typeface="Arial" pitchFamily="34" charset="0"/>
              </a:rPr>
              <a:t>Soy cheese</a:t>
            </a:r>
          </a:p>
          <a:p>
            <a:r>
              <a:rPr lang="en-GB" b="1" dirty="0" smtClean="0">
                <a:latin typeface="Arial" pitchFamily="34" charset="0"/>
                <a:cs typeface="Arial" pitchFamily="34" charset="0"/>
              </a:rPr>
              <a:t>Soy ice cream</a:t>
            </a:r>
          </a:p>
          <a:p>
            <a:r>
              <a:rPr lang="en-GB" b="1" dirty="0" smtClean="0">
                <a:latin typeface="Arial" pitchFamily="34" charset="0"/>
                <a:cs typeface="Arial" pitchFamily="34" charset="0"/>
              </a:rPr>
              <a:t>Soy yogurt</a:t>
            </a:r>
          </a:p>
          <a:p>
            <a:r>
              <a:rPr lang="en-GB" b="1" dirty="0" smtClean="0">
                <a:latin typeface="Arial" pitchFamily="34" charset="0"/>
                <a:cs typeface="Arial" pitchFamily="34" charset="0"/>
              </a:rPr>
              <a:t>Soy flour</a:t>
            </a:r>
          </a:p>
          <a:p>
            <a:r>
              <a:rPr lang="en-GB" b="1" dirty="0" smtClean="0">
                <a:latin typeface="Arial" pitchFamily="34" charset="0"/>
                <a:cs typeface="Arial" pitchFamily="34" charset="0"/>
              </a:rPr>
              <a:t>Tofu</a:t>
            </a:r>
          </a:p>
          <a:p>
            <a:r>
              <a:rPr lang="en-GB" b="1" dirty="0" err="1" smtClean="0">
                <a:latin typeface="Arial" pitchFamily="34" charset="0"/>
                <a:cs typeface="Arial" pitchFamily="34" charset="0"/>
              </a:rPr>
              <a:t>Miso</a:t>
            </a:r>
            <a:endParaRPr lang="en-GB" b="1" dirty="0" smtClean="0">
              <a:latin typeface="Arial" pitchFamily="34" charset="0"/>
              <a:cs typeface="Arial" pitchFamily="34" charset="0"/>
            </a:endParaRPr>
          </a:p>
          <a:p>
            <a:r>
              <a:rPr lang="en-GB" b="1" dirty="0" err="1" smtClean="0">
                <a:latin typeface="Arial" pitchFamily="34" charset="0"/>
                <a:cs typeface="Arial" pitchFamily="34" charset="0"/>
              </a:rPr>
              <a:t>Natto</a:t>
            </a:r>
            <a:endParaRPr lang="en-GB" b="1" dirty="0" smtClean="0">
              <a:latin typeface="Arial" pitchFamily="34" charset="0"/>
              <a:cs typeface="Arial" pitchFamily="34" charset="0"/>
            </a:endParaRPr>
          </a:p>
          <a:p>
            <a:r>
              <a:rPr lang="en-GB" b="1" dirty="0" err="1" smtClean="0">
                <a:latin typeface="Arial" pitchFamily="34" charset="0"/>
                <a:cs typeface="Arial" pitchFamily="34" charset="0"/>
              </a:rPr>
              <a:t>Shoyu</a:t>
            </a:r>
            <a:endParaRPr lang="en-GB" b="1" dirty="0" smtClean="0">
              <a:latin typeface="Arial" pitchFamily="34" charset="0"/>
              <a:cs typeface="Arial" pitchFamily="34" charset="0"/>
            </a:endParaRPr>
          </a:p>
          <a:p>
            <a:r>
              <a:rPr lang="en-GB" b="1" dirty="0" smtClean="0">
                <a:latin typeface="Arial" pitchFamily="34" charset="0"/>
                <a:cs typeface="Arial" pitchFamily="34" charset="0"/>
              </a:rPr>
              <a:t>Soy sauce</a:t>
            </a:r>
          </a:p>
          <a:p>
            <a:r>
              <a:rPr lang="en-GB" b="1" dirty="0" err="1" smtClean="0">
                <a:latin typeface="Arial" pitchFamily="34" charset="0"/>
                <a:cs typeface="Arial" pitchFamily="34" charset="0"/>
              </a:rPr>
              <a:t>Tamari</a:t>
            </a:r>
            <a:endParaRPr lang="en-GB" b="1" dirty="0" smtClean="0">
              <a:latin typeface="Arial" pitchFamily="34" charset="0"/>
              <a:cs typeface="Arial" pitchFamily="34" charset="0"/>
            </a:endParaRPr>
          </a:p>
          <a:p>
            <a:r>
              <a:rPr lang="en-GB" b="1" dirty="0" err="1" smtClean="0">
                <a:latin typeface="Arial" pitchFamily="34" charset="0"/>
                <a:cs typeface="Arial" pitchFamily="34" charset="0"/>
              </a:rPr>
              <a:t>Edamame</a:t>
            </a:r>
            <a:endParaRPr lang="en-GB" b="1" dirty="0" smtClean="0">
              <a:latin typeface="Arial" pitchFamily="34" charset="0"/>
              <a:cs typeface="Arial" pitchFamily="34" charset="0"/>
            </a:endParaRPr>
          </a:p>
          <a:p>
            <a:r>
              <a:rPr lang="en-GB" b="1" dirty="0" smtClean="0">
                <a:latin typeface="Arial" pitchFamily="34" charset="0"/>
                <a:cs typeface="Arial" pitchFamily="34" charset="0"/>
              </a:rPr>
              <a:t>Soy vegetable oil</a:t>
            </a:r>
          </a:p>
          <a:p>
            <a:r>
              <a:rPr lang="en-GB" b="1" dirty="0" err="1" smtClean="0">
                <a:latin typeface="Arial" pitchFamily="34" charset="0"/>
                <a:cs typeface="Arial" pitchFamily="34" charset="0"/>
              </a:rPr>
              <a:t>Tempeh</a:t>
            </a:r>
            <a:endParaRPr lang="en-GB" b="1" dirty="0" smtClean="0">
              <a:latin typeface="Arial" pitchFamily="34" charset="0"/>
              <a:cs typeface="Arial" pitchFamily="34" charset="0"/>
            </a:endParaRPr>
          </a:p>
          <a:p>
            <a:r>
              <a:rPr lang="en-GB" b="1" dirty="0" smtClean="0">
                <a:latin typeface="Arial" pitchFamily="34" charset="0"/>
                <a:cs typeface="Arial" pitchFamily="34" charset="0"/>
              </a:rPr>
              <a:t>Vegetable gum</a:t>
            </a:r>
          </a:p>
          <a:p>
            <a:r>
              <a:rPr lang="en-GB" b="1" dirty="0" smtClean="0">
                <a:latin typeface="Arial" pitchFamily="34" charset="0"/>
                <a:cs typeface="Arial" pitchFamily="34" charset="0"/>
              </a:rPr>
              <a:t>Vegetable broth</a:t>
            </a:r>
          </a:p>
          <a:p>
            <a:r>
              <a:rPr lang="en-GB" b="1" dirty="0" smtClean="0">
                <a:latin typeface="Arial" pitchFamily="34" charset="0"/>
                <a:cs typeface="Arial" pitchFamily="34" charset="0"/>
              </a:rPr>
              <a:t>Vegetable starch</a:t>
            </a:r>
          </a:p>
          <a:p>
            <a:r>
              <a:rPr lang="en-GB" b="1" dirty="0" smtClean="0">
                <a:latin typeface="Arial" pitchFamily="34" charset="0"/>
                <a:cs typeface="Arial" pitchFamily="34" charset="0"/>
              </a:rPr>
              <a:t>Hydrolysed vegetable protein</a:t>
            </a:r>
          </a:p>
          <a:p>
            <a:r>
              <a:rPr lang="en-GB" b="1" dirty="0" smtClean="0">
                <a:latin typeface="Arial" pitchFamily="34" charset="0"/>
                <a:cs typeface="Arial" pitchFamily="34" charset="0"/>
              </a:rPr>
              <a:t>Textured vegetable protein</a:t>
            </a:r>
          </a:p>
          <a:p>
            <a:endParaRPr lang="en-GB" b="1" dirty="0">
              <a:latin typeface="Arial" pitchFamily="34" charset="0"/>
              <a:cs typeface="Arial" pitchFamily="34" charset="0"/>
            </a:endParaRPr>
          </a:p>
        </p:txBody>
      </p:sp>
      <p:sp>
        <p:nvSpPr>
          <p:cNvPr id="5" name="TextBox 4"/>
          <p:cNvSpPr txBox="1"/>
          <p:nvPr/>
        </p:nvSpPr>
        <p:spPr>
          <a:xfrm>
            <a:off x="4499992" y="394692"/>
            <a:ext cx="3528392" cy="6463308"/>
          </a:xfrm>
          <a:prstGeom prst="rect">
            <a:avLst/>
          </a:prstGeom>
          <a:noFill/>
        </p:spPr>
        <p:txBody>
          <a:bodyPr wrap="square" rtlCol="0">
            <a:spAutoFit/>
          </a:bodyPr>
          <a:lstStyle/>
          <a:p>
            <a:r>
              <a:rPr lang="en-GB" b="1" dirty="0" smtClean="0">
                <a:latin typeface="Arial" pitchFamily="34" charset="0"/>
                <a:cs typeface="Arial" pitchFamily="34" charset="0"/>
              </a:rPr>
              <a:t>Hydrolysed plant protein</a:t>
            </a:r>
          </a:p>
          <a:p>
            <a:r>
              <a:rPr lang="en-GB" b="1" dirty="0" smtClean="0">
                <a:latin typeface="Arial" pitchFamily="34" charset="0"/>
                <a:cs typeface="Arial" pitchFamily="34" charset="0"/>
              </a:rPr>
              <a:t>Monosodium glutamate</a:t>
            </a:r>
          </a:p>
          <a:p>
            <a:r>
              <a:rPr lang="en-GB" b="1" dirty="0" smtClean="0">
                <a:latin typeface="Arial" pitchFamily="34" charset="0"/>
                <a:cs typeface="Arial" pitchFamily="34" charset="0"/>
              </a:rPr>
              <a:t>Artificial flavouring</a:t>
            </a:r>
          </a:p>
          <a:p>
            <a:r>
              <a:rPr lang="en-GB" b="1" dirty="0" smtClean="0">
                <a:latin typeface="Arial" pitchFamily="34" charset="0"/>
                <a:cs typeface="Arial" pitchFamily="34" charset="0"/>
              </a:rPr>
              <a:t>Natural flavouring</a:t>
            </a:r>
          </a:p>
          <a:p>
            <a:r>
              <a:rPr lang="en-GB" b="1" dirty="0" smtClean="0">
                <a:latin typeface="Arial" pitchFamily="34" charset="0"/>
                <a:cs typeface="Arial" pitchFamily="34" charset="0"/>
              </a:rPr>
              <a:t>Plum sauce</a:t>
            </a:r>
          </a:p>
          <a:p>
            <a:r>
              <a:rPr lang="en-GB" b="1" dirty="0" err="1" smtClean="0">
                <a:latin typeface="Arial" pitchFamily="34" charset="0"/>
                <a:cs typeface="Arial" pitchFamily="34" charset="0"/>
              </a:rPr>
              <a:t>Hoisin</a:t>
            </a:r>
            <a:r>
              <a:rPr lang="en-GB" b="1" dirty="0" smtClean="0">
                <a:latin typeface="Arial" pitchFamily="34" charset="0"/>
                <a:cs typeface="Arial" pitchFamily="34" charset="0"/>
              </a:rPr>
              <a:t> sauce</a:t>
            </a:r>
          </a:p>
          <a:p>
            <a:r>
              <a:rPr lang="en-GB" b="1" dirty="0" smtClean="0">
                <a:latin typeface="Arial" pitchFamily="34" charset="0"/>
                <a:cs typeface="Arial" pitchFamily="34" charset="0"/>
              </a:rPr>
              <a:t>Fish sauce</a:t>
            </a:r>
          </a:p>
          <a:p>
            <a:r>
              <a:rPr lang="en-GB" b="1" dirty="0" smtClean="0">
                <a:latin typeface="Arial" pitchFamily="34" charset="0"/>
                <a:cs typeface="Arial" pitchFamily="34" charset="0"/>
              </a:rPr>
              <a:t>Teriyaki sauce</a:t>
            </a:r>
          </a:p>
          <a:p>
            <a:r>
              <a:rPr lang="en-GB" b="1" dirty="0" smtClean="0">
                <a:latin typeface="Arial" pitchFamily="34" charset="0"/>
                <a:cs typeface="Arial" pitchFamily="34" charset="0"/>
              </a:rPr>
              <a:t>Instant gravy granules</a:t>
            </a:r>
          </a:p>
          <a:p>
            <a:r>
              <a:rPr lang="en-GB" b="1" dirty="0" smtClean="0">
                <a:latin typeface="Arial" pitchFamily="34" charset="0"/>
                <a:cs typeface="Arial" pitchFamily="34" charset="0"/>
              </a:rPr>
              <a:t>Bouillon cubes</a:t>
            </a:r>
          </a:p>
          <a:p>
            <a:r>
              <a:rPr lang="en-GB" b="1" dirty="0" err="1" smtClean="0">
                <a:latin typeface="Arial" pitchFamily="34" charset="0"/>
                <a:cs typeface="Arial" pitchFamily="34" charset="0"/>
              </a:rPr>
              <a:t>Okara</a:t>
            </a:r>
            <a:endParaRPr lang="en-GB" b="1" dirty="0" smtClean="0">
              <a:latin typeface="Arial" pitchFamily="34" charset="0"/>
              <a:cs typeface="Arial" pitchFamily="34" charset="0"/>
            </a:endParaRPr>
          </a:p>
          <a:p>
            <a:r>
              <a:rPr lang="en-GB" b="1" dirty="0" smtClean="0">
                <a:latin typeface="Arial" pitchFamily="34" charset="0"/>
                <a:cs typeface="Arial" pitchFamily="34" charset="0"/>
              </a:rPr>
              <a:t>Soybean butter</a:t>
            </a:r>
          </a:p>
          <a:p>
            <a:r>
              <a:rPr lang="en-GB" b="1" dirty="0" smtClean="0">
                <a:latin typeface="Arial" pitchFamily="34" charset="0"/>
                <a:cs typeface="Arial" pitchFamily="34" charset="0"/>
              </a:rPr>
              <a:t>Vegetable gum</a:t>
            </a:r>
          </a:p>
          <a:p>
            <a:r>
              <a:rPr lang="en-GB" b="1" dirty="0" smtClean="0">
                <a:latin typeface="Arial" pitchFamily="34" charset="0"/>
                <a:cs typeface="Arial" pitchFamily="34" charset="0"/>
              </a:rPr>
              <a:t>Gum Arabic</a:t>
            </a:r>
          </a:p>
          <a:p>
            <a:r>
              <a:rPr lang="en-GB" b="1" dirty="0" smtClean="0">
                <a:latin typeface="Arial" pitchFamily="34" charset="0"/>
                <a:cs typeface="Arial" pitchFamily="34" charset="0"/>
              </a:rPr>
              <a:t>Guar gum</a:t>
            </a:r>
          </a:p>
          <a:p>
            <a:r>
              <a:rPr lang="en-GB" b="1" dirty="0" smtClean="0">
                <a:latin typeface="Arial" pitchFamily="34" charset="0"/>
                <a:cs typeface="Arial" pitchFamily="34" charset="0"/>
              </a:rPr>
              <a:t>Vegetable starch</a:t>
            </a:r>
          </a:p>
          <a:p>
            <a:r>
              <a:rPr lang="en-GB" b="1" dirty="0" smtClean="0">
                <a:latin typeface="Arial" pitchFamily="34" charset="0"/>
                <a:cs typeface="Arial" pitchFamily="34" charset="0"/>
              </a:rPr>
              <a:t>Soy lecithin</a:t>
            </a:r>
          </a:p>
          <a:p>
            <a:r>
              <a:rPr lang="en-GB" b="1" dirty="0" smtClean="0">
                <a:latin typeface="Arial" pitchFamily="34" charset="0"/>
                <a:cs typeface="Arial" pitchFamily="34" charset="0"/>
              </a:rPr>
              <a:t>Some cosmetics and lip balm</a:t>
            </a:r>
          </a:p>
          <a:p>
            <a:r>
              <a:rPr lang="en-GB" b="1" dirty="0" smtClean="0">
                <a:latin typeface="Arial" pitchFamily="34" charset="0"/>
                <a:cs typeface="Arial" pitchFamily="34" charset="0"/>
              </a:rPr>
              <a:t>Bean sprouts</a:t>
            </a:r>
          </a:p>
          <a:p>
            <a:r>
              <a:rPr lang="en-GB" b="1" dirty="0" smtClean="0">
                <a:latin typeface="Arial" pitchFamily="34" charset="0"/>
                <a:cs typeface="Arial" pitchFamily="34" charset="0"/>
              </a:rPr>
              <a:t>Mono and </a:t>
            </a:r>
            <a:r>
              <a:rPr lang="en-GB" b="1" dirty="0" err="1" smtClean="0">
                <a:latin typeface="Arial" pitchFamily="34" charset="0"/>
                <a:cs typeface="Arial" pitchFamily="34" charset="0"/>
              </a:rPr>
              <a:t>diglycerides</a:t>
            </a:r>
            <a:endParaRPr lang="en-GB" b="1" dirty="0" smtClean="0">
              <a:latin typeface="Arial" pitchFamily="34" charset="0"/>
              <a:cs typeface="Arial" pitchFamily="34" charset="0"/>
            </a:endParaRPr>
          </a:p>
          <a:p>
            <a:r>
              <a:rPr lang="en-GB" b="1" dirty="0" smtClean="0">
                <a:latin typeface="Arial" pitchFamily="34" charset="0"/>
                <a:cs typeface="Arial" pitchFamily="34" charset="0"/>
              </a:rPr>
              <a:t>Thickeners</a:t>
            </a:r>
          </a:p>
          <a:p>
            <a:r>
              <a:rPr lang="en-GB" b="1" dirty="0" smtClean="0">
                <a:latin typeface="Arial" pitchFamily="34" charset="0"/>
                <a:cs typeface="Arial" pitchFamily="34" charset="0"/>
              </a:rPr>
              <a:t>Mixed </a:t>
            </a:r>
            <a:r>
              <a:rPr lang="en-GB" b="1" dirty="0" err="1" smtClean="0">
                <a:latin typeface="Arial" pitchFamily="34" charset="0"/>
                <a:cs typeface="Arial" pitchFamily="34" charset="0"/>
              </a:rPr>
              <a:t>tocopherols</a:t>
            </a:r>
            <a:r>
              <a:rPr lang="en-GB" b="1" dirty="0" smtClean="0">
                <a:latin typeface="Arial" pitchFamily="34" charset="0"/>
                <a:cs typeface="Arial" pitchFamily="34" charset="0"/>
              </a:rPr>
              <a:t> (Vitamin E)</a:t>
            </a:r>
          </a:p>
          <a:p>
            <a:endParaRPr lang="en-GB" b="1" dirty="0">
              <a:latin typeface="Arial" pitchFamily="34" charset="0"/>
              <a:cs typeface="Arial" pitchFamily="34" charset="0"/>
            </a:endParaRPr>
          </a:p>
        </p:txBody>
      </p:sp>
    </p:spTree>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p:cNvSpPr txBox="1"/>
          <p:nvPr/>
        </p:nvSpPr>
        <p:spPr>
          <a:xfrm>
            <a:off x="395536" y="332656"/>
            <a:ext cx="3528392" cy="6617196"/>
          </a:xfrm>
          <a:prstGeom prst="rect">
            <a:avLst/>
          </a:prstGeom>
          <a:noFill/>
        </p:spPr>
        <p:txBody>
          <a:bodyPr wrap="square" rtlCol="0">
            <a:spAutoFit/>
          </a:bodyPr>
          <a:lstStyle/>
          <a:p>
            <a:r>
              <a:rPr lang="en-GB" sz="3200" b="1" dirty="0" smtClean="0">
                <a:latin typeface="Arial" pitchFamily="34" charset="0"/>
                <a:cs typeface="Arial" pitchFamily="34" charset="0"/>
              </a:rPr>
              <a:t>May contain Soy products</a:t>
            </a:r>
          </a:p>
          <a:p>
            <a:r>
              <a:rPr lang="en-GB" b="1" dirty="0">
                <a:latin typeface="Arial" pitchFamily="34" charset="0"/>
                <a:cs typeface="Arial" pitchFamily="34" charset="0"/>
              </a:rPr>
              <a:t>C</a:t>
            </a:r>
            <a:r>
              <a:rPr lang="en-GB" b="1" dirty="0" smtClean="0">
                <a:latin typeface="Arial" pitchFamily="34" charset="0"/>
                <a:cs typeface="Arial" pitchFamily="34" charset="0"/>
              </a:rPr>
              <a:t>andy</a:t>
            </a:r>
          </a:p>
          <a:p>
            <a:r>
              <a:rPr lang="en-GB" b="1" dirty="0" smtClean="0">
                <a:latin typeface="Arial" pitchFamily="34" charset="0"/>
                <a:cs typeface="Arial" pitchFamily="34" charset="0"/>
              </a:rPr>
              <a:t>Cereals</a:t>
            </a:r>
          </a:p>
          <a:p>
            <a:r>
              <a:rPr lang="en-GB" b="1" dirty="0" smtClean="0">
                <a:latin typeface="Arial" pitchFamily="34" charset="0"/>
                <a:cs typeface="Arial" pitchFamily="34" charset="0"/>
              </a:rPr>
              <a:t>Chicken broth</a:t>
            </a:r>
          </a:p>
          <a:p>
            <a:r>
              <a:rPr lang="en-GB" b="1" dirty="0" smtClean="0">
                <a:latin typeface="Arial" pitchFamily="34" charset="0"/>
                <a:cs typeface="Arial" pitchFamily="34" charset="0"/>
              </a:rPr>
              <a:t>Asian foods</a:t>
            </a:r>
          </a:p>
          <a:p>
            <a:r>
              <a:rPr lang="en-GB" b="1" dirty="0" smtClean="0">
                <a:latin typeface="Arial" pitchFamily="34" charset="0"/>
                <a:cs typeface="Arial" pitchFamily="34" charset="0"/>
              </a:rPr>
              <a:t>Baked goods and baking mixes</a:t>
            </a:r>
          </a:p>
          <a:p>
            <a:r>
              <a:rPr lang="en-GB" b="1" dirty="0" smtClean="0">
                <a:latin typeface="Arial" pitchFamily="34" charset="0"/>
                <a:cs typeface="Arial" pitchFamily="34" charset="0"/>
              </a:rPr>
              <a:t>Chicken processed with chicken broth</a:t>
            </a:r>
          </a:p>
          <a:p>
            <a:r>
              <a:rPr lang="en-GB" b="1" dirty="0" smtClean="0">
                <a:latin typeface="Arial" pitchFamily="34" charset="0"/>
                <a:cs typeface="Arial" pitchFamily="34" charset="0"/>
              </a:rPr>
              <a:t>Chocolate</a:t>
            </a:r>
          </a:p>
          <a:p>
            <a:r>
              <a:rPr lang="en-GB" b="1" dirty="0" smtClean="0">
                <a:latin typeface="Arial" pitchFamily="34" charset="0"/>
                <a:cs typeface="Arial" pitchFamily="34" charset="0"/>
              </a:rPr>
              <a:t>Deli meats made with </a:t>
            </a:r>
            <a:r>
              <a:rPr lang="en-GB" b="1" dirty="0" err="1" smtClean="0">
                <a:latin typeface="Arial" pitchFamily="34" charset="0"/>
                <a:cs typeface="Arial" pitchFamily="34" charset="0"/>
              </a:rPr>
              <a:t>hydrolysesd</a:t>
            </a:r>
            <a:r>
              <a:rPr lang="en-GB" b="1" dirty="0" smtClean="0">
                <a:latin typeface="Arial" pitchFamily="34" charset="0"/>
                <a:cs typeface="Arial" pitchFamily="34" charset="0"/>
              </a:rPr>
              <a:t> vegetable protein</a:t>
            </a:r>
          </a:p>
          <a:p>
            <a:r>
              <a:rPr lang="en-GB" b="1" dirty="0" smtClean="0">
                <a:latin typeface="Arial" pitchFamily="34" charset="0"/>
                <a:cs typeface="Arial" pitchFamily="34" charset="0"/>
              </a:rPr>
              <a:t>Energy bars or nutrition bars</a:t>
            </a:r>
          </a:p>
          <a:p>
            <a:r>
              <a:rPr lang="en-GB" b="1" dirty="0" smtClean="0">
                <a:latin typeface="Arial" pitchFamily="34" charset="0"/>
                <a:cs typeface="Arial" pitchFamily="34" charset="0"/>
              </a:rPr>
              <a:t>Hamburger meat with soy protein fillers</a:t>
            </a:r>
          </a:p>
          <a:p>
            <a:r>
              <a:rPr lang="en-GB" b="1" dirty="0" smtClean="0">
                <a:latin typeface="Arial" pitchFamily="34" charset="0"/>
                <a:cs typeface="Arial" pitchFamily="34" charset="0"/>
              </a:rPr>
              <a:t>Hamburger buns made with added soy flour</a:t>
            </a:r>
          </a:p>
          <a:p>
            <a:r>
              <a:rPr lang="en-GB" b="1" dirty="0" smtClean="0">
                <a:latin typeface="Arial" pitchFamily="34" charset="0"/>
                <a:cs typeface="Arial" pitchFamily="34" charset="0"/>
              </a:rPr>
              <a:t>Imitation dairy foods</a:t>
            </a:r>
          </a:p>
          <a:p>
            <a:r>
              <a:rPr lang="en-GB" b="1" dirty="0" smtClean="0">
                <a:latin typeface="Arial" pitchFamily="34" charset="0"/>
                <a:cs typeface="Arial" pitchFamily="34" charset="0"/>
              </a:rPr>
              <a:t>Infant formulas</a:t>
            </a:r>
          </a:p>
          <a:p>
            <a:r>
              <a:rPr lang="en-GB" b="1" dirty="0" smtClean="0">
                <a:latin typeface="Arial" pitchFamily="34" charset="0"/>
                <a:cs typeface="Arial" pitchFamily="34" charset="0"/>
              </a:rPr>
              <a:t>Margarine</a:t>
            </a:r>
          </a:p>
          <a:p>
            <a:endParaRPr lang="en-GB" b="1" dirty="0">
              <a:latin typeface="Arial" pitchFamily="34" charset="0"/>
              <a:cs typeface="Arial" pitchFamily="34" charset="0"/>
            </a:endParaRPr>
          </a:p>
        </p:txBody>
      </p:sp>
      <p:sp>
        <p:nvSpPr>
          <p:cNvPr id="5" name="TextBox 4"/>
          <p:cNvSpPr txBox="1"/>
          <p:nvPr/>
        </p:nvSpPr>
        <p:spPr>
          <a:xfrm>
            <a:off x="4499992" y="394692"/>
            <a:ext cx="3528392" cy="3693319"/>
          </a:xfrm>
          <a:prstGeom prst="rect">
            <a:avLst/>
          </a:prstGeom>
          <a:noFill/>
        </p:spPr>
        <p:txBody>
          <a:bodyPr wrap="square" rtlCol="0">
            <a:spAutoFit/>
          </a:bodyPr>
          <a:lstStyle/>
          <a:p>
            <a:r>
              <a:rPr lang="en-GB" b="1" dirty="0" smtClean="0">
                <a:latin typeface="Arial" pitchFamily="34" charset="0"/>
                <a:cs typeface="Arial" pitchFamily="34" charset="0"/>
              </a:rPr>
              <a:t>Mayonnaise </a:t>
            </a:r>
          </a:p>
          <a:p>
            <a:r>
              <a:rPr lang="en-GB" b="1" dirty="0" smtClean="0">
                <a:latin typeface="Arial" pitchFamily="34" charset="0"/>
                <a:cs typeface="Arial" pitchFamily="34" charset="0"/>
              </a:rPr>
              <a:t>Nutritional \supplements</a:t>
            </a:r>
          </a:p>
          <a:p>
            <a:r>
              <a:rPr lang="en-GB" b="1" dirty="0" smtClean="0">
                <a:latin typeface="Arial" pitchFamily="34" charset="0"/>
                <a:cs typeface="Arial" pitchFamily="34" charset="0"/>
              </a:rPr>
              <a:t>Peanut butter and peanut butter substitutes</a:t>
            </a:r>
          </a:p>
          <a:p>
            <a:r>
              <a:rPr lang="en-GB" b="1" dirty="0" smtClean="0">
                <a:latin typeface="Arial" pitchFamily="34" charset="0"/>
                <a:cs typeface="Arial" pitchFamily="34" charset="0"/>
              </a:rPr>
              <a:t>Commercial sauces, gravies and soups</a:t>
            </a:r>
          </a:p>
          <a:p>
            <a:r>
              <a:rPr lang="en-GB" b="1" dirty="0" smtClean="0">
                <a:latin typeface="Arial" pitchFamily="34" charset="0"/>
                <a:cs typeface="Arial" pitchFamily="34" charset="0"/>
              </a:rPr>
              <a:t>Sweet bean sauce</a:t>
            </a:r>
          </a:p>
          <a:p>
            <a:r>
              <a:rPr lang="en-GB" b="1" dirty="0" smtClean="0">
                <a:latin typeface="Arial" pitchFamily="34" charset="0"/>
                <a:cs typeface="Arial" pitchFamily="34" charset="0"/>
              </a:rPr>
              <a:t>Soy molasses</a:t>
            </a:r>
          </a:p>
          <a:p>
            <a:r>
              <a:rPr lang="en-GB" b="1" dirty="0" smtClean="0">
                <a:latin typeface="Arial" pitchFamily="34" charset="0"/>
                <a:cs typeface="Arial" pitchFamily="34" charset="0"/>
              </a:rPr>
              <a:t>Sausages and hot dogs made with soy protein fillers</a:t>
            </a:r>
          </a:p>
          <a:p>
            <a:r>
              <a:rPr lang="en-GB" b="1" dirty="0" err="1" smtClean="0">
                <a:latin typeface="Arial" pitchFamily="34" charset="0"/>
                <a:cs typeface="Arial" pitchFamily="34" charset="0"/>
              </a:rPr>
              <a:t>Smoothies</a:t>
            </a:r>
            <a:endParaRPr lang="en-GB" b="1" dirty="0" smtClean="0">
              <a:latin typeface="Arial" pitchFamily="34" charset="0"/>
              <a:cs typeface="Arial" pitchFamily="34" charset="0"/>
            </a:endParaRPr>
          </a:p>
          <a:p>
            <a:r>
              <a:rPr lang="en-GB" b="1" dirty="0" smtClean="0">
                <a:latin typeface="Arial" pitchFamily="34" charset="0"/>
                <a:cs typeface="Arial" pitchFamily="34" charset="0"/>
              </a:rPr>
              <a:t>Vegetable broth</a:t>
            </a:r>
          </a:p>
          <a:p>
            <a:r>
              <a:rPr lang="en-GB" b="1" dirty="0" smtClean="0">
                <a:latin typeface="Arial" pitchFamily="34" charset="0"/>
                <a:cs typeface="Arial" pitchFamily="34" charset="0"/>
              </a:rPr>
              <a:t>Vegetarian meat substitutes</a:t>
            </a:r>
            <a:endParaRPr lang="en-GB" b="1" dirty="0">
              <a:latin typeface="Arial" pitchFamily="34" charset="0"/>
              <a:cs typeface="Arial" pitchFamily="34" charset="0"/>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1484784"/>
            <a:ext cx="7416824" cy="2862322"/>
          </a:xfrm>
          <a:prstGeom prst="rect">
            <a:avLst/>
          </a:prstGeom>
          <a:noFill/>
        </p:spPr>
        <p:txBody>
          <a:bodyPr wrap="square" rtlCol="0">
            <a:spAutoFit/>
          </a:bodyPr>
          <a:lstStyle/>
          <a:p>
            <a:endParaRPr lang="en-GB" sz="3600" b="1" dirty="0">
              <a:solidFill>
                <a:schemeClr val="bg1"/>
              </a:solidFill>
              <a:latin typeface="Arial" pitchFamily="34" charset="0"/>
              <a:cs typeface="Arial" pitchFamily="34" charset="0"/>
            </a:endParaRPr>
          </a:p>
          <a:p>
            <a:r>
              <a:rPr lang="en-GB" sz="3600" b="1" dirty="0" smtClean="0">
                <a:solidFill>
                  <a:schemeClr val="bg1"/>
                </a:solidFill>
                <a:latin typeface="Arial" pitchFamily="34" charset="0"/>
                <a:cs typeface="Arial" pitchFamily="34" charset="0"/>
              </a:rPr>
              <a:t>I have tested this remotely using hair samples of known cases of COVID 19 and they weaken in the clear if the </a:t>
            </a:r>
            <a:r>
              <a:rPr lang="en-GB" sz="3600" b="1" dirty="0" smtClean="0">
                <a:solidFill>
                  <a:srgbClr val="FFFF00"/>
                </a:solidFill>
                <a:latin typeface="Arial" pitchFamily="34" charset="0"/>
                <a:cs typeface="Arial" pitchFamily="34" charset="0"/>
              </a:rPr>
              <a:t>virus is (still) active.</a:t>
            </a:r>
            <a:endParaRPr lang="en-GB" sz="3600" b="1" dirty="0">
              <a:solidFill>
                <a:srgbClr val="FFFF00"/>
              </a:solidFill>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836712"/>
            <a:ext cx="7416824" cy="5078313"/>
          </a:xfrm>
          <a:prstGeom prst="rect">
            <a:avLst/>
          </a:prstGeom>
          <a:noFill/>
        </p:spPr>
        <p:txBody>
          <a:bodyPr wrap="square" rtlCol="0">
            <a:spAutoFit/>
          </a:bodyPr>
          <a:lstStyle/>
          <a:p>
            <a:r>
              <a:rPr lang="en-GB" sz="3600" b="1" dirty="0" smtClean="0">
                <a:solidFill>
                  <a:schemeClr val="bg1"/>
                </a:solidFill>
                <a:latin typeface="Arial" pitchFamily="34" charset="0"/>
                <a:cs typeface="Arial" pitchFamily="34" charset="0"/>
              </a:rPr>
              <a:t>Most people do not weaken in the clear to this acetate as they are currently not infectious.</a:t>
            </a:r>
          </a:p>
          <a:p>
            <a:endParaRPr lang="en-GB" sz="3600" b="1" dirty="0" smtClean="0">
              <a:solidFill>
                <a:schemeClr val="bg1"/>
              </a:solidFill>
              <a:latin typeface="Arial" pitchFamily="34" charset="0"/>
              <a:cs typeface="Arial" pitchFamily="34" charset="0"/>
            </a:endParaRPr>
          </a:p>
          <a:p>
            <a:r>
              <a:rPr lang="en-GB" sz="3600" b="1" dirty="0" smtClean="0">
                <a:solidFill>
                  <a:schemeClr val="bg1"/>
                </a:solidFill>
                <a:latin typeface="Arial" pitchFamily="34" charset="0"/>
                <a:cs typeface="Arial" pitchFamily="34" charset="0"/>
              </a:rPr>
              <a:t>However most people who do not weaken in the clear weaken when the acetate is challenged whilst therapy localising the current </a:t>
            </a:r>
            <a:r>
              <a:rPr lang="en-GB" sz="3600" b="1" dirty="0" smtClean="0">
                <a:solidFill>
                  <a:srgbClr val="FFFF00"/>
                </a:solidFill>
                <a:latin typeface="Arial" pitchFamily="34" charset="0"/>
                <a:cs typeface="Arial" pitchFamily="34" charset="0"/>
              </a:rPr>
              <a:t>WON time point. </a:t>
            </a:r>
            <a:endParaRPr lang="en-GB" sz="3600" b="1" dirty="0">
              <a:solidFill>
                <a:srgbClr val="FFFF00"/>
              </a:solidFill>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548680"/>
            <a:ext cx="7416824" cy="5724644"/>
          </a:xfrm>
          <a:prstGeom prst="rect">
            <a:avLst/>
          </a:prstGeom>
          <a:noFill/>
        </p:spPr>
        <p:txBody>
          <a:bodyPr wrap="square" rtlCol="0">
            <a:spAutoFit/>
          </a:bodyPr>
          <a:lstStyle/>
          <a:p>
            <a:r>
              <a:rPr lang="en-GB" sz="3600" b="1" dirty="0" smtClean="0">
                <a:solidFill>
                  <a:srgbClr val="FFFF00"/>
                </a:solidFill>
                <a:latin typeface="Arial" pitchFamily="34" charset="0"/>
                <a:cs typeface="Arial" pitchFamily="34" charset="0"/>
              </a:rPr>
              <a:t>The WON time </a:t>
            </a:r>
            <a:r>
              <a:rPr lang="en-GB" sz="3600" b="1" dirty="0" smtClean="0">
                <a:solidFill>
                  <a:schemeClr val="bg1"/>
                </a:solidFill>
                <a:latin typeface="Arial" pitchFamily="34" charset="0"/>
                <a:cs typeface="Arial" pitchFamily="34" charset="0"/>
              </a:rPr>
              <a:t>point is the coupled meridian’s ALARM point to the NOW time.</a:t>
            </a:r>
          </a:p>
          <a:p>
            <a:r>
              <a:rPr lang="en-GB" sz="2000" b="1" u="sng" dirty="0" smtClean="0">
                <a:solidFill>
                  <a:schemeClr val="bg1"/>
                </a:solidFill>
                <a:latin typeface="Arial" pitchFamily="34" charset="0"/>
                <a:cs typeface="Arial" pitchFamily="34" charset="0"/>
              </a:rPr>
              <a:t>NOW time		WON time</a:t>
            </a:r>
          </a:p>
          <a:p>
            <a:r>
              <a:rPr lang="en-GB" sz="2000" b="1" dirty="0" smtClean="0">
                <a:solidFill>
                  <a:schemeClr val="bg1"/>
                </a:solidFill>
                <a:latin typeface="Arial" pitchFamily="34" charset="0"/>
                <a:cs typeface="Arial" pitchFamily="34" charset="0"/>
              </a:rPr>
              <a:t>Lung 4-6am		LI</a:t>
            </a:r>
          </a:p>
          <a:p>
            <a:r>
              <a:rPr lang="en-GB" sz="2000" b="1" dirty="0" smtClean="0">
                <a:solidFill>
                  <a:schemeClr val="bg1"/>
                </a:solidFill>
                <a:latin typeface="Arial" pitchFamily="34" charset="0"/>
                <a:cs typeface="Arial" pitchFamily="34" charset="0"/>
              </a:rPr>
              <a:t>LI       6-8am		Lung</a:t>
            </a:r>
          </a:p>
          <a:p>
            <a:r>
              <a:rPr lang="en-GB" sz="2000" b="1" dirty="0" smtClean="0">
                <a:solidFill>
                  <a:schemeClr val="bg1"/>
                </a:solidFill>
                <a:latin typeface="Arial" pitchFamily="34" charset="0"/>
                <a:cs typeface="Arial" pitchFamily="34" charset="0"/>
              </a:rPr>
              <a:t>St       8-10am		Sp</a:t>
            </a:r>
          </a:p>
          <a:p>
            <a:r>
              <a:rPr lang="en-GB" sz="2000" b="1" dirty="0" smtClean="0">
                <a:solidFill>
                  <a:schemeClr val="bg1"/>
                </a:solidFill>
                <a:latin typeface="Arial" pitchFamily="34" charset="0"/>
                <a:cs typeface="Arial" pitchFamily="34" charset="0"/>
              </a:rPr>
              <a:t>Sp     10-12midday	St</a:t>
            </a:r>
          </a:p>
          <a:p>
            <a:r>
              <a:rPr lang="en-GB" sz="2000" b="1" dirty="0" smtClean="0">
                <a:solidFill>
                  <a:schemeClr val="bg1"/>
                </a:solidFill>
                <a:latin typeface="Arial" pitchFamily="34" charset="0"/>
                <a:cs typeface="Arial" pitchFamily="34" charset="0"/>
              </a:rPr>
              <a:t>Ht      12-2pm		SI</a:t>
            </a:r>
          </a:p>
          <a:p>
            <a:r>
              <a:rPr lang="en-GB" sz="2000" b="1" dirty="0" smtClean="0">
                <a:solidFill>
                  <a:schemeClr val="bg1"/>
                </a:solidFill>
                <a:latin typeface="Arial" pitchFamily="34" charset="0"/>
                <a:cs typeface="Arial" pitchFamily="34" charset="0"/>
              </a:rPr>
              <a:t>SI       2-4pm		Ht</a:t>
            </a:r>
          </a:p>
          <a:p>
            <a:r>
              <a:rPr lang="en-GB" sz="2000" b="1" dirty="0" err="1" smtClean="0">
                <a:solidFill>
                  <a:schemeClr val="bg1"/>
                </a:solidFill>
                <a:latin typeface="Arial" pitchFamily="34" charset="0"/>
                <a:cs typeface="Arial" pitchFamily="34" charset="0"/>
              </a:rPr>
              <a:t>Bl</a:t>
            </a:r>
            <a:r>
              <a:rPr lang="en-GB" sz="2000" b="1" dirty="0" smtClean="0">
                <a:solidFill>
                  <a:schemeClr val="bg1"/>
                </a:solidFill>
                <a:latin typeface="Arial" pitchFamily="34" charset="0"/>
                <a:cs typeface="Arial" pitchFamily="34" charset="0"/>
              </a:rPr>
              <a:t>       4-6pm		Kid</a:t>
            </a:r>
          </a:p>
          <a:p>
            <a:r>
              <a:rPr lang="en-GB" sz="2000" b="1" dirty="0" smtClean="0">
                <a:solidFill>
                  <a:schemeClr val="bg1"/>
                </a:solidFill>
                <a:latin typeface="Arial" pitchFamily="34" charset="0"/>
                <a:cs typeface="Arial" pitchFamily="34" charset="0"/>
              </a:rPr>
              <a:t>Kid     6-8pm		</a:t>
            </a:r>
            <a:r>
              <a:rPr lang="en-GB" sz="2000" b="1" dirty="0" err="1" smtClean="0">
                <a:solidFill>
                  <a:schemeClr val="bg1"/>
                </a:solidFill>
                <a:latin typeface="Arial" pitchFamily="34" charset="0"/>
                <a:cs typeface="Arial" pitchFamily="34" charset="0"/>
              </a:rPr>
              <a:t>Bl</a:t>
            </a:r>
            <a:endParaRPr lang="en-GB" sz="2000" b="1" dirty="0" smtClean="0">
              <a:solidFill>
                <a:schemeClr val="bg1"/>
              </a:solidFill>
              <a:latin typeface="Arial" pitchFamily="34" charset="0"/>
              <a:cs typeface="Arial" pitchFamily="34" charset="0"/>
            </a:endParaRPr>
          </a:p>
          <a:p>
            <a:r>
              <a:rPr lang="en-GB" sz="2000" b="1" dirty="0" err="1" smtClean="0">
                <a:solidFill>
                  <a:schemeClr val="bg1"/>
                </a:solidFill>
                <a:latin typeface="Arial" pitchFamily="34" charset="0"/>
                <a:cs typeface="Arial" pitchFamily="34" charset="0"/>
              </a:rPr>
              <a:t>Cx</a:t>
            </a:r>
            <a:r>
              <a:rPr lang="en-GB" sz="2000" b="1" dirty="0" smtClean="0">
                <a:solidFill>
                  <a:schemeClr val="bg1"/>
                </a:solidFill>
                <a:latin typeface="Arial" pitchFamily="34" charset="0"/>
                <a:cs typeface="Arial" pitchFamily="34" charset="0"/>
              </a:rPr>
              <a:t>      8-10pm		TW</a:t>
            </a:r>
          </a:p>
          <a:p>
            <a:r>
              <a:rPr lang="en-GB" sz="2000" b="1" dirty="0" smtClean="0">
                <a:solidFill>
                  <a:schemeClr val="bg1"/>
                </a:solidFill>
                <a:latin typeface="Arial" pitchFamily="34" charset="0"/>
                <a:cs typeface="Arial" pitchFamily="34" charset="0"/>
              </a:rPr>
              <a:t>TW     10-12midnight	</a:t>
            </a:r>
            <a:r>
              <a:rPr lang="en-GB" sz="2000" b="1" dirty="0" err="1" smtClean="0">
                <a:solidFill>
                  <a:schemeClr val="bg1"/>
                </a:solidFill>
                <a:latin typeface="Arial" pitchFamily="34" charset="0"/>
                <a:cs typeface="Arial" pitchFamily="34" charset="0"/>
              </a:rPr>
              <a:t>Cx</a:t>
            </a:r>
            <a:endParaRPr lang="en-GB" sz="2000" b="1" dirty="0" smtClean="0">
              <a:solidFill>
                <a:schemeClr val="bg1"/>
              </a:solidFill>
              <a:latin typeface="Arial" pitchFamily="34" charset="0"/>
              <a:cs typeface="Arial" pitchFamily="34" charset="0"/>
            </a:endParaRPr>
          </a:p>
          <a:p>
            <a:r>
              <a:rPr lang="en-GB" sz="2000" b="1" dirty="0" smtClean="0">
                <a:solidFill>
                  <a:schemeClr val="bg1"/>
                </a:solidFill>
                <a:latin typeface="Arial" pitchFamily="34" charset="0"/>
                <a:cs typeface="Arial" pitchFamily="34" charset="0"/>
              </a:rPr>
              <a:t>GB     12-2am		</a:t>
            </a:r>
            <a:r>
              <a:rPr lang="en-GB" sz="2000" b="1" dirty="0" err="1" smtClean="0">
                <a:solidFill>
                  <a:schemeClr val="bg1"/>
                </a:solidFill>
                <a:latin typeface="Arial" pitchFamily="34" charset="0"/>
                <a:cs typeface="Arial" pitchFamily="34" charset="0"/>
              </a:rPr>
              <a:t>Liv</a:t>
            </a:r>
            <a:endParaRPr lang="en-GB" sz="2000" b="1" dirty="0" smtClean="0">
              <a:solidFill>
                <a:schemeClr val="bg1"/>
              </a:solidFill>
              <a:latin typeface="Arial" pitchFamily="34" charset="0"/>
              <a:cs typeface="Arial" pitchFamily="34" charset="0"/>
            </a:endParaRPr>
          </a:p>
          <a:p>
            <a:r>
              <a:rPr lang="en-GB" sz="2000" b="1" dirty="0" err="1" smtClean="0">
                <a:solidFill>
                  <a:schemeClr val="bg1"/>
                </a:solidFill>
                <a:latin typeface="Arial" pitchFamily="34" charset="0"/>
                <a:cs typeface="Arial" pitchFamily="34" charset="0"/>
              </a:rPr>
              <a:t>Liv</a:t>
            </a:r>
            <a:r>
              <a:rPr lang="en-GB" sz="2000" b="1" dirty="0" smtClean="0">
                <a:solidFill>
                  <a:schemeClr val="bg1"/>
                </a:solidFill>
                <a:latin typeface="Arial" pitchFamily="34" charset="0"/>
                <a:cs typeface="Arial" pitchFamily="34" charset="0"/>
              </a:rPr>
              <a:t>      2-4am		GB</a:t>
            </a:r>
          </a:p>
        </p:txBody>
      </p:sp>
      <p:pic>
        <p:nvPicPr>
          <p:cNvPr id="1026" name="Picture 2" descr="Alarm point laminate"/>
          <p:cNvPicPr>
            <a:picLocks noChangeAspect="1" noChangeArrowheads="1"/>
          </p:cNvPicPr>
          <p:nvPr/>
        </p:nvPicPr>
        <p:blipFill>
          <a:blip r:embed="rId2" cstate="print"/>
          <a:srcRect/>
          <a:stretch>
            <a:fillRect/>
          </a:stretch>
        </p:blipFill>
        <p:spPr bwMode="auto">
          <a:xfrm>
            <a:off x="4340234" y="3175472"/>
            <a:ext cx="4233734" cy="3140968"/>
          </a:xfrm>
          <a:prstGeom prst="rect">
            <a:avLst/>
          </a:prstGeom>
          <a:noFill/>
          <a:ln w="9525" algn="in">
            <a:noFill/>
            <a:miter lim="800000"/>
            <a:headEnd/>
            <a:tailEnd/>
          </a:ln>
          <a:effectLst/>
        </p:spPr>
      </p:pic>
      <p:pic>
        <p:nvPicPr>
          <p:cNvPr id="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8144" y="1700808"/>
            <a:ext cx="1512168" cy="14909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11560" y="6309320"/>
            <a:ext cx="3312368" cy="307777"/>
          </a:xfrm>
          <a:prstGeom prst="rect">
            <a:avLst/>
          </a:prstGeom>
          <a:noFill/>
        </p:spPr>
        <p:txBody>
          <a:bodyPr wrap="square" rtlCol="0">
            <a:spAutoFit/>
          </a:bodyPr>
          <a:lstStyle/>
          <a:p>
            <a:r>
              <a:rPr lang="en-GB" sz="1400" b="1" dirty="0" smtClean="0">
                <a:solidFill>
                  <a:schemeClr val="bg1"/>
                </a:solidFill>
                <a:latin typeface="Arial" pitchFamily="34" charset="0"/>
                <a:cs typeface="Arial" pitchFamily="34" charset="0"/>
              </a:rPr>
              <a:t>BST Summer times</a:t>
            </a:r>
            <a:endParaRPr lang="en-GB" sz="1400" b="1" dirty="0">
              <a:solidFill>
                <a:schemeClr val="bg1"/>
              </a:solidFill>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27584" y="1916832"/>
            <a:ext cx="7416824" cy="2862322"/>
          </a:xfrm>
          <a:prstGeom prst="rect">
            <a:avLst/>
          </a:prstGeom>
          <a:noFill/>
        </p:spPr>
        <p:txBody>
          <a:bodyPr wrap="square" rtlCol="0">
            <a:spAutoFit/>
          </a:bodyPr>
          <a:lstStyle/>
          <a:p>
            <a:r>
              <a:rPr lang="en-GB" sz="3600" b="1" dirty="0" smtClean="0">
                <a:solidFill>
                  <a:srgbClr val="FFFF00"/>
                </a:solidFill>
                <a:latin typeface="Arial" pitchFamily="34" charset="0"/>
                <a:cs typeface="Arial" pitchFamily="34" charset="0"/>
              </a:rPr>
              <a:t>This does not mean they have COVID19 but if they were exposed to it you can find what will optimise their immune system against it.</a:t>
            </a:r>
            <a:endParaRPr lang="en-GB" sz="3600" b="1" dirty="0">
              <a:solidFill>
                <a:srgbClr val="FFFF00"/>
              </a:solidFill>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692696"/>
            <a:ext cx="7704856" cy="5755422"/>
          </a:xfrm>
          <a:prstGeom prst="rect">
            <a:avLst/>
          </a:prstGeom>
          <a:noFill/>
        </p:spPr>
        <p:txBody>
          <a:bodyPr wrap="square" rtlCol="0">
            <a:spAutoFit/>
          </a:bodyPr>
          <a:lstStyle/>
          <a:p>
            <a:r>
              <a:rPr lang="en-GB" sz="3600" b="1" dirty="0">
                <a:solidFill>
                  <a:schemeClr val="bg1"/>
                </a:solidFill>
                <a:latin typeface="Arial" pitchFamily="34" charset="0"/>
                <a:cs typeface="Arial" pitchFamily="34" charset="0"/>
              </a:rPr>
              <a:t>F</a:t>
            </a:r>
            <a:r>
              <a:rPr lang="en-GB" sz="3600" b="1" dirty="0" smtClean="0">
                <a:solidFill>
                  <a:schemeClr val="bg1"/>
                </a:solidFill>
                <a:latin typeface="Arial" pitchFamily="34" charset="0"/>
                <a:cs typeface="Arial" pitchFamily="34" charset="0"/>
              </a:rPr>
              <a:t>rom </a:t>
            </a:r>
            <a:r>
              <a:rPr lang="en-GB" sz="3600" b="1" dirty="0" smtClean="0">
                <a:solidFill>
                  <a:srgbClr val="FFFF00"/>
                </a:solidFill>
                <a:latin typeface="Arial" pitchFamily="34" charset="0"/>
                <a:cs typeface="Arial" pitchFamily="34" charset="0"/>
              </a:rPr>
              <a:t>this weakness </a:t>
            </a:r>
            <a:r>
              <a:rPr lang="en-GB" sz="3600" b="1" dirty="0" smtClean="0">
                <a:solidFill>
                  <a:schemeClr val="bg1"/>
                </a:solidFill>
                <a:latin typeface="Arial" pitchFamily="34" charset="0"/>
                <a:cs typeface="Arial" pitchFamily="34" charset="0"/>
              </a:rPr>
              <a:t>you can now discover exactly what the individual requirements are to improve immunity against the virus. e.g. </a:t>
            </a:r>
          </a:p>
          <a:p>
            <a:r>
              <a:rPr lang="en-GB" sz="2800" b="1" dirty="0" smtClean="0">
                <a:solidFill>
                  <a:schemeClr val="bg1"/>
                </a:solidFill>
                <a:latin typeface="Arial" pitchFamily="34" charset="0"/>
                <a:cs typeface="Arial" pitchFamily="34" charset="0"/>
              </a:rPr>
              <a:t>Liposomal Vitamin D3</a:t>
            </a:r>
          </a:p>
          <a:p>
            <a:r>
              <a:rPr lang="en-GB" sz="2800" b="1" dirty="0" smtClean="0">
                <a:solidFill>
                  <a:schemeClr val="bg1"/>
                </a:solidFill>
                <a:latin typeface="Arial" pitchFamily="34" charset="0"/>
                <a:cs typeface="Arial" pitchFamily="34" charset="0"/>
              </a:rPr>
              <a:t>Zinc SA</a:t>
            </a:r>
          </a:p>
          <a:p>
            <a:r>
              <a:rPr lang="en-GB" sz="2800" b="1" dirty="0" smtClean="0">
                <a:solidFill>
                  <a:schemeClr val="bg1"/>
                </a:solidFill>
                <a:latin typeface="Arial" pitchFamily="34" charset="0"/>
                <a:cs typeface="Arial" pitchFamily="34" charset="0"/>
              </a:rPr>
              <a:t>Vitamin C (Sodium </a:t>
            </a:r>
            <a:r>
              <a:rPr lang="en-GB" sz="2800" b="1" dirty="0" err="1" smtClean="0">
                <a:solidFill>
                  <a:schemeClr val="bg1"/>
                </a:solidFill>
                <a:latin typeface="Arial" pitchFamily="34" charset="0"/>
                <a:cs typeface="Arial" pitchFamily="34" charset="0"/>
              </a:rPr>
              <a:t>ascorbate</a:t>
            </a:r>
            <a:r>
              <a:rPr lang="en-GB" sz="2800" b="1" dirty="0" smtClean="0">
                <a:solidFill>
                  <a:schemeClr val="bg1"/>
                </a:solidFill>
                <a:latin typeface="Arial" pitchFamily="34" charset="0"/>
                <a:cs typeface="Arial" pitchFamily="34" charset="0"/>
              </a:rPr>
              <a:t> tends to test best and Potassium </a:t>
            </a:r>
            <a:r>
              <a:rPr lang="en-GB" sz="2800" b="1" dirty="0" err="1" smtClean="0">
                <a:solidFill>
                  <a:schemeClr val="bg1"/>
                </a:solidFill>
                <a:latin typeface="Arial" pitchFamily="34" charset="0"/>
                <a:cs typeface="Arial" pitchFamily="34" charset="0"/>
              </a:rPr>
              <a:t>ascorbate</a:t>
            </a:r>
            <a:r>
              <a:rPr lang="en-GB" sz="2800" b="1" dirty="0" smtClean="0">
                <a:solidFill>
                  <a:schemeClr val="bg1"/>
                </a:solidFill>
                <a:latin typeface="Arial" pitchFamily="34" charset="0"/>
                <a:cs typeface="Arial" pitchFamily="34" charset="0"/>
              </a:rPr>
              <a:t> during infection)</a:t>
            </a:r>
          </a:p>
          <a:p>
            <a:r>
              <a:rPr lang="en-GB" sz="2800" b="1" dirty="0" err="1" smtClean="0">
                <a:solidFill>
                  <a:schemeClr val="bg1"/>
                </a:solidFill>
                <a:latin typeface="Arial" pitchFamily="34" charset="0"/>
                <a:cs typeface="Arial" pitchFamily="34" charset="0"/>
              </a:rPr>
              <a:t>Probiotics</a:t>
            </a:r>
            <a:r>
              <a:rPr lang="en-GB" sz="2800" b="1" dirty="0" smtClean="0">
                <a:solidFill>
                  <a:schemeClr val="bg1"/>
                </a:solidFill>
                <a:latin typeface="Arial" pitchFamily="34" charset="0"/>
                <a:cs typeface="Arial" pitchFamily="34" charset="0"/>
              </a:rPr>
              <a:t>, Coconut oil (</a:t>
            </a:r>
            <a:r>
              <a:rPr lang="en-GB" sz="2800" b="1" dirty="0" err="1" smtClean="0">
                <a:solidFill>
                  <a:schemeClr val="bg1"/>
                </a:solidFill>
                <a:latin typeface="Arial" pitchFamily="34" charset="0"/>
                <a:cs typeface="Arial" pitchFamily="34" charset="0"/>
              </a:rPr>
              <a:t>Monolaurate</a:t>
            </a:r>
            <a:r>
              <a:rPr lang="en-GB" sz="2800" b="1" dirty="0" smtClean="0">
                <a:solidFill>
                  <a:schemeClr val="bg1"/>
                </a:solidFill>
                <a:latin typeface="Arial" pitchFamily="34" charset="0"/>
                <a:cs typeface="Arial" pitchFamily="34" charset="0"/>
              </a:rPr>
              <a:t>)</a:t>
            </a:r>
          </a:p>
          <a:p>
            <a:endParaRPr lang="en-GB" sz="2000" b="1" dirty="0" smtClean="0">
              <a:solidFill>
                <a:schemeClr val="bg1"/>
              </a:solidFill>
              <a:latin typeface="Arial" pitchFamily="34" charset="0"/>
              <a:cs typeface="Arial" pitchFamily="34" charset="0"/>
            </a:endParaRPr>
          </a:p>
        </p:txBody>
      </p:sp>
      <p:sp>
        <p:nvSpPr>
          <p:cNvPr id="3" name="TextBox 2"/>
          <p:cNvSpPr txBox="1"/>
          <p:nvPr/>
        </p:nvSpPr>
        <p:spPr>
          <a:xfrm>
            <a:off x="683568" y="5949280"/>
            <a:ext cx="7848872" cy="307777"/>
          </a:xfrm>
          <a:prstGeom prst="rect">
            <a:avLst/>
          </a:prstGeom>
          <a:noFill/>
        </p:spPr>
        <p:txBody>
          <a:bodyPr wrap="square" rtlCol="0">
            <a:spAutoFit/>
          </a:bodyPr>
          <a:lstStyle/>
          <a:p>
            <a:r>
              <a:rPr lang="en-GB" sz="1400" b="1" dirty="0" smtClean="0">
                <a:solidFill>
                  <a:schemeClr val="bg1"/>
                </a:solidFill>
                <a:latin typeface="Arial" pitchFamily="34" charset="0"/>
                <a:cs typeface="Arial" pitchFamily="34" charset="0"/>
              </a:rPr>
              <a:t>All products and test vials available from www.epigenetics-international.com</a:t>
            </a:r>
            <a:endParaRPr lang="en-GB" sz="1400" b="1" dirty="0">
              <a:solidFill>
                <a:schemeClr val="bg1"/>
              </a:solidFill>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620688"/>
            <a:ext cx="7488832" cy="5632311"/>
          </a:xfrm>
          <a:prstGeom prst="rect">
            <a:avLst/>
          </a:prstGeom>
          <a:noFill/>
        </p:spPr>
        <p:txBody>
          <a:bodyPr wrap="square" rtlCol="0">
            <a:spAutoFit/>
          </a:bodyPr>
          <a:lstStyle/>
          <a:p>
            <a:r>
              <a:rPr lang="en-GB" sz="3600" b="1" dirty="0" smtClean="0">
                <a:solidFill>
                  <a:srgbClr val="FFFF00"/>
                </a:solidFill>
                <a:latin typeface="Arial" pitchFamily="34" charset="0"/>
                <a:cs typeface="Arial" pitchFamily="34" charset="0"/>
              </a:rPr>
              <a:t>Update to Diagnosing COVID 19</a:t>
            </a:r>
          </a:p>
          <a:p>
            <a:r>
              <a:rPr lang="en-GB" sz="3600" b="1" dirty="0" smtClean="0">
                <a:solidFill>
                  <a:schemeClr val="bg1"/>
                </a:solidFill>
                <a:latin typeface="Arial" pitchFamily="34" charset="0"/>
                <a:cs typeface="Arial" pitchFamily="34" charset="0"/>
              </a:rPr>
              <a:t>Using the preceding protocol you have been able to assess a range of nutrients to support you, your family and your patients immune systems.</a:t>
            </a:r>
          </a:p>
          <a:p>
            <a:r>
              <a:rPr lang="en-GB" sz="3600" b="1" dirty="0" smtClean="0">
                <a:solidFill>
                  <a:schemeClr val="bg1"/>
                </a:solidFill>
                <a:latin typeface="Arial" pitchFamily="34" charset="0"/>
                <a:cs typeface="Arial" pitchFamily="34" charset="0"/>
              </a:rPr>
              <a:t>Most of the people I have put on the Vitamin D3, Zinc SA and the Sodium </a:t>
            </a:r>
            <a:r>
              <a:rPr lang="en-GB" sz="3600" b="1" dirty="0" err="1" smtClean="0">
                <a:solidFill>
                  <a:schemeClr val="bg1"/>
                </a:solidFill>
                <a:latin typeface="Arial" pitchFamily="34" charset="0"/>
                <a:cs typeface="Arial" pitchFamily="34" charset="0"/>
              </a:rPr>
              <a:t>ascorbate</a:t>
            </a:r>
            <a:r>
              <a:rPr lang="en-GB" sz="3600" b="1" dirty="0" smtClean="0">
                <a:solidFill>
                  <a:schemeClr val="bg1"/>
                </a:solidFill>
                <a:latin typeface="Arial" pitchFamily="34" charset="0"/>
                <a:cs typeface="Arial" pitchFamily="34" charset="0"/>
              </a:rPr>
              <a:t> have so far not contracted the virus.</a:t>
            </a:r>
          </a:p>
        </p:txBody>
      </p:sp>
    </p:spTree>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869</TotalTime>
  <Words>1185</Words>
  <Application>Microsoft Office PowerPoint</Application>
  <PresentationFormat>On-screen Show (4:3)</PresentationFormat>
  <Paragraphs>157</Paragraphs>
  <Slides>32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Astill-Smith</dc:creator>
  <cp:lastModifiedBy>Gill Farr</cp:lastModifiedBy>
  <cp:revision>95</cp:revision>
  <dcterms:created xsi:type="dcterms:W3CDTF">2020-03-24T17:24:37Z</dcterms:created>
  <dcterms:modified xsi:type="dcterms:W3CDTF">2020-04-16T10:24:59Z</dcterms:modified>
</cp:coreProperties>
</file>