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19"/>
  </p:notesMasterIdLst>
  <p:sldIdLst>
    <p:sldId id="256" r:id="rId2"/>
    <p:sldId id="1428" r:id="rId3"/>
    <p:sldId id="1481" r:id="rId4"/>
    <p:sldId id="1431" r:id="rId5"/>
    <p:sldId id="1435" r:id="rId6"/>
    <p:sldId id="1434" r:id="rId7"/>
    <p:sldId id="1491" r:id="rId8"/>
    <p:sldId id="1436" r:id="rId9"/>
    <p:sldId id="1437" r:id="rId10"/>
    <p:sldId id="1438" r:id="rId11"/>
    <p:sldId id="1439" r:id="rId12"/>
    <p:sldId id="1440" r:id="rId13"/>
    <p:sldId id="1524" r:id="rId14"/>
    <p:sldId id="261" r:id="rId15"/>
    <p:sldId id="262" r:id="rId16"/>
    <p:sldId id="264" r:id="rId17"/>
    <p:sldId id="263" r:id="rId18"/>
    <p:sldId id="265" r:id="rId19"/>
    <p:sldId id="266" r:id="rId20"/>
    <p:sldId id="1427" r:id="rId21"/>
    <p:sldId id="1523" r:id="rId22"/>
    <p:sldId id="1483" r:id="rId23"/>
    <p:sldId id="1484" r:id="rId24"/>
    <p:sldId id="1497" r:id="rId25"/>
    <p:sldId id="1493" r:id="rId26"/>
    <p:sldId id="1492" r:id="rId27"/>
    <p:sldId id="1486" r:id="rId28"/>
    <p:sldId id="257" r:id="rId29"/>
    <p:sldId id="258" r:id="rId30"/>
    <p:sldId id="267" r:id="rId31"/>
    <p:sldId id="391" r:id="rId32"/>
    <p:sldId id="260" r:id="rId33"/>
    <p:sldId id="268" r:id="rId34"/>
    <p:sldId id="269" r:id="rId35"/>
    <p:sldId id="1498" r:id="rId36"/>
    <p:sldId id="1499" r:id="rId37"/>
    <p:sldId id="270" r:id="rId38"/>
    <p:sldId id="271" r:id="rId39"/>
    <p:sldId id="1479" r:id="rId40"/>
    <p:sldId id="1494" r:id="rId41"/>
    <p:sldId id="273" r:id="rId42"/>
    <p:sldId id="275" r:id="rId43"/>
    <p:sldId id="276" r:id="rId44"/>
    <p:sldId id="274" r:id="rId45"/>
    <p:sldId id="277" r:id="rId46"/>
    <p:sldId id="278" r:id="rId47"/>
    <p:sldId id="279" r:id="rId48"/>
    <p:sldId id="280" r:id="rId49"/>
    <p:sldId id="1487" r:id="rId50"/>
    <p:sldId id="1495" r:id="rId51"/>
    <p:sldId id="1488" r:id="rId52"/>
    <p:sldId id="1496" r:id="rId53"/>
    <p:sldId id="1489" r:id="rId54"/>
    <p:sldId id="1490" r:id="rId55"/>
    <p:sldId id="1506" r:id="rId56"/>
    <p:sldId id="281" r:id="rId57"/>
    <p:sldId id="1478" r:id="rId58"/>
    <p:sldId id="282" r:id="rId59"/>
    <p:sldId id="1443" r:id="rId60"/>
    <p:sldId id="1473" r:id="rId61"/>
    <p:sldId id="1513" r:id="rId62"/>
    <p:sldId id="1474" r:id="rId63"/>
    <p:sldId id="1475" r:id="rId64"/>
    <p:sldId id="1507" r:id="rId65"/>
    <p:sldId id="1441" r:id="rId66"/>
    <p:sldId id="1442" r:id="rId67"/>
    <p:sldId id="714" r:id="rId68"/>
    <p:sldId id="1444" r:id="rId69"/>
    <p:sldId id="1514" r:id="rId70"/>
    <p:sldId id="1445" r:id="rId71"/>
    <p:sldId id="337" r:id="rId72"/>
    <p:sldId id="338" r:id="rId73"/>
    <p:sldId id="1522" r:id="rId74"/>
    <p:sldId id="339" r:id="rId75"/>
    <p:sldId id="340" r:id="rId76"/>
    <p:sldId id="787" r:id="rId77"/>
    <p:sldId id="788" r:id="rId78"/>
    <p:sldId id="1446" r:id="rId79"/>
    <p:sldId id="1447" r:id="rId80"/>
    <p:sldId id="1477" r:id="rId81"/>
    <p:sldId id="1508" r:id="rId82"/>
    <p:sldId id="1448" r:id="rId83"/>
    <p:sldId id="1449" r:id="rId84"/>
    <p:sldId id="1450" r:id="rId85"/>
    <p:sldId id="1451" r:id="rId86"/>
    <p:sldId id="1452" r:id="rId87"/>
    <p:sldId id="1453" r:id="rId88"/>
    <p:sldId id="1509" r:id="rId89"/>
    <p:sldId id="1454" r:id="rId90"/>
    <p:sldId id="1455" r:id="rId91"/>
    <p:sldId id="1456" r:id="rId92"/>
    <p:sldId id="1457" r:id="rId93"/>
    <p:sldId id="1458" r:id="rId94"/>
    <p:sldId id="1459" r:id="rId95"/>
    <p:sldId id="1460" r:id="rId96"/>
    <p:sldId id="1461" r:id="rId97"/>
    <p:sldId id="1462" r:id="rId98"/>
    <p:sldId id="1463" r:id="rId99"/>
    <p:sldId id="1464" r:id="rId100"/>
    <p:sldId id="1465" r:id="rId101"/>
    <p:sldId id="1466" r:id="rId102"/>
    <p:sldId id="1510" r:id="rId103"/>
    <p:sldId id="1512" r:id="rId104"/>
    <p:sldId id="1511" r:id="rId105"/>
    <p:sldId id="1516" r:id="rId106"/>
    <p:sldId id="1482" r:id="rId107"/>
    <p:sldId id="1517" r:id="rId108"/>
    <p:sldId id="1500" r:id="rId109"/>
    <p:sldId id="1502" r:id="rId110"/>
    <p:sldId id="1503" r:id="rId111"/>
    <p:sldId id="353" r:id="rId112"/>
    <p:sldId id="910" r:id="rId113"/>
    <p:sldId id="1515" r:id="rId114"/>
    <p:sldId id="1518" r:id="rId115"/>
    <p:sldId id="1519" r:id="rId116"/>
    <p:sldId id="1520" r:id="rId117"/>
    <p:sldId id="1521" r:id="rId118"/>
  </p:sldIdLst>
  <p:sldSz cx="12192000" cy="6858000"/>
  <p:notesSz cx="6865938" cy="9998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C5C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96" d="100"/>
          <a:sy n="96" d="100"/>
        </p:scale>
        <p:origin x="5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240" cy="501640"/>
          </a:xfrm>
          <a:prstGeom prst="rect">
            <a:avLst/>
          </a:prstGeom>
        </p:spPr>
        <p:txBody>
          <a:bodyPr vert="horz" lIns="96359" tIns="48180" rIns="96359" bIns="48180" rtlCol="0"/>
          <a:lstStyle>
            <a:lvl1pPr algn="l">
              <a:defRPr sz="1300"/>
            </a:lvl1pPr>
          </a:lstStyle>
          <a:p>
            <a:endParaRPr lang="en-GB" dirty="0"/>
          </a:p>
        </p:txBody>
      </p:sp>
      <p:sp>
        <p:nvSpPr>
          <p:cNvPr id="3" name="Date Placeholder 2"/>
          <p:cNvSpPr>
            <a:spLocks noGrp="1"/>
          </p:cNvSpPr>
          <p:nvPr>
            <p:ph type="dt" idx="1"/>
          </p:nvPr>
        </p:nvSpPr>
        <p:spPr>
          <a:xfrm>
            <a:off x="3889109" y="0"/>
            <a:ext cx="2975240" cy="501640"/>
          </a:xfrm>
          <a:prstGeom prst="rect">
            <a:avLst/>
          </a:prstGeom>
        </p:spPr>
        <p:txBody>
          <a:bodyPr vert="horz" lIns="96359" tIns="48180" rIns="96359" bIns="48180" rtlCol="0"/>
          <a:lstStyle>
            <a:lvl1pPr algn="r">
              <a:defRPr sz="1300"/>
            </a:lvl1pPr>
          </a:lstStyle>
          <a:p>
            <a:fld id="{D4A327D4-012E-4C86-A858-DF8291C569D4}" type="datetimeFigureOut">
              <a:rPr lang="en-GB" smtClean="0"/>
              <a:t>01/08/2020</a:t>
            </a:fld>
            <a:endParaRPr lang="en-GB" dirty="0"/>
          </a:p>
        </p:txBody>
      </p:sp>
      <p:sp>
        <p:nvSpPr>
          <p:cNvPr id="4" name="Slide Image Placeholder 3"/>
          <p:cNvSpPr>
            <a:spLocks noGrp="1" noRot="1" noChangeAspect="1"/>
          </p:cNvSpPr>
          <p:nvPr>
            <p:ph type="sldImg" idx="2"/>
          </p:nvPr>
        </p:nvSpPr>
        <p:spPr>
          <a:xfrm>
            <a:off x="434975" y="1249363"/>
            <a:ext cx="5997575" cy="3375025"/>
          </a:xfrm>
          <a:prstGeom prst="rect">
            <a:avLst/>
          </a:prstGeom>
          <a:noFill/>
          <a:ln w="12700">
            <a:solidFill>
              <a:prstClr val="black"/>
            </a:solidFill>
          </a:ln>
        </p:spPr>
        <p:txBody>
          <a:bodyPr vert="horz" lIns="96359" tIns="48180" rIns="96359" bIns="48180" rtlCol="0" anchor="ctr"/>
          <a:lstStyle/>
          <a:p>
            <a:endParaRPr lang="en-GB" dirty="0"/>
          </a:p>
        </p:txBody>
      </p:sp>
      <p:sp>
        <p:nvSpPr>
          <p:cNvPr id="5" name="Notes Placeholder 4"/>
          <p:cNvSpPr>
            <a:spLocks noGrp="1"/>
          </p:cNvSpPr>
          <p:nvPr>
            <p:ph type="body" sz="quarter" idx="3"/>
          </p:nvPr>
        </p:nvSpPr>
        <p:spPr>
          <a:xfrm>
            <a:off x="686594" y="4811574"/>
            <a:ext cx="5492750" cy="3936742"/>
          </a:xfrm>
          <a:prstGeom prst="rect">
            <a:avLst/>
          </a:prstGeom>
        </p:spPr>
        <p:txBody>
          <a:bodyPr vert="horz" lIns="96359" tIns="48180" rIns="96359" bIns="481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96437"/>
            <a:ext cx="2975240" cy="501639"/>
          </a:xfrm>
          <a:prstGeom prst="rect">
            <a:avLst/>
          </a:prstGeom>
        </p:spPr>
        <p:txBody>
          <a:bodyPr vert="horz" lIns="96359" tIns="48180" rIns="96359" bIns="48180" rtlCol="0" anchor="b"/>
          <a:lstStyle>
            <a:lvl1pPr algn="l">
              <a:defRPr sz="1300"/>
            </a:lvl1pPr>
          </a:lstStyle>
          <a:p>
            <a:endParaRPr lang="en-GB" dirty="0"/>
          </a:p>
        </p:txBody>
      </p:sp>
      <p:sp>
        <p:nvSpPr>
          <p:cNvPr id="7" name="Slide Number Placeholder 6"/>
          <p:cNvSpPr>
            <a:spLocks noGrp="1"/>
          </p:cNvSpPr>
          <p:nvPr>
            <p:ph type="sldNum" sz="quarter" idx="5"/>
          </p:nvPr>
        </p:nvSpPr>
        <p:spPr>
          <a:xfrm>
            <a:off x="3889109" y="9496437"/>
            <a:ext cx="2975240" cy="501639"/>
          </a:xfrm>
          <a:prstGeom prst="rect">
            <a:avLst/>
          </a:prstGeom>
        </p:spPr>
        <p:txBody>
          <a:bodyPr vert="horz" lIns="96359" tIns="48180" rIns="96359" bIns="48180" rtlCol="0" anchor="b"/>
          <a:lstStyle>
            <a:lvl1pPr algn="r">
              <a:defRPr sz="1300"/>
            </a:lvl1pPr>
          </a:lstStyle>
          <a:p>
            <a:fld id="{BBA3AE50-19D7-474B-80E4-2A8B9EE9C455}" type="slidenum">
              <a:rPr lang="en-GB" smtClean="0"/>
              <a:t>‹#›</a:t>
            </a:fld>
            <a:endParaRPr lang="en-GB" dirty="0"/>
          </a:p>
        </p:txBody>
      </p:sp>
    </p:spTree>
    <p:extLst>
      <p:ext uri="{BB962C8B-B14F-4D97-AF65-F5344CB8AC3E}">
        <p14:creationId xmlns:p14="http://schemas.microsoft.com/office/powerpoint/2010/main" val="3068372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9EACF-1A7B-4298-951C-A1851370C0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9695FA9-0210-4D98-8911-020996E7AF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A0D6CDC-8FBC-4FF6-8924-A359980BAFD1}"/>
              </a:ext>
            </a:extLst>
          </p:cNvPr>
          <p:cNvSpPr>
            <a:spLocks noGrp="1"/>
          </p:cNvSpPr>
          <p:nvPr>
            <p:ph type="dt" sz="half" idx="10"/>
          </p:nvPr>
        </p:nvSpPr>
        <p:spPr/>
        <p:txBody>
          <a:bodyPr/>
          <a:lstStyle/>
          <a:p>
            <a:fld id="{6469E66F-C76F-48FD-8F9A-EC457E921697}" type="datetimeFigureOut">
              <a:rPr lang="en-GB" smtClean="0"/>
              <a:t>01/08/2020</a:t>
            </a:fld>
            <a:endParaRPr lang="en-GB" dirty="0"/>
          </a:p>
        </p:txBody>
      </p:sp>
      <p:sp>
        <p:nvSpPr>
          <p:cNvPr id="5" name="Footer Placeholder 4">
            <a:extLst>
              <a:ext uri="{FF2B5EF4-FFF2-40B4-BE49-F238E27FC236}">
                <a16:creationId xmlns:a16="http://schemas.microsoft.com/office/drawing/2014/main" id="{94A1AF3C-935F-435F-A830-716C884F955A}"/>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813A963-261C-4ECD-9C1F-EB0ABA4BC0FD}"/>
              </a:ext>
            </a:extLst>
          </p:cNvPr>
          <p:cNvSpPr>
            <a:spLocks noGrp="1"/>
          </p:cNvSpPr>
          <p:nvPr>
            <p:ph type="sldNum" sz="quarter" idx="12"/>
          </p:nvPr>
        </p:nvSpPr>
        <p:spPr/>
        <p:txBody>
          <a:bodyPr/>
          <a:lstStyle/>
          <a:p>
            <a:fld id="{81FFF765-C4DC-43AF-A2BC-06E050E30994}" type="slidenum">
              <a:rPr lang="en-GB" smtClean="0"/>
              <a:t>‹#›</a:t>
            </a:fld>
            <a:endParaRPr lang="en-GB" dirty="0"/>
          </a:p>
        </p:txBody>
      </p:sp>
    </p:spTree>
    <p:extLst>
      <p:ext uri="{BB962C8B-B14F-4D97-AF65-F5344CB8AC3E}">
        <p14:creationId xmlns:p14="http://schemas.microsoft.com/office/powerpoint/2010/main" val="68278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101C6-5E3F-4C8A-BC36-1B96579B5B7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2BBF92-0299-4482-890B-57FC856965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21A5AC-2412-4A56-A7B7-A414F9DA07ED}"/>
              </a:ext>
            </a:extLst>
          </p:cNvPr>
          <p:cNvSpPr>
            <a:spLocks noGrp="1"/>
          </p:cNvSpPr>
          <p:nvPr>
            <p:ph type="dt" sz="half" idx="10"/>
          </p:nvPr>
        </p:nvSpPr>
        <p:spPr/>
        <p:txBody>
          <a:bodyPr/>
          <a:lstStyle/>
          <a:p>
            <a:fld id="{6469E66F-C76F-48FD-8F9A-EC457E921697}" type="datetimeFigureOut">
              <a:rPr lang="en-GB" smtClean="0"/>
              <a:t>01/08/2020</a:t>
            </a:fld>
            <a:endParaRPr lang="en-GB" dirty="0"/>
          </a:p>
        </p:txBody>
      </p:sp>
      <p:sp>
        <p:nvSpPr>
          <p:cNvPr id="5" name="Footer Placeholder 4">
            <a:extLst>
              <a:ext uri="{FF2B5EF4-FFF2-40B4-BE49-F238E27FC236}">
                <a16:creationId xmlns:a16="http://schemas.microsoft.com/office/drawing/2014/main" id="{096EF628-1F60-4BA5-A49D-640268A2B90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07ABB81-512E-4867-866C-6B6617A24E74}"/>
              </a:ext>
            </a:extLst>
          </p:cNvPr>
          <p:cNvSpPr>
            <a:spLocks noGrp="1"/>
          </p:cNvSpPr>
          <p:nvPr>
            <p:ph type="sldNum" sz="quarter" idx="12"/>
          </p:nvPr>
        </p:nvSpPr>
        <p:spPr/>
        <p:txBody>
          <a:bodyPr/>
          <a:lstStyle/>
          <a:p>
            <a:fld id="{81FFF765-C4DC-43AF-A2BC-06E050E30994}" type="slidenum">
              <a:rPr lang="en-GB" smtClean="0"/>
              <a:t>‹#›</a:t>
            </a:fld>
            <a:endParaRPr lang="en-GB" dirty="0"/>
          </a:p>
        </p:txBody>
      </p:sp>
    </p:spTree>
    <p:extLst>
      <p:ext uri="{BB962C8B-B14F-4D97-AF65-F5344CB8AC3E}">
        <p14:creationId xmlns:p14="http://schemas.microsoft.com/office/powerpoint/2010/main" val="247490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6340AD-1009-437A-B340-5EFDDAC75E2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F47F0F0-1CD2-448F-A59B-B9F0C1235B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7EE874-8BFB-4C9E-B49F-DCA1C668AD8D}"/>
              </a:ext>
            </a:extLst>
          </p:cNvPr>
          <p:cNvSpPr>
            <a:spLocks noGrp="1"/>
          </p:cNvSpPr>
          <p:nvPr>
            <p:ph type="dt" sz="half" idx="10"/>
          </p:nvPr>
        </p:nvSpPr>
        <p:spPr/>
        <p:txBody>
          <a:bodyPr/>
          <a:lstStyle/>
          <a:p>
            <a:fld id="{6469E66F-C76F-48FD-8F9A-EC457E921697}" type="datetimeFigureOut">
              <a:rPr lang="en-GB" smtClean="0"/>
              <a:t>01/08/2020</a:t>
            </a:fld>
            <a:endParaRPr lang="en-GB" dirty="0"/>
          </a:p>
        </p:txBody>
      </p:sp>
      <p:sp>
        <p:nvSpPr>
          <p:cNvPr id="5" name="Footer Placeholder 4">
            <a:extLst>
              <a:ext uri="{FF2B5EF4-FFF2-40B4-BE49-F238E27FC236}">
                <a16:creationId xmlns:a16="http://schemas.microsoft.com/office/drawing/2014/main" id="{4A607745-9A7E-42EA-BB6D-8828B0DD558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CBBBAE9-C696-44D0-9A34-C816C75BD6EA}"/>
              </a:ext>
            </a:extLst>
          </p:cNvPr>
          <p:cNvSpPr>
            <a:spLocks noGrp="1"/>
          </p:cNvSpPr>
          <p:nvPr>
            <p:ph type="sldNum" sz="quarter" idx="12"/>
          </p:nvPr>
        </p:nvSpPr>
        <p:spPr/>
        <p:txBody>
          <a:bodyPr/>
          <a:lstStyle/>
          <a:p>
            <a:fld id="{81FFF765-C4DC-43AF-A2BC-06E050E30994}" type="slidenum">
              <a:rPr lang="en-GB" smtClean="0"/>
              <a:t>‹#›</a:t>
            </a:fld>
            <a:endParaRPr lang="en-GB" dirty="0"/>
          </a:p>
        </p:txBody>
      </p:sp>
    </p:spTree>
    <p:extLst>
      <p:ext uri="{BB962C8B-B14F-4D97-AF65-F5344CB8AC3E}">
        <p14:creationId xmlns:p14="http://schemas.microsoft.com/office/powerpoint/2010/main" val="52950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25DF8-866F-4BE3-A923-C7405FDF06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C94C7BA-57F7-4F12-B58D-C9EE87A2D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B257FB-9EB9-4B47-AC67-1768BFCE8514}"/>
              </a:ext>
            </a:extLst>
          </p:cNvPr>
          <p:cNvSpPr>
            <a:spLocks noGrp="1"/>
          </p:cNvSpPr>
          <p:nvPr>
            <p:ph type="dt" sz="half" idx="10"/>
          </p:nvPr>
        </p:nvSpPr>
        <p:spPr/>
        <p:txBody>
          <a:bodyPr/>
          <a:lstStyle/>
          <a:p>
            <a:fld id="{6469E66F-C76F-48FD-8F9A-EC457E921697}" type="datetimeFigureOut">
              <a:rPr lang="en-GB" smtClean="0"/>
              <a:t>01/08/2020</a:t>
            </a:fld>
            <a:endParaRPr lang="en-GB" dirty="0"/>
          </a:p>
        </p:txBody>
      </p:sp>
      <p:sp>
        <p:nvSpPr>
          <p:cNvPr id="5" name="Footer Placeholder 4">
            <a:extLst>
              <a:ext uri="{FF2B5EF4-FFF2-40B4-BE49-F238E27FC236}">
                <a16:creationId xmlns:a16="http://schemas.microsoft.com/office/drawing/2014/main" id="{2EFAAFA7-ACEF-41DF-B80C-0CBA13195AC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40806CE-155E-4458-8A69-11A01683C55E}"/>
              </a:ext>
            </a:extLst>
          </p:cNvPr>
          <p:cNvSpPr>
            <a:spLocks noGrp="1"/>
          </p:cNvSpPr>
          <p:nvPr>
            <p:ph type="sldNum" sz="quarter" idx="12"/>
          </p:nvPr>
        </p:nvSpPr>
        <p:spPr/>
        <p:txBody>
          <a:bodyPr/>
          <a:lstStyle/>
          <a:p>
            <a:fld id="{81FFF765-C4DC-43AF-A2BC-06E050E30994}" type="slidenum">
              <a:rPr lang="en-GB" smtClean="0"/>
              <a:t>‹#›</a:t>
            </a:fld>
            <a:endParaRPr lang="en-GB" dirty="0"/>
          </a:p>
        </p:txBody>
      </p:sp>
    </p:spTree>
    <p:extLst>
      <p:ext uri="{BB962C8B-B14F-4D97-AF65-F5344CB8AC3E}">
        <p14:creationId xmlns:p14="http://schemas.microsoft.com/office/powerpoint/2010/main" val="69882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BD68D-A9FF-42AC-AF23-ADB67CEE84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B9A683C-8A47-4496-81CE-5202B32022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7BDEFF-B01D-4833-BCA7-8B9A2FDC7FAD}"/>
              </a:ext>
            </a:extLst>
          </p:cNvPr>
          <p:cNvSpPr>
            <a:spLocks noGrp="1"/>
          </p:cNvSpPr>
          <p:nvPr>
            <p:ph type="dt" sz="half" idx="10"/>
          </p:nvPr>
        </p:nvSpPr>
        <p:spPr/>
        <p:txBody>
          <a:bodyPr/>
          <a:lstStyle/>
          <a:p>
            <a:fld id="{6469E66F-C76F-48FD-8F9A-EC457E921697}" type="datetimeFigureOut">
              <a:rPr lang="en-GB" smtClean="0"/>
              <a:t>01/08/2020</a:t>
            </a:fld>
            <a:endParaRPr lang="en-GB" dirty="0"/>
          </a:p>
        </p:txBody>
      </p:sp>
      <p:sp>
        <p:nvSpPr>
          <p:cNvPr id="5" name="Footer Placeholder 4">
            <a:extLst>
              <a:ext uri="{FF2B5EF4-FFF2-40B4-BE49-F238E27FC236}">
                <a16:creationId xmlns:a16="http://schemas.microsoft.com/office/drawing/2014/main" id="{3383227E-121B-4454-AE69-365AE061245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0305DCC-2825-48C0-9877-FB49A5871318}"/>
              </a:ext>
            </a:extLst>
          </p:cNvPr>
          <p:cNvSpPr>
            <a:spLocks noGrp="1"/>
          </p:cNvSpPr>
          <p:nvPr>
            <p:ph type="sldNum" sz="quarter" idx="12"/>
          </p:nvPr>
        </p:nvSpPr>
        <p:spPr/>
        <p:txBody>
          <a:bodyPr/>
          <a:lstStyle/>
          <a:p>
            <a:fld id="{81FFF765-C4DC-43AF-A2BC-06E050E30994}" type="slidenum">
              <a:rPr lang="en-GB" smtClean="0"/>
              <a:t>‹#›</a:t>
            </a:fld>
            <a:endParaRPr lang="en-GB" dirty="0"/>
          </a:p>
        </p:txBody>
      </p:sp>
    </p:spTree>
    <p:extLst>
      <p:ext uri="{BB962C8B-B14F-4D97-AF65-F5344CB8AC3E}">
        <p14:creationId xmlns:p14="http://schemas.microsoft.com/office/powerpoint/2010/main" val="199971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B2646-6E86-4A20-AF1E-A55C2191EF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67AE56-B40F-44DE-9AB3-045526E744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8568EB6-82B8-435C-8091-B25FABA88D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C92D0E5-B810-4D45-81DD-82E735710390}"/>
              </a:ext>
            </a:extLst>
          </p:cNvPr>
          <p:cNvSpPr>
            <a:spLocks noGrp="1"/>
          </p:cNvSpPr>
          <p:nvPr>
            <p:ph type="dt" sz="half" idx="10"/>
          </p:nvPr>
        </p:nvSpPr>
        <p:spPr/>
        <p:txBody>
          <a:bodyPr/>
          <a:lstStyle/>
          <a:p>
            <a:fld id="{6469E66F-C76F-48FD-8F9A-EC457E921697}" type="datetimeFigureOut">
              <a:rPr lang="en-GB" smtClean="0"/>
              <a:t>01/08/2020</a:t>
            </a:fld>
            <a:endParaRPr lang="en-GB" dirty="0"/>
          </a:p>
        </p:txBody>
      </p:sp>
      <p:sp>
        <p:nvSpPr>
          <p:cNvPr id="6" name="Footer Placeholder 5">
            <a:extLst>
              <a:ext uri="{FF2B5EF4-FFF2-40B4-BE49-F238E27FC236}">
                <a16:creationId xmlns:a16="http://schemas.microsoft.com/office/drawing/2014/main" id="{20DCF114-9D14-46E5-A856-6A1922F3C67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C889CCEB-4B96-4664-8FBB-62C446ECA65E}"/>
              </a:ext>
            </a:extLst>
          </p:cNvPr>
          <p:cNvSpPr>
            <a:spLocks noGrp="1"/>
          </p:cNvSpPr>
          <p:nvPr>
            <p:ph type="sldNum" sz="quarter" idx="12"/>
          </p:nvPr>
        </p:nvSpPr>
        <p:spPr/>
        <p:txBody>
          <a:bodyPr/>
          <a:lstStyle/>
          <a:p>
            <a:fld id="{81FFF765-C4DC-43AF-A2BC-06E050E30994}" type="slidenum">
              <a:rPr lang="en-GB" smtClean="0"/>
              <a:t>‹#›</a:t>
            </a:fld>
            <a:endParaRPr lang="en-GB" dirty="0"/>
          </a:p>
        </p:txBody>
      </p:sp>
    </p:spTree>
    <p:extLst>
      <p:ext uri="{BB962C8B-B14F-4D97-AF65-F5344CB8AC3E}">
        <p14:creationId xmlns:p14="http://schemas.microsoft.com/office/powerpoint/2010/main" val="446184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62F4C-661A-407A-843A-7E200C1B184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F007924-0943-4777-B2C2-82FC68BBF4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FD7611-825F-446D-92B9-05E65F24AB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37A8758-3FAD-4031-9B18-603E8834A3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FB4F1B-8057-4082-B61A-72A1CC9E96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778F2A6-9CDB-4B20-8964-B4D83B4A2406}"/>
              </a:ext>
            </a:extLst>
          </p:cNvPr>
          <p:cNvSpPr>
            <a:spLocks noGrp="1"/>
          </p:cNvSpPr>
          <p:nvPr>
            <p:ph type="dt" sz="half" idx="10"/>
          </p:nvPr>
        </p:nvSpPr>
        <p:spPr/>
        <p:txBody>
          <a:bodyPr/>
          <a:lstStyle/>
          <a:p>
            <a:fld id="{6469E66F-C76F-48FD-8F9A-EC457E921697}" type="datetimeFigureOut">
              <a:rPr lang="en-GB" smtClean="0"/>
              <a:t>01/08/2020</a:t>
            </a:fld>
            <a:endParaRPr lang="en-GB" dirty="0"/>
          </a:p>
        </p:txBody>
      </p:sp>
      <p:sp>
        <p:nvSpPr>
          <p:cNvPr id="8" name="Footer Placeholder 7">
            <a:extLst>
              <a:ext uri="{FF2B5EF4-FFF2-40B4-BE49-F238E27FC236}">
                <a16:creationId xmlns:a16="http://schemas.microsoft.com/office/drawing/2014/main" id="{9DE5CF22-D699-4DF0-8A67-6EB043D58916}"/>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142E652E-3C1F-4AAE-9F80-BCF24AEAF6FA}"/>
              </a:ext>
            </a:extLst>
          </p:cNvPr>
          <p:cNvSpPr>
            <a:spLocks noGrp="1"/>
          </p:cNvSpPr>
          <p:nvPr>
            <p:ph type="sldNum" sz="quarter" idx="12"/>
          </p:nvPr>
        </p:nvSpPr>
        <p:spPr/>
        <p:txBody>
          <a:bodyPr/>
          <a:lstStyle/>
          <a:p>
            <a:fld id="{81FFF765-C4DC-43AF-A2BC-06E050E30994}" type="slidenum">
              <a:rPr lang="en-GB" smtClean="0"/>
              <a:t>‹#›</a:t>
            </a:fld>
            <a:endParaRPr lang="en-GB" dirty="0"/>
          </a:p>
        </p:txBody>
      </p:sp>
    </p:spTree>
    <p:extLst>
      <p:ext uri="{BB962C8B-B14F-4D97-AF65-F5344CB8AC3E}">
        <p14:creationId xmlns:p14="http://schemas.microsoft.com/office/powerpoint/2010/main" val="292820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0310-8025-49E6-8B13-AAC8F2EB84B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F6D465D-A503-4C35-86FC-E374B0FEBDFC}"/>
              </a:ext>
            </a:extLst>
          </p:cNvPr>
          <p:cNvSpPr>
            <a:spLocks noGrp="1"/>
          </p:cNvSpPr>
          <p:nvPr>
            <p:ph type="dt" sz="half" idx="10"/>
          </p:nvPr>
        </p:nvSpPr>
        <p:spPr/>
        <p:txBody>
          <a:bodyPr/>
          <a:lstStyle/>
          <a:p>
            <a:fld id="{6469E66F-C76F-48FD-8F9A-EC457E921697}" type="datetimeFigureOut">
              <a:rPr lang="en-GB" smtClean="0"/>
              <a:t>01/08/2020</a:t>
            </a:fld>
            <a:endParaRPr lang="en-GB" dirty="0"/>
          </a:p>
        </p:txBody>
      </p:sp>
      <p:sp>
        <p:nvSpPr>
          <p:cNvPr id="4" name="Footer Placeholder 3">
            <a:extLst>
              <a:ext uri="{FF2B5EF4-FFF2-40B4-BE49-F238E27FC236}">
                <a16:creationId xmlns:a16="http://schemas.microsoft.com/office/drawing/2014/main" id="{7561F415-63A9-4C06-B0C4-335BBBF65FF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8380895D-04A2-4D2F-A4CB-AE2D4E132522}"/>
              </a:ext>
            </a:extLst>
          </p:cNvPr>
          <p:cNvSpPr>
            <a:spLocks noGrp="1"/>
          </p:cNvSpPr>
          <p:nvPr>
            <p:ph type="sldNum" sz="quarter" idx="12"/>
          </p:nvPr>
        </p:nvSpPr>
        <p:spPr/>
        <p:txBody>
          <a:bodyPr/>
          <a:lstStyle/>
          <a:p>
            <a:fld id="{81FFF765-C4DC-43AF-A2BC-06E050E30994}" type="slidenum">
              <a:rPr lang="en-GB" smtClean="0"/>
              <a:t>‹#›</a:t>
            </a:fld>
            <a:endParaRPr lang="en-GB" dirty="0"/>
          </a:p>
        </p:txBody>
      </p:sp>
    </p:spTree>
    <p:extLst>
      <p:ext uri="{BB962C8B-B14F-4D97-AF65-F5344CB8AC3E}">
        <p14:creationId xmlns:p14="http://schemas.microsoft.com/office/powerpoint/2010/main" val="98836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0F452C-BD03-4F24-A6D6-69EEFC577521}"/>
              </a:ext>
            </a:extLst>
          </p:cNvPr>
          <p:cNvSpPr>
            <a:spLocks noGrp="1"/>
          </p:cNvSpPr>
          <p:nvPr>
            <p:ph type="dt" sz="half" idx="10"/>
          </p:nvPr>
        </p:nvSpPr>
        <p:spPr/>
        <p:txBody>
          <a:bodyPr/>
          <a:lstStyle/>
          <a:p>
            <a:fld id="{6469E66F-C76F-48FD-8F9A-EC457E921697}" type="datetimeFigureOut">
              <a:rPr lang="en-GB" smtClean="0"/>
              <a:t>01/08/2020</a:t>
            </a:fld>
            <a:endParaRPr lang="en-GB" dirty="0"/>
          </a:p>
        </p:txBody>
      </p:sp>
      <p:sp>
        <p:nvSpPr>
          <p:cNvPr id="3" name="Footer Placeholder 2">
            <a:extLst>
              <a:ext uri="{FF2B5EF4-FFF2-40B4-BE49-F238E27FC236}">
                <a16:creationId xmlns:a16="http://schemas.microsoft.com/office/drawing/2014/main" id="{9F052439-E8AD-4A03-9D4A-4109E59437DD}"/>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66F107DA-642B-47DA-AF5C-0ED40328E27D}"/>
              </a:ext>
            </a:extLst>
          </p:cNvPr>
          <p:cNvSpPr>
            <a:spLocks noGrp="1"/>
          </p:cNvSpPr>
          <p:nvPr>
            <p:ph type="sldNum" sz="quarter" idx="12"/>
          </p:nvPr>
        </p:nvSpPr>
        <p:spPr/>
        <p:txBody>
          <a:bodyPr/>
          <a:lstStyle/>
          <a:p>
            <a:fld id="{81FFF765-C4DC-43AF-A2BC-06E050E30994}" type="slidenum">
              <a:rPr lang="en-GB" smtClean="0"/>
              <a:t>‹#›</a:t>
            </a:fld>
            <a:endParaRPr lang="en-GB" dirty="0"/>
          </a:p>
        </p:txBody>
      </p:sp>
    </p:spTree>
    <p:extLst>
      <p:ext uri="{BB962C8B-B14F-4D97-AF65-F5344CB8AC3E}">
        <p14:creationId xmlns:p14="http://schemas.microsoft.com/office/powerpoint/2010/main" val="3200586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638FD-B589-47B8-B3D9-3CA852BF07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A543330-02DF-459C-95F4-0D40B72A7B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07D2E05-D4E0-48AA-A5F8-94AB89D56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292474-5A0A-4A40-A4D5-38F0F9A304F4}"/>
              </a:ext>
            </a:extLst>
          </p:cNvPr>
          <p:cNvSpPr>
            <a:spLocks noGrp="1"/>
          </p:cNvSpPr>
          <p:nvPr>
            <p:ph type="dt" sz="half" idx="10"/>
          </p:nvPr>
        </p:nvSpPr>
        <p:spPr/>
        <p:txBody>
          <a:bodyPr/>
          <a:lstStyle/>
          <a:p>
            <a:fld id="{6469E66F-C76F-48FD-8F9A-EC457E921697}" type="datetimeFigureOut">
              <a:rPr lang="en-GB" smtClean="0"/>
              <a:t>01/08/2020</a:t>
            </a:fld>
            <a:endParaRPr lang="en-GB" dirty="0"/>
          </a:p>
        </p:txBody>
      </p:sp>
      <p:sp>
        <p:nvSpPr>
          <p:cNvPr id="6" name="Footer Placeholder 5">
            <a:extLst>
              <a:ext uri="{FF2B5EF4-FFF2-40B4-BE49-F238E27FC236}">
                <a16:creationId xmlns:a16="http://schemas.microsoft.com/office/drawing/2014/main" id="{DBAAD5AD-3544-4FE1-BDC7-C98BDBB6D2D0}"/>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B4538D4-6532-4943-AAFC-22D6F837CCC4}"/>
              </a:ext>
            </a:extLst>
          </p:cNvPr>
          <p:cNvSpPr>
            <a:spLocks noGrp="1"/>
          </p:cNvSpPr>
          <p:nvPr>
            <p:ph type="sldNum" sz="quarter" idx="12"/>
          </p:nvPr>
        </p:nvSpPr>
        <p:spPr/>
        <p:txBody>
          <a:bodyPr/>
          <a:lstStyle/>
          <a:p>
            <a:fld id="{81FFF765-C4DC-43AF-A2BC-06E050E30994}" type="slidenum">
              <a:rPr lang="en-GB" smtClean="0"/>
              <a:t>‹#›</a:t>
            </a:fld>
            <a:endParaRPr lang="en-GB" dirty="0"/>
          </a:p>
        </p:txBody>
      </p:sp>
    </p:spTree>
    <p:extLst>
      <p:ext uri="{BB962C8B-B14F-4D97-AF65-F5344CB8AC3E}">
        <p14:creationId xmlns:p14="http://schemas.microsoft.com/office/powerpoint/2010/main" val="274220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B0ACA-C7D2-4EA9-9DF3-90B6642A31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E88CEFE-FC53-40EB-878F-D31BE621E5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0AA95A50-298D-43DB-84F6-95EC17309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1844AF-9403-4B69-A862-E7FCEA5AA289}"/>
              </a:ext>
            </a:extLst>
          </p:cNvPr>
          <p:cNvSpPr>
            <a:spLocks noGrp="1"/>
          </p:cNvSpPr>
          <p:nvPr>
            <p:ph type="dt" sz="half" idx="10"/>
          </p:nvPr>
        </p:nvSpPr>
        <p:spPr/>
        <p:txBody>
          <a:bodyPr/>
          <a:lstStyle/>
          <a:p>
            <a:fld id="{6469E66F-C76F-48FD-8F9A-EC457E921697}" type="datetimeFigureOut">
              <a:rPr lang="en-GB" smtClean="0"/>
              <a:t>01/08/2020</a:t>
            </a:fld>
            <a:endParaRPr lang="en-GB" dirty="0"/>
          </a:p>
        </p:txBody>
      </p:sp>
      <p:sp>
        <p:nvSpPr>
          <p:cNvPr id="6" name="Footer Placeholder 5">
            <a:extLst>
              <a:ext uri="{FF2B5EF4-FFF2-40B4-BE49-F238E27FC236}">
                <a16:creationId xmlns:a16="http://schemas.microsoft.com/office/drawing/2014/main" id="{44F7B6EB-F41F-4A06-8787-E8896E4812BD}"/>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B471ACE-C71A-429C-B376-4D1E01ACA9F0}"/>
              </a:ext>
            </a:extLst>
          </p:cNvPr>
          <p:cNvSpPr>
            <a:spLocks noGrp="1"/>
          </p:cNvSpPr>
          <p:nvPr>
            <p:ph type="sldNum" sz="quarter" idx="12"/>
          </p:nvPr>
        </p:nvSpPr>
        <p:spPr/>
        <p:txBody>
          <a:bodyPr/>
          <a:lstStyle/>
          <a:p>
            <a:fld id="{81FFF765-C4DC-43AF-A2BC-06E050E30994}" type="slidenum">
              <a:rPr lang="en-GB" smtClean="0"/>
              <a:t>‹#›</a:t>
            </a:fld>
            <a:endParaRPr lang="en-GB" dirty="0"/>
          </a:p>
        </p:txBody>
      </p:sp>
    </p:spTree>
    <p:extLst>
      <p:ext uri="{BB962C8B-B14F-4D97-AF65-F5344CB8AC3E}">
        <p14:creationId xmlns:p14="http://schemas.microsoft.com/office/powerpoint/2010/main" val="296246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A5EAEF-8C39-4528-B237-CB9C46DF87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B0A760-A733-4347-8F3B-DD82085C94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B62C4D-D344-4393-A9A5-8130ADC872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9E66F-C76F-48FD-8F9A-EC457E921697}" type="datetimeFigureOut">
              <a:rPr lang="en-GB" smtClean="0"/>
              <a:t>01/08/2020</a:t>
            </a:fld>
            <a:endParaRPr lang="en-GB" dirty="0"/>
          </a:p>
        </p:txBody>
      </p:sp>
      <p:sp>
        <p:nvSpPr>
          <p:cNvPr id="5" name="Footer Placeholder 4">
            <a:extLst>
              <a:ext uri="{FF2B5EF4-FFF2-40B4-BE49-F238E27FC236}">
                <a16:creationId xmlns:a16="http://schemas.microsoft.com/office/drawing/2014/main" id="{5384DF0F-B495-4BF2-8240-41DD409084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0E3E06DB-0759-4BBA-8C49-875EE6013C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FFF765-C4DC-43AF-A2BC-06E050E30994}" type="slidenum">
              <a:rPr lang="en-GB" smtClean="0"/>
              <a:t>‹#›</a:t>
            </a:fld>
            <a:endParaRPr lang="en-GB" dirty="0"/>
          </a:p>
        </p:txBody>
      </p:sp>
    </p:spTree>
    <p:extLst>
      <p:ext uri="{BB962C8B-B14F-4D97-AF65-F5344CB8AC3E}">
        <p14:creationId xmlns:p14="http://schemas.microsoft.com/office/powerpoint/2010/main" val="4037195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who.int/news-room/fact-sheets/detail/depression" TargetMode="External"/><Relationship Id="rId2" Type="http://schemas.openxmlformats.org/officeDocument/2006/relationships/hyperlink" Target="http://www.euro.who.int/__data/assets/pdf_file/0004/404851/MNH_FactSheet_ENG.pdf?ua=1"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Theron_Randolph" TargetMode="External"/><Relationship Id="rId2" Type="http://schemas.openxmlformats.org/officeDocument/2006/relationships/hyperlink" Target="https://en.wikipedia.org/wiki/Park_Prewett_Hospital" TargetMode="Externa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en.wikipedia.org/wiki/British_Medical_Journal"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3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books.google.com/books?id=SX96DwAAQBAJ&amp;pg=PA3&amp;dq=Approaching+hysteria:+Disease+and+its+interpretations#v=onepage"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books.google.com/books?id=SX96DwAAQBAJ&amp;pg=PA3&amp;dq=Approaching+hysteria:+Disease+and+its+interpretations#v=onepage"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1.png"/><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59.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1.png"/><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hyperlink" Target="http://www.guidetopharmacology.org/GRAC/ObjectDisplayForward?objectId=364"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6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7.png"/><Relationship Id="rId7" Type="http://schemas.openxmlformats.org/officeDocument/2006/relationships/image" Target="../media/image73.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2.png"/><Relationship Id="rId4" Type="http://schemas.openxmlformats.org/officeDocument/2006/relationships/image" Target="../media/image68.png"/></Relationships>
</file>

<file path=ppt/slides/_rels/slide6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67.png"/><Relationship Id="rId7" Type="http://schemas.openxmlformats.org/officeDocument/2006/relationships/image" Target="../media/image79.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68.png"/><Relationship Id="rId9" Type="http://schemas.openxmlformats.org/officeDocument/2006/relationships/image" Target="../media/image81.png"/></Relationships>
</file>

<file path=ppt/slides/_rels/slide7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D51582A-6C3F-4CEB-A23E-A98CE80D6602}"/>
              </a:ext>
            </a:extLst>
          </p:cNvPr>
          <p:cNvSpPr/>
          <p:nvPr/>
        </p:nvSpPr>
        <p:spPr>
          <a:xfrm>
            <a:off x="1078706" y="1150144"/>
            <a:ext cx="10551319" cy="4750594"/>
          </a:xfrm>
          <a:prstGeom prst="round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a:solidFill>
                  <a:schemeClr val="tx1"/>
                </a:solidFill>
                <a:prstDash val="sysDot"/>
              </a:ln>
              <a:noFill/>
            </a:endParaRPr>
          </a:p>
        </p:txBody>
      </p:sp>
      <p:pic>
        <p:nvPicPr>
          <p:cNvPr id="6" name="Picture 5">
            <a:extLst>
              <a:ext uri="{FF2B5EF4-FFF2-40B4-BE49-F238E27FC236}">
                <a16:creationId xmlns:a16="http://schemas.microsoft.com/office/drawing/2014/main" id="{BA70A7D3-02BA-4689-B886-BAE3D715A75B}"/>
              </a:ext>
            </a:extLst>
          </p:cNvPr>
          <p:cNvPicPr>
            <a:picLocks noChangeAspect="1"/>
          </p:cNvPicPr>
          <p:nvPr/>
        </p:nvPicPr>
        <p:blipFill>
          <a:blip r:embed="rId2"/>
          <a:stretch>
            <a:fillRect/>
          </a:stretch>
        </p:blipFill>
        <p:spPr>
          <a:xfrm>
            <a:off x="10858121" y="1051798"/>
            <a:ext cx="904635" cy="859403"/>
          </a:xfrm>
          <a:prstGeom prst="rect">
            <a:avLst/>
          </a:prstGeom>
        </p:spPr>
      </p:pic>
      <p:sp>
        <p:nvSpPr>
          <p:cNvPr id="8" name="TextBox 7">
            <a:extLst>
              <a:ext uri="{FF2B5EF4-FFF2-40B4-BE49-F238E27FC236}">
                <a16:creationId xmlns:a16="http://schemas.microsoft.com/office/drawing/2014/main" id="{56CABA8B-FCA7-4AE8-9E60-083C2B86D44C}"/>
              </a:ext>
            </a:extLst>
          </p:cNvPr>
          <p:cNvSpPr txBox="1"/>
          <p:nvPr/>
        </p:nvSpPr>
        <p:spPr>
          <a:xfrm>
            <a:off x="1479665" y="1305098"/>
            <a:ext cx="7190510" cy="1015663"/>
          </a:xfrm>
          <a:prstGeom prst="rect">
            <a:avLst/>
          </a:prstGeom>
          <a:noFill/>
        </p:spPr>
        <p:txBody>
          <a:bodyPr wrap="square" rtlCol="0">
            <a:spAutoFit/>
          </a:bodyPr>
          <a:lstStyle/>
          <a:p>
            <a:r>
              <a:rPr lang="en-GB" sz="6000" b="1" dirty="0"/>
              <a:t>Anxiety or Depression</a:t>
            </a:r>
          </a:p>
        </p:txBody>
      </p:sp>
      <p:sp>
        <p:nvSpPr>
          <p:cNvPr id="9" name="TextBox 8">
            <a:extLst>
              <a:ext uri="{FF2B5EF4-FFF2-40B4-BE49-F238E27FC236}">
                <a16:creationId xmlns:a16="http://schemas.microsoft.com/office/drawing/2014/main" id="{05B02C54-9447-4487-A6C2-576C91C3DE70}"/>
              </a:ext>
            </a:extLst>
          </p:cNvPr>
          <p:cNvSpPr txBox="1"/>
          <p:nvPr/>
        </p:nvSpPr>
        <p:spPr>
          <a:xfrm>
            <a:off x="1400002" y="2239148"/>
            <a:ext cx="7349836" cy="369332"/>
          </a:xfrm>
          <a:prstGeom prst="rect">
            <a:avLst/>
          </a:prstGeom>
          <a:noFill/>
        </p:spPr>
        <p:txBody>
          <a:bodyPr wrap="square" rtlCol="0">
            <a:spAutoFit/>
          </a:bodyPr>
          <a:lstStyle/>
          <a:p>
            <a:r>
              <a:rPr lang="en-GB" b="1" dirty="0"/>
              <a:t>A new look at mental health issues from an Applied Kinesiology perspective</a:t>
            </a:r>
          </a:p>
        </p:txBody>
      </p:sp>
      <p:sp>
        <p:nvSpPr>
          <p:cNvPr id="10" name="TextBox 9">
            <a:extLst>
              <a:ext uri="{FF2B5EF4-FFF2-40B4-BE49-F238E27FC236}">
                <a16:creationId xmlns:a16="http://schemas.microsoft.com/office/drawing/2014/main" id="{9FAA1CC9-D46D-434D-8752-70154D4509A0}"/>
              </a:ext>
            </a:extLst>
          </p:cNvPr>
          <p:cNvSpPr txBox="1"/>
          <p:nvPr/>
        </p:nvSpPr>
        <p:spPr>
          <a:xfrm>
            <a:off x="1479665" y="3810800"/>
            <a:ext cx="7564582" cy="1384995"/>
          </a:xfrm>
          <a:prstGeom prst="rect">
            <a:avLst/>
          </a:prstGeom>
          <a:noFill/>
        </p:spPr>
        <p:txBody>
          <a:bodyPr wrap="square" rtlCol="0">
            <a:spAutoFit/>
          </a:bodyPr>
          <a:lstStyle/>
          <a:p>
            <a:r>
              <a:rPr lang="en-GB" sz="3600" b="1" dirty="0"/>
              <a:t>Chris Astill-Smith D.O., N.D. </a:t>
            </a:r>
            <a:r>
              <a:rPr lang="en-GB" sz="2400" b="1" dirty="0"/>
              <a:t>Diplomate ICAK</a:t>
            </a:r>
          </a:p>
          <a:p>
            <a:endParaRPr lang="en-GB" sz="2400" b="1" dirty="0"/>
          </a:p>
          <a:p>
            <a:r>
              <a:rPr lang="en-GB" sz="2400" b="1" dirty="0"/>
              <a:t>Marlow UK</a:t>
            </a:r>
          </a:p>
        </p:txBody>
      </p:sp>
      <p:sp>
        <p:nvSpPr>
          <p:cNvPr id="11" name="TextBox 10">
            <a:extLst>
              <a:ext uri="{FF2B5EF4-FFF2-40B4-BE49-F238E27FC236}">
                <a16:creationId xmlns:a16="http://schemas.microsoft.com/office/drawing/2014/main" id="{55AB6568-D97C-4E0A-A4B7-37D80D44D0E2}"/>
              </a:ext>
            </a:extLst>
          </p:cNvPr>
          <p:cNvSpPr txBox="1"/>
          <p:nvPr/>
        </p:nvSpPr>
        <p:spPr>
          <a:xfrm>
            <a:off x="4154978" y="5459931"/>
            <a:ext cx="3882044" cy="369332"/>
          </a:xfrm>
          <a:prstGeom prst="rect">
            <a:avLst/>
          </a:prstGeom>
          <a:noFill/>
        </p:spPr>
        <p:txBody>
          <a:bodyPr wrap="square" rtlCol="0">
            <a:spAutoFit/>
          </a:bodyPr>
          <a:lstStyle/>
          <a:p>
            <a:r>
              <a:rPr lang="en-GB" b="1" dirty="0"/>
              <a:t>chris@epigenetics@international.com</a:t>
            </a:r>
          </a:p>
        </p:txBody>
      </p:sp>
      <p:pic>
        <p:nvPicPr>
          <p:cNvPr id="13" name="Picture 12">
            <a:extLst>
              <a:ext uri="{FF2B5EF4-FFF2-40B4-BE49-F238E27FC236}">
                <a16:creationId xmlns:a16="http://schemas.microsoft.com/office/drawing/2014/main" id="{224755C1-0754-41E9-B358-272CEFF56942}"/>
              </a:ext>
            </a:extLst>
          </p:cNvPr>
          <p:cNvPicPr>
            <a:picLocks noChangeAspect="1"/>
          </p:cNvPicPr>
          <p:nvPr/>
        </p:nvPicPr>
        <p:blipFill>
          <a:blip r:embed="rId3"/>
          <a:stretch>
            <a:fillRect/>
          </a:stretch>
        </p:blipFill>
        <p:spPr>
          <a:xfrm flipH="1">
            <a:off x="8841278" y="2799797"/>
            <a:ext cx="2533446" cy="2753105"/>
          </a:xfrm>
          <a:prstGeom prst="rect">
            <a:avLst/>
          </a:prstGeom>
        </p:spPr>
      </p:pic>
    </p:spTree>
    <p:extLst>
      <p:ext uri="{BB962C8B-B14F-4D97-AF65-F5344CB8AC3E}">
        <p14:creationId xmlns:p14="http://schemas.microsoft.com/office/powerpoint/2010/main" val="424146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753C36-EB19-422C-879F-829C676C361F}"/>
              </a:ext>
            </a:extLst>
          </p:cNvPr>
          <p:cNvSpPr txBox="1"/>
          <p:nvPr/>
        </p:nvSpPr>
        <p:spPr>
          <a:xfrm>
            <a:off x="589593" y="2184526"/>
            <a:ext cx="6122504" cy="4524315"/>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NET</a:t>
            </a:r>
          </a:p>
          <a:p>
            <a:r>
              <a:rPr lang="en-GB" sz="3600" b="1" dirty="0">
                <a:solidFill>
                  <a:schemeClr val="bg1"/>
                </a:solidFill>
                <a:latin typeface="Arial" panose="020B0604020202020204" pitchFamily="34" charset="0"/>
                <a:cs typeface="Arial" panose="020B0604020202020204" pitchFamily="34" charset="0"/>
              </a:rPr>
              <a:t>Psychological reversal</a:t>
            </a:r>
          </a:p>
          <a:p>
            <a:r>
              <a:rPr lang="en-GB" sz="3600" b="1" dirty="0">
                <a:solidFill>
                  <a:schemeClr val="bg1"/>
                </a:solidFill>
                <a:latin typeface="Arial" panose="020B0604020202020204" pitchFamily="34" charset="0"/>
                <a:cs typeface="Arial" panose="020B0604020202020204" pitchFamily="34" charset="0"/>
              </a:rPr>
              <a:t>ESR</a:t>
            </a:r>
          </a:p>
          <a:p>
            <a:r>
              <a:rPr lang="en-GB" sz="3600" b="1" dirty="0">
                <a:solidFill>
                  <a:schemeClr val="bg1"/>
                </a:solidFill>
                <a:latin typeface="Arial" panose="020B0604020202020204" pitchFamily="34" charset="0"/>
                <a:cs typeface="Arial" panose="020B0604020202020204" pitchFamily="34" charset="0"/>
              </a:rPr>
              <a:t>Flower remedies</a:t>
            </a:r>
          </a:p>
          <a:p>
            <a:r>
              <a:rPr lang="en-GB" sz="3600" b="1" dirty="0">
                <a:solidFill>
                  <a:schemeClr val="bg1"/>
                </a:solidFill>
                <a:latin typeface="Arial" panose="020B0604020202020204" pitchFamily="34" charset="0"/>
                <a:cs typeface="Arial" panose="020B0604020202020204" pitchFamily="34" charset="0"/>
              </a:rPr>
              <a:t>Injury Recall</a:t>
            </a:r>
          </a:p>
          <a:p>
            <a:r>
              <a:rPr lang="en-GB" sz="3600" b="1" dirty="0">
                <a:solidFill>
                  <a:schemeClr val="bg1"/>
                </a:solidFill>
                <a:latin typeface="Arial" panose="020B0604020202020204" pitchFamily="34" charset="0"/>
                <a:cs typeface="Arial" panose="020B0604020202020204" pitchFamily="34" charset="0"/>
              </a:rPr>
              <a:t>Colour therapy</a:t>
            </a:r>
          </a:p>
          <a:p>
            <a:r>
              <a:rPr lang="en-GB" sz="3600" b="1" dirty="0">
                <a:solidFill>
                  <a:schemeClr val="bg1"/>
                </a:solidFill>
                <a:latin typeface="Arial" panose="020B0604020202020204" pitchFamily="34" charset="0"/>
                <a:cs typeface="Arial" panose="020B0604020202020204" pitchFamily="34" charset="0"/>
              </a:rPr>
              <a:t>Music therapy</a:t>
            </a:r>
          </a:p>
          <a:p>
            <a:r>
              <a:rPr lang="en-GB" sz="3600" b="1" dirty="0">
                <a:solidFill>
                  <a:schemeClr val="bg1"/>
                </a:solidFill>
                <a:latin typeface="Arial" panose="020B0604020202020204" pitchFamily="34" charset="0"/>
                <a:cs typeface="Arial" panose="020B0604020202020204" pitchFamily="34" charset="0"/>
              </a:rPr>
              <a:t>Exercise</a:t>
            </a:r>
          </a:p>
        </p:txBody>
      </p:sp>
      <p:sp>
        <p:nvSpPr>
          <p:cNvPr id="3" name="TextBox 2">
            <a:extLst>
              <a:ext uri="{FF2B5EF4-FFF2-40B4-BE49-F238E27FC236}">
                <a16:creationId xmlns:a16="http://schemas.microsoft.com/office/drawing/2014/main" id="{E50A4F4F-9423-438E-88EC-772506D069BF}"/>
              </a:ext>
            </a:extLst>
          </p:cNvPr>
          <p:cNvSpPr txBox="1"/>
          <p:nvPr/>
        </p:nvSpPr>
        <p:spPr>
          <a:xfrm>
            <a:off x="7093744" y="2593181"/>
            <a:ext cx="4429125" cy="3970318"/>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Affirmations</a:t>
            </a:r>
          </a:p>
          <a:p>
            <a:r>
              <a:rPr lang="en-GB" sz="3600" b="1" dirty="0">
                <a:solidFill>
                  <a:schemeClr val="bg1"/>
                </a:solidFill>
                <a:latin typeface="Arial" panose="020B0604020202020204" pitchFamily="34" charset="0"/>
                <a:cs typeface="Arial" panose="020B0604020202020204" pitchFamily="34" charset="0"/>
              </a:rPr>
              <a:t>Tapping</a:t>
            </a:r>
          </a:p>
          <a:p>
            <a:r>
              <a:rPr lang="en-GB" sz="3600" b="1" dirty="0">
                <a:solidFill>
                  <a:schemeClr val="bg1"/>
                </a:solidFill>
                <a:latin typeface="Arial" panose="020B0604020202020204" pitchFamily="34" charset="0"/>
                <a:cs typeface="Arial" panose="020B0604020202020204" pitchFamily="34" charset="0"/>
              </a:rPr>
              <a:t>Culinary Herbs</a:t>
            </a:r>
          </a:p>
          <a:p>
            <a:r>
              <a:rPr lang="en-GB" sz="3600" b="1" dirty="0">
                <a:solidFill>
                  <a:schemeClr val="bg1"/>
                </a:solidFill>
                <a:latin typeface="Arial" panose="020B0604020202020204" pitchFamily="34" charset="0"/>
                <a:cs typeface="Arial" panose="020B0604020202020204" pitchFamily="34" charset="0"/>
              </a:rPr>
              <a:t>Deep massage</a:t>
            </a:r>
          </a:p>
          <a:p>
            <a:r>
              <a:rPr lang="en-GB" sz="3600" b="1" dirty="0">
                <a:solidFill>
                  <a:schemeClr val="bg1"/>
                </a:solidFill>
                <a:latin typeface="Arial" panose="020B0604020202020204" pitchFamily="34" charset="0"/>
                <a:cs typeface="Arial" panose="020B0604020202020204" pitchFamily="34" charset="0"/>
              </a:rPr>
              <a:t>Hypnosis</a:t>
            </a:r>
          </a:p>
          <a:p>
            <a:r>
              <a:rPr lang="en-GB" sz="3600" b="1" dirty="0">
                <a:solidFill>
                  <a:schemeClr val="bg1"/>
                </a:solidFill>
                <a:latin typeface="Arial" panose="020B0604020202020204" pitchFamily="34" charset="0"/>
                <a:cs typeface="Arial" panose="020B0604020202020204" pitchFamily="34" charset="0"/>
              </a:rPr>
              <a:t>Meditation</a:t>
            </a:r>
          </a:p>
          <a:p>
            <a:r>
              <a:rPr lang="en-GB" sz="3600" b="1" dirty="0">
                <a:solidFill>
                  <a:schemeClr val="bg1"/>
                </a:solidFill>
                <a:latin typeface="Arial" panose="020B0604020202020204" pitchFamily="34" charset="0"/>
                <a:cs typeface="Arial" panose="020B0604020202020204" pitchFamily="34" charset="0"/>
              </a:rPr>
              <a:t>Aromatherapy</a:t>
            </a:r>
          </a:p>
        </p:txBody>
      </p:sp>
      <p:pic>
        <p:nvPicPr>
          <p:cNvPr id="4" name="Picture 3">
            <a:extLst>
              <a:ext uri="{FF2B5EF4-FFF2-40B4-BE49-F238E27FC236}">
                <a16:creationId xmlns:a16="http://schemas.microsoft.com/office/drawing/2014/main" id="{84A8907A-B437-4278-BA61-A4E380B077F6}"/>
              </a:ext>
            </a:extLst>
          </p:cNvPr>
          <p:cNvPicPr>
            <a:picLocks noChangeAspect="1"/>
          </p:cNvPicPr>
          <p:nvPr/>
        </p:nvPicPr>
        <p:blipFill>
          <a:blip r:embed="rId2"/>
          <a:stretch>
            <a:fillRect/>
          </a:stretch>
        </p:blipFill>
        <p:spPr>
          <a:xfrm>
            <a:off x="9707578" y="891839"/>
            <a:ext cx="1564481" cy="1757033"/>
          </a:xfrm>
          <a:prstGeom prst="rect">
            <a:avLst/>
          </a:prstGeom>
        </p:spPr>
      </p:pic>
      <p:sp>
        <p:nvSpPr>
          <p:cNvPr id="5" name="TextBox 4">
            <a:extLst>
              <a:ext uri="{FF2B5EF4-FFF2-40B4-BE49-F238E27FC236}">
                <a16:creationId xmlns:a16="http://schemas.microsoft.com/office/drawing/2014/main" id="{1BF6F270-1167-4D31-977D-A424F723816B}"/>
              </a:ext>
            </a:extLst>
          </p:cNvPr>
          <p:cNvSpPr txBox="1"/>
          <p:nvPr/>
        </p:nvSpPr>
        <p:spPr>
          <a:xfrm>
            <a:off x="8443134" y="947530"/>
            <a:ext cx="1264444" cy="1754326"/>
          </a:xfrm>
          <a:prstGeom prst="rect">
            <a:avLst/>
          </a:prstGeom>
          <a:noFill/>
        </p:spPr>
        <p:txBody>
          <a:bodyPr wrap="square" rtlCol="0">
            <a:spAutoFit/>
          </a:bodyPr>
          <a:lstStyle/>
          <a:p>
            <a:r>
              <a:rPr lang="en-GB" b="1" dirty="0">
                <a:solidFill>
                  <a:schemeClr val="bg1"/>
                </a:solidFill>
              </a:rPr>
              <a:t>Dr Jimmy </a:t>
            </a:r>
            <a:r>
              <a:rPr lang="en-GB" b="1" dirty="0" err="1">
                <a:solidFill>
                  <a:schemeClr val="bg1"/>
                </a:solidFill>
              </a:rPr>
              <a:t>Durlacher’s</a:t>
            </a:r>
            <a:r>
              <a:rPr lang="en-GB" b="1" dirty="0">
                <a:solidFill>
                  <a:schemeClr val="bg1"/>
                </a:solidFill>
              </a:rPr>
              <a:t> book</a:t>
            </a:r>
          </a:p>
          <a:p>
            <a:r>
              <a:rPr lang="en-GB" b="1" dirty="0">
                <a:solidFill>
                  <a:schemeClr val="bg1"/>
                </a:solidFill>
              </a:rPr>
              <a:t>“Freedom From Fear Forever ”</a:t>
            </a:r>
          </a:p>
        </p:txBody>
      </p:sp>
      <p:sp>
        <p:nvSpPr>
          <p:cNvPr id="6" name="TextBox 5">
            <a:extLst>
              <a:ext uri="{FF2B5EF4-FFF2-40B4-BE49-F238E27FC236}">
                <a16:creationId xmlns:a16="http://schemas.microsoft.com/office/drawing/2014/main" id="{042BAA98-9910-4534-A55F-E55E8F070B3F}"/>
              </a:ext>
            </a:extLst>
          </p:cNvPr>
          <p:cNvSpPr txBox="1"/>
          <p:nvPr/>
        </p:nvSpPr>
        <p:spPr>
          <a:xfrm>
            <a:off x="556592" y="457200"/>
            <a:ext cx="6977269" cy="2031325"/>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And may require more traditional AK emotional techniques and other therapies</a:t>
            </a:r>
          </a:p>
          <a:p>
            <a:endParaRPr lang="en-GB" dirty="0"/>
          </a:p>
        </p:txBody>
      </p:sp>
    </p:spTree>
    <p:extLst>
      <p:ext uri="{BB962C8B-B14F-4D97-AF65-F5344CB8AC3E}">
        <p14:creationId xmlns:p14="http://schemas.microsoft.com/office/powerpoint/2010/main" val="323562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3825" y="5727842"/>
            <a:ext cx="7848872" cy="369332"/>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*Abram Hoffer Adventures in Psychiatry KOZ Publishing.</a:t>
            </a:r>
          </a:p>
        </p:txBody>
      </p:sp>
      <p:sp>
        <p:nvSpPr>
          <p:cNvPr id="4" name="TextBox 3"/>
          <p:cNvSpPr txBox="1"/>
          <p:nvPr/>
        </p:nvSpPr>
        <p:spPr>
          <a:xfrm>
            <a:off x="749829" y="1050099"/>
            <a:ext cx="6194310" cy="2862322"/>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Stress</a:t>
            </a:r>
            <a:r>
              <a:rPr lang="en-GB" sz="3600" b="1" dirty="0">
                <a:solidFill>
                  <a:schemeClr val="bg1"/>
                </a:solidFill>
                <a:latin typeface="Arial" pitchFamily="34" charset="0"/>
                <a:cs typeface="Arial" pitchFamily="34" charset="0"/>
              </a:rPr>
              <a:t> increases the secretion of adrenalin and therefore adrenochrome in Vitamin B3 deficient people.*</a:t>
            </a:r>
            <a:endParaRPr lang="en-GB" dirty="0"/>
          </a:p>
        </p:txBody>
      </p:sp>
      <p:pic>
        <p:nvPicPr>
          <p:cNvPr id="3074" name="Picture 2"/>
          <p:cNvPicPr>
            <a:picLocks noChangeAspect="1" noChangeArrowheads="1"/>
          </p:cNvPicPr>
          <p:nvPr/>
        </p:nvPicPr>
        <p:blipFill>
          <a:blip r:embed="rId2" cstate="print"/>
          <a:srcRect l="42944" r="12705"/>
          <a:stretch>
            <a:fillRect/>
          </a:stretch>
        </p:blipFill>
        <p:spPr bwMode="auto">
          <a:xfrm>
            <a:off x="7789440" y="943283"/>
            <a:ext cx="3456384" cy="5153891"/>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3717" y="1824631"/>
            <a:ext cx="7538936" cy="3785652"/>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This </a:t>
            </a:r>
            <a:r>
              <a:rPr lang="en-GB" sz="3600" b="1" dirty="0">
                <a:solidFill>
                  <a:srgbClr val="FFFF00"/>
                </a:solidFill>
                <a:latin typeface="Arial" pitchFamily="34" charset="0"/>
                <a:cs typeface="Arial" pitchFamily="34" charset="0"/>
              </a:rPr>
              <a:t>hypothesis</a:t>
            </a:r>
            <a:r>
              <a:rPr lang="en-GB" sz="3600" b="1" dirty="0">
                <a:solidFill>
                  <a:schemeClr val="bg1"/>
                </a:solidFill>
                <a:latin typeface="Arial" pitchFamily="34" charset="0"/>
                <a:cs typeface="Arial" pitchFamily="34" charset="0"/>
              </a:rPr>
              <a:t> has long been opposed by proponents of the establishment pharmaceutical medical industry.</a:t>
            </a:r>
          </a:p>
          <a:p>
            <a:r>
              <a:rPr lang="en-GB" sz="2400" b="1" i="1" dirty="0">
                <a:solidFill>
                  <a:schemeClr val="accent2">
                    <a:lumMod val="40000"/>
                    <a:lumOff val="60000"/>
                  </a:schemeClr>
                </a:solidFill>
                <a:latin typeface="Arial" pitchFamily="34" charset="0"/>
                <a:cs typeface="Arial" pitchFamily="34" charset="0"/>
              </a:rPr>
              <a:t>(Bit like Vit D and the corona virus)</a:t>
            </a:r>
            <a:endParaRPr lang="en-GB" sz="3600" b="1" dirty="0">
              <a:solidFill>
                <a:schemeClr val="bg1"/>
              </a:solidFill>
              <a:latin typeface="Arial" pitchFamily="34" charset="0"/>
              <a:cs typeface="Arial" pitchFamily="34" charset="0"/>
            </a:endParaRPr>
          </a:p>
          <a:p>
            <a:br>
              <a:rPr lang="en-GB" sz="3600" dirty="0"/>
            </a:br>
            <a:endParaRPr lang="en-GB" sz="3600" b="1" dirty="0">
              <a:solidFill>
                <a:schemeClr val="bg1"/>
              </a:solidFill>
              <a:latin typeface="Arial" pitchFamily="34" charset="0"/>
              <a:cs typeface="Arial" pitchFamily="34" charset="0"/>
            </a:endParaRPr>
          </a:p>
        </p:txBody>
      </p:sp>
      <p:pic>
        <p:nvPicPr>
          <p:cNvPr id="4098" name="Picture 2"/>
          <p:cNvPicPr>
            <a:picLocks noChangeAspect="1" noChangeArrowheads="1"/>
          </p:cNvPicPr>
          <p:nvPr/>
        </p:nvPicPr>
        <p:blipFill>
          <a:blip r:embed="rId2" cstate="print"/>
          <a:srcRect/>
          <a:stretch>
            <a:fillRect/>
          </a:stretch>
        </p:blipFill>
        <p:spPr bwMode="auto">
          <a:xfrm>
            <a:off x="8141875" y="2011828"/>
            <a:ext cx="3521140" cy="2354763"/>
          </a:xfrm>
          <a:prstGeom prst="rect">
            <a:avLst/>
          </a:prstGeom>
          <a:noFill/>
          <a:ln w="9525">
            <a:noFill/>
            <a:miter lim="800000"/>
            <a:headEnd/>
            <a:tailEnd/>
          </a:ln>
        </p:spPr>
      </p:pic>
    </p:spTree>
  </p:cSld>
  <p:clrMapOvr>
    <a:masterClrMapping/>
  </p:clrMapOvr>
  <p:transition spd="med">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80C063-762A-425E-85F2-554EFBD91461}"/>
              </a:ext>
            </a:extLst>
          </p:cNvPr>
          <p:cNvSpPr txBox="1"/>
          <p:nvPr/>
        </p:nvSpPr>
        <p:spPr>
          <a:xfrm>
            <a:off x="599661" y="1040296"/>
            <a:ext cx="4446104" cy="5078313"/>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Diagnosis</a:t>
            </a:r>
          </a:p>
          <a:p>
            <a:r>
              <a:rPr lang="en-GB" sz="3600" b="1" dirty="0">
                <a:solidFill>
                  <a:schemeClr val="bg1"/>
                </a:solidFill>
                <a:latin typeface="Arial" panose="020B0604020202020204" pitchFamily="34" charset="0"/>
                <a:cs typeface="Arial" panose="020B0604020202020204" pitchFamily="34" charset="0"/>
              </a:rPr>
              <a:t>Patient weakens to one of the B&amp;E points.</a:t>
            </a:r>
          </a:p>
          <a:p>
            <a:endParaRPr lang="en-GB" sz="3600" b="1" dirty="0">
              <a:solidFill>
                <a:schemeClr val="bg1"/>
              </a:solidFill>
              <a:latin typeface="Arial" panose="020B0604020202020204" pitchFamily="34" charset="0"/>
              <a:cs typeface="Arial" panose="020B0604020202020204" pitchFamily="34" charset="0"/>
            </a:endParaRPr>
          </a:p>
          <a:p>
            <a:r>
              <a:rPr lang="en-GB" sz="3600" b="1" dirty="0">
                <a:solidFill>
                  <a:schemeClr val="bg1"/>
                </a:solidFill>
                <a:latin typeface="Arial" panose="020B0604020202020204" pitchFamily="34" charset="0"/>
                <a:cs typeface="Arial" panose="020B0604020202020204" pitchFamily="34" charset="0"/>
              </a:rPr>
              <a:t>Weakness does not cross TL to the Emotional Stress Reflex points.</a:t>
            </a:r>
          </a:p>
        </p:txBody>
      </p:sp>
      <p:pic>
        <p:nvPicPr>
          <p:cNvPr id="5" name="Picture 4">
            <a:extLst>
              <a:ext uri="{FF2B5EF4-FFF2-40B4-BE49-F238E27FC236}">
                <a16:creationId xmlns:a16="http://schemas.microsoft.com/office/drawing/2014/main" id="{B3FA44FA-ECEB-4C4E-B03E-B3D61C9DE0B1}"/>
              </a:ext>
            </a:extLst>
          </p:cNvPr>
          <p:cNvPicPr>
            <a:picLocks noChangeAspect="1"/>
          </p:cNvPicPr>
          <p:nvPr/>
        </p:nvPicPr>
        <p:blipFill>
          <a:blip r:embed="rId2"/>
          <a:stretch>
            <a:fillRect/>
          </a:stretch>
        </p:blipFill>
        <p:spPr>
          <a:xfrm>
            <a:off x="5143500" y="1335444"/>
            <a:ext cx="6477000" cy="4448175"/>
          </a:xfrm>
          <a:prstGeom prst="rect">
            <a:avLst/>
          </a:prstGeom>
        </p:spPr>
      </p:pic>
      <p:sp>
        <p:nvSpPr>
          <p:cNvPr id="7" name="TextBox 6">
            <a:extLst>
              <a:ext uri="{FF2B5EF4-FFF2-40B4-BE49-F238E27FC236}">
                <a16:creationId xmlns:a16="http://schemas.microsoft.com/office/drawing/2014/main" id="{9A286C3E-6443-4C99-8912-51C3569E3937}"/>
              </a:ext>
            </a:extLst>
          </p:cNvPr>
          <p:cNvSpPr txBox="1"/>
          <p:nvPr/>
        </p:nvSpPr>
        <p:spPr>
          <a:xfrm>
            <a:off x="6957391" y="1348696"/>
            <a:ext cx="2723322" cy="338554"/>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Low Neurotransmitters</a:t>
            </a:r>
          </a:p>
        </p:txBody>
      </p:sp>
      <p:sp>
        <p:nvSpPr>
          <p:cNvPr id="9" name="TextBox 8">
            <a:extLst>
              <a:ext uri="{FF2B5EF4-FFF2-40B4-BE49-F238E27FC236}">
                <a16:creationId xmlns:a16="http://schemas.microsoft.com/office/drawing/2014/main" id="{2ECADCA8-C09D-4A36-AAE9-1DD1AFD05BBE}"/>
              </a:ext>
            </a:extLst>
          </p:cNvPr>
          <p:cNvSpPr txBox="1"/>
          <p:nvPr/>
        </p:nvSpPr>
        <p:spPr>
          <a:xfrm>
            <a:off x="7020339" y="1825775"/>
            <a:ext cx="2723322" cy="338554"/>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High Neurotransmitters</a:t>
            </a:r>
          </a:p>
        </p:txBody>
      </p:sp>
      <p:sp>
        <p:nvSpPr>
          <p:cNvPr id="10" name="Oval 9">
            <a:extLst>
              <a:ext uri="{FF2B5EF4-FFF2-40B4-BE49-F238E27FC236}">
                <a16:creationId xmlns:a16="http://schemas.microsoft.com/office/drawing/2014/main" id="{2771B224-8E29-403E-84AF-7332F16D7FBC}"/>
              </a:ext>
            </a:extLst>
          </p:cNvPr>
          <p:cNvSpPr/>
          <p:nvPr/>
        </p:nvSpPr>
        <p:spPr>
          <a:xfrm>
            <a:off x="8845826" y="2727547"/>
            <a:ext cx="159026" cy="14577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Oval 11">
            <a:extLst>
              <a:ext uri="{FF2B5EF4-FFF2-40B4-BE49-F238E27FC236}">
                <a16:creationId xmlns:a16="http://schemas.microsoft.com/office/drawing/2014/main" id="{7AE3CB01-D850-4A65-98AE-5A86B6ED7F3C}"/>
              </a:ext>
            </a:extLst>
          </p:cNvPr>
          <p:cNvSpPr/>
          <p:nvPr/>
        </p:nvSpPr>
        <p:spPr>
          <a:xfrm>
            <a:off x="9283147" y="2645633"/>
            <a:ext cx="159026" cy="14577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3" name="TextBox 2">
            <a:extLst>
              <a:ext uri="{FF2B5EF4-FFF2-40B4-BE49-F238E27FC236}">
                <a16:creationId xmlns:a16="http://schemas.microsoft.com/office/drawing/2014/main" id="{3B359059-91A0-47B4-9A72-9D2A196235AF}"/>
              </a:ext>
            </a:extLst>
          </p:cNvPr>
          <p:cNvSpPr txBox="1"/>
          <p:nvPr/>
        </p:nvSpPr>
        <p:spPr>
          <a:xfrm rot="20935258">
            <a:off x="8326765" y="2534166"/>
            <a:ext cx="1470991" cy="222932"/>
          </a:xfrm>
          <a:prstGeom prst="rect">
            <a:avLst/>
          </a:prstGeom>
          <a:noFill/>
        </p:spPr>
        <p:txBody>
          <a:bodyPr wrap="square" rtlCol="0">
            <a:spAutoFit/>
          </a:bodyPr>
          <a:lstStyle/>
          <a:p>
            <a:r>
              <a:rPr lang="en-GB" sz="800" b="1" dirty="0">
                <a:solidFill>
                  <a:srgbClr val="FF0000"/>
                </a:solidFill>
                <a:latin typeface="Arial" panose="020B0604020202020204" pitchFamily="34" charset="0"/>
                <a:cs typeface="Arial" panose="020B0604020202020204" pitchFamily="34" charset="0"/>
              </a:rPr>
              <a:t>Emotional Stress Reflexes</a:t>
            </a:r>
          </a:p>
        </p:txBody>
      </p:sp>
    </p:spTree>
    <p:extLst>
      <p:ext uri="{BB962C8B-B14F-4D97-AF65-F5344CB8AC3E}">
        <p14:creationId xmlns:p14="http://schemas.microsoft.com/office/powerpoint/2010/main" val="397507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CD858E-FBA8-423E-855A-248E436E46E3}"/>
              </a:ext>
            </a:extLst>
          </p:cNvPr>
          <p:cNvSpPr txBox="1"/>
          <p:nvPr/>
        </p:nvSpPr>
        <p:spPr>
          <a:xfrm>
            <a:off x="722243" y="2153476"/>
            <a:ext cx="4969566" cy="1200329"/>
          </a:xfrm>
          <a:prstGeom prst="rect">
            <a:avLst/>
          </a:prstGeom>
          <a:noFill/>
        </p:spPr>
        <p:txBody>
          <a:bodyPr wrap="square" rtlCol="0">
            <a:spAutoFit/>
          </a:bodyPr>
          <a:lstStyle/>
          <a:p>
            <a:r>
              <a:rPr lang="en-GB" b="1" dirty="0">
                <a:solidFill>
                  <a:srgbClr val="FFFF00"/>
                </a:solidFill>
                <a:latin typeface="Arial" panose="020B0604020202020204" pitchFamily="34" charset="0"/>
                <a:cs typeface="Arial" panose="020B0604020202020204" pitchFamily="34" charset="0"/>
              </a:rPr>
              <a:t>Low Serotonin Bl 1</a:t>
            </a:r>
          </a:p>
          <a:p>
            <a:r>
              <a:rPr lang="en-GB" b="1" dirty="0">
                <a:solidFill>
                  <a:schemeClr val="bg1"/>
                </a:solidFill>
                <a:latin typeface="Arial" panose="020B0604020202020204" pitchFamily="34" charset="0"/>
                <a:cs typeface="Arial" panose="020B0604020202020204" pitchFamily="34" charset="0"/>
              </a:rPr>
              <a:t>Tryptophan, B12, Folate, B3, Fe, B6, Zn, Mg, Vitamin D.</a:t>
            </a:r>
          </a:p>
          <a:p>
            <a:endParaRPr lang="en-GB" dirty="0"/>
          </a:p>
        </p:txBody>
      </p:sp>
      <p:sp>
        <p:nvSpPr>
          <p:cNvPr id="4" name="TextBox 3">
            <a:extLst>
              <a:ext uri="{FF2B5EF4-FFF2-40B4-BE49-F238E27FC236}">
                <a16:creationId xmlns:a16="http://schemas.microsoft.com/office/drawing/2014/main" id="{CE0FA636-D3F6-42FD-8E7F-1BAD0F9841FB}"/>
              </a:ext>
            </a:extLst>
          </p:cNvPr>
          <p:cNvSpPr txBox="1"/>
          <p:nvPr/>
        </p:nvSpPr>
        <p:spPr>
          <a:xfrm>
            <a:off x="722243" y="3220276"/>
            <a:ext cx="4969566" cy="1200329"/>
          </a:xfrm>
          <a:prstGeom prst="rect">
            <a:avLst/>
          </a:prstGeom>
          <a:noFill/>
        </p:spPr>
        <p:txBody>
          <a:bodyPr wrap="square" rtlCol="0">
            <a:spAutoFit/>
          </a:bodyPr>
          <a:lstStyle/>
          <a:p>
            <a:r>
              <a:rPr lang="en-GB" b="1" dirty="0">
                <a:solidFill>
                  <a:srgbClr val="FFFF00"/>
                </a:solidFill>
                <a:latin typeface="Arial" panose="020B0604020202020204" pitchFamily="34" charset="0"/>
                <a:cs typeface="Arial" panose="020B0604020202020204" pitchFamily="34" charset="0"/>
              </a:rPr>
              <a:t>Low Dopamine CV 24</a:t>
            </a:r>
          </a:p>
          <a:p>
            <a:r>
              <a:rPr lang="en-GB" b="1" dirty="0">
                <a:solidFill>
                  <a:schemeClr val="bg1"/>
                </a:solidFill>
                <a:latin typeface="Arial" panose="020B0604020202020204" pitchFamily="34" charset="0"/>
                <a:cs typeface="Arial" panose="020B0604020202020204" pitchFamily="34" charset="0"/>
              </a:rPr>
              <a:t>Tyrosine, B12, Folate, B3, B6, Fe, Zn, Mg, Vitamin D.</a:t>
            </a:r>
          </a:p>
          <a:p>
            <a:endParaRPr lang="en-GB" dirty="0"/>
          </a:p>
        </p:txBody>
      </p:sp>
      <p:sp>
        <p:nvSpPr>
          <p:cNvPr id="6" name="TextBox 5">
            <a:extLst>
              <a:ext uri="{FF2B5EF4-FFF2-40B4-BE49-F238E27FC236}">
                <a16:creationId xmlns:a16="http://schemas.microsoft.com/office/drawing/2014/main" id="{AE022D6F-D7AB-4FA7-9BE7-CF587AAE3071}"/>
              </a:ext>
            </a:extLst>
          </p:cNvPr>
          <p:cNvSpPr txBox="1"/>
          <p:nvPr/>
        </p:nvSpPr>
        <p:spPr>
          <a:xfrm>
            <a:off x="722243" y="4353337"/>
            <a:ext cx="4969566" cy="1200329"/>
          </a:xfrm>
          <a:prstGeom prst="rect">
            <a:avLst/>
          </a:prstGeom>
          <a:noFill/>
        </p:spPr>
        <p:txBody>
          <a:bodyPr wrap="square" rtlCol="0">
            <a:spAutoFit/>
          </a:bodyPr>
          <a:lstStyle/>
          <a:p>
            <a:r>
              <a:rPr lang="en-GB" b="1" dirty="0">
                <a:solidFill>
                  <a:srgbClr val="FFFF00"/>
                </a:solidFill>
                <a:latin typeface="Arial" panose="020B0604020202020204" pitchFamily="34" charset="0"/>
                <a:cs typeface="Arial" panose="020B0604020202020204" pitchFamily="34" charset="0"/>
              </a:rPr>
              <a:t>Low Noradrenalin  </a:t>
            </a:r>
            <a:r>
              <a:rPr lang="en-GB" b="1" dirty="0" err="1">
                <a:solidFill>
                  <a:srgbClr val="FFFF00"/>
                </a:solidFill>
                <a:latin typeface="Arial" panose="020B0604020202020204" pitchFamily="34" charset="0"/>
                <a:cs typeface="Arial" panose="020B0604020202020204" pitchFamily="34" charset="0"/>
              </a:rPr>
              <a:t>Ht</a:t>
            </a:r>
            <a:r>
              <a:rPr lang="en-GB" b="1" dirty="0">
                <a:solidFill>
                  <a:srgbClr val="FFFF00"/>
                </a:solidFill>
                <a:latin typeface="Arial" panose="020B0604020202020204" pitchFamily="34" charset="0"/>
                <a:cs typeface="Arial" panose="020B0604020202020204" pitchFamily="34" charset="0"/>
              </a:rPr>
              <a:t> 1</a:t>
            </a:r>
          </a:p>
          <a:p>
            <a:r>
              <a:rPr lang="en-GB" b="1" dirty="0">
                <a:solidFill>
                  <a:schemeClr val="bg1"/>
                </a:solidFill>
                <a:latin typeface="Arial" panose="020B0604020202020204" pitchFamily="34" charset="0"/>
                <a:cs typeface="Arial" panose="020B0604020202020204" pitchFamily="34" charset="0"/>
              </a:rPr>
              <a:t>Tyrosine, B12, Folate, B3, B6, Fe, Zn, Mg, Cu, Vitamin D, Vitamin C.</a:t>
            </a:r>
          </a:p>
          <a:p>
            <a:endParaRPr lang="en-GB" dirty="0"/>
          </a:p>
        </p:txBody>
      </p:sp>
      <p:sp>
        <p:nvSpPr>
          <p:cNvPr id="8" name="TextBox 7">
            <a:extLst>
              <a:ext uri="{FF2B5EF4-FFF2-40B4-BE49-F238E27FC236}">
                <a16:creationId xmlns:a16="http://schemas.microsoft.com/office/drawing/2014/main" id="{D970501B-C7EB-47BC-A3D4-F79DCF60E534}"/>
              </a:ext>
            </a:extLst>
          </p:cNvPr>
          <p:cNvSpPr txBox="1"/>
          <p:nvPr/>
        </p:nvSpPr>
        <p:spPr>
          <a:xfrm>
            <a:off x="722243" y="5671929"/>
            <a:ext cx="4969566" cy="923330"/>
          </a:xfrm>
          <a:prstGeom prst="rect">
            <a:avLst/>
          </a:prstGeom>
          <a:noFill/>
        </p:spPr>
        <p:txBody>
          <a:bodyPr wrap="square" rtlCol="0">
            <a:spAutoFit/>
          </a:bodyPr>
          <a:lstStyle/>
          <a:p>
            <a:r>
              <a:rPr lang="en-GB" b="1" dirty="0">
                <a:solidFill>
                  <a:srgbClr val="FFFF00"/>
                </a:solidFill>
                <a:latin typeface="Arial" panose="020B0604020202020204" pitchFamily="34" charset="0"/>
                <a:cs typeface="Arial" panose="020B0604020202020204" pitchFamily="34" charset="0"/>
              </a:rPr>
              <a:t>Low GABA  LI 20</a:t>
            </a:r>
          </a:p>
          <a:p>
            <a:r>
              <a:rPr lang="en-GB" b="1" dirty="0">
                <a:solidFill>
                  <a:schemeClr val="bg1"/>
                </a:solidFill>
                <a:latin typeface="Arial" panose="020B0604020202020204" pitchFamily="34" charset="0"/>
                <a:cs typeface="Arial" panose="020B0604020202020204" pitchFamily="34" charset="0"/>
              </a:rPr>
              <a:t>Glutamic acid, B6, Zn, Mg</a:t>
            </a:r>
          </a:p>
          <a:p>
            <a:endParaRPr lang="en-GB" dirty="0"/>
          </a:p>
        </p:txBody>
      </p:sp>
      <p:sp>
        <p:nvSpPr>
          <p:cNvPr id="10" name="TextBox 9">
            <a:extLst>
              <a:ext uri="{FF2B5EF4-FFF2-40B4-BE49-F238E27FC236}">
                <a16:creationId xmlns:a16="http://schemas.microsoft.com/office/drawing/2014/main" id="{EAC9DC96-8C42-4A28-BA6B-5947232D3BAB}"/>
              </a:ext>
            </a:extLst>
          </p:cNvPr>
          <p:cNvSpPr txBox="1"/>
          <p:nvPr/>
        </p:nvSpPr>
        <p:spPr>
          <a:xfrm>
            <a:off x="6751982" y="2153476"/>
            <a:ext cx="4969566" cy="923330"/>
          </a:xfrm>
          <a:prstGeom prst="rect">
            <a:avLst/>
          </a:prstGeom>
          <a:noFill/>
        </p:spPr>
        <p:txBody>
          <a:bodyPr wrap="square" rtlCol="0">
            <a:spAutoFit/>
          </a:bodyPr>
          <a:lstStyle/>
          <a:p>
            <a:r>
              <a:rPr lang="en-GB" b="1" dirty="0">
                <a:solidFill>
                  <a:srgbClr val="FFFF00"/>
                </a:solidFill>
                <a:latin typeface="Arial" panose="020B0604020202020204" pitchFamily="34" charset="0"/>
                <a:cs typeface="Arial" panose="020B0604020202020204" pitchFamily="34" charset="0"/>
              </a:rPr>
              <a:t>High Serotonin  Kid 27</a:t>
            </a:r>
          </a:p>
          <a:p>
            <a:r>
              <a:rPr lang="en-GB" b="1" dirty="0">
                <a:solidFill>
                  <a:schemeClr val="bg1"/>
                </a:solidFill>
                <a:latin typeface="Arial" panose="020B0604020202020204" pitchFamily="34" charset="0"/>
                <a:cs typeface="Arial" panose="020B0604020202020204" pitchFamily="34" charset="0"/>
              </a:rPr>
              <a:t>Cu, Vitamin B2, SAM (B12, Folate), Mg, Zn, Vitamin B6, S, Vitamin C, Vitamin B5.</a:t>
            </a:r>
          </a:p>
        </p:txBody>
      </p:sp>
      <p:sp>
        <p:nvSpPr>
          <p:cNvPr id="12" name="TextBox 11">
            <a:extLst>
              <a:ext uri="{FF2B5EF4-FFF2-40B4-BE49-F238E27FC236}">
                <a16:creationId xmlns:a16="http://schemas.microsoft.com/office/drawing/2014/main" id="{F589B64F-6FC9-4A19-A043-9A494FE229EE}"/>
              </a:ext>
            </a:extLst>
          </p:cNvPr>
          <p:cNvSpPr txBox="1"/>
          <p:nvPr/>
        </p:nvSpPr>
        <p:spPr>
          <a:xfrm>
            <a:off x="6751982" y="3220276"/>
            <a:ext cx="4969566" cy="923330"/>
          </a:xfrm>
          <a:prstGeom prst="rect">
            <a:avLst/>
          </a:prstGeom>
          <a:noFill/>
        </p:spPr>
        <p:txBody>
          <a:bodyPr wrap="square" rtlCol="0">
            <a:spAutoFit/>
          </a:bodyPr>
          <a:lstStyle/>
          <a:p>
            <a:r>
              <a:rPr lang="en-GB" b="1" dirty="0">
                <a:solidFill>
                  <a:srgbClr val="FFFF00"/>
                </a:solidFill>
                <a:latin typeface="Arial" panose="020B0604020202020204" pitchFamily="34" charset="0"/>
                <a:cs typeface="Arial" panose="020B0604020202020204" pitchFamily="34" charset="0"/>
              </a:rPr>
              <a:t>High Dopamine GV27</a:t>
            </a:r>
          </a:p>
          <a:p>
            <a:r>
              <a:rPr lang="en-GB" b="1" dirty="0">
                <a:solidFill>
                  <a:schemeClr val="bg1"/>
                </a:solidFill>
                <a:latin typeface="Arial" panose="020B0604020202020204" pitchFamily="34" charset="0"/>
                <a:cs typeface="Arial" panose="020B0604020202020204" pitchFamily="34" charset="0"/>
              </a:rPr>
              <a:t>Cu, Vitamin B2, SAM (B12, Folate), Mg, Zn, Vitamin B6, S, Vitamin C, Vitamin B5.</a:t>
            </a:r>
          </a:p>
        </p:txBody>
      </p:sp>
      <p:sp>
        <p:nvSpPr>
          <p:cNvPr id="14" name="TextBox 13">
            <a:extLst>
              <a:ext uri="{FF2B5EF4-FFF2-40B4-BE49-F238E27FC236}">
                <a16:creationId xmlns:a16="http://schemas.microsoft.com/office/drawing/2014/main" id="{93EC0006-BD8E-4733-8E33-3AE0AC57F677}"/>
              </a:ext>
            </a:extLst>
          </p:cNvPr>
          <p:cNvSpPr txBox="1"/>
          <p:nvPr/>
        </p:nvSpPr>
        <p:spPr>
          <a:xfrm>
            <a:off x="6751982" y="4353337"/>
            <a:ext cx="4969566" cy="923330"/>
          </a:xfrm>
          <a:prstGeom prst="rect">
            <a:avLst/>
          </a:prstGeom>
          <a:noFill/>
        </p:spPr>
        <p:txBody>
          <a:bodyPr wrap="square" rtlCol="0">
            <a:spAutoFit/>
          </a:bodyPr>
          <a:lstStyle/>
          <a:p>
            <a:r>
              <a:rPr lang="en-GB" b="1" dirty="0">
                <a:solidFill>
                  <a:srgbClr val="FFFF00"/>
                </a:solidFill>
                <a:latin typeface="Arial" panose="020B0604020202020204" pitchFamily="34" charset="0"/>
                <a:cs typeface="Arial" panose="020B0604020202020204" pitchFamily="34" charset="0"/>
              </a:rPr>
              <a:t>High Noradrenalin </a:t>
            </a:r>
            <a:r>
              <a:rPr lang="en-GB" b="1" dirty="0" err="1">
                <a:solidFill>
                  <a:srgbClr val="FFFF00"/>
                </a:solidFill>
                <a:latin typeface="Arial" panose="020B0604020202020204" pitchFamily="34" charset="0"/>
                <a:cs typeface="Arial" panose="020B0604020202020204" pitchFamily="34" charset="0"/>
              </a:rPr>
              <a:t>Ht</a:t>
            </a:r>
            <a:r>
              <a:rPr lang="en-GB" b="1" dirty="0">
                <a:solidFill>
                  <a:srgbClr val="FFFF00"/>
                </a:solidFill>
                <a:latin typeface="Arial" panose="020B0604020202020204" pitchFamily="34" charset="0"/>
                <a:cs typeface="Arial" panose="020B0604020202020204" pitchFamily="34" charset="0"/>
              </a:rPr>
              <a:t> 1</a:t>
            </a:r>
          </a:p>
          <a:p>
            <a:r>
              <a:rPr lang="en-GB" b="1" dirty="0">
                <a:solidFill>
                  <a:schemeClr val="bg1"/>
                </a:solidFill>
                <a:latin typeface="Arial" panose="020B0604020202020204" pitchFamily="34" charset="0"/>
                <a:cs typeface="Arial" panose="020B0604020202020204" pitchFamily="34" charset="0"/>
              </a:rPr>
              <a:t>Cu, Vitamin B2, SAM (B12, Folate), Mg, Zn, Vitamin B6, S, Vitamin C, Vitamin B5.</a:t>
            </a:r>
          </a:p>
        </p:txBody>
      </p:sp>
      <p:sp>
        <p:nvSpPr>
          <p:cNvPr id="15" name="TextBox 14">
            <a:extLst>
              <a:ext uri="{FF2B5EF4-FFF2-40B4-BE49-F238E27FC236}">
                <a16:creationId xmlns:a16="http://schemas.microsoft.com/office/drawing/2014/main" id="{D7628178-222B-4230-B31E-4249B92F4078}"/>
              </a:ext>
            </a:extLst>
          </p:cNvPr>
          <p:cNvSpPr txBox="1"/>
          <p:nvPr/>
        </p:nvSpPr>
        <p:spPr>
          <a:xfrm>
            <a:off x="742122" y="1258957"/>
            <a:ext cx="3081131" cy="646331"/>
          </a:xfrm>
          <a:prstGeom prst="rect">
            <a:avLst/>
          </a:prstGeom>
          <a:noFill/>
        </p:spPr>
        <p:txBody>
          <a:bodyPr wrap="square" rtlCol="0">
            <a:spAutoFit/>
          </a:bodyPr>
          <a:lstStyle/>
          <a:p>
            <a:r>
              <a:rPr lang="en-GB" sz="3600" b="1" dirty="0" err="1">
                <a:solidFill>
                  <a:srgbClr val="FFFF00"/>
                </a:solidFill>
                <a:latin typeface="Arial" panose="020B0604020202020204" pitchFamily="34" charset="0"/>
                <a:cs typeface="Arial" panose="020B0604020202020204" pitchFamily="34" charset="0"/>
              </a:rPr>
              <a:t>Treatment</a:t>
            </a:r>
            <a:r>
              <a:rPr lang="en-GB" dirty="0" err="1"/>
              <a:t>t</a:t>
            </a:r>
            <a:endParaRPr lang="en-GB" dirty="0"/>
          </a:p>
        </p:txBody>
      </p:sp>
      <p:sp>
        <p:nvSpPr>
          <p:cNvPr id="3" name="TextBox 2">
            <a:extLst>
              <a:ext uri="{FF2B5EF4-FFF2-40B4-BE49-F238E27FC236}">
                <a16:creationId xmlns:a16="http://schemas.microsoft.com/office/drawing/2014/main" id="{82C81FEF-4B07-4CE4-9C6E-D035926D3E92}"/>
              </a:ext>
            </a:extLst>
          </p:cNvPr>
          <p:cNvSpPr txBox="1"/>
          <p:nvPr/>
        </p:nvSpPr>
        <p:spPr>
          <a:xfrm>
            <a:off x="6831496" y="5553666"/>
            <a:ext cx="4737652" cy="646331"/>
          </a:xfrm>
          <a:prstGeom prst="rect">
            <a:avLst/>
          </a:prstGeom>
          <a:noFill/>
          <a:ln w="38100">
            <a:solidFill>
              <a:schemeClr val="bg1"/>
            </a:solidFill>
          </a:ln>
        </p:spPr>
        <p:txBody>
          <a:bodyPr wrap="square" rtlCol="0">
            <a:spAutoFit/>
          </a:bodyPr>
          <a:lstStyle/>
          <a:p>
            <a:r>
              <a:rPr lang="en-GB" b="1" i="1" dirty="0">
                <a:solidFill>
                  <a:schemeClr val="bg1"/>
                </a:solidFill>
              </a:rPr>
              <a:t>Best to test with the activated co-enzyme vitamins where applicable.</a:t>
            </a:r>
          </a:p>
        </p:txBody>
      </p:sp>
    </p:spTree>
    <p:extLst>
      <p:ext uri="{BB962C8B-B14F-4D97-AF65-F5344CB8AC3E}">
        <p14:creationId xmlns:p14="http://schemas.microsoft.com/office/powerpoint/2010/main" val="157960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5D04F6-8B76-4E95-91C6-BD2F2749E228}"/>
              </a:ext>
            </a:extLst>
          </p:cNvPr>
          <p:cNvPicPr>
            <a:picLocks noChangeAspect="1"/>
          </p:cNvPicPr>
          <p:nvPr/>
        </p:nvPicPr>
        <p:blipFill rotWithShape="1">
          <a:blip r:embed="rId2"/>
          <a:srcRect t="7695" r="21147" b="11804"/>
          <a:stretch/>
        </p:blipFill>
        <p:spPr>
          <a:xfrm>
            <a:off x="488632" y="2035162"/>
            <a:ext cx="5520282" cy="4299477"/>
          </a:xfrm>
          <a:prstGeom prst="rect">
            <a:avLst/>
          </a:prstGeom>
        </p:spPr>
      </p:pic>
      <p:pic>
        <p:nvPicPr>
          <p:cNvPr id="5" name="Picture 4">
            <a:extLst>
              <a:ext uri="{FF2B5EF4-FFF2-40B4-BE49-F238E27FC236}">
                <a16:creationId xmlns:a16="http://schemas.microsoft.com/office/drawing/2014/main" id="{E458AB5B-06B8-443A-8AD9-485B96964652}"/>
              </a:ext>
            </a:extLst>
          </p:cNvPr>
          <p:cNvPicPr>
            <a:picLocks noChangeAspect="1"/>
          </p:cNvPicPr>
          <p:nvPr/>
        </p:nvPicPr>
        <p:blipFill rotWithShape="1">
          <a:blip r:embed="rId3"/>
          <a:srcRect t="12062"/>
          <a:stretch/>
        </p:blipFill>
        <p:spPr>
          <a:xfrm>
            <a:off x="6183088" y="2035161"/>
            <a:ext cx="5657850" cy="4299479"/>
          </a:xfrm>
          <a:prstGeom prst="rect">
            <a:avLst/>
          </a:prstGeom>
        </p:spPr>
      </p:pic>
      <p:sp>
        <p:nvSpPr>
          <p:cNvPr id="6" name="TextBox 5">
            <a:extLst>
              <a:ext uri="{FF2B5EF4-FFF2-40B4-BE49-F238E27FC236}">
                <a16:creationId xmlns:a16="http://schemas.microsoft.com/office/drawing/2014/main" id="{C7AC9EF8-8AA5-4CCA-A037-DABA7AC33D87}"/>
              </a:ext>
            </a:extLst>
          </p:cNvPr>
          <p:cNvSpPr txBox="1"/>
          <p:nvPr/>
        </p:nvSpPr>
        <p:spPr>
          <a:xfrm>
            <a:off x="488632" y="1051084"/>
            <a:ext cx="11352305" cy="646331"/>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Meridian / Neurotransmitter / Emotion Relationship</a:t>
            </a:r>
          </a:p>
        </p:txBody>
      </p:sp>
      <p:sp>
        <p:nvSpPr>
          <p:cNvPr id="2" name="TextBox 1">
            <a:extLst>
              <a:ext uri="{FF2B5EF4-FFF2-40B4-BE49-F238E27FC236}">
                <a16:creationId xmlns:a16="http://schemas.microsoft.com/office/drawing/2014/main" id="{346EC995-2D24-4C1F-BCAC-7618FECCD0ED}"/>
              </a:ext>
            </a:extLst>
          </p:cNvPr>
          <p:cNvSpPr txBox="1"/>
          <p:nvPr/>
        </p:nvSpPr>
        <p:spPr>
          <a:xfrm>
            <a:off x="2438400" y="6387548"/>
            <a:ext cx="6983896" cy="377687"/>
          </a:xfrm>
          <a:prstGeom prst="rect">
            <a:avLst/>
          </a:prstGeom>
          <a:noFill/>
        </p:spPr>
        <p:txBody>
          <a:bodyPr wrap="square" rtlCol="0">
            <a:spAutoFit/>
          </a:bodyPr>
          <a:lstStyle/>
          <a:p>
            <a:pPr algn="ctr"/>
            <a:r>
              <a:rPr lang="en-GB" b="1" dirty="0">
                <a:solidFill>
                  <a:schemeClr val="bg1"/>
                </a:solidFill>
              </a:rPr>
              <a:t>Download from www.epigenetics-international.com</a:t>
            </a:r>
          </a:p>
        </p:txBody>
      </p:sp>
    </p:spTree>
    <p:extLst>
      <p:ext uri="{BB962C8B-B14F-4D97-AF65-F5344CB8AC3E}">
        <p14:creationId xmlns:p14="http://schemas.microsoft.com/office/powerpoint/2010/main" val="265767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0C546D-50FF-4EB4-84BA-71CC8B098682}"/>
              </a:ext>
            </a:extLst>
          </p:cNvPr>
          <p:cNvPicPr>
            <a:picLocks noChangeAspect="1"/>
          </p:cNvPicPr>
          <p:nvPr/>
        </p:nvPicPr>
        <p:blipFill rotWithShape="1">
          <a:blip r:embed="rId2"/>
          <a:srcRect t="3204" b="9664"/>
          <a:stretch/>
        </p:blipFill>
        <p:spPr>
          <a:xfrm>
            <a:off x="-1" y="0"/>
            <a:ext cx="12141161" cy="6858000"/>
          </a:xfrm>
          <a:prstGeom prst="rect">
            <a:avLst/>
          </a:prstGeom>
        </p:spPr>
      </p:pic>
      <p:sp>
        <p:nvSpPr>
          <p:cNvPr id="3" name="TextBox 2">
            <a:extLst>
              <a:ext uri="{FF2B5EF4-FFF2-40B4-BE49-F238E27FC236}">
                <a16:creationId xmlns:a16="http://schemas.microsoft.com/office/drawing/2014/main" id="{A7848BC8-84C5-4290-A7AE-19CF29F69061}"/>
              </a:ext>
            </a:extLst>
          </p:cNvPr>
          <p:cNvSpPr txBox="1"/>
          <p:nvPr/>
        </p:nvSpPr>
        <p:spPr>
          <a:xfrm>
            <a:off x="50840" y="-8471"/>
            <a:ext cx="12141160" cy="923330"/>
          </a:xfrm>
          <a:prstGeom prst="rect">
            <a:avLst/>
          </a:prstGeom>
          <a:solidFill>
            <a:schemeClr val="tx1"/>
          </a:solidFill>
        </p:spPr>
        <p:txBody>
          <a:bodyPr wrap="square" rtlCol="0">
            <a:spAutoFit/>
          </a:bodyPr>
          <a:lstStyle/>
          <a:p>
            <a:pPr algn="ctr"/>
            <a:r>
              <a:rPr lang="en-GB" sz="3600" b="1" dirty="0">
                <a:solidFill>
                  <a:srgbClr val="FFFF00"/>
                </a:solidFill>
                <a:latin typeface="Arial" panose="020B0604020202020204" pitchFamily="34" charset="0"/>
                <a:cs typeface="Arial" panose="020B0604020202020204" pitchFamily="34" charset="0"/>
              </a:rPr>
              <a:t>The GUT / Brain Connection</a:t>
            </a:r>
          </a:p>
          <a:p>
            <a:endParaRPr lang="en-GB" dirty="0"/>
          </a:p>
        </p:txBody>
      </p:sp>
    </p:spTree>
    <p:extLst>
      <p:ext uri="{BB962C8B-B14F-4D97-AF65-F5344CB8AC3E}">
        <p14:creationId xmlns:p14="http://schemas.microsoft.com/office/powerpoint/2010/main" val="229568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B6E78F-B906-4265-A553-3F3B7F32CF77}"/>
              </a:ext>
            </a:extLst>
          </p:cNvPr>
          <p:cNvSpPr txBox="1"/>
          <p:nvPr/>
        </p:nvSpPr>
        <p:spPr>
          <a:xfrm>
            <a:off x="748748" y="1139687"/>
            <a:ext cx="10694504" cy="5078313"/>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The GUT connection</a:t>
            </a:r>
          </a:p>
          <a:p>
            <a:r>
              <a:rPr lang="en-GB" sz="3600" b="1" dirty="0">
                <a:solidFill>
                  <a:schemeClr val="bg1"/>
                </a:solidFill>
                <a:latin typeface="Arial" panose="020B0604020202020204" pitchFamily="34" charset="0"/>
                <a:cs typeface="Arial" panose="020B0604020202020204" pitchFamily="34" charset="0"/>
              </a:rPr>
              <a:t>The rise of bacteriological models of disease in early 1900’s postulated that the gut became very suspect, not just among some psychiatrists. A lot of other fields of medicine looked at this, and particularly the notion of what was called focal sepsis: chronic, low-grade, untreated infections producing illness at a distance. </a:t>
            </a:r>
          </a:p>
        </p:txBody>
      </p:sp>
    </p:spTree>
    <p:extLst>
      <p:ext uri="{BB962C8B-B14F-4D97-AF65-F5344CB8AC3E}">
        <p14:creationId xmlns:p14="http://schemas.microsoft.com/office/powerpoint/2010/main" val="350541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FE5C2-0A18-4926-95BD-EEEB8E7E2A71}"/>
              </a:ext>
            </a:extLst>
          </p:cNvPr>
          <p:cNvSpPr txBox="1"/>
          <p:nvPr/>
        </p:nvSpPr>
        <p:spPr>
          <a:xfrm>
            <a:off x="793888" y="1443841"/>
            <a:ext cx="5539409" cy="3970318"/>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Suspect a </a:t>
            </a:r>
            <a:r>
              <a:rPr lang="en-GB" sz="3600" b="1" dirty="0">
                <a:solidFill>
                  <a:srgbClr val="FFFF00"/>
                </a:solidFill>
                <a:latin typeface="Arial" panose="020B0604020202020204" pitchFamily="34" charset="0"/>
                <a:cs typeface="Arial" panose="020B0604020202020204" pitchFamily="34" charset="0"/>
              </a:rPr>
              <a:t>GUT / Brain Connection </a:t>
            </a:r>
            <a:r>
              <a:rPr lang="en-GB" sz="3600" b="1" dirty="0">
                <a:solidFill>
                  <a:schemeClr val="bg1"/>
                </a:solidFill>
                <a:latin typeface="Arial" panose="020B0604020202020204" pitchFamily="34" charset="0"/>
                <a:cs typeface="Arial" panose="020B0604020202020204" pitchFamily="34" charset="0"/>
              </a:rPr>
              <a:t>when the positive B&amp;E point is an intestinal one</a:t>
            </a:r>
          </a:p>
          <a:p>
            <a:r>
              <a:rPr lang="en-GB" sz="3600" b="1" dirty="0">
                <a:solidFill>
                  <a:schemeClr val="bg1"/>
                </a:solidFill>
                <a:latin typeface="Arial" panose="020B0604020202020204" pitchFamily="34" charset="0"/>
                <a:cs typeface="Arial" panose="020B0604020202020204" pitchFamily="34" charset="0"/>
              </a:rPr>
              <a:t>i.e.</a:t>
            </a:r>
          </a:p>
          <a:p>
            <a:r>
              <a:rPr lang="en-GB" sz="3600" b="1" dirty="0">
                <a:solidFill>
                  <a:schemeClr val="bg1"/>
                </a:solidFill>
                <a:latin typeface="Arial" panose="020B0604020202020204" pitchFamily="34" charset="0"/>
                <a:cs typeface="Arial" panose="020B0604020202020204" pitchFamily="34" charset="0"/>
              </a:rPr>
              <a:t>Small Intestine19</a:t>
            </a:r>
          </a:p>
          <a:p>
            <a:r>
              <a:rPr lang="en-GB" sz="3600" b="1" dirty="0">
                <a:solidFill>
                  <a:schemeClr val="bg1"/>
                </a:solidFill>
                <a:latin typeface="Arial" panose="020B0604020202020204" pitchFamily="34" charset="0"/>
                <a:cs typeface="Arial" panose="020B0604020202020204" pitchFamily="34" charset="0"/>
              </a:rPr>
              <a:t>Large Intestine 20</a:t>
            </a:r>
          </a:p>
        </p:txBody>
      </p:sp>
      <p:pic>
        <p:nvPicPr>
          <p:cNvPr id="3" name="Picture 2">
            <a:extLst>
              <a:ext uri="{FF2B5EF4-FFF2-40B4-BE49-F238E27FC236}">
                <a16:creationId xmlns:a16="http://schemas.microsoft.com/office/drawing/2014/main" id="{BE96BD5B-6938-4678-A291-B4A4A0CA1B7C}"/>
              </a:ext>
            </a:extLst>
          </p:cNvPr>
          <p:cNvPicPr>
            <a:picLocks noChangeAspect="1"/>
          </p:cNvPicPr>
          <p:nvPr/>
        </p:nvPicPr>
        <p:blipFill>
          <a:blip r:embed="rId2"/>
          <a:stretch>
            <a:fillRect/>
          </a:stretch>
        </p:blipFill>
        <p:spPr>
          <a:xfrm>
            <a:off x="7659757" y="1600200"/>
            <a:ext cx="3738355" cy="3758346"/>
          </a:xfrm>
          <a:prstGeom prst="rect">
            <a:avLst/>
          </a:prstGeom>
        </p:spPr>
      </p:pic>
    </p:spTree>
    <p:extLst>
      <p:ext uri="{BB962C8B-B14F-4D97-AF65-F5344CB8AC3E}">
        <p14:creationId xmlns:p14="http://schemas.microsoft.com/office/powerpoint/2010/main" val="84222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355E9C-4EE4-4D26-B361-127EDAE43A65}"/>
              </a:ext>
            </a:extLst>
          </p:cNvPr>
          <p:cNvSpPr txBox="1"/>
          <p:nvPr/>
        </p:nvSpPr>
        <p:spPr>
          <a:xfrm>
            <a:off x="762001" y="889843"/>
            <a:ext cx="10409583" cy="5078313"/>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Additional Endogenous GUT chemicals* produced in the intestines may show on the Liver meridian. All highly neurotoxic -</a:t>
            </a:r>
          </a:p>
          <a:p>
            <a:r>
              <a:rPr lang="en-GB" sz="3600" b="1" dirty="0">
                <a:solidFill>
                  <a:schemeClr val="bg1"/>
                </a:solidFill>
                <a:latin typeface="Arial" panose="020B0604020202020204" pitchFamily="34" charset="0"/>
                <a:cs typeface="Arial" panose="020B0604020202020204" pitchFamily="34" charset="0"/>
              </a:rPr>
              <a:t>Acetaldehyde - Yeast</a:t>
            </a:r>
          </a:p>
          <a:p>
            <a:r>
              <a:rPr lang="en-GB" sz="3600" b="1" dirty="0">
                <a:solidFill>
                  <a:schemeClr val="bg1"/>
                </a:solidFill>
                <a:latin typeface="Arial" panose="020B0604020202020204" pitchFamily="34" charset="0"/>
                <a:cs typeface="Arial" panose="020B0604020202020204" pitchFamily="34" charset="0"/>
              </a:rPr>
              <a:t>Ammonia – Parasites, Gram negative bacteria</a:t>
            </a:r>
          </a:p>
          <a:p>
            <a:r>
              <a:rPr lang="en-GB" sz="3600" b="1" dirty="0">
                <a:solidFill>
                  <a:schemeClr val="bg1"/>
                </a:solidFill>
                <a:latin typeface="Arial" panose="020B0604020202020204" pitchFamily="34" charset="0"/>
                <a:cs typeface="Arial" panose="020B0604020202020204" pitchFamily="34" charset="0"/>
              </a:rPr>
              <a:t>Formaldehyde - Fungus</a:t>
            </a:r>
          </a:p>
          <a:p>
            <a:r>
              <a:rPr lang="en-GB" sz="3600" b="1" dirty="0">
                <a:solidFill>
                  <a:schemeClr val="bg1"/>
                </a:solidFill>
                <a:latin typeface="Arial" panose="020B0604020202020204" pitchFamily="34" charset="0"/>
                <a:cs typeface="Arial" panose="020B0604020202020204" pitchFamily="34" charset="0"/>
              </a:rPr>
              <a:t>Methanol - Fungus</a:t>
            </a:r>
          </a:p>
          <a:p>
            <a:r>
              <a:rPr lang="en-GB" sz="3600" b="1" dirty="0">
                <a:solidFill>
                  <a:schemeClr val="bg1"/>
                </a:solidFill>
                <a:latin typeface="Arial" panose="020B0604020202020204" pitchFamily="34" charset="0"/>
                <a:cs typeface="Arial" panose="020B0604020202020204" pitchFamily="34" charset="0"/>
              </a:rPr>
              <a:t>Phenol - Parasites</a:t>
            </a:r>
          </a:p>
          <a:p>
            <a:r>
              <a:rPr lang="en-GB" sz="3600" b="1" dirty="0">
                <a:solidFill>
                  <a:schemeClr val="bg1"/>
                </a:solidFill>
                <a:latin typeface="Arial" panose="020B0604020202020204" pitchFamily="34" charset="0"/>
                <a:cs typeface="Arial" panose="020B0604020202020204" pitchFamily="34" charset="0"/>
              </a:rPr>
              <a:t>Propionic acid – Gram negative bacteria</a:t>
            </a:r>
          </a:p>
        </p:txBody>
      </p:sp>
      <p:sp>
        <p:nvSpPr>
          <p:cNvPr id="4" name="TextBox 3">
            <a:extLst>
              <a:ext uri="{FF2B5EF4-FFF2-40B4-BE49-F238E27FC236}">
                <a16:creationId xmlns:a16="http://schemas.microsoft.com/office/drawing/2014/main" id="{2C804DE3-D758-4D16-82AD-4D95C9E7F977}"/>
              </a:ext>
            </a:extLst>
          </p:cNvPr>
          <p:cNvSpPr txBox="1"/>
          <p:nvPr/>
        </p:nvSpPr>
        <p:spPr>
          <a:xfrm>
            <a:off x="762001" y="6062870"/>
            <a:ext cx="4081670" cy="369332"/>
          </a:xfrm>
          <a:prstGeom prst="rect">
            <a:avLst/>
          </a:prstGeom>
          <a:noFill/>
          <a:ln w="38100">
            <a:solidFill>
              <a:schemeClr val="bg1"/>
            </a:solidFill>
          </a:ln>
        </p:spPr>
        <p:txBody>
          <a:bodyPr wrap="square" rtlCol="0">
            <a:spAutoFit/>
          </a:bodyPr>
          <a:lstStyle/>
          <a:p>
            <a:r>
              <a:rPr lang="en-GB" b="1" i="1" dirty="0">
                <a:solidFill>
                  <a:schemeClr val="bg1"/>
                </a:solidFill>
              </a:rPr>
              <a:t>*All available in the Epigenetics GUT kit</a:t>
            </a:r>
          </a:p>
        </p:txBody>
      </p:sp>
    </p:spTree>
    <p:extLst>
      <p:ext uri="{BB962C8B-B14F-4D97-AF65-F5344CB8AC3E}">
        <p14:creationId xmlns:p14="http://schemas.microsoft.com/office/powerpoint/2010/main" val="107186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355E9C-4EE4-4D26-B361-127EDAE43A65}"/>
              </a:ext>
            </a:extLst>
          </p:cNvPr>
          <p:cNvSpPr txBox="1"/>
          <p:nvPr/>
        </p:nvSpPr>
        <p:spPr>
          <a:xfrm>
            <a:off x="622852" y="1119808"/>
            <a:ext cx="10946295" cy="5447645"/>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Endogenous GUT chemicals from pancreatic Protease deficiency*</a:t>
            </a:r>
          </a:p>
          <a:p>
            <a:r>
              <a:rPr lang="en-GB" sz="2400" b="1" dirty="0">
                <a:solidFill>
                  <a:schemeClr val="bg1"/>
                </a:solidFill>
                <a:latin typeface="Arial" panose="020B0604020202020204" pitchFamily="34" charset="0"/>
                <a:cs typeface="Arial" panose="020B0604020202020204" pitchFamily="34" charset="0"/>
              </a:rPr>
              <a:t>Agmatine - Arginine</a:t>
            </a:r>
          </a:p>
          <a:p>
            <a:r>
              <a:rPr lang="en-GB" sz="2400" b="1" dirty="0">
                <a:solidFill>
                  <a:schemeClr val="bg1"/>
                </a:solidFill>
                <a:latin typeface="Arial" panose="020B0604020202020204" pitchFamily="34" charset="0"/>
                <a:cs typeface="Arial" panose="020B0604020202020204" pitchFamily="34" charset="0"/>
              </a:rPr>
              <a:t>Cadaverine - Lysine</a:t>
            </a:r>
          </a:p>
          <a:p>
            <a:r>
              <a:rPr lang="en-GB" sz="2400" b="1" dirty="0">
                <a:solidFill>
                  <a:schemeClr val="bg1"/>
                </a:solidFill>
                <a:latin typeface="Arial" panose="020B0604020202020204" pitchFamily="34" charset="0"/>
                <a:cs typeface="Arial" panose="020B0604020202020204" pitchFamily="34" charset="0"/>
              </a:rPr>
              <a:t>Ethanolamine - Serine</a:t>
            </a:r>
          </a:p>
          <a:p>
            <a:r>
              <a:rPr lang="en-GB" sz="2400" b="1" dirty="0" err="1">
                <a:solidFill>
                  <a:schemeClr val="bg1"/>
                </a:solidFill>
                <a:latin typeface="Arial" panose="020B0604020202020204" pitchFamily="34" charset="0"/>
                <a:cs typeface="Arial" panose="020B0604020202020204" pitchFamily="34" charset="0"/>
              </a:rPr>
              <a:t>Ethylmercaptan</a:t>
            </a:r>
            <a:r>
              <a:rPr lang="en-GB" sz="2400" b="1" dirty="0">
                <a:solidFill>
                  <a:schemeClr val="bg1"/>
                </a:solidFill>
                <a:latin typeface="Arial" panose="020B0604020202020204" pitchFamily="34" charset="0"/>
                <a:cs typeface="Arial" panose="020B0604020202020204" pitchFamily="34" charset="0"/>
              </a:rPr>
              <a:t> - Cysteine</a:t>
            </a:r>
          </a:p>
          <a:p>
            <a:r>
              <a:rPr lang="en-GB" sz="2400" b="1" dirty="0">
                <a:solidFill>
                  <a:schemeClr val="bg1"/>
                </a:solidFill>
                <a:latin typeface="Arial" panose="020B0604020202020204" pitchFamily="34" charset="0"/>
                <a:cs typeface="Arial" panose="020B0604020202020204" pitchFamily="34" charset="0"/>
              </a:rPr>
              <a:t>Indole- Tryptophan</a:t>
            </a:r>
          </a:p>
          <a:p>
            <a:r>
              <a:rPr lang="en-GB" sz="2400" b="1" dirty="0" err="1">
                <a:solidFill>
                  <a:schemeClr val="bg1"/>
                </a:solidFill>
                <a:latin typeface="Arial" panose="020B0604020202020204" pitchFamily="34" charset="0"/>
                <a:cs typeface="Arial" panose="020B0604020202020204" pitchFamily="34" charset="0"/>
              </a:rPr>
              <a:t>Methylindole</a:t>
            </a:r>
            <a:r>
              <a:rPr lang="en-GB" sz="2400" b="1" dirty="0">
                <a:solidFill>
                  <a:schemeClr val="bg1"/>
                </a:solidFill>
                <a:latin typeface="Arial" panose="020B0604020202020204" pitchFamily="34" charset="0"/>
                <a:cs typeface="Arial" panose="020B0604020202020204" pitchFamily="34" charset="0"/>
              </a:rPr>
              <a:t> - Tryptophan</a:t>
            </a:r>
          </a:p>
          <a:p>
            <a:r>
              <a:rPr lang="en-GB" sz="2400" b="1" dirty="0" err="1">
                <a:solidFill>
                  <a:schemeClr val="bg1"/>
                </a:solidFill>
                <a:latin typeface="Arial" panose="020B0604020202020204" pitchFamily="34" charset="0"/>
                <a:cs typeface="Arial" panose="020B0604020202020204" pitchFamily="34" charset="0"/>
              </a:rPr>
              <a:t>Methylmercaptan</a:t>
            </a:r>
            <a:r>
              <a:rPr lang="en-GB" sz="2400" b="1" dirty="0">
                <a:solidFill>
                  <a:schemeClr val="bg1"/>
                </a:solidFill>
                <a:latin typeface="Arial" panose="020B0604020202020204" pitchFamily="34" charset="0"/>
                <a:cs typeface="Arial" panose="020B0604020202020204" pitchFamily="34" charset="0"/>
              </a:rPr>
              <a:t> - Methionine</a:t>
            </a:r>
          </a:p>
          <a:p>
            <a:r>
              <a:rPr lang="en-GB" sz="2400" b="1" dirty="0">
                <a:solidFill>
                  <a:schemeClr val="bg1"/>
                </a:solidFill>
                <a:latin typeface="Arial" panose="020B0604020202020204" pitchFamily="34" charset="0"/>
                <a:cs typeface="Arial" panose="020B0604020202020204" pitchFamily="34" charset="0"/>
              </a:rPr>
              <a:t>Phenylethylamine - Phenylalanine</a:t>
            </a:r>
          </a:p>
          <a:p>
            <a:r>
              <a:rPr lang="en-GB" sz="2400" b="1" dirty="0" err="1">
                <a:solidFill>
                  <a:schemeClr val="bg1"/>
                </a:solidFill>
                <a:latin typeface="Arial" panose="020B0604020202020204" pitchFamily="34" charset="0"/>
                <a:cs typeface="Arial" panose="020B0604020202020204" pitchFamily="34" charset="0"/>
              </a:rPr>
              <a:t>Putrascine</a:t>
            </a:r>
            <a:r>
              <a:rPr lang="en-GB" sz="2400" b="1" dirty="0">
                <a:solidFill>
                  <a:schemeClr val="bg1"/>
                </a:solidFill>
                <a:latin typeface="Arial" panose="020B0604020202020204" pitchFamily="34" charset="0"/>
                <a:cs typeface="Arial" panose="020B0604020202020204" pitchFamily="34" charset="0"/>
              </a:rPr>
              <a:t> - Ornithine</a:t>
            </a:r>
          </a:p>
          <a:p>
            <a:r>
              <a:rPr lang="en-GB" sz="2400" b="1" dirty="0">
                <a:solidFill>
                  <a:schemeClr val="bg1"/>
                </a:solidFill>
                <a:latin typeface="Arial" panose="020B0604020202020204" pitchFamily="34" charset="0"/>
                <a:cs typeface="Arial" panose="020B0604020202020204" pitchFamily="34" charset="0"/>
              </a:rPr>
              <a:t>Tryptamine - Tryptophan</a:t>
            </a:r>
          </a:p>
          <a:p>
            <a:endParaRPr lang="en-GB" sz="3600" b="1" dirty="0">
              <a:solidFill>
                <a:srgbClr val="FFFF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F64748C-CABC-427D-9485-9FD1BECAE5DC}"/>
              </a:ext>
            </a:extLst>
          </p:cNvPr>
          <p:cNvPicPr>
            <a:picLocks noChangeAspect="1"/>
          </p:cNvPicPr>
          <p:nvPr/>
        </p:nvPicPr>
        <p:blipFill>
          <a:blip r:embed="rId2"/>
          <a:stretch>
            <a:fillRect/>
          </a:stretch>
        </p:blipFill>
        <p:spPr>
          <a:xfrm>
            <a:off x="6008619" y="1987618"/>
            <a:ext cx="5249419" cy="3922851"/>
          </a:xfrm>
          <a:prstGeom prst="rect">
            <a:avLst/>
          </a:prstGeom>
        </p:spPr>
      </p:pic>
      <p:sp>
        <p:nvSpPr>
          <p:cNvPr id="4" name="TextBox 3">
            <a:extLst>
              <a:ext uri="{FF2B5EF4-FFF2-40B4-BE49-F238E27FC236}">
                <a16:creationId xmlns:a16="http://schemas.microsoft.com/office/drawing/2014/main" id="{8EA6C81F-FE9C-42DB-A69A-E82DD0DF3BCB}"/>
              </a:ext>
            </a:extLst>
          </p:cNvPr>
          <p:cNvSpPr txBox="1"/>
          <p:nvPr/>
        </p:nvSpPr>
        <p:spPr>
          <a:xfrm>
            <a:off x="762001" y="6062870"/>
            <a:ext cx="4081670" cy="369332"/>
          </a:xfrm>
          <a:prstGeom prst="rect">
            <a:avLst/>
          </a:prstGeom>
          <a:noFill/>
          <a:ln w="38100">
            <a:solidFill>
              <a:schemeClr val="bg1"/>
            </a:solidFill>
          </a:ln>
        </p:spPr>
        <p:txBody>
          <a:bodyPr wrap="square" rtlCol="0">
            <a:spAutoFit/>
          </a:bodyPr>
          <a:lstStyle/>
          <a:p>
            <a:r>
              <a:rPr lang="en-GB" b="1" i="1" dirty="0">
                <a:solidFill>
                  <a:schemeClr val="bg1"/>
                </a:solidFill>
              </a:rPr>
              <a:t>*All available in the Epigenetics GUT kit</a:t>
            </a:r>
          </a:p>
        </p:txBody>
      </p:sp>
    </p:spTree>
    <p:extLst>
      <p:ext uri="{BB962C8B-B14F-4D97-AF65-F5344CB8AC3E}">
        <p14:creationId xmlns:p14="http://schemas.microsoft.com/office/powerpoint/2010/main" val="227670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753C36-EB19-422C-879F-829C676C361F}"/>
              </a:ext>
            </a:extLst>
          </p:cNvPr>
          <p:cNvSpPr txBox="1"/>
          <p:nvPr/>
        </p:nvSpPr>
        <p:spPr>
          <a:xfrm>
            <a:off x="748748" y="940113"/>
            <a:ext cx="6122504" cy="5078313"/>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However –</a:t>
            </a:r>
          </a:p>
          <a:p>
            <a:r>
              <a:rPr lang="en-GB" sz="3600" b="1" dirty="0">
                <a:solidFill>
                  <a:schemeClr val="bg1"/>
                </a:solidFill>
                <a:latin typeface="Arial" panose="020B0604020202020204" pitchFamily="34" charset="0"/>
                <a:cs typeface="Arial" panose="020B0604020202020204" pitchFamily="34" charset="0"/>
              </a:rPr>
              <a:t>in cases of anxiety or depression if the weak associated meridian muscles do not strengthen to the ESR points the problem maybe considered more biochemical.</a:t>
            </a:r>
          </a:p>
        </p:txBody>
      </p:sp>
      <p:sp>
        <p:nvSpPr>
          <p:cNvPr id="3" name="TextBox 2">
            <a:extLst>
              <a:ext uri="{FF2B5EF4-FFF2-40B4-BE49-F238E27FC236}">
                <a16:creationId xmlns:a16="http://schemas.microsoft.com/office/drawing/2014/main" id="{D9189181-D3E8-4B57-AD91-6C2A3000ECB9}"/>
              </a:ext>
            </a:extLst>
          </p:cNvPr>
          <p:cNvSpPr txBox="1"/>
          <p:nvPr/>
        </p:nvSpPr>
        <p:spPr>
          <a:xfrm>
            <a:off x="7573615" y="940112"/>
            <a:ext cx="4234071" cy="5078313"/>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Remember – </a:t>
            </a:r>
            <a:r>
              <a:rPr lang="en-GB" sz="3600" b="1" u="sng" dirty="0">
                <a:solidFill>
                  <a:schemeClr val="bg1"/>
                </a:solidFill>
                <a:latin typeface="Arial" panose="020B0604020202020204" pitchFamily="34" charset="0"/>
                <a:cs typeface="Arial" panose="020B0604020202020204" pitchFamily="34" charset="0"/>
              </a:rPr>
              <a:t>Emotions</a:t>
            </a:r>
            <a:r>
              <a:rPr lang="en-GB" sz="3600" b="1" dirty="0">
                <a:solidFill>
                  <a:schemeClr val="bg1"/>
                </a:solidFill>
                <a:latin typeface="Arial" panose="020B0604020202020204" pitchFamily="34" charset="0"/>
                <a:cs typeface="Arial" panose="020B0604020202020204" pitchFamily="34" charset="0"/>
              </a:rPr>
              <a:t> are experienced and mediated by the neurotransmitters. </a:t>
            </a:r>
          </a:p>
          <a:p>
            <a:endParaRPr lang="en-GB" sz="3600" b="1" dirty="0">
              <a:solidFill>
                <a:schemeClr val="bg1"/>
              </a:solidFill>
              <a:latin typeface="Arial" panose="020B0604020202020204" pitchFamily="34" charset="0"/>
              <a:cs typeface="Arial" panose="020B0604020202020204" pitchFamily="34" charset="0"/>
            </a:endParaRPr>
          </a:p>
          <a:p>
            <a:r>
              <a:rPr lang="en-GB" sz="3600" b="1" u="sng" dirty="0">
                <a:solidFill>
                  <a:schemeClr val="bg1"/>
                </a:solidFill>
                <a:latin typeface="Arial" panose="020B0604020202020204" pitchFamily="34" charset="0"/>
                <a:cs typeface="Arial" panose="020B0604020202020204" pitchFamily="34" charset="0"/>
              </a:rPr>
              <a:t>Feelings</a:t>
            </a:r>
            <a:r>
              <a:rPr lang="en-GB" sz="3600" b="1" dirty="0">
                <a:solidFill>
                  <a:schemeClr val="bg1"/>
                </a:solidFill>
                <a:latin typeface="Arial" panose="020B0604020202020204" pitchFamily="34" charset="0"/>
                <a:cs typeface="Arial" panose="020B0604020202020204" pitchFamily="34" charset="0"/>
              </a:rPr>
              <a:t> are mediated by hormones.</a:t>
            </a:r>
          </a:p>
        </p:txBody>
      </p:sp>
      <p:pic>
        <p:nvPicPr>
          <p:cNvPr id="4" name="Picture 3">
            <a:extLst>
              <a:ext uri="{FF2B5EF4-FFF2-40B4-BE49-F238E27FC236}">
                <a16:creationId xmlns:a16="http://schemas.microsoft.com/office/drawing/2014/main" id="{ED628BBA-7B75-4238-A584-AD9561E4D214}"/>
              </a:ext>
            </a:extLst>
          </p:cNvPr>
          <p:cNvPicPr>
            <a:picLocks noChangeAspect="1"/>
          </p:cNvPicPr>
          <p:nvPr/>
        </p:nvPicPr>
        <p:blipFill>
          <a:blip r:embed="rId2"/>
          <a:stretch>
            <a:fillRect/>
          </a:stretch>
        </p:blipFill>
        <p:spPr>
          <a:xfrm>
            <a:off x="10737894" y="1195345"/>
            <a:ext cx="1016784" cy="945609"/>
          </a:xfrm>
          <a:prstGeom prst="rect">
            <a:avLst/>
          </a:prstGeom>
        </p:spPr>
      </p:pic>
      <p:pic>
        <p:nvPicPr>
          <p:cNvPr id="5" name="Picture 4">
            <a:extLst>
              <a:ext uri="{FF2B5EF4-FFF2-40B4-BE49-F238E27FC236}">
                <a16:creationId xmlns:a16="http://schemas.microsoft.com/office/drawing/2014/main" id="{44EA57C5-9AAF-4ABA-9BB3-FBA31DC4878D}"/>
              </a:ext>
            </a:extLst>
          </p:cNvPr>
          <p:cNvPicPr>
            <a:picLocks noChangeAspect="1"/>
          </p:cNvPicPr>
          <p:nvPr/>
        </p:nvPicPr>
        <p:blipFill>
          <a:blip r:embed="rId3"/>
          <a:stretch>
            <a:fillRect/>
          </a:stretch>
        </p:blipFill>
        <p:spPr>
          <a:xfrm>
            <a:off x="10490959" y="4571999"/>
            <a:ext cx="1316727" cy="1164120"/>
          </a:xfrm>
          <a:prstGeom prst="rect">
            <a:avLst/>
          </a:prstGeom>
        </p:spPr>
      </p:pic>
    </p:spTree>
    <p:extLst>
      <p:ext uri="{BB962C8B-B14F-4D97-AF65-F5344CB8AC3E}">
        <p14:creationId xmlns:p14="http://schemas.microsoft.com/office/powerpoint/2010/main" val="1052703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355E9C-4EE4-4D26-B361-127EDAE43A65}"/>
              </a:ext>
            </a:extLst>
          </p:cNvPr>
          <p:cNvSpPr txBox="1"/>
          <p:nvPr/>
        </p:nvSpPr>
        <p:spPr>
          <a:xfrm>
            <a:off x="543340" y="1113182"/>
            <a:ext cx="4552122" cy="5262979"/>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Optimal Treatments</a:t>
            </a:r>
          </a:p>
          <a:p>
            <a:r>
              <a:rPr lang="en-GB" sz="2400" b="1" u="sng" dirty="0">
                <a:solidFill>
                  <a:schemeClr val="bg1"/>
                </a:solidFill>
                <a:latin typeface="Arial" panose="020B0604020202020204" pitchFamily="34" charset="0"/>
                <a:cs typeface="Arial" panose="020B0604020202020204" pitchFamily="34" charset="0"/>
              </a:rPr>
              <a:t>Digestive enzymes</a:t>
            </a:r>
          </a:p>
          <a:p>
            <a:r>
              <a:rPr lang="en-GB" sz="2400" b="1" dirty="0">
                <a:solidFill>
                  <a:schemeClr val="bg1"/>
                </a:solidFill>
                <a:latin typeface="Arial" panose="020B0604020202020204" pitchFamily="34" charset="0"/>
                <a:cs typeface="Arial" panose="020B0604020202020204" pitchFamily="34" charset="0"/>
              </a:rPr>
              <a:t>Betaine HCl </a:t>
            </a:r>
          </a:p>
          <a:p>
            <a:r>
              <a:rPr lang="en-GB" sz="2400" b="1" dirty="0">
                <a:solidFill>
                  <a:schemeClr val="bg1"/>
                </a:solidFill>
                <a:latin typeface="Arial" panose="020B0604020202020204" pitchFamily="34" charset="0"/>
                <a:cs typeface="Arial" panose="020B0604020202020204" pitchFamily="34" charset="0"/>
              </a:rPr>
              <a:t>Betaine HCl + Pepsin</a:t>
            </a:r>
          </a:p>
          <a:p>
            <a:r>
              <a:rPr lang="en-GB" sz="2400" b="1" dirty="0">
                <a:solidFill>
                  <a:schemeClr val="bg1"/>
                </a:solidFill>
                <a:latin typeface="Arial" panose="020B0604020202020204" pitchFamily="34" charset="0"/>
                <a:cs typeface="Arial" panose="020B0604020202020204" pitchFamily="34" charset="0"/>
              </a:rPr>
              <a:t>Bile salts</a:t>
            </a:r>
          </a:p>
          <a:p>
            <a:r>
              <a:rPr lang="en-GB" sz="2400" b="1" dirty="0">
                <a:solidFill>
                  <a:schemeClr val="bg1"/>
                </a:solidFill>
                <a:latin typeface="Arial" panose="020B0604020202020204" pitchFamily="34" charset="0"/>
                <a:cs typeface="Arial" panose="020B0604020202020204" pitchFamily="34" charset="0"/>
              </a:rPr>
              <a:t>Amylase</a:t>
            </a:r>
          </a:p>
          <a:p>
            <a:r>
              <a:rPr lang="en-GB" sz="2400" b="1" dirty="0">
                <a:solidFill>
                  <a:schemeClr val="bg1"/>
                </a:solidFill>
                <a:latin typeface="Arial" panose="020B0604020202020204" pitchFamily="34" charset="0"/>
                <a:cs typeface="Arial" panose="020B0604020202020204" pitchFamily="34" charset="0"/>
              </a:rPr>
              <a:t>Lipase</a:t>
            </a:r>
          </a:p>
          <a:p>
            <a:r>
              <a:rPr lang="en-GB" sz="2400" b="1" dirty="0">
                <a:solidFill>
                  <a:schemeClr val="bg1"/>
                </a:solidFill>
                <a:latin typeface="Arial" panose="020B0604020202020204" pitchFamily="34" charset="0"/>
                <a:cs typeface="Arial" panose="020B0604020202020204" pitchFamily="34" charset="0"/>
              </a:rPr>
              <a:t>Protease</a:t>
            </a:r>
          </a:p>
          <a:p>
            <a:endParaRPr lang="en-GB" sz="2400" b="1" dirty="0">
              <a:solidFill>
                <a:schemeClr val="bg1"/>
              </a:solidFill>
              <a:latin typeface="Arial" panose="020B0604020202020204" pitchFamily="34" charset="0"/>
              <a:cs typeface="Arial" panose="020B0604020202020204" pitchFamily="34" charset="0"/>
            </a:endParaRPr>
          </a:p>
          <a:p>
            <a:r>
              <a:rPr lang="en-GB" sz="2400" b="1" dirty="0">
                <a:solidFill>
                  <a:schemeClr val="bg1"/>
                </a:solidFill>
                <a:latin typeface="Arial" panose="020B0604020202020204" pitchFamily="34" charset="0"/>
                <a:cs typeface="Arial" panose="020B0604020202020204" pitchFamily="34" charset="0"/>
              </a:rPr>
              <a:t>Inulin</a:t>
            </a:r>
          </a:p>
          <a:p>
            <a:r>
              <a:rPr lang="en-GB" sz="2400" b="1" dirty="0">
                <a:solidFill>
                  <a:schemeClr val="bg1"/>
                </a:solidFill>
                <a:latin typeface="Arial" panose="020B0604020202020204" pitchFamily="34" charset="0"/>
                <a:cs typeface="Arial" panose="020B0604020202020204" pitchFamily="34" charset="0"/>
              </a:rPr>
              <a:t>Lactulose</a:t>
            </a:r>
          </a:p>
          <a:p>
            <a:r>
              <a:rPr lang="en-GB" sz="2400" b="1" dirty="0">
                <a:solidFill>
                  <a:schemeClr val="bg1"/>
                </a:solidFill>
                <a:latin typeface="Arial" panose="020B0604020202020204" pitchFamily="34" charset="0"/>
                <a:cs typeface="Arial" panose="020B0604020202020204" pitchFamily="34" charset="0"/>
              </a:rPr>
              <a:t>Psyllium husk</a:t>
            </a:r>
          </a:p>
          <a:p>
            <a:endParaRPr lang="en-GB" sz="3600" b="1" dirty="0">
              <a:solidFill>
                <a:srgbClr val="FFFF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AD3E028-B499-4B46-87B8-BC372F07D904}"/>
              </a:ext>
            </a:extLst>
          </p:cNvPr>
          <p:cNvSpPr txBox="1"/>
          <p:nvPr/>
        </p:nvSpPr>
        <p:spPr>
          <a:xfrm>
            <a:off x="4121428" y="1676399"/>
            <a:ext cx="4035286" cy="5078313"/>
          </a:xfrm>
          <a:prstGeom prst="rect">
            <a:avLst/>
          </a:prstGeom>
          <a:noFill/>
        </p:spPr>
        <p:txBody>
          <a:bodyPr wrap="square" rtlCol="0">
            <a:spAutoFit/>
          </a:bodyPr>
          <a:lstStyle/>
          <a:p>
            <a:r>
              <a:rPr lang="en-GB" sz="2400" b="1" u="sng" dirty="0">
                <a:solidFill>
                  <a:schemeClr val="bg1"/>
                </a:solidFill>
                <a:latin typeface="Arial" panose="020B0604020202020204" pitchFamily="34" charset="0"/>
                <a:cs typeface="Arial" panose="020B0604020202020204" pitchFamily="34" charset="0"/>
              </a:rPr>
              <a:t>Probiotics</a:t>
            </a:r>
          </a:p>
          <a:p>
            <a:r>
              <a:rPr lang="en-GB" sz="2400" b="1" dirty="0">
                <a:solidFill>
                  <a:schemeClr val="bg1"/>
                </a:solidFill>
                <a:latin typeface="Arial" panose="020B0604020202020204" pitchFamily="34" charset="0"/>
                <a:cs typeface="Arial" panose="020B0604020202020204" pitchFamily="34" charset="0"/>
              </a:rPr>
              <a:t>Lactobacillus Acidophilus</a:t>
            </a:r>
          </a:p>
          <a:p>
            <a:r>
              <a:rPr lang="en-GB" sz="2400" b="1" dirty="0">
                <a:solidFill>
                  <a:schemeClr val="bg1"/>
                </a:solidFill>
                <a:latin typeface="Arial" panose="020B0604020202020204" pitchFamily="34" charset="0"/>
                <a:cs typeface="Arial" panose="020B0604020202020204" pitchFamily="34" charset="0"/>
              </a:rPr>
              <a:t>Lactobacillus Bulgaricus</a:t>
            </a:r>
          </a:p>
          <a:p>
            <a:r>
              <a:rPr lang="en-GB" sz="2400" b="1" dirty="0">
                <a:solidFill>
                  <a:schemeClr val="bg1"/>
                </a:solidFill>
                <a:latin typeface="Arial" panose="020B0604020202020204" pitchFamily="34" charset="0"/>
                <a:cs typeface="Arial" panose="020B0604020202020204" pitchFamily="34" charset="0"/>
              </a:rPr>
              <a:t>Lactobacillus Brevis</a:t>
            </a:r>
          </a:p>
          <a:p>
            <a:r>
              <a:rPr lang="en-GB" sz="2400" b="1" dirty="0">
                <a:solidFill>
                  <a:schemeClr val="bg1"/>
                </a:solidFill>
                <a:latin typeface="Arial" panose="020B0604020202020204" pitchFamily="34" charset="0"/>
                <a:cs typeface="Arial" panose="020B0604020202020204" pitchFamily="34" charset="0"/>
              </a:rPr>
              <a:t>Lactobacillus </a:t>
            </a:r>
            <a:r>
              <a:rPr lang="en-GB" sz="2400" b="1" dirty="0" err="1">
                <a:solidFill>
                  <a:schemeClr val="bg1"/>
                </a:solidFill>
                <a:latin typeface="Arial" panose="020B0604020202020204" pitchFamily="34" charset="0"/>
                <a:cs typeface="Arial" panose="020B0604020202020204" pitchFamily="34" charset="0"/>
              </a:rPr>
              <a:t>Casei</a:t>
            </a:r>
            <a:endParaRPr lang="en-GB" sz="2400" b="1" dirty="0">
              <a:solidFill>
                <a:schemeClr val="bg1"/>
              </a:solidFill>
              <a:latin typeface="Arial" panose="020B0604020202020204" pitchFamily="34" charset="0"/>
              <a:cs typeface="Arial" panose="020B0604020202020204" pitchFamily="34" charset="0"/>
            </a:endParaRPr>
          </a:p>
          <a:p>
            <a:r>
              <a:rPr lang="en-GB" sz="2400" b="1" dirty="0">
                <a:solidFill>
                  <a:schemeClr val="bg1"/>
                </a:solidFill>
                <a:latin typeface="Arial" panose="020B0604020202020204" pitchFamily="34" charset="0"/>
                <a:cs typeface="Arial" panose="020B0604020202020204" pitchFamily="34" charset="0"/>
              </a:rPr>
              <a:t>Lactobacillus </a:t>
            </a:r>
            <a:r>
              <a:rPr lang="en-GB" sz="2400" b="1" dirty="0" err="1">
                <a:solidFill>
                  <a:schemeClr val="bg1"/>
                </a:solidFill>
                <a:latin typeface="Arial" panose="020B0604020202020204" pitchFamily="34" charset="0"/>
                <a:cs typeface="Arial" panose="020B0604020202020204" pitchFamily="34" charset="0"/>
              </a:rPr>
              <a:t>Gasseri</a:t>
            </a:r>
            <a:endParaRPr lang="en-GB" sz="2400" b="1" dirty="0">
              <a:solidFill>
                <a:schemeClr val="bg1"/>
              </a:solidFill>
              <a:latin typeface="Arial" panose="020B0604020202020204" pitchFamily="34" charset="0"/>
              <a:cs typeface="Arial" panose="020B0604020202020204" pitchFamily="34" charset="0"/>
            </a:endParaRPr>
          </a:p>
          <a:p>
            <a:r>
              <a:rPr lang="en-GB" sz="2400" b="1" dirty="0">
                <a:solidFill>
                  <a:schemeClr val="bg1"/>
                </a:solidFill>
                <a:latin typeface="Arial" panose="020B0604020202020204" pitchFamily="34" charset="0"/>
                <a:cs typeface="Arial" panose="020B0604020202020204" pitchFamily="34" charset="0"/>
              </a:rPr>
              <a:t>Lactobacillus Lactis</a:t>
            </a:r>
          </a:p>
          <a:p>
            <a:r>
              <a:rPr lang="en-GB" sz="2400" b="1" dirty="0">
                <a:solidFill>
                  <a:schemeClr val="bg1"/>
                </a:solidFill>
                <a:latin typeface="Arial" panose="020B0604020202020204" pitchFamily="34" charset="0"/>
                <a:cs typeface="Arial" panose="020B0604020202020204" pitchFamily="34" charset="0"/>
              </a:rPr>
              <a:t>Lactobacillus </a:t>
            </a:r>
            <a:r>
              <a:rPr lang="en-GB" sz="2400" b="1" dirty="0" err="1">
                <a:solidFill>
                  <a:schemeClr val="bg1"/>
                </a:solidFill>
                <a:latin typeface="Arial" panose="020B0604020202020204" pitchFamily="34" charset="0"/>
                <a:cs typeface="Arial" panose="020B0604020202020204" pitchFamily="34" charset="0"/>
              </a:rPr>
              <a:t>Paracasei</a:t>
            </a:r>
            <a:endParaRPr lang="en-GB" sz="2400" b="1" dirty="0">
              <a:solidFill>
                <a:schemeClr val="bg1"/>
              </a:solidFill>
              <a:latin typeface="Arial" panose="020B0604020202020204" pitchFamily="34" charset="0"/>
              <a:cs typeface="Arial" panose="020B0604020202020204" pitchFamily="34" charset="0"/>
            </a:endParaRPr>
          </a:p>
          <a:p>
            <a:r>
              <a:rPr lang="en-GB" sz="2400" b="1" dirty="0">
                <a:solidFill>
                  <a:schemeClr val="bg1"/>
                </a:solidFill>
                <a:latin typeface="Arial" panose="020B0604020202020204" pitchFamily="34" charset="0"/>
                <a:cs typeface="Arial" panose="020B0604020202020204" pitchFamily="34" charset="0"/>
              </a:rPr>
              <a:t>Lactobacillus </a:t>
            </a:r>
            <a:r>
              <a:rPr lang="en-GB" sz="2400" b="1" dirty="0" err="1">
                <a:solidFill>
                  <a:schemeClr val="bg1"/>
                </a:solidFill>
                <a:latin typeface="Arial" panose="020B0604020202020204" pitchFamily="34" charset="0"/>
                <a:cs typeface="Arial" panose="020B0604020202020204" pitchFamily="34" charset="0"/>
              </a:rPr>
              <a:t>Pentosis</a:t>
            </a:r>
            <a:endParaRPr lang="en-GB" sz="2400" b="1" dirty="0">
              <a:solidFill>
                <a:schemeClr val="bg1"/>
              </a:solidFill>
              <a:latin typeface="Arial" panose="020B0604020202020204" pitchFamily="34" charset="0"/>
              <a:cs typeface="Arial" panose="020B0604020202020204" pitchFamily="34" charset="0"/>
            </a:endParaRPr>
          </a:p>
          <a:p>
            <a:r>
              <a:rPr lang="en-GB" sz="2400" b="1" dirty="0">
                <a:solidFill>
                  <a:schemeClr val="bg1"/>
                </a:solidFill>
                <a:latin typeface="Arial" panose="020B0604020202020204" pitchFamily="34" charset="0"/>
                <a:cs typeface="Arial" panose="020B0604020202020204" pitchFamily="34" charset="0"/>
              </a:rPr>
              <a:t>Lactobacillus </a:t>
            </a:r>
            <a:r>
              <a:rPr lang="en-GB" sz="2400" b="1" dirty="0" err="1">
                <a:solidFill>
                  <a:schemeClr val="bg1"/>
                </a:solidFill>
                <a:latin typeface="Arial" panose="020B0604020202020204" pitchFamily="34" charset="0"/>
                <a:cs typeface="Arial" panose="020B0604020202020204" pitchFamily="34" charset="0"/>
              </a:rPr>
              <a:t>Ruterii</a:t>
            </a:r>
            <a:endParaRPr lang="en-GB" sz="2400" b="1" dirty="0">
              <a:solidFill>
                <a:schemeClr val="bg1"/>
              </a:solidFill>
              <a:latin typeface="Arial" panose="020B0604020202020204" pitchFamily="34" charset="0"/>
              <a:cs typeface="Arial" panose="020B0604020202020204" pitchFamily="34" charset="0"/>
            </a:endParaRPr>
          </a:p>
          <a:p>
            <a:r>
              <a:rPr lang="en-GB" sz="2400" b="1" dirty="0">
                <a:solidFill>
                  <a:schemeClr val="bg1"/>
                </a:solidFill>
                <a:latin typeface="Arial" panose="020B0604020202020204" pitchFamily="34" charset="0"/>
                <a:cs typeface="Arial" panose="020B0604020202020204" pitchFamily="34" charset="0"/>
              </a:rPr>
              <a:t>Lactobacillus </a:t>
            </a:r>
            <a:r>
              <a:rPr lang="en-GB" sz="2400" b="1" dirty="0" err="1">
                <a:solidFill>
                  <a:schemeClr val="bg1"/>
                </a:solidFill>
                <a:latin typeface="Arial" panose="020B0604020202020204" pitchFamily="34" charset="0"/>
                <a:cs typeface="Arial" panose="020B0604020202020204" pitchFamily="34" charset="0"/>
              </a:rPr>
              <a:t>Rhamnosus</a:t>
            </a:r>
            <a:endParaRPr lang="en-GB" sz="2400" b="1" dirty="0">
              <a:solidFill>
                <a:schemeClr val="bg1"/>
              </a:solidFill>
              <a:latin typeface="Arial" panose="020B0604020202020204" pitchFamily="34" charset="0"/>
              <a:cs typeface="Arial" panose="020B0604020202020204" pitchFamily="34" charset="0"/>
            </a:endParaRPr>
          </a:p>
          <a:p>
            <a:r>
              <a:rPr lang="en-GB" sz="2400" b="1" dirty="0">
                <a:solidFill>
                  <a:schemeClr val="bg1"/>
                </a:solidFill>
                <a:latin typeface="Arial" panose="020B0604020202020204" pitchFamily="34" charset="0"/>
                <a:cs typeface="Arial" panose="020B0604020202020204" pitchFamily="34" charset="0"/>
              </a:rPr>
              <a:t>Lactobacillus </a:t>
            </a:r>
            <a:r>
              <a:rPr lang="en-GB" sz="2400" b="1" dirty="0" err="1">
                <a:solidFill>
                  <a:schemeClr val="bg1"/>
                </a:solidFill>
                <a:latin typeface="Arial" panose="020B0604020202020204" pitchFamily="34" charset="0"/>
                <a:cs typeface="Arial" panose="020B0604020202020204" pitchFamily="34" charset="0"/>
              </a:rPr>
              <a:t>Salivarius</a:t>
            </a:r>
            <a:endParaRPr lang="en-GB" sz="2400" b="1" dirty="0">
              <a:solidFill>
                <a:schemeClr val="bg1"/>
              </a:solidFill>
              <a:latin typeface="Arial" panose="020B0604020202020204" pitchFamily="34" charset="0"/>
              <a:cs typeface="Arial" panose="020B0604020202020204" pitchFamily="34" charset="0"/>
            </a:endParaRPr>
          </a:p>
          <a:p>
            <a:endParaRPr lang="en-GB" sz="3600" b="1" dirty="0">
              <a:solidFill>
                <a:srgbClr val="FFFF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ED6C21C-FEF5-49CF-8677-FCC6649E59A4}"/>
              </a:ext>
            </a:extLst>
          </p:cNvPr>
          <p:cNvSpPr txBox="1"/>
          <p:nvPr/>
        </p:nvSpPr>
        <p:spPr>
          <a:xfrm>
            <a:off x="8017567" y="1676398"/>
            <a:ext cx="4035286" cy="4154984"/>
          </a:xfrm>
          <a:prstGeom prst="rect">
            <a:avLst/>
          </a:prstGeom>
          <a:noFill/>
        </p:spPr>
        <p:txBody>
          <a:bodyPr wrap="square" rtlCol="0">
            <a:spAutoFit/>
          </a:bodyPr>
          <a:lstStyle/>
          <a:p>
            <a:r>
              <a:rPr lang="en-GB" sz="2400" b="1" u="sng" dirty="0">
                <a:solidFill>
                  <a:schemeClr val="bg1"/>
                </a:solidFill>
                <a:latin typeface="Arial" panose="020B0604020202020204" pitchFamily="34" charset="0"/>
                <a:cs typeface="Arial" panose="020B0604020202020204" pitchFamily="34" charset="0"/>
              </a:rPr>
              <a:t>Probiotics</a:t>
            </a:r>
          </a:p>
          <a:p>
            <a:r>
              <a:rPr lang="en-GB" sz="2400" b="1" dirty="0">
                <a:solidFill>
                  <a:schemeClr val="bg1"/>
                </a:solidFill>
                <a:latin typeface="Arial" panose="020B0604020202020204" pitchFamily="34" charset="0"/>
                <a:cs typeface="Arial" panose="020B0604020202020204" pitchFamily="34" charset="0"/>
              </a:rPr>
              <a:t>Streptococcus </a:t>
            </a:r>
            <a:r>
              <a:rPr lang="en-GB" sz="2400" b="1" dirty="0" err="1">
                <a:solidFill>
                  <a:schemeClr val="bg1"/>
                </a:solidFill>
                <a:latin typeface="Arial" panose="020B0604020202020204" pitchFamily="34" charset="0"/>
                <a:cs typeface="Arial" panose="020B0604020202020204" pitchFamily="34" charset="0"/>
              </a:rPr>
              <a:t>thermophilis</a:t>
            </a:r>
            <a:endParaRPr lang="en-GB" sz="2400" b="1" dirty="0">
              <a:solidFill>
                <a:schemeClr val="bg1"/>
              </a:solidFill>
              <a:latin typeface="Arial" panose="020B0604020202020204" pitchFamily="34" charset="0"/>
              <a:cs typeface="Arial" panose="020B0604020202020204" pitchFamily="34" charset="0"/>
            </a:endParaRPr>
          </a:p>
          <a:p>
            <a:r>
              <a:rPr lang="en-GB" sz="2400" b="1" dirty="0" err="1">
                <a:solidFill>
                  <a:schemeClr val="bg1"/>
                </a:solidFill>
                <a:latin typeface="Arial" panose="020B0604020202020204" pitchFamily="34" charset="0"/>
                <a:cs typeface="Arial" panose="020B0604020202020204" pitchFamily="34" charset="0"/>
              </a:rPr>
              <a:t>Saccromyces</a:t>
            </a:r>
            <a:r>
              <a:rPr lang="en-GB" sz="2400" b="1" dirty="0">
                <a:solidFill>
                  <a:schemeClr val="bg1"/>
                </a:solidFill>
                <a:latin typeface="Arial" panose="020B0604020202020204" pitchFamily="34" charset="0"/>
                <a:cs typeface="Arial" panose="020B0604020202020204" pitchFamily="34" charset="0"/>
              </a:rPr>
              <a:t> </a:t>
            </a:r>
            <a:r>
              <a:rPr lang="en-GB" sz="2400" b="1" dirty="0" err="1">
                <a:solidFill>
                  <a:schemeClr val="bg1"/>
                </a:solidFill>
                <a:latin typeface="Arial" panose="020B0604020202020204" pitchFamily="34" charset="0"/>
                <a:cs typeface="Arial" panose="020B0604020202020204" pitchFamily="34" charset="0"/>
              </a:rPr>
              <a:t>Boulardii</a:t>
            </a:r>
            <a:endParaRPr lang="en-GB" sz="2400" b="1" dirty="0">
              <a:solidFill>
                <a:schemeClr val="bg1"/>
              </a:solidFill>
              <a:latin typeface="Arial" panose="020B0604020202020204" pitchFamily="34" charset="0"/>
              <a:cs typeface="Arial" panose="020B0604020202020204" pitchFamily="34" charset="0"/>
            </a:endParaRPr>
          </a:p>
          <a:p>
            <a:r>
              <a:rPr lang="en-GB" sz="2400" b="1" dirty="0" err="1">
                <a:solidFill>
                  <a:schemeClr val="bg1"/>
                </a:solidFill>
                <a:latin typeface="Arial" panose="020B0604020202020204" pitchFamily="34" charset="0"/>
                <a:cs typeface="Arial" panose="020B0604020202020204" pitchFamily="34" charset="0"/>
              </a:rPr>
              <a:t>Bifido</a:t>
            </a:r>
            <a:r>
              <a:rPr lang="en-GB" sz="2400" b="1" dirty="0">
                <a:solidFill>
                  <a:schemeClr val="bg1"/>
                </a:solidFill>
                <a:latin typeface="Arial" panose="020B0604020202020204" pitchFamily="34" charset="0"/>
                <a:cs typeface="Arial" panose="020B0604020202020204" pitchFamily="34" charset="0"/>
              </a:rPr>
              <a:t> </a:t>
            </a:r>
            <a:r>
              <a:rPr lang="en-GB" sz="2400" b="1" dirty="0" err="1">
                <a:solidFill>
                  <a:schemeClr val="bg1"/>
                </a:solidFill>
                <a:latin typeface="Arial" panose="020B0604020202020204" pitchFamily="34" charset="0"/>
                <a:cs typeface="Arial" panose="020B0604020202020204" pitchFamily="34" charset="0"/>
              </a:rPr>
              <a:t>Animalis</a:t>
            </a:r>
            <a:r>
              <a:rPr lang="en-GB" sz="2400" b="1" dirty="0">
                <a:solidFill>
                  <a:schemeClr val="bg1"/>
                </a:solidFill>
                <a:latin typeface="Arial" panose="020B0604020202020204" pitchFamily="34" charset="0"/>
                <a:cs typeface="Arial" panose="020B0604020202020204" pitchFamily="34" charset="0"/>
              </a:rPr>
              <a:t> lactis</a:t>
            </a:r>
          </a:p>
          <a:p>
            <a:r>
              <a:rPr lang="en-GB" sz="2400" b="1" dirty="0" err="1">
                <a:solidFill>
                  <a:schemeClr val="bg1"/>
                </a:solidFill>
                <a:latin typeface="Arial" panose="020B0604020202020204" pitchFamily="34" charset="0"/>
                <a:cs typeface="Arial" panose="020B0604020202020204" pitchFamily="34" charset="0"/>
              </a:rPr>
              <a:t>Bifido</a:t>
            </a:r>
            <a:r>
              <a:rPr lang="en-GB" sz="2400" b="1" dirty="0">
                <a:solidFill>
                  <a:schemeClr val="bg1"/>
                </a:solidFill>
                <a:latin typeface="Arial" panose="020B0604020202020204" pitchFamily="34" charset="0"/>
                <a:cs typeface="Arial" panose="020B0604020202020204" pitchFamily="34" charset="0"/>
              </a:rPr>
              <a:t> </a:t>
            </a:r>
            <a:r>
              <a:rPr lang="en-GB" sz="2400" b="1" dirty="0" err="1">
                <a:solidFill>
                  <a:schemeClr val="bg1"/>
                </a:solidFill>
                <a:latin typeface="Arial" panose="020B0604020202020204" pitchFamily="34" charset="0"/>
                <a:cs typeface="Arial" panose="020B0604020202020204" pitchFamily="34" charset="0"/>
              </a:rPr>
              <a:t>Bifidus</a:t>
            </a:r>
            <a:endParaRPr lang="en-GB" sz="2400" b="1" dirty="0">
              <a:solidFill>
                <a:schemeClr val="bg1"/>
              </a:solidFill>
              <a:latin typeface="Arial" panose="020B0604020202020204" pitchFamily="34" charset="0"/>
              <a:cs typeface="Arial" panose="020B0604020202020204" pitchFamily="34" charset="0"/>
            </a:endParaRPr>
          </a:p>
          <a:p>
            <a:r>
              <a:rPr lang="en-GB" sz="2400" b="1" dirty="0" err="1">
                <a:solidFill>
                  <a:schemeClr val="bg1"/>
                </a:solidFill>
                <a:latin typeface="Arial" panose="020B0604020202020204" pitchFamily="34" charset="0"/>
                <a:cs typeface="Arial" panose="020B0604020202020204" pitchFamily="34" charset="0"/>
              </a:rPr>
              <a:t>Bifido</a:t>
            </a:r>
            <a:r>
              <a:rPr lang="en-GB" sz="2400" b="1" dirty="0">
                <a:solidFill>
                  <a:schemeClr val="bg1"/>
                </a:solidFill>
                <a:latin typeface="Arial" panose="020B0604020202020204" pitchFamily="34" charset="0"/>
                <a:cs typeface="Arial" panose="020B0604020202020204" pitchFamily="34" charset="0"/>
              </a:rPr>
              <a:t> Brevis </a:t>
            </a:r>
          </a:p>
          <a:p>
            <a:r>
              <a:rPr lang="en-GB" sz="2400" b="1" dirty="0" err="1">
                <a:solidFill>
                  <a:schemeClr val="bg1"/>
                </a:solidFill>
                <a:latin typeface="Arial" panose="020B0604020202020204" pitchFamily="34" charset="0"/>
                <a:cs typeface="Arial" panose="020B0604020202020204" pitchFamily="34" charset="0"/>
              </a:rPr>
              <a:t>Bifido</a:t>
            </a:r>
            <a:r>
              <a:rPr lang="en-GB" sz="2400" b="1" dirty="0">
                <a:solidFill>
                  <a:schemeClr val="bg1"/>
                </a:solidFill>
                <a:latin typeface="Arial" panose="020B0604020202020204" pitchFamily="34" charset="0"/>
                <a:cs typeface="Arial" panose="020B0604020202020204" pitchFamily="34" charset="0"/>
              </a:rPr>
              <a:t> </a:t>
            </a:r>
            <a:r>
              <a:rPr lang="en-GB" sz="2400" b="1" dirty="0" err="1">
                <a:solidFill>
                  <a:schemeClr val="bg1"/>
                </a:solidFill>
                <a:latin typeface="Arial" panose="020B0604020202020204" pitchFamily="34" charset="0"/>
                <a:cs typeface="Arial" panose="020B0604020202020204" pitchFamily="34" charset="0"/>
              </a:rPr>
              <a:t>Infantis</a:t>
            </a:r>
            <a:endParaRPr lang="en-GB" sz="2400" b="1" dirty="0">
              <a:solidFill>
                <a:schemeClr val="bg1"/>
              </a:solidFill>
              <a:latin typeface="Arial" panose="020B0604020202020204" pitchFamily="34" charset="0"/>
              <a:cs typeface="Arial" panose="020B0604020202020204" pitchFamily="34" charset="0"/>
            </a:endParaRPr>
          </a:p>
          <a:p>
            <a:r>
              <a:rPr lang="en-GB" sz="2400" b="1" dirty="0" err="1">
                <a:solidFill>
                  <a:schemeClr val="bg1"/>
                </a:solidFill>
                <a:latin typeface="Arial" panose="020B0604020202020204" pitchFamily="34" charset="0"/>
                <a:cs typeface="Arial" panose="020B0604020202020204" pitchFamily="34" charset="0"/>
              </a:rPr>
              <a:t>Bifido</a:t>
            </a:r>
            <a:r>
              <a:rPr lang="en-GB" sz="2400" b="1" dirty="0">
                <a:solidFill>
                  <a:schemeClr val="bg1"/>
                </a:solidFill>
                <a:latin typeface="Arial" panose="020B0604020202020204" pitchFamily="34" charset="0"/>
                <a:cs typeface="Arial" panose="020B0604020202020204" pitchFamily="34" charset="0"/>
              </a:rPr>
              <a:t> Lactis</a:t>
            </a:r>
          </a:p>
          <a:p>
            <a:r>
              <a:rPr lang="en-GB" sz="2400" b="1" dirty="0" err="1">
                <a:solidFill>
                  <a:schemeClr val="bg1"/>
                </a:solidFill>
                <a:latin typeface="Arial" panose="020B0604020202020204" pitchFamily="34" charset="0"/>
                <a:cs typeface="Arial" panose="020B0604020202020204" pitchFamily="34" charset="0"/>
              </a:rPr>
              <a:t>Bifido</a:t>
            </a:r>
            <a:r>
              <a:rPr lang="en-GB" sz="2400" b="1" dirty="0">
                <a:solidFill>
                  <a:schemeClr val="bg1"/>
                </a:solidFill>
                <a:latin typeface="Arial" panose="020B0604020202020204" pitchFamily="34" charset="0"/>
                <a:cs typeface="Arial" panose="020B0604020202020204" pitchFamily="34" charset="0"/>
              </a:rPr>
              <a:t> Longus</a:t>
            </a:r>
          </a:p>
          <a:p>
            <a:r>
              <a:rPr lang="en-GB" sz="2400" b="1" dirty="0">
                <a:solidFill>
                  <a:schemeClr val="bg1"/>
                </a:solidFill>
                <a:latin typeface="Arial" panose="020B0604020202020204" pitchFamily="34" charset="0"/>
                <a:cs typeface="Arial" panose="020B0604020202020204" pitchFamily="34" charset="0"/>
              </a:rPr>
              <a:t>B. Subtilis</a:t>
            </a:r>
          </a:p>
        </p:txBody>
      </p:sp>
    </p:spTree>
    <p:extLst>
      <p:ext uri="{BB962C8B-B14F-4D97-AF65-F5344CB8AC3E}">
        <p14:creationId xmlns:p14="http://schemas.microsoft.com/office/powerpoint/2010/main" val="220918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2464" y="759526"/>
            <a:ext cx="7825154" cy="5715000"/>
          </a:xfrm>
          <a:prstGeom prst="rect">
            <a:avLst/>
          </a:prstGeom>
        </p:spPr>
      </p:pic>
      <p:sp>
        <p:nvSpPr>
          <p:cNvPr id="3" name="Oval 2"/>
          <p:cNvSpPr/>
          <p:nvPr/>
        </p:nvSpPr>
        <p:spPr>
          <a:xfrm>
            <a:off x="7765292" y="4939306"/>
            <a:ext cx="369277" cy="31652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504093" y="1997839"/>
            <a:ext cx="3392045" cy="2862322"/>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Therapy Localisation </a:t>
            </a:r>
            <a:r>
              <a:rPr lang="en-GB" sz="3600" b="1" dirty="0">
                <a:solidFill>
                  <a:schemeClr val="bg1"/>
                </a:solidFill>
                <a:latin typeface="Arial" panose="020B0604020202020204" pitchFamily="34" charset="0"/>
                <a:cs typeface="Arial" panose="020B0604020202020204" pitchFamily="34" charset="0"/>
              </a:rPr>
              <a:t>point with pressure for Probiotics</a:t>
            </a:r>
          </a:p>
        </p:txBody>
      </p:sp>
      <p:sp>
        <p:nvSpPr>
          <p:cNvPr id="6" name="Oval Callout 5"/>
          <p:cNvSpPr/>
          <p:nvPr/>
        </p:nvSpPr>
        <p:spPr>
          <a:xfrm>
            <a:off x="7765292" y="2524539"/>
            <a:ext cx="2942465" cy="1829116"/>
          </a:xfrm>
          <a:prstGeom prst="wedgeEllipseCallout">
            <a:avLst>
              <a:gd name="adj1" fmla="val -43976"/>
              <a:gd name="adj2" fmla="val 80843"/>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Arial" panose="020B0604020202020204" pitchFamily="34" charset="0"/>
                <a:cs typeface="Arial" panose="020B0604020202020204" pitchFamily="34" charset="0"/>
              </a:rPr>
              <a:t>Root of the mesentery</a:t>
            </a:r>
          </a:p>
        </p:txBody>
      </p:sp>
    </p:spTree>
    <p:extLst>
      <p:ext uri="{BB962C8B-B14F-4D97-AF65-F5344CB8AC3E}">
        <p14:creationId xmlns:p14="http://schemas.microsoft.com/office/powerpoint/2010/main" val="303251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2730" y="1557422"/>
            <a:ext cx="7857901" cy="4524315"/>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Treatment – The 6 R program</a:t>
            </a:r>
          </a:p>
          <a:p>
            <a:r>
              <a:rPr lang="en-GB" sz="3600" b="1" dirty="0">
                <a:solidFill>
                  <a:schemeClr val="bg1"/>
                </a:solidFill>
                <a:latin typeface="Arial" panose="020B0604020202020204" pitchFamily="34" charset="0"/>
                <a:cs typeface="Arial" panose="020B0604020202020204" pitchFamily="34" charset="0"/>
              </a:rPr>
              <a:t>1. Remove- Allergens / Pathogens</a:t>
            </a:r>
          </a:p>
          <a:p>
            <a:r>
              <a:rPr lang="en-GB" sz="3600" b="1" dirty="0">
                <a:solidFill>
                  <a:schemeClr val="bg1"/>
                </a:solidFill>
                <a:latin typeface="Arial" panose="020B0604020202020204" pitchFamily="34" charset="0"/>
                <a:cs typeface="Arial" panose="020B0604020202020204" pitchFamily="34" charset="0"/>
              </a:rPr>
              <a:t>2. Replace – Digestive enzymes</a:t>
            </a:r>
          </a:p>
          <a:p>
            <a:r>
              <a:rPr lang="en-GB" sz="3600" b="1" dirty="0">
                <a:solidFill>
                  <a:schemeClr val="bg1"/>
                </a:solidFill>
                <a:latin typeface="Arial" panose="020B0604020202020204" pitchFamily="34" charset="0"/>
                <a:cs typeface="Arial" panose="020B0604020202020204" pitchFamily="34" charset="0"/>
              </a:rPr>
              <a:t>3. Re inoculate- Pre &amp; Probiotics</a:t>
            </a:r>
          </a:p>
          <a:p>
            <a:r>
              <a:rPr lang="en-GB" sz="3600" b="1" dirty="0">
                <a:solidFill>
                  <a:schemeClr val="bg1"/>
                </a:solidFill>
                <a:latin typeface="Arial" panose="020B0604020202020204" pitchFamily="34" charset="0"/>
                <a:cs typeface="Arial" panose="020B0604020202020204" pitchFamily="34" charset="0"/>
              </a:rPr>
              <a:t>4. Repair- Glutamine, Zn, Omega 3,  	          Vitamin A, Biotin.</a:t>
            </a:r>
          </a:p>
          <a:p>
            <a:r>
              <a:rPr lang="en-GB" sz="3600" b="1" dirty="0">
                <a:solidFill>
                  <a:schemeClr val="bg1"/>
                </a:solidFill>
                <a:latin typeface="Arial" panose="020B0604020202020204" pitchFamily="34" charset="0"/>
                <a:cs typeface="Arial" panose="020B0604020202020204" pitchFamily="34" charset="0"/>
              </a:rPr>
              <a:t>5. Regeneration – Folate, Turmeric</a:t>
            </a:r>
          </a:p>
          <a:p>
            <a:r>
              <a:rPr lang="en-GB" sz="3600" b="1" dirty="0">
                <a:solidFill>
                  <a:schemeClr val="bg1"/>
                </a:solidFill>
                <a:latin typeface="Arial" panose="020B0604020202020204" pitchFamily="34" charset="0"/>
                <a:cs typeface="Arial" panose="020B0604020202020204" pitchFamily="34" charset="0"/>
              </a:rPr>
              <a:t>6. Roughage (Fibre)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82138" y="1990864"/>
            <a:ext cx="2514093" cy="2729586"/>
          </a:xfrm>
          <a:prstGeom prst="rect">
            <a:avLst/>
          </a:prstGeom>
        </p:spPr>
      </p:pic>
      <p:sp>
        <p:nvSpPr>
          <p:cNvPr id="4" name="TextBox 3"/>
          <p:cNvSpPr txBox="1"/>
          <p:nvPr/>
        </p:nvSpPr>
        <p:spPr>
          <a:xfrm>
            <a:off x="8970577" y="4720450"/>
            <a:ext cx="2787161" cy="400110"/>
          </a:xfrm>
          <a:prstGeom prst="rect">
            <a:avLst/>
          </a:prstGeom>
          <a:noFill/>
        </p:spPr>
        <p:txBody>
          <a:bodyPr wrap="square" rtlCol="0">
            <a:spAutoFit/>
          </a:bodyPr>
          <a:lstStyle/>
          <a:p>
            <a:r>
              <a:rPr lang="en-GB" sz="2000" b="1" dirty="0">
                <a:solidFill>
                  <a:schemeClr val="bg1"/>
                </a:solidFill>
                <a:latin typeface="Arial" panose="020B0604020202020204" pitchFamily="34" charset="0"/>
                <a:cs typeface="Arial" panose="020B0604020202020204" pitchFamily="34" charset="0"/>
              </a:rPr>
              <a:t>Jeffrey Bland PhD</a:t>
            </a:r>
          </a:p>
        </p:txBody>
      </p:sp>
    </p:spTree>
    <p:extLst>
      <p:ext uri="{BB962C8B-B14F-4D97-AF65-F5344CB8AC3E}">
        <p14:creationId xmlns:p14="http://schemas.microsoft.com/office/powerpoint/2010/main" val="3986690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FEC8C9-72D6-4194-AE37-021804D0FA0C}"/>
              </a:ext>
            </a:extLst>
          </p:cNvPr>
          <p:cNvSpPr txBox="1"/>
          <p:nvPr/>
        </p:nvSpPr>
        <p:spPr>
          <a:xfrm>
            <a:off x="980660" y="1272207"/>
            <a:ext cx="9236765" cy="646331"/>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Key Orthomolecular Psychiatry Nutrients</a:t>
            </a:r>
          </a:p>
        </p:txBody>
      </p:sp>
      <p:sp>
        <p:nvSpPr>
          <p:cNvPr id="3" name="TextBox 2">
            <a:extLst>
              <a:ext uri="{FF2B5EF4-FFF2-40B4-BE49-F238E27FC236}">
                <a16:creationId xmlns:a16="http://schemas.microsoft.com/office/drawing/2014/main" id="{2674D66C-FB88-4CBD-B913-6C1407C8CCFA}"/>
              </a:ext>
            </a:extLst>
          </p:cNvPr>
          <p:cNvSpPr txBox="1"/>
          <p:nvPr/>
        </p:nvSpPr>
        <p:spPr>
          <a:xfrm>
            <a:off x="967409" y="2219738"/>
            <a:ext cx="4644887" cy="3970318"/>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GABA / Glutamic acid (for GABA)</a:t>
            </a:r>
          </a:p>
          <a:p>
            <a:r>
              <a:rPr lang="en-GB" b="1" dirty="0">
                <a:solidFill>
                  <a:schemeClr val="bg1"/>
                </a:solidFill>
                <a:latin typeface="Arial" panose="020B0604020202020204" pitchFamily="34" charset="0"/>
                <a:cs typeface="Arial" panose="020B0604020202020204" pitchFamily="34" charset="0"/>
              </a:rPr>
              <a:t>Glutathione (detox)</a:t>
            </a:r>
          </a:p>
          <a:p>
            <a:r>
              <a:rPr lang="en-GB" b="1" dirty="0">
                <a:solidFill>
                  <a:schemeClr val="bg1"/>
                </a:solidFill>
                <a:latin typeface="Arial" panose="020B0604020202020204" pitchFamily="34" charset="0"/>
                <a:cs typeface="Arial" panose="020B0604020202020204" pitchFamily="34" charset="0"/>
              </a:rPr>
              <a:t>Tryptophan (for 5-HTP)</a:t>
            </a:r>
          </a:p>
          <a:p>
            <a:r>
              <a:rPr lang="en-GB" b="1" dirty="0">
                <a:solidFill>
                  <a:schemeClr val="bg1"/>
                </a:solidFill>
                <a:latin typeface="Arial" panose="020B0604020202020204" pitchFamily="34" charset="0"/>
                <a:cs typeface="Arial" panose="020B0604020202020204" pitchFamily="34" charset="0"/>
              </a:rPr>
              <a:t>Tyrosine (for NA and </a:t>
            </a:r>
            <a:r>
              <a:rPr lang="en-GB" b="1" dirty="0" err="1">
                <a:solidFill>
                  <a:schemeClr val="bg1"/>
                </a:solidFill>
                <a:latin typeface="Arial" panose="020B0604020202020204" pitchFamily="34" charset="0"/>
                <a:cs typeface="Arial" panose="020B0604020202020204" pitchFamily="34" charset="0"/>
              </a:rPr>
              <a:t>Dop</a:t>
            </a:r>
            <a:r>
              <a:rPr lang="en-GB" b="1" dirty="0">
                <a:solidFill>
                  <a:schemeClr val="bg1"/>
                </a:solidFill>
                <a:latin typeface="Arial" panose="020B0604020202020204" pitchFamily="34" charset="0"/>
                <a:cs typeface="Arial" panose="020B0604020202020204" pitchFamily="34" charset="0"/>
              </a:rPr>
              <a:t>)</a:t>
            </a:r>
          </a:p>
          <a:p>
            <a:endParaRPr lang="en-GB" b="1" dirty="0">
              <a:solidFill>
                <a:schemeClr val="bg1"/>
              </a:solidFill>
              <a:latin typeface="Arial" panose="020B0604020202020204" pitchFamily="34" charset="0"/>
              <a:cs typeface="Arial" panose="020B0604020202020204" pitchFamily="34" charset="0"/>
            </a:endParaRPr>
          </a:p>
          <a:p>
            <a:r>
              <a:rPr lang="en-GB" b="1" dirty="0">
                <a:solidFill>
                  <a:schemeClr val="bg1"/>
                </a:solidFill>
                <a:latin typeface="Arial" panose="020B0604020202020204" pitchFamily="34" charset="0"/>
                <a:cs typeface="Arial" panose="020B0604020202020204" pitchFamily="34" charset="0"/>
              </a:rPr>
              <a:t>Ornithine to metabolise ammonia</a:t>
            </a:r>
          </a:p>
          <a:p>
            <a:r>
              <a:rPr lang="en-GB" b="1" dirty="0">
                <a:solidFill>
                  <a:schemeClr val="bg1"/>
                </a:solidFill>
                <a:latin typeface="Arial" panose="020B0604020202020204" pitchFamily="34" charset="0"/>
                <a:cs typeface="Arial" panose="020B0604020202020204" pitchFamily="34" charset="0"/>
              </a:rPr>
              <a:t>SAMe (for methylation)</a:t>
            </a:r>
          </a:p>
          <a:p>
            <a:endParaRPr lang="en-GB" b="1" dirty="0">
              <a:solidFill>
                <a:schemeClr val="bg1"/>
              </a:solidFill>
              <a:latin typeface="Arial" panose="020B0604020202020204" pitchFamily="34" charset="0"/>
              <a:cs typeface="Arial" panose="020B0604020202020204" pitchFamily="34" charset="0"/>
            </a:endParaRPr>
          </a:p>
          <a:p>
            <a:r>
              <a:rPr lang="en-GB" b="1" dirty="0">
                <a:solidFill>
                  <a:schemeClr val="bg1"/>
                </a:solidFill>
                <a:latin typeface="Arial" panose="020B0604020202020204" pitchFamily="34" charset="0"/>
                <a:cs typeface="Arial" panose="020B0604020202020204" pitchFamily="34" charset="0"/>
              </a:rPr>
              <a:t>Copper</a:t>
            </a:r>
          </a:p>
          <a:p>
            <a:r>
              <a:rPr lang="en-GB" b="1" dirty="0">
                <a:solidFill>
                  <a:schemeClr val="bg1"/>
                </a:solidFill>
                <a:latin typeface="Arial" panose="020B0604020202020204" pitchFamily="34" charset="0"/>
                <a:cs typeface="Arial" panose="020B0604020202020204" pitchFamily="34" charset="0"/>
              </a:rPr>
              <a:t>Iodine</a:t>
            </a:r>
          </a:p>
          <a:p>
            <a:r>
              <a:rPr lang="en-GB" b="1" dirty="0">
                <a:solidFill>
                  <a:schemeClr val="bg1"/>
                </a:solidFill>
                <a:latin typeface="Arial" panose="020B0604020202020204" pitchFamily="34" charset="0"/>
                <a:cs typeface="Arial" panose="020B0604020202020204" pitchFamily="34" charset="0"/>
              </a:rPr>
              <a:t>Iron</a:t>
            </a:r>
          </a:p>
          <a:p>
            <a:r>
              <a:rPr lang="en-GB" b="1" dirty="0">
                <a:solidFill>
                  <a:schemeClr val="bg1"/>
                </a:solidFill>
                <a:latin typeface="Arial" panose="020B0604020202020204" pitchFamily="34" charset="0"/>
                <a:cs typeface="Arial" panose="020B0604020202020204" pitchFamily="34" charset="0"/>
              </a:rPr>
              <a:t>Magnesium</a:t>
            </a:r>
          </a:p>
          <a:p>
            <a:r>
              <a:rPr lang="en-GB" b="1" dirty="0">
                <a:solidFill>
                  <a:schemeClr val="bg1"/>
                </a:solidFill>
                <a:latin typeface="Arial" panose="020B0604020202020204" pitchFamily="34" charset="0"/>
                <a:cs typeface="Arial" panose="020B0604020202020204" pitchFamily="34" charset="0"/>
              </a:rPr>
              <a:t>Selenium</a:t>
            </a:r>
          </a:p>
          <a:p>
            <a:r>
              <a:rPr lang="en-GB" b="1" dirty="0">
                <a:solidFill>
                  <a:schemeClr val="bg1"/>
                </a:solidFill>
                <a:latin typeface="Arial" panose="020B0604020202020204" pitchFamily="34" charset="0"/>
                <a:cs typeface="Arial" panose="020B0604020202020204" pitchFamily="34" charset="0"/>
              </a:rPr>
              <a:t>Zinc</a:t>
            </a:r>
          </a:p>
        </p:txBody>
      </p:sp>
      <p:sp>
        <p:nvSpPr>
          <p:cNvPr id="5" name="TextBox 4">
            <a:extLst>
              <a:ext uri="{FF2B5EF4-FFF2-40B4-BE49-F238E27FC236}">
                <a16:creationId xmlns:a16="http://schemas.microsoft.com/office/drawing/2014/main" id="{8A1BC448-F074-4CFB-86F3-B2AB67213AB9}"/>
              </a:ext>
            </a:extLst>
          </p:cNvPr>
          <p:cNvSpPr txBox="1"/>
          <p:nvPr/>
        </p:nvSpPr>
        <p:spPr>
          <a:xfrm>
            <a:off x="4890053" y="2292624"/>
            <a:ext cx="3366051" cy="4524315"/>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Thiamine pyrophosphate</a:t>
            </a:r>
          </a:p>
          <a:p>
            <a:r>
              <a:rPr lang="en-GB" b="1" dirty="0">
                <a:solidFill>
                  <a:schemeClr val="bg1"/>
                </a:solidFill>
                <a:latin typeface="Arial" panose="020B0604020202020204" pitchFamily="34" charset="0"/>
                <a:cs typeface="Arial" panose="020B0604020202020204" pitchFamily="34" charset="0"/>
              </a:rPr>
              <a:t>Riboflavin-5-phosphate</a:t>
            </a:r>
          </a:p>
          <a:p>
            <a:r>
              <a:rPr lang="en-GB" b="1" dirty="0">
                <a:solidFill>
                  <a:schemeClr val="bg1"/>
                </a:solidFill>
                <a:latin typeface="Arial" panose="020B0604020202020204" pitchFamily="34" charset="0"/>
                <a:cs typeface="Arial" panose="020B0604020202020204" pitchFamily="34" charset="0"/>
              </a:rPr>
              <a:t>Niacin / Niacinamide</a:t>
            </a:r>
          </a:p>
          <a:p>
            <a:r>
              <a:rPr lang="en-GB" b="1" dirty="0">
                <a:solidFill>
                  <a:schemeClr val="bg1"/>
                </a:solidFill>
                <a:latin typeface="Arial" panose="020B0604020202020204" pitchFamily="34" charset="0"/>
                <a:cs typeface="Arial" panose="020B0604020202020204" pitchFamily="34" charset="0"/>
              </a:rPr>
              <a:t>NAD / NADH</a:t>
            </a:r>
          </a:p>
          <a:p>
            <a:r>
              <a:rPr lang="en-GB" b="1" dirty="0">
                <a:solidFill>
                  <a:schemeClr val="bg1"/>
                </a:solidFill>
                <a:latin typeface="Arial" panose="020B0604020202020204" pitchFamily="34" charset="0"/>
                <a:cs typeface="Arial" panose="020B0604020202020204" pitchFamily="34" charset="0"/>
              </a:rPr>
              <a:t>Acetyl CoA</a:t>
            </a:r>
          </a:p>
          <a:p>
            <a:r>
              <a:rPr lang="en-GB" b="1" dirty="0">
                <a:solidFill>
                  <a:schemeClr val="bg1"/>
                </a:solidFill>
                <a:latin typeface="Arial" panose="020B0604020202020204" pitchFamily="34" charset="0"/>
                <a:cs typeface="Arial" panose="020B0604020202020204" pitchFamily="34" charset="0"/>
              </a:rPr>
              <a:t>Pyridoxal-5-phosphate</a:t>
            </a:r>
          </a:p>
          <a:p>
            <a:r>
              <a:rPr lang="en-GB" b="1" dirty="0" err="1">
                <a:solidFill>
                  <a:schemeClr val="bg1"/>
                </a:solidFill>
                <a:latin typeface="Arial" panose="020B0604020202020204" pitchFamily="34" charset="0"/>
                <a:cs typeface="Arial" panose="020B0604020202020204" pitchFamily="34" charset="0"/>
              </a:rPr>
              <a:t>Folinic</a:t>
            </a:r>
            <a:r>
              <a:rPr lang="en-GB" b="1" dirty="0">
                <a:solidFill>
                  <a:schemeClr val="bg1"/>
                </a:solidFill>
                <a:latin typeface="Arial" panose="020B0604020202020204" pitchFamily="34" charset="0"/>
                <a:cs typeface="Arial" panose="020B0604020202020204" pitchFamily="34" charset="0"/>
              </a:rPr>
              <a:t> acid</a:t>
            </a:r>
          </a:p>
          <a:p>
            <a:r>
              <a:rPr lang="en-GB" b="1" dirty="0">
                <a:solidFill>
                  <a:schemeClr val="bg1"/>
                </a:solidFill>
                <a:latin typeface="Arial" panose="020B0604020202020204" pitchFamily="34" charset="0"/>
                <a:cs typeface="Arial" panose="020B0604020202020204" pitchFamily="34" charset="0"/>
              </a:rPr>
              <a:t>5-MTHF</a:t>
            </a:r>
          </a:p>
          <a:p>
            <a:r>
              <a:rPr lang="en-GB" b="1" dirty="0" err="1">
                <a:solidFill>
                  <a:schemeClr val="bg1"/>
                </a:solidFill>
                <a:latin typeface="Arial" panose="020B0604020202020204" pitchFamily="34" charset="0"/>
                <a:cs typeface="Arial" panose="020B0604020202020204" pitchFamily="34" charset="0"/>
              </a:rPr>
              <a:t>Adenosylcobalamin</a:t>
            </a:r>
            <a:endParaRPr lang="en-GB" b="1" dirty="0">
              <a:solidFill>
                <a:schemeClr val="bg1"/>
              </a:solidFill>
              <a:latin typeface="Arial" panose="020B0604020202020204" pitchFamily="34" charset="0"/>
              <a:cs typeface="Arial" panose="020B0604020202020204" pitchFamily="34" charset="0"/>
            </a:endParaRPr>
          </a:p>
          <a:p>
            <a:r>
              <a:rPr lang="en-GB" b="1" dirty="0" err="1">
                <a:solidFill>
                  <a:schemeClr val="bg1"/>
                </a:solidFill>
                <a:latin typeface="Arial" panose="020B0604020202020204" pitchFamily="34" charset="0"/>
                <a:cs typeface="Arial" panose="020B0604020202020204" pitchFamily="34" charset="0"/>
              </a:rPr>
              <a:t>Methylcobalamin</a:t>
            </a:r>
            <a:endParaRPr lang="en-GB" b="1" dirty="0">
              <a:solidFill>
                <a:schemeClr val="bg1"/>
              </a:solidFill>
              <a:latin typeface="Arial" panose="020B0604020202020204" pitchFamily="34" charset="0"/>
              <a:cs typeface="Arial" panose="020B0604020202020204" pitchFamily="34" charset="0"/>
            </a:endParaRPr>
          </a:p>
          <a:p>
            <a:r>
              <a:rPr lang="en-GB" b="1" dirty="0">
                <a:solidFill>
                  <a:schemeClr val="bg1"/>
                </a:solidFill>
                <a:latin typeface="Arial" panose="020B0604020202020204" pitchFamily="34" charset="0"/>
                <a:cs typeface="Arial" panose="020B0604020202020204" pitchFamily="34" charset="0"/>
              </a:rPr>
              <a:t>Biotin</a:t>
            </a:r>
          </a:p>
          <a:p>
            <a:endParaRPr lang="en-GB" b="1" dirty="0">
              <a:solidFill>
                <a:schemeClr val="bg1"/>
              </a:solidFill>
              <a:latin typeface="Arial" panose="020B0604020202020204" pitchFamily="34" charset="0"/>
              <a:cs typeface="Arial" panose="020B0604020202020204" pitchFamily="34" charset="0"/>
            </a:endParaRPr>
          </a:p>
          <a:p>
            <a:r>
              <a:rPr lang="en-GB" b="1" dirty="0">
                <a:solidFill>
                  <a:schemeClr val="bg1"/>
                </a:solidFill>
                <a:latin typeface="Arial" panose="020B0604020202020204" pitchFamily="34" charset="0"/>
                <a:cs typeface="Arial" panose="020B0604020202020204" pitchFamily="34" charset="0"/>
              </a:rPr>
              <a:t>Vitamin C</a:t>
            </a:r>
          </a:p>
          <a:p>
            <a:endParaRPr lang="en-GB" b="1" dirty="0">
              <a:solidFill>
                <a:schemeClr val="bg1"/>
              </a:solidFill>
              <a:latin typeface="Arial" panose="020B0604020202020204" pitchFamily="34" charset="0"/>
              <a:cs typeface="Arial" panose="020B0604020202020204" pitchFamily="34" charset="0"/>
            </a:endParaRPr>
          </a:p>
          <a:p>
            <a:r>
              <a:rPr lang="en-GB" b="1" dirty="0">
                <a:solidFill>
                  <a:schemeClr val="bg1"/>
                </a:solidFill>
                <a:latin typeface="Arial" panose="020B0604020202020204" pitchFamily="34" charset="0"/>
                <a:cs typeface="Arial" panose="020B0604020202020204" pitchFamily="34" charset="0"/>
              </a:rPr>
              <a:t>Vitamin D2 and D3</a:t>
            </a:r>
          </a:p>
          <a:p>
            <a:endParaRPr lang="en-GB"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B636870-BAEA-4661-A28E-4FB95A9EBDFB}"/>
              </a:ext>
            </a:extLst>
          </p:cNvPr>
          <p:cNvSpPr txBox="1"/>
          <p:nvPr/>
        </p:nvSpPr>
        <p:spPr>
          <a:xfrm>
            <a:off x="8342244" y="2292624"/>
            <a:ext cx="3366051" cy="3139321"/>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DHA</a:t>
            </a:r>
          </a:p>
          <a:p>
            <a:r>
              <a:rPr lang="en-GB" b="1" dirty="0">
                <a:solidFill>
                  <a:schemeClr val="bg1"/>
                </a:solidFill>
                <a:latin typeface="Arial" panose="020B0604020202020204" pitchFamily="34" charset="0"/>
                <a:cs typeface="Arial" panose="020B0604020202020204" pitchFamily="34" charset="0"/>
              </a:rPr>
              <a:t>Flaxseed oil</a:t>
            </a:r>
          </a:p>
          <a:p>
            <a:r>
              <a:rPr lang="en-GB" b="1" dirty="0">
                <a:solidFill>
                  <a:schemeClr val="bg1"/>
                </a:solidFill>
                <a:latin typeface="Arial" panose="020B0604020202020204" pitchFamily="34" charset="0"/>
                <a:cs typeface="Arial" panose="020B0604020202020204" pitchFamily="34" charset="0"/>
              </a:rPr>
              <a:t>Omega 3</a:t>
            </a:r>
          </a:p>
          <a:p>
            <a:r>
              <a:rPr lang="en-GB" b="1" dirty="0">
                <a:solidFill>
                  <a:schemeClr val="bg1"/>
                </a:solidFill>
                <a:latin typeface="Arial" panose="020B0604020202020204" pitchFamily="34" charset="0"/>
                <a:cs typeface="Arial" panose="020B0604020202020204" pitchFamily="34" charset="0"/>
              </a:rPr>
              <a:t>Phosphatidylcholine</a:t>
            </a:r>
          </a:p>
          <a:p>
            <a:r>
              <a:rPr lang="en-GB" b="1" dirty="0">
                <a:solidFill>
                  <a:schemeClr val="bg1"/>
                </a:solidFill>
                <a:latin typeface="Arial" panose="020B0604020202020204" pitchFamily="34" charset="0"/>
                <a:cs typeface="Arial" panose="020B0604020202020204" pitchFamily="34" charset="0"/>
              </a:rPr>
              <a:t>Phosphatidylserine</a:t>
            </a:r>
          </a:p>
          <a:p>
            <a:endParaRPr lang="en-GB" b="1" dirty="0">
              <a:solidFill>
                <a:schemeClr val="bg1"/>
              </a:solidFill>
              <a:latin typeface="Arial" panose="020B0604020202020204" pitchFamily="34" charset="0"/>
              <a:cs typeface="Arial" panose="020B0604020202020204" pitchFamily="34" charset="0"/>
            </a:endParaRPr>
          </a:p>
          <a:p>
            <a:r>
              <a:rPr lang="en-GB" b="1" dirty="0">
                <a:solidFill>
                  <a:schemeClr val="bg1"/>
                </a:solidFill>
                <a:latin typeface="Arial" panose="020B0604020202020204" pitchFamily="34" charset="0"/>
                <a:cs typeface="Arial" panose="020B0604020202020204" pitchFamily="34" charset="0"/>
              </a:rPr>
              <a:t>Turmeric</a:t>
            </a:r>
          </a:p>
          <a:p>
            <a:endParaRPr lang="en-GB" b="1" dirty="0">
              <a:solidFill>
                <a:schemeClr val="bg1"/>
              </a:solidFill>
              <a:latin typeface="Arial" panose="020B0604020202020204" pitchFamily="34" charset="0"/>
              <a:cs typeface="Arial" panose="020B0604020202020204" pitchFamily="34" charset="0"/>
            </a:endParaRPr>
          </a:p>
          <a:p>
            <a:r>
              <a:rPr lang="en-GB" b="1" dirty="0">
                <a:solidFill>
                  <a:schemeClr val="bg1"/>
                </a:solidFill>
                <a:latin typeface="Arial" panose="020B0604020202020204" pitchFamily="34" charset="0"/>
                <a:cs typeface="Arial" panose="020B0604020202020204" pitchFamily="34" charset="0"/>
              </a:rPr>
              <a:t>Probiotics</a:t>
            </a:r>
          </a:p>
          <a:p>
            <a:r>
              <a:rPr lang="en-GB" b="1" dirty="0">
                <a:solidFill>
                  <a:schemeClr val="bg1"/>
                </a:solidFill>
                <a:latin typeface="Arial" panose="020B0604020202020204" pitchFamily="34" charset="0"/>
                <a:cs typeface="Arial" panose="020B0604020202020204" pitchFamily="34" charset="0"/>
              </a:rPr>
              <a:t>Prebiotics (Inulin)</a:t>
            </a:r>
          </a:p>
          <a:p>
            <a:endParaRPr lang="en-GB"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364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C07858-9597-40A2-A53D-B2A2F6FB55CC}"/>
              </a:ext>
            </a:extLst>
          </p:cNvPr>
          <p:cNvSpPr txBox="1"/>
          <p:nvPr/>
        </p:nvSpPr>
        <p:spPr>
          <a:xfrm>
            <a:off x="748748" y="1488926"/>
            <a:ext cx="8057322" cy="4524315"/>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So, a lot of information.</a:t>
            </a:r>
          </a:p>
          <a:p>
            <a:endParaRPr lang="en-GB" sz="3600" b="1" dirty="0">
              <a:solidFill>
                <a:schemeClr val="bg1"/>
              </a:solidFill>
              <a:latin typeface="Arial" panose="020B0604020202020204" pitchFamily="34" charset="0"/>
              <a:cs typeface="Arial" panose="020B0604020202020204" pitchFamily="34" charset="0"/>
            </a:endParaRPr>
          </a:p>
          <a:p>
            <a:r>
              <a:rPr lang="en-GB" sz="3600" b="1" dirty="0">
                <a:solidFill>
                  <a:schemeClr val="bg1"/>
                </a:solidFill>
                <a:latin typeface="Arial" panose="020B0604020202020204" pitchFamily="34" charset="0"/>
                <a:cs typeface="Arial" panose="020B0604020202020204" pitchFamily="34" charset="0"/>
              </a:rPr>
              <a:t>But actually a simple way of applying your knowledge of B&amp;E points into the possible biochemical causes of common emotional / functional psychiatric problems so prevalent at this time.</a:t>
            </a:r>
          </a:p>
        </p:txBody>
      </p:sp>
      <p:pic>
        <p:nvPicPr>
          <p:cNvPr id="4" name="Picture 3">
            <a:extLst>
              <a:ext uri="{FF2B5EF4-FFF2-40B4-BE49-F238E27FC236}">
                <a16:creationId xmlns:a16="http://schemas.microsoft.com/office/drawing/2014/main" id="{A8A83364-9ACC-4BCE-A220-C6A060472F12}"/>
              </a:ext>
            </a:extLst>
          </p:cNvPr>
          <p:cNvPicPr>
            <a:picLocks noChangeAspect="1"/>
          </p:cNvPicPr>
          <p:nvPr/>
        </p:nvPicPr>
        <p:blipFill>
          <a:blip r:embed="rId2"/>
          <a:stretch>
            <a:fillRect/>
          </a:stretch>
        </p:blipFill>
        <p:spPr>
          <a:xfrm>
            <a:off x="9015412" y="1788214"/>
            <a:ext cx="2695575" cy="2857500"/>
          </a:xfrm>
          <a:prstGeom prst="rect">
            <a:avLst/>
          </a:prstGeom>
        </p:spPr>
      </p:pic>
    </p:spTree>
    <p:extLst>
      <p:ext uri="{BB962C8B-B14F-4D97-AF65-F5344CB8AC3E}">
        <p14:creationId xmlns:p14="http://schemas.microsoft.com/office/powerpoint/2010/main" val="344434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04BCF5-7818-432B-A851-A0E554ED3F19}"/>
              </a:ext>
            </a:extLst>
          </p:cNvPr>
          <p:cNvPicPr>
            <a:picLocks noChangeAspect="1"/>
          </p:cNvPicPr>
          <p:nvPr/>
        </p:nvPicPr>
        <p:blipFill>
          <a:blip r:embed="rId2"/>
          <a:stretch>
            <a:fillRect/>
          </a:stretch>
        </p:blipFill>
        <p:spPr>
          <a:xfrm>
            <a:off x="5749787" y="577504"/>
            <a:ext cx="5715000" cy="5610225"/>
          </a:xfrm>
          <a:prstGeom prst="rect">
            <a:avLst/>
          </a:prstGeom>
        </p:spPr>
      </p:pic>
      <p:sp>
        <p:nvSpPr>
          <p:cNvPr id="3" name="TextBox 2">
            <a:extLst>
              <a:ext uri="{FF2B5EF4-FFF2-40B4-BE49-F238E27FC236}">
                <a16:creationId xmlns:a16="http://schemas.microsoft.com/office/drawing/2014/main" id="{D1061080-0D6D-4C80-998E-1FACE7F5E562}"/>
              </a:ext>
            </a:extLst>
          </p:cNvPr>
          <p:cNvSpPr txBox="1"/>
          <p:nvPr/>
        </p:nvSpPr>
        <p:spPr>
          <a:xfrm>
            <a:off x="801757" y="649357"/>
            <a:ext cx="4948030" cy="5632311"/>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Remember the famous saying of    </a:t>
            </a:r>
            <a:r>
              <a:rPr lang="en-GB" sz="3600" b="1" dirty="0">
                <a:solidFill>
                  <a:srgbClr val="FFFF00"/>
                </a:solidFill>
                <a:latin typeface="Arial" panose="020B0604020202020204" pitchFamily="34" charset="0"/>
                <a:cs typeface="Arial" panose="020B0604020202020204" pitchFamily="34" charset="0"/>
              </a:rPr>
              <a:t>Dr Sidney Baker </a:t>
            </a:r>
            <a:r>
              <a:rPr lang="en-GB" sz="3600" b="1" dirty="0">
                <a:solidFill>
                  <a:schemeClr val="bg1"/>
                </a:solidFill>
                <a:latin typeface="Arial" panose="020B0604020202020204" pitchFamily="34" charset="0"/>
                <a:cs typeface="Arial" panose="020B0604020202020204" pitchFamily="34" charset="0"/>
              </a:rPr>
              <a:t>with treating all patients - </a:t>
            </a:r>
          </a:p>
          <a:p>
            <a:endParaRPr lang="en-GB" sz="3600" b="1" dirty="0">
              <a:solidFill>
                <a:schemeClr val="bg1"/>
              </a:solidFill>
              <a:latin typeface="Arial" panose="020B0604020202020204" pitchFamily="34" charset="0"/>
              <a:cs typeface="Arial" panose="020B0604020202020204" pitchFamily="34" charset="0"/>
            </a:endParaRPr>
          </a:p>
          <a:p>
            <a:r>
              <a:rPr lang="en-GB" sz="3600" b="1" dirty="0">
                <a:solidFill>
                  <a:schemeClr val="bg1"/>
                </a:solidFill>
                <a:latin typeface="Arial" panose="020B0604020202020204" pitchFamily="34" charset="0"/>
                <a:cs typeface="Arial" panose="020B0604020202020204" pitchFamily="34" charset="0"/>
              </a:rPr>
              <a:t>“Remove the things that are a stress to the patient and supply what they are deficient in”.</a:t>
            </a:r>
            <a:endParaRPr lang="en-GB" sz="3600" dirty="0"/>
          </a:p>
        </p:txBody>
      </p:sp>
    </p:spTree>
    <p:extLst>
      <p:ext uri="{BB962C8B-B14F-4D97-AF65-F5344CB8AC3E}">
        <p14:creationId xmlns:p14="http://schemas.microsoft.com/office/powerpoint/2010/main" val="209523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C07858-9597-40A2-A53D-B2A2F6FB55CC}"/>
              </a:ext>
            </a:extLst>
          </p:cNvPr>
          <p:cNvSpPr txBox="1"/>
          <p:nvPr/>
        </p:nvSpPr>
        <p:spPr>
          <a:xfrm>
            <a:off x="947530" y="1192696"/>
            <a:ext cx="10614992" cy="5078313"/>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So remove intolerant foods, endogenous toxins, pathogenic foci.</a:t>
            </a:r>
          </a:p>
          <a:p>
            <a:endParaRPr lang="en-GB" sz="3600" b="1" dirty="0">
              <a:solidFill>
                <a:schemeClr val="bg1"/>
              </a:solidFill>
              <a:latin typeface="Arial" panose="020B0604020202020204" pitchFamily="34" charset="0"/>
              <a:cs typeface="Arial" panose="020B0604020202020204" pitchFamily="34" charset="0"/>
            </a:endParaRPr>
          </a:p>
          <a:p>
            <a:r>
              <a:rPr lang="en-GB" sz="3600" b="1" dirty="0">
                <a:solidFill>
                  <a:schemeClr val="bg1"/>
                </a:solidFill>
                <a:latin typeface="Arial" panose="020B0604020202020204" pitchFamily="34" charset="0"/>
                <a:cs typeface="Arial" panose="020B0604020202020204" pitchFamily="34" charset="0"/>
              </a:rPr>
              <a:t>Supply the necessary nutrients and co-factors to optimise neurotransmitter synthesis and metabolism.</a:t>
            </a:r>
          </a:p>
          <a:p>
            <a:r>
              <a:rPr lang="en-GB" sz="3600" b="1" dirty="0">
                <a:solidFill>
                  <a:schemeClr val="bg1"/>
                </a:solidFill>
                <a:latin typeface="Arial" panose="020B0604020202020204" pitchFamily="34" charset="0"/>
                <a:cs typeface="Arial" panose="020B0604020202020204" pitchFamily="34" charset="0"/>
              </a:rPr>
              <a:t> </a:t>
            </a:r>
          </a:p>
          <a:p>
            <a:r>
              <a:rPr lang="en-GB" sz="3600" b="1" dirty="0">
                <a:solidFill>
                  <a:schemeClr val="bg1"/>
                </a:solidFill>
                <a:latin typeface="Arial" panose="020B0604020202020204" pitchFamily="34" charset="0"/>
                <a:cs typeface="Arial" panose="020B0604020202020204" pitchFamily="34" charset="0"/>
              </a:rPr>
              <a:t>Can’t go wrong if you follow the 6 R Program for all health problems.</a:t>
            </a:r>
          </a:p>
        </p:txBody>
      </p:sp>
    </p:spTree>
    <p:extLst>
      <p:ext uri="{BB962C8B-B14F-4D97-AF65-F5344CB8AC3E}">
        <p14:creationId xmlns:p14="http://schemas.microsoft.com/office/powerpoint/2010/main" val="117913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36BA02-FB6F-4E07-9C55-FF40B6181701}"/>
              </a:ext>
            </a:extLst>
          </p:cNvPr>
          <p:cNvSpPr txBox="1"/>
          <p:nvPr/>
        </p:nvSpPr>
        <p:spPr>
          <a:xfrm>
            <a:off x="762000" y="1649896"/>
            <a:ext cx="10833652" cy="3970318"/>
          </a:xfrm>
          <a:prstGeom prst="rect">
            <a:avLst/>
          </a:prstGeom>
          <a:noFill/>
        </p:spPr>
        <p:txBody>
          <a:bodyPr wrap="square" rtlCol="0">
            <a:spAutoFit/>
          </a:bodyPr>
          <a:lstStyle/>
          <a:p>
            <a:pPr algn="ctr"/>
            <a:r>
              <a:rPr lang="en-GB" sz="3600" b="1" dirty="0">
                <a:solidFill>
                  <a:schemeClr val="bg1"/>
                </a:solidFill>
                <a:latin typeface="Arial" panose="020B0604020202020204" pitchFamily="34" charset="0"/>
                <a:cs typeface="Arial" panose="020B0604020202020204" pitchFamily="34" charset="0"/>
              </a:rPr>
              <a:t>I really hope you have enjoyed this presentation. </a:t>
            </a:r>
          </a:p>
          <a:p>
            <a:pPr algn="ctr"/>
            <a:endParaRPr lang="en-GB" sz="3600" b="1" dirty="0">
              <a:solidFill>
                <a:schemeClr val="bg1"/>
              </a:solidFill>
              <a:latin typeface="Arial" panose="020B0604020202020204" pitchFamily="34" charset="0"/>
              <a:cs typeface="Arial" panose="020B0604020202020204" pitchFamily="34" charset="0"/>
            </a:endParaRPr>
          </a:p>
          <a:p>
            <a:pPr algn="ctr"/>
            <a:endParaRPr lang="en-GB" sz="3600" b="1" dirty="0">
              <a:solidFill>
                <a:schemeClr val="bg1"/>
              </a:solidFill>
              <a:latin typeface="Arial" panose="020B0604020202020204" pitchFamily="34" charset="0"/>
              <a:cs typeface="Arial" panose="020B0604020202020204" pitchFamily="34" charset="0"/>
            </a:endParaRPr>
          </a:p>
          <a:p>
            <a:pPr algn="ctr"/>
            <a:r>
              <a:rPr lang="en-GB" sz="3600" b="1" dirty="0">
                <a:solidFill>
                  <a:schemeClr val="bg1"/>
                </a:solidFill>
                <a:latin typeface="Arial" panose="020B0604020202020204" pitchFamily="34" charset="0"/>
                <a:cs typeface="Arial" panose="020B0604020202020204" pitchFamily="34" charset="0"/>
              </a:rPr>
              <a:t>The PowerPoint handout notes are available from ICAK-USA or from our website</a:t>
            </a:r>
          </a:p>
          <a:p>
            <a:pPr algn="ctr"/>
            <a:endParaRPr lang="en-GB" sz="3600" b="1" dirty="0">
              <a:solidFill>
                <a:schemeClr val="bg1"/>
              </a:solidFill>
              <a:latin typeface="Arial" panose="020B0604020202020204" pitchFamily="34" charset="0"/>
              <a:cs typeface="Arial" panose="020B0604020202020204" pitchFamily="34" charset="0"/>
            </a:endParaRPr>
          </a:p>
          <a:p>
            <a:pPr algn="ctr"/>
            <a:r>
              <a:rPr lang="en-GB" sz="3600" b="1" dirty="0">
                <a:solidFill>
                  <a:schemeClr val="bg1"/>
                </a:solidFill>
                <a:latin typeface="Arial" panose="020B0604020202020204" pitchFamily="34" charset="0"/>
                <a:cs typeface="Arial" panose="020B0604020202020204" pitchFamily="34" charset="0"/>
              </a:rPr>
              <a:t>www.epigenetics-international.com</a:t>
            </a:r>
          </a:p>
        </p:txBody>
      </p:sp>
    </p:spTree>
    <p:extLst>
      <p:ext uri="{BB962C8B-B14F-4D97-AF65-F5344CB8AC3E}">
        <p14:creationId xmlns:p14="http://schemas.microsoft.com/office/powerpoint/2010/main" val="1149120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753C36-EB19-422C-879F-829C676C361F}"/>
              </a:ext>
            </a:extLst>
          </p:cNvPr>
          <p:cNvSpPr txBox="1"/>
          <p:nvPr/>
        </p:nvSpPr>
        <p:spPr>
          <a:xfrm>
            <a:off x="556592" y="885811"/>
            <a:ext cx="5539408" cy="5755422"/>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Depression</a:t>
            </a:r>
            <a:r>
              <a:rPr lang="en-GB" sz="3600" b="1" dirty="0">
                <a:solidFill>
                  <a:schemeClr val="bg1"/>
                </a:solidFill>
                <a:latin typeface="Arial" panose="020B0604020202020204" pitchFamily="34" charset="0"/>
                <a:cs typeface="Arial" panose="020B0604020202020204" pitchFamily="34" charset="0"/>
              </a:rPr>
              <a:t> is mediated mainly by low levels of the neurotransmitters –</a:t>
            </a:r>
          </a:p>
          <a:p>
            <a:endParaRPr lang="en-GB" sz="3600" b="1" dirty="0">
              <a:solidFill>
                <a:schemeClr val="bg1"/>
              </a:solidFill>
              <a:latin typeface="Arial" panose="020B0604020202020204" pitchFamily="34" charset="0"/>
              <a:cs typeface="Arial" panose="020B0604020202020204" pitchFamily="34" charset="0"/>
            </a:endParaRPr>
          </a:p>
          <a:p>
            <a:r>
              <a:rPr lang="en-GB" sz="3200" b="1" dirty="0">
                <a:solidFill>
                  <a:schemeClr val="bg1"/>
                </a:solidFill>
                <a:latin typeface="Arial" panose="020B0604020202020204" pitchFamily="34" charset="0"/>
                <a:cs typeface="Arial" panose="020B0604020202020204" pitchFamily="34" charset="0"/>
              </a:rPr>
              <a:t>Serotonin (the blues) Bl</a:t>
            </a:r>
          </a:p>
          <a:p>
            <a:endParaRPr lang="en-GB" sz="3200" b="1" dirty="0">
              <a:solidFill>
                <a:schemeClr val="bg1"/>
              </a:solidFill>
              <a:latin typeface="Arial" panose="020B0604020202020204" pitchFamily="34" charset="0"/>
              <a:cs typeface="Arial" panose="020B0604020202020204" pitchFamily="34" charset="0"/>
            </a:endParaRPr>
          </a:p>
          <a:p>
            <a:r>
              <a:rPr lang="en-GB" sz="3200" b="1" dirty="0">
                <a:solidFill>
                  <a:schemeClr val="bg1"/>
                </a:solidFill>
                <a:latin typeface="Arial" panose="020B0604020202020204" pitchFamily="34" charset="0"/>
                <a:cs typeface="Arial" panose="020B0604020202020204" pitchFamily="34" charset="0"/>
              </a:rPr>
              <a:t>Noradrenalin (lack of get up and go) SI</a:t>
            </a:r>
          </a:p>
          <a:p>
            <a:endParaRPr lang="en-GB" sz="3200" b="1" dirty="0">
              <a:solidFill>
                <a:schemeClr val="bg1"/>
              </a:solidFill>
              <a:latin typeface="Arial" panose="020B0604020202020204" pitchFamily="34" charset="0"/>
              <a:cs typeface="Arial" panose="020B0604020202020204" pitchFamily="34" charset="0"/>
            </a:endParaRPr>
          </a:p>
          <a:p>
            <a:r>
              <a:rPr lang="en-GB" sz="3200" b="1" dirty="0">
                <a:solidFill>
                  <a:schemeClr val="bg1"/>
                </a:solidFill>
                <a:latin typeface="Arial" panose="020B0604020202020204" pitchFamily="34" charset="0"/>
                <a:cs typeface="Arial" panose="020B0604020202020204" pitchFamily="34" charset="0"/>
              </a:rPr>
              <a:t>Dopamine (no pleasure in life) CV</a:t>
            </a:r>
          </a:p>
        </p:txBody>
      </p:sp>
      <p:sp>
        <p:nvSpPr>
          <p:cNvPr id="4" name="TextBox 3">
            <a:extLst>
              <a:ext uri="{FF2B5EF4-FFF2-40B4-BE49-F238E27FC236}">
                <a16:creationId xmlns:a16="http://schemas.microsoft.com/office/drawing/2014/main" id="{640AD3F9-FC62-4028-AC0B-B3B53BBFEF76}"/>
              </a:ext>
            </a:extLst>
          </p:cNvPr>
          <p:cNvSpPr txBox="1"/>
          <p:nvPr/>
        </p:nvSpPr>
        <p:spPr>
          <a:xfrm>
            <a:off x="6433940" y="825579"/>
            <a:ext cx="5360513" cy="6032421"/>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Anxiety</a:t>
            </a:r>
            <a:r>
              <a:rPr lang="en-GB" sz="3600" b="1" dirty="0">
                <a:solidFill>
                  <a:schemeClr val="bg1"/>
                </a:solidFill>
                <a:latin typeface="Arial" panose="020B0604020202020204" pitchFamily="34" charset="0"/>
                <a:cs typeface="Arial" panose="020B0604020202020204" pitchFamily="34" charset="0"/>
              </a:rPr>
              <a:t> is mediated by mainly high levels of the neurotransmitters -</a:t>
            </a:r>
          </a:p>
          <a:p>
            <a:endParaRPr lang="en-GB" sz="3600" b="1" dirty="0">
              <a:solidFill>
                <a:schemeClr val="bg1"/>
              </a:solidFill>
              <a:latin typeface="Arial" panose="020B0604020202020204" pitchFamily="34" charset="0"/>
              <a:cs typeface="Arial" panose="020B0604020202020204" pitchFamily="34" charset="0"/>
            </a:endParaRPr>
          </a:p>
          <a:p>
            <a:r>
              <a:rPr lang="en-GB" sz="3200" b="1" dirty="0">
                <a:solidFill>
                  <a:schemeClr val="bg1"/>
                </a:solidFill>
                <a:latin typeface="Arial" panose="020B0604020202020204" pitchFamily="34" charset="0"/>
                <a:cs typeface="Arial" panose="020B0604020202020204" pitchFamily="34" charset="0"/>
              </a:rPr>
              <a:t>Serotonin (fear) Kid</a:t>
            </a:r>
          </a:p>
          <a:p>
            <a:endParaRPr lang="en-GB" sz="3200" b="1" dirty="0">
              <a:solidFill>
                <a:schemeClr val="bg1"/>
              </a:solidFill>
              <a:latin typeface="Arial" panose="020B0604020202020204" pitchFamily="34" charset="0"/>
              <a:cs typeface="Arial" panose="020B0604020202020204" pitchFamily="34" charset="0"/>
            </a:endParaRPr>
          </a:p>
          <a:p>
            <a:r>
              <a:rPr lang="en-GB" sz="3200" b="1" dirty="0">
                <a:solidFill>
                  <a:schemeClr val="bg1"/>
                </a:solidFill>
                <a:latin typeface="Arial" panose="020B0604020202020204" pitchFamily="34" charset="0"/>
                <a:cs typeface="Arial" panose="020B0604020202020204" pitchFamily="34" charset="0"/>
              </a:rPr>
              <a:t>Noradrenalin (not being loved) </a:t>
            </a:r>
            <a:r>
              <a:rPr lang="en-GB" sz="3200" b="1" dirty="0" err="1">
                <a:solidFill>
                  <a:schemeClr val="bg1"/>
                </a:solidFill>
                <a:latin typeface="Arial" panose="020B0604020202020204" pitchFamily="34" charset="0"/>
                <a:cs typeface="Arial" panose="020B0604020202020204" pitchFamily="34" charset="0"/>
              </a:rPr>
              <a:t>Ht</a:t>
            </a:r>
            <a:endParaRPr lang="en-GB" sz="3200" b="1" dirty="0">
              <a:solidFill>
                <a:schemeClr val="bg1"/>
              </a:solidFill>
              <a:latin typeface="Arial" panose="020B0604020202020204" pitchFamily="34" charset="0"/>
              <a:cs typeface="Arial" panose="020B0604020202020204" pitchFamily="34" charset="0"/>
            </a:endParaRPr>
          </a:p>
          <a:p>
            <a:endParaRPr lang="en-GB" sz="3200" b="1" dirty="0">
              <a:solidFill>
                <a:schemeClr val="bg1"/>
              </a:solidFill>
              <a:latin typeface="Arial" panose="020B0604020202020204" pitchFamily="34" charset="0"/>
              <a:cs typeface="Arial" panose="020B0604020202020204" pitchFamily="34" charset="0"/>
            </a:endParaRPr>
          </a:p>
          <a:p>
            <a:r>
              <a:rPr lang="en-GB" sz="3200" b="1" dirty="0">
                <a:solidFill>
                  <a:schemeClr val="bg1"/>
                </a:solidFill>
                <a:latin typeface="Arial" panose="020B0604020202020204" pitchFamily="34" charset="0"/>
                <a:cs typeface="Arial" panose="020B0604020202020204" pitchFamily="34" charset="0"/>
              </a:rPr>
              <a:t>Dopamine (always wanting more) GV</a:t>
            </a:r>
          </a:p>
          <a:p>
            <a:r>
              <a:rPr lang="en-GB" b="1" dirty="0">
                <a:solidFill>
                  <a:schemeClr val="bg1"/>
                </a:solidFill>
                <a:latin typeface="Arial" panose="020B0604020202020204" pitchFamily="34" charset="0"/>
                <a:cs typeface="Arial" panose="020B0604020202020204" pitchFamily="34" charset="0"/>
              </a:rPr>
              <a:t>Low GABA  (agitated) LI</a:t>
            </a:r>
          </a:p>
        </p:txBody>
      </p:sp>
    </p:spTree>
    <p:extLst>
      <p:ext uri="{BB962C8B-B14F-4D97-AF65-F5344CB8AC3E}">
        <p14:creationId xmlns:p14="http://schemas.microsoft.com/office/powerpoint/2010/main" val="199147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AC3069-DA32-44F0-B7E9-5956FE7027DF}"/>
              </a:ext>
            </a:extLst>
          </p:cNvPr>
          <p:cNvSpPr/>
          <p:nvPr/>
        </p:nvSpPr>
        <p:spPr>
          <a:xfrm>
            <a:off x="437322" y="364435"/>
            <a:ext cx="11198087" cy="62152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B3FA44FA-ECEB-4C4E-B03E-B3D61C9DE0B1}"/>
              </a:ext>
            </a:extLst>
          </p:cNvPr>
          <p:cNvPicPr>
            <a:picLocks noChangeAspect="1"/>
          </p:cNvPicPr>
          <p:nvPr/>
        </p:nvPicPr>
        <p:blipFill>
          <a:blip r:embed="rId2"/>
          <a:stretch>
            <a:fillRect/>
          </a:stretch>
        </p:blipFill>
        <p:spPr>
          <a:xfrm>
            <a:off x="1697933" y="580571"/>
            <a:ext cx="8638871" cy="5932872"/>
          </a:xfrm>
          <a:prstGeom prst="rect">
            <a:avLst/>
          </a:prstGeom>
        </p:spPr>
      </p:pic>
      <p:sp>
        <p:nvSpPr>
          <p:cNvPr id="7" name="TextBox 6">
            <a:extLst>
              <a:ext uri="{FF2B5EF4-FFF2-40B4-BE49-F238E27FC236}">
                <a16:creationId xmlns:a16="http://schemas.microsoft.com/office/drawing/2014/main" id="{9A286C3E-6443-4C99-8912-51C3569E3937}"/>
              </a:ext>
            </a:extLst>
          </p:cNvPr>
          <p:cNvSpPr txBox="1"/>
          <p:nvPr/>
        </p:nvSpPr>
        <p:spPr>
          <a:xfrm>
            <a:off x="4234069" y="626080"/>
            <a:ext cx="2723322" cy="338554"/>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Low Neurotransmitters</a:t>
            </a:r>
          </a:p>
        </p:txBody>
      </p:sp>
      <p:sp>
        <p:nvSpPr>
          <p:cNvPr id="9" name="TextBox 8">
            <a:extLst>
              <a:ext uri="{FF2B5EF4-FFF2-40B4-BE49-F238E27FC236}">
                <a16:creationId xmlns:a16="http://schemas.microsoft.com/office/drawing/2014/main" id="{2ECADCA8-C09D-4A36-AAE9-1DD1AFD05BBE}"/>
              </a:ext>
            </a:extLst>
          </p:cNvPr>
          <p:cNvSpPr txBox="1"/>
          <p:nvPr/>
        </p:nvSpPr>
        <p:spPr>
          <a:xfrm>
            <a:off x="4234069" y="1346810"/>
            <a:ext cx="2723322" cy="338554"/>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High Neurotransmitters</a:t>
            </a:r>
          </a:p>
        </p:txBody>
      </p:sp>
      <p:sp>
        <p:nvSpPr>
          <p:cNvPr id="10" name="Oval 9">
            <a:extLst>
              <a:ext uri="{FF2B5EF4-FFF2-40B4-BE49-F238E27FC236}">
                <a16:creationId xmlns:a16="http://schemas.microsoft.com/office/drawing/2014/main" id="{2771B224-8E29-403E-84AF-7332F16D7FBC}"/>
              </a:ext>
            </a:extLst>
          </p:cNvPr>
          <p:cNvSpPr/>
          <p:nvPr/>
        </p:nvSpPr>
        <p:spPr>
          <a:xfrm>
            <a:off x="6645966" y="2442625"/>
            <a:ext cx="159026" cy="14577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Oval 11">
            <a:extLst>
              <a:ext uri="{FF2B5EF4-FFF2-40B4-BE49-F238E27FC236}">
                <a16:creationId xmlns:a16="http://schemas.microsoft.com/office/drawing/2014/main" id="{7AE3CB01-D850-4A65-98AE-5A86B6ED7F3C}"/>
              </a:ext>
            </a:extLst>
          </p:cNvPr>
          <p:cNvSpPr/>
          <p:nvPr/>
        </p:nvSpPr>
        <p:spPr>
          <a:xfrm>
            <a:off x="7255511" y="2369738"/>
            <a:ext cx="159026" cy="14577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3" name="TextBox 2">
            <a:extLst>
              <a:ext uri="{FF2B5EF4-FFF2-40B4-BE49-F238E27FC236}">
                <a16:creationId xmlns:a16="http://schemas.microsoft.com/office/drawing/2014/main" id="{3B359059-91A0-47B4-9A72-9D2A196235AF}"/>
              </a:ext>
            </a:extLst>
          </p:cNvPr>
          <p:cNvSpPr txBox="1"/>
          <p:nvPr/>
        </p:nvSpPr>
        <p:spPr>
          <a:xfrm rot="21070331">
            <a:off x="6104395" y="2223090"/>
            <a:ext cx="1470991" cy="222932"/>
          </a:xfrm>
          <a:prstGeom prst="rect">
            <a:avLst/>
          </a:prstGeom>
          <a:noFill/>
        </p:spPr>
        <p:txBody>
          <a:bodyPr wrap="square" rtlCol="0">
            <a:spAutoFit/>
          </a:bodyPr>
          <a:lstStyle/>
          <a:p>
            <a:r>
              <a:rPr lang="en-GB" sz="800" b="1" dirty="0">
                <a:solidFill>
                  <a:srgbClr val="FF0000"/>
                </a:solidFill>
                <a:latin typeface="Arial" panose="020B0604020202020204" pitchFamily="34" charset="0"/>
                <a:cs typeface="Arial" panose="020B0604020202020204" pitchFamily="34" charset="0"/>
              </a:rPr>
              <a:t>Emotional Stress Reflexes</a:t>
            </a:r>
          </a:p>
        </p:txBody>
      </p:sp>
      <p:sp>
        <p:nvSpPr>
          <p:cNvPr id="6" name="Oval 5">
            <a:extLst>
              <a:ext uri="{FF2B5EF4-FFF2-40B4-BE49-F238E27FC236}">
                <a16:creationId xmlns:a16="http://schemas.microsoft.com/office/drawing/2014/main" id="{8147891D-B92B-4717-96FC-4817DD6B0EE9}"/>
              </a:ext>
            </a:extLst>
          </p:cNvPr>
          <p:cNvSpPr/>
          <p:nvPr/>
        </p:nvSpPr>
        <p:spPr>
          <a:xfrm>
            <a:off x="6579705" y="4909931"/>
            <a:ext cx="145774" cy="162051"/>
          </a:xfrm>
          <a:prstGeom prst="ellipse">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D398B2CF-E28C-487B-AB1F-5AFE3321F873}"/>
              </a:ext>
            </a:extLst>
          </p:cNvPr>
          <p:cNvCxnSpPr/>
          <p:nvPr/>
        </p:nvCxnSpPr>
        <p:spPr>
          <a:xfrm>
            <a:off x="6692349" y="5065356"/>
            <a:ext cx="79513" cy="8974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1699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07D2B0-AA8A-46CD-9140-53421194E5AB}"/>
              </a:ext>
            </a:extLst>
          </p:cNvPr>
          <p:cNvSpPr txBox="1"/>
          <p:nvPr/>
        </p:nvSpPr>
        <p:spPr>
          <a:xfrm>
            <a:off x="652897" y="804645"/>
            <a:ext cx="5908821" cy="5632311"/>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Let’s have another look at the work of </a:t>
            </a:r>
            <a:r>
              <a:rPr lang="en-GB" sz="3600" b="1" dirty="0" err="1">
                <a:solidFill>
                  <a:srgbClr val="FFFF00"/>
                </a:solidFill>
                <a:latin typeface="Arial" pitchFamily="34" charset="0"/>
                <a:cs typeface="Arial" pitchFamily="34" charset="0"/>
              </a:rPr>
              <a:t>Dr.</a:t>
            </a:r>
            <a:r>
              <a:rPr lang="en-GB" sz="3600" b="1" dirty="0">
                <a:solidFill>
                  <a:srgbClr val="FFFF00"/>
                </a:solidFill>
                <a:latin typeface="Arial" pitchFamily="34" charset="0"/>
                <a:cs typeface="Arial" pitchFamily="34" charset="0"/>
              </a:rPr>
              <a:t> Abram Hoffer so often quoted by Dr Goodheart, </a:t>
            </a:r>
            <a:r>
              <a:rPr lang="en-GB" sz="3600" b="1" dirty="0">
                <a:solidFill>
                  <a:schemeClr val="bg1"/>
                </a:solidFill>
                <a:latin typeface="Arial" pitchFamily="34" charset="0"/>
                <a:cs typeface="Arial" pitchFamily="34" charset="0"/>
              </a:rPr>
              <a:t>regarding his</a:t>
            </a:r>
            <a:r>
              <a:rPr lang="en-GB" sz="3600" b="1" dirty="0">
                <a:solidFill>
                  <a:srgbClr val="FFFF00"/>
                </a:solidFill>
                <a:latin typeface="Arial" pitchFamily="34" charset="0"/>
                <a:cs typeface="Arial" pitchFamily="34" charset="0"/>
              </a:rPr>
              <a:t> </a:t>
            </a:r>
            <a:r>
              <a:rPr lang="en-GB" sz="3600" b="1" dirty="0">
                <a:solidFill>
                  <a:schemeClr val="bg1"/>
                </a:solidFill>
                <a:latin typeface="Arial" pitchFamily="34" charset="0"/>
                <a:cs typeface="Arial" pitchFamily="34" charset="0"/>
              </a:rPr>
              <a:t>comments on the cause of emotional problems.    </a:t>
            </a:r>
          </a:p>
          <a:p>
            <a:r>
              <a:rPr lang="en-GB" sz="3600" b="1" dirty="0">
                <a:solidFill>
                  <a:schemeClr val="bg1"/>
                </a:solidFill>
                <a:latin typeface="Arial" pitchFamily="34" charset="0"/>
                <a:cs typeface="Arial" pitchFamily="34" charset="0"/>
              </a:rPr>
              <a:t>Founder member of the Orthomolecular Psychiatry Group.</a:t>
            </a:r>
          </a:p>
        </p:txBody>
      </p:sp>
      <p:pic>
        <p:nvPicPr>
          <p:cNvPr id="3" name="Picture 2">
            <a:extLst>
              <a:ext uri="{FF2B5EF4-FFF2-40B4-BE49-F238E27FC236}">
                <a16:creationId xmlns:a16="http://schemas.microsoft.com/office/drawing/2014/main" id="{4FB0F63B-79DA-4617-885F-55892800D68C}"/>
              </a:ext>
            </a:extLst>
          </p:cNvPr>
          <p:cNvPicPr>
            <a:picLocks noChangeAspect="1" noChangeArrowheads="1"/>
          </p:cNvPicPr>
          <p:nvPr/>
        </p:nvPicPr>
        <p:blipFill>
          <a:blip r:embed="rId2" cstate="print"/>
          <a:srcRect/>
          <a:stretch>
            <a:fillRect/>
          </a:stretch>
        </p:blipFill>
        <p:spPr bwMode="auto">
          <a:xfrm>
            <a:off x="7365164" y="745870"/>
            <a:ext cx="4065642" cy="5691898"/>
          </a:xfrm>
          <a:prstGeom prst="rect">
            <a:avLst/>
          </a:prstGeom>
          <a:noFill/>
          <a:ln w="9525">
            <a:noFill/>
            <a:miter lim="800000"/>
            <a:headEnd/>
            <a:tailEnd/>
          </a:ln>
        </p:spPr>
      </p:pic>
      <p:sp>
        <p:nvSpPr>
          <p:cNvPr id="4" name="TextBox 3">
            <a:extLst>
              <a:ext uri="{FF2B5EF4-FFF2-40B4-BE49-F238E27FC236}">
                <a16:creationId xmlns:a16="http://schemas.microsoft.com/office/drawing/2014/main" id="{334F3FC7-2F9D-4EC9-A377-25857C9E2E01}"/>
              </a:ext>
            </a:extLst>
          </p:cNvPr>
          <p:cNvSpPr txBox="1"/>
          <p:nvPr/>
        </p:nvSpPr>
        <p:spPr>
          <a:xfrm>
            <a:off x="7365164" y="6067624"/>
            <a:ext cx="4032448" cy="369332"/>
          </a:xfrm>
          <a:prstGeom prst="rect">
            <a:avLst/>
          </a:prstGeom>
          <a:solidFill>
            <a:schemeClr val="bg1"/>
          </a:solidFill>
        </p:spPr>
        <p:txBody>
          <a:bodyPr wrap="square" rtlCol="0">
            <a:spAutoFit/>
          </a:bodyPr>
          <a:lstStyle/>
          <a:p>
            <a:pPr algn="ctr"/>
            <a:r>
              <a:rPr lang="en-GB" b="1" dirty="0">
                <a:latin typeface="Arial" pitchFamily="34" charset="0"/>
                <a:cs typeface="Arial" pitchFamily="34" charset="0"/>
              </a:rPr>
              <a:t>Dr. Abram Hoffer  1917-2009</a:t>
            </a:r>
          </a:p>
        </p:txBody>
      </p:sp>
    </p:spTree>
    <p:extLst>
      <p:ext uri="{BB962C8B-B14F-4D97-AF65-F5344CB8AC3E}">
        <p14:creationId xmlns:p14="http://schemas.microsoft.com/office/powerpoint/2010/main" val="373433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CF439E-DD18-4095-AA2E-54D7C3ED6959}"/>
              </a:ext>
            </a:extLst>
          </p:cNvPr>
          <p:cNvSpPr txBox="1"/>
          <p:nvPr/>
        </p:nvSpPr>
        <p:spPr>
          <a:xfrm>
            <a:off x="451016" y="5993620"/>
            <a:ext cx="7848872" cy="369332"/>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*Abram Hoffer Adventures in Psychiatry KOZ Publishing.</a:t>
            </a:r>
          </a:p>
        </p:txBody>
      </p:sp>
      <p:sp>
        <p:nvSpPr>
          <p:cNvPr id="6" name="TextBox 5">
            <a:extLst>
              <a:ext uri="{FF2B5EF4-FFF2-40B4-BE49-F238E27FC236}">
                <a16:creationId xmlns:a16="http://schemas.microsoft.com/office/drawing/2014/main" id="{F0E71945-1C20-4D1A-9B74-A6CFCBDAA44D}"/>
              </a:ext>
            </a:extLst>
          </p:cNvPr>
          <p:cNvSpPr txBox="1"/>
          <p:nvPr/>
        </p:nvSpPr>
        <p:spPr>
          <a:xfrm>
            <a:off x="451016" y="915307"/>
            <a:ext cx="5760640" cy="5078313"/>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“I believe that if any person, no matter how ill, can be normal for </a:t>
            </a:r>
            <a:r>
              <a:rPr lang="en-GB" sz="3600" b="1" dirty="0">
                <a:solidFill>
                  <a:srgbClr val="FFFF00"/>
                </a:solidFill>
                <a:latin typeface="Arial" pitchFamily="34" charset="0"/>
                <a:cs typeface="Arial" pitchFamily="34" charset="0"/>
              </a:rPr>
              <a:t>even 5 minutes,</a:t>
            </a:r>
            <a:r>
              <a:rPr lang="en-GB" sz="3600" b="1" dirty="0">
                <a:solidFill>
                  <a:schemeClr val="bg1"/>
                </a:solidFill>
                <a:latin typeface="Arial" pitchFamily="34" charset="0"/>
                <a:cs typeface="Arial" pitchFamily="34" charset="0"/>
              </a:rPr>
              <a:t> it is possible for them to become normal forever, because those 5 minutes indicate that there is no permanent damage.*</a:t>
            </a:r>
            <a:r>
              <a:rPr lang="en-GB" dirty="0"/>
              <a:t>..</a:t>
            </a:r>
          </a:p>
        </p:txBody>
      </p:sp>
      <p:pic>
        <p:nvPicPr>
          <p:cNvPr id="7" name="Picture 6">
            <a:extLst>
              <a:ext uri="{FF2B5EF4-FFF2-40B4-BE49-F238E27FC236}">
                <a16:creationId xmlns:a16="http://schemas.microsoft.com/office/drawing/2014/main" id="{53C57D54-7F6F-48DD-83BA-30E564C69C4E}"/>
              </a:ext>
            </a:extLst>
          </p:cNvPr>
          <p:cNvPicPr>
            <a:picLocks noChangeAspect="1" noChangeArrowheads="1"/>
          </p:cNvPicPr>
          <p:nvPr/>
        </p:nvPicPr>
        <p:blipFill>
          <a:blip r:embed="rId2" cstate="print"/>
          <a:srcRect/>
          <a:stretch>
            <a:fillRect/>
          </a:stretch>
        </p:blipFill>
        <p:spPr bwMode="auto">
          <a:xfrm>
            <a:off x="7365164" y="745870"/>
            <a:ext cx="4065642" cy="5691898"/>
          </a:xfrm>
          <a:prstGeom prst="rect">
            <a:avLst/>
          </a:prstGeom>
          <a:noFill/>
          <a:ln w="9525">
            <a:noFill/>
            <a:miter lim="800000"/>
            <a:headEnd/>
            <a:tailEnd/>
          </a:ln>
        </p:spPr>
      </p:pic>
      <p:sp>
        <p:nvSpPr>
          <p:cNvPr id="8" name="TextBox 7">
            <a:extLst>
              <a:ext uri="{FF2B5EF4-FFF2-40B4-BE49-F238E27FC236}">
                <a16:creationId xmlns:a16="http://schemas.microsoft.com/office/drawing/2014/main" id="{E248A32A-C4B0-476A-BEDD-468157B160A8}"/>
              </a:ext>
            </a:extLst>
          </p:cNvPr>
          <p:cNvSpPr txBox="1"/>
          <p:nvPr/>
        </p:nvSpPr>
        <p:spPr>
          <a:xfrm>
            <a:off x="7365164" y="6067624"/>
            <a:ext cx="4032448" cy="369332"/>
          </a:xfrm>
          <a:prstGeom prst="rect">
            <a:avLst/>
          </a:prstGeom>
          <a:solidFill>
            <a:schemeClr val="bg1"/>
          </a:solidFill>
        </p:spPr>
        <p:txBody>
          <a:bodyPr wrap="square" rtlCol="0">
            <a:spAutoFit/>
          </a:bodyPr>
          <a:lstStyle/>
          <a:p>
            <a:pPr algn="ctr"/>
            <a:r>
              <a:rPr lang="en-GB" b="1" dirty="0">
                <a:latin typeface="Arial" pitchFamily="34" charset="0"/>
                <a:cs typeface="Arial" pitchFamily="34" charset="0"/>
              </a:rPr>
              <a:t>Dr. Abram Hoffer  1917-2009</a:t>
            </a:r>
          </a:p>
        </p:txBody>
      </p:sp>
    </p:spTree>
    <p:extLst>
      <p:ext uri="{BB962C8B-B14F-4D97-AF65-F5344CB8AC3E}">
        <p14:creationId xmlns:p14="http://schemas.microsoft.com/office/powerpoint/2010/main" val="280298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CF439E-DD18-4095-AA2E-54D7C3ED6959}"/>
              </a:ext>
            </a:extLst>
          </p:cNvPr>
          <p:cNvSpPr txBox="1"/>
          <p:nvPr/>
        </p:nvSpPr>
        <p:spPr>
          <a:xfrm>
            <a:off x="425422" y="6431979"/>
            <a:ext cx="7848872" cy="369332"/>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*Abram Hoffer Adventures in Psychiatry KOZ Publishing.</a:t>
            </a:r>
          </a:p>
        </p:txBody>
      </p:sp>
      <p:sp>
        <p:nvSpPr>
          <p:cNvPr id="7" name="TextBox 6">
            <a:extLst>
              <a:ext uri="{FF2B5EF4-FFF2-40B4-BE49-F238E27FC236}">
                <a16:creationId xmlns:a16="http://schemas.microsoft.com/office/drawing/2014/main" id="{0BB669A2-C952-4D0B-BA01-F904EE60B20A}"/>
              </a:ext>
            </a:extLst>
          </p:cNvPr>
          <p:cNvSpPr txBox="1"/>
          <p:nvPr/>
        </p:nvSpPr>
        <p:spPr>
          <a:xfrm>
            <a:off x="425422" y="799668"/>
            <a:ext cx="6906548" cy="5632311"/>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Ever since I have been treating patients with the optimal doses of nutrition I have predicted that one day society will recognise that one of the most important factors for maintaining health is the provision of the </a:t>
            </a:r>
            <a:r>
              <a:rPr lang="en-GB" sz="3600" b="1" dirty="0">
                <a:solidFill>
                  <a:srgbClr val="FFFF00"/>
                </a:solidFill>
                <a:latin typeface="Arial" pitchFamily="34" charset="0"/>
                <a:cs typeface="Arial" pitchFamily="34" charset="0"/>
              </a:rPr>
              <a:t>optimal amount </a:t>
            </a:r>
            <a:r>
              <a:rPr lang="en-GB" sz="3600" b="1" dirty="0">
                <a:solidFill>
                  <a:schemeClr val="bg1"/>
                </a:solidFill>
                <a:latin typeface="Arial" pitchFamily="34" charset="0"/>
                <a:cs typeface="Arial" pitchFamily="34" charset="0"/>
              </a:rPr>
              <a:t>of the basic nutrients needed for each person.*</a:t>
            </a:r>
            <a:endParaRPr lang="en-GB" dirty="0">
              <a:solidFill>
                <a:schemeClr val="bg1"/>
              </a:solidFill>
            </a:endParaRPr>
          </a:p>
        </p:txBody>
      </p:sp>
      <p:pic>
        <p:nvPicPr>
          <p:cNvPr id="6" name="Picture 5">
            <a:extLst>
              <a:ext uri="{FF2B5EF4-FFF2-40B4-BE49-F238E27FC236}">
                <a16:creationId xmlns:a16="http://schemas.microsoft.com/office/drawing/2014/main" id="{4F843638-0C00-4FA0-A7DC-4FAE627E7F79}"/>
              </a:ext>
            </a:extLst>
          </p:cNvPr>
          <p:cNvPicPr>
            <a:picLocks noChangeAspect="1" noChangeArrowheads="1"/>
          </p:cNvPicPr>
          <p:nvPr/>
        </p:nvPicPr>
        <p:blipFill>
          <a:blip r:embed="rId2" cstate="print"/>
          <a:srcRect/>
          <a:stretch>
            <a:fillRect/>
          </a:stretch>
        </p:blipFill>
        <p:spPr bwMode="auto">
          <a:xfrm>
            <a:off x="7365164" y="745870"/>
            <a:ext cx="4065642" cy="5691898"/>
          </a:xfrm>
          <a:prstGeom prst="rect">
            <a:avLst/>
          </a:prstGeom>
          <a:noFill/>
          <a:ln w="9525">
            <a:noFill/>
            <a:miter lim="800000"/>
            <a:headEnd/>
            <a:tailEnd/>
          </a:ln>
        </p:spPr>
      </p:pic>
      <p:sp>
        <p:nvSpPr>
          <p:cNvPr id="8" name="TextBox 7">
            <a:extLst>
              <a:ext uri="{FF2B5EF4-FFF2-40B4-BE49-F238E27FC236}">
                <a16:creationId xmlns:a16="http://schemas.microsoft.com/office/drawing/2014/main" id="{5BD3F3F2-CA95-48E5-A829-C7B201C131CF}"/>
              </a:ext>
            </a:extLst>
          </p:cNvPr>
          <p:cNvSpPr txBox="1"/>
          <p:nvPr/>
        </p:nvSpPr>
        <p:spPr>
          <a:xfrm>
            <a:off x="7365164" y="6067624"/>
            <a:ext cx="4032448" cy="369332"/>
          </a:xfrm>
          <a:prstGeom prst="rect">
            <a:avLst/>
          </a:prstGeom>
          <a:solidFill>
            <a:schemeClr val="bg1"/>
          </a:solidFill>
        </p:spPr>
        <p:txBody>
          <a:bodyPr wrap="square" rtlCol="0">
            <a:spAutoFit/>
          </a:bodyPr>
          <a:lstStyle/>
          <a:p>
            <a:pPr algn="ctr"/>
            <a:r>
              <a:rPr lang="en-GB" b="1" dirty="0">
                <a:latin typeface="Arial" pitchFamily="34" charset="0"/>
                <a:cs typeface="Arial" pitchFamily="34" charset="0"/>
              </a:rPr>
              <a:t>Dr. Abram Hoffer  1917-2009</a:t>
            </a:r>
          </a:p>
        </p:txBody>
      </p:sp>
    </p:spTree>
    <p:extLst>
      <p:ext uri="{BB962C8B-B14F-4D97-AF65-F5344CB8AC3E}">
        <p14:creationId xmlns:p14="http://schemas.microsoft.com/office/powerpoint/2010/main" val="347640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CF439E-DD18-4095-AA2E-54D7C3ED6959}"/>
              </a:ext>
            </a:extLst>
          </p:cNvPr>
          <p:cNvSpPr txBox="1"/>
          <p:nvPr/>
        </p:nvSpPr>
        <p:spPr>
          <a:xfrm>
            <a:off x="451016" y="5967116"/>
            <a:ext cx="7848872" cy="369332"/>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*Abram Hoffer Adventures in Psychiatry KOZ Publishing.</a:t>
            </a:r>
          </a:p>
        </p:txBody>
      </p:sp>
      <p:sp>
        <p:nvSpPr>
          <p:cNvPr id="7" name="TextBox 6">
            <a:extLst>
              <a:ext uri="{FF2B5EF4-FFF2-40B4-BE49-F238E27FC236}">
                <a16:creationId xmlns:a16="http://schemas.microsoft.com/office/drawing/2014/main" id="{3219F092-8220-4A6B-A6EC-F6817C5BE3D7}"/>
              </a:ext>
            </a:extLst>
          </p:cNvPr>
          <p:cNvSpPr txBox="1"/>
          <p:nvPr/>
        </p:nvSpPr>
        <p:spPr>
          <a:xfrm>
            <a:off x="451016" y="732618"/>
            <a:ext cx="6519950" cy="5078313"/>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Disease</a:t>
            </a:r>
            <a:r>
              <a:rPr lang="en-GB" sz="3600" b="1" dirty="0">
                <a:solidFill>
                  <a:schemeClr val="bg1"/>
                </a:solidFill>
                <a:latin typeface="Arial" pitchFamily="34" charset="0"/>
                <a:cs typeface="Arial" pitchFamily="34" charset="0"/>
              </a:rPr>
              <a:t> is the result of pathological changes in the body which either prevent it from properly fighting off infections or inhibit it from maintaining its own integrity or health. The origins of disease are not genetic; no genes are bad genes*.</a:t>
            </a:r>
            <a:endParaRPr lang="en-GB" dirty="0">
              <a:solidFill>
                <a:schemeClr val="bg1"/>
              </a:solidFill>
            </a:endParaRPr>
          </a:p>
        </p:txBody>
      </p:sp>
      <p:pic>
        <p:nvPicPr>
          <p:cNvPr id="6" name="Picture 5">
            <a:extLst>
              <a:ext uri="{FF2B5EF4-FFF2-40B4-BE49-F238E27FC236}">
                <a16:creationId xmlns:a16="http://schemas.microsoft.com/office/drawing/2014/main" id="{A3744538-862C-4983-A42B-26D6F4A9F124}"/>
              </a:ext>
            </a:extLst>
          </p:cNvPr>
          <p:cNvPicPr>
            <a:picLocks noChangeAspect="1" noChangeArrowheads="1"/>
          </p:cNvPicPr>
          <p:nvPr/>
        </p:nvPicPr>
        <p:blipFill>
          <a:blip r:embed="rId2" cstate="print"/>
          <a:srcRect/>
          <a:stretch>
            <a:fillRect/>
          </a:stretch>
        </p:blipFill>
        <p:spPr bwMode="auto">
          <a:xfrm>
            <a:off x="7365164" y="745870"/>
            <a:ext cx="4065642" cy="5691898"/>
          </a:xfrm>
          <a:prstGeom prst="rect">
            <a:avLst/>
          </a:prstGeom>
          <a:noFill/>
          <a:ln w="9525">
            <a:noFill/>
            <a:miter lim="800000"/>
            <a:headEnd/>
            <a:tailEnd/>
          </a:ln>
        </p:spPr>
      </p:pic>
      <p:sp>
        <p:nvSpPr>
          <p:cNvPr id="8" name="TextBox 7">
            <a:extLst>
              <a:ext uri="{FF2B5EF4-FFF2-40B4-BE49-F238E27FC236}">
                <a16:creationId xmlns:a16="http://schemas.microsoft.com/office/drawing/2014/main" id="{5C4DACF6-9726-49E7-BC23-9E1FBE6D96A6}"/>
              </a:ext>
            </a:extLst>
          </p:cNvPr>
          <p:cNvSpPr txBox="1"/>
          <p:nvPr/>
        </p:nvSpPr>
        <p:spPr>
          <a:xfrm>
            <a:off x="7365164" y="6067624"/>
            <a:ext cx="4032448" cy="369332"/>
          </a:xfrm>
          <a:prstGeom prst="rect">
            <a:avLst/>
          </a:prstGeom>
          <a:solidFill>
            <a:schemeClr val="bg1"/>
          </a:solidFill>
        </p:spPr>
        <p:txBody>
          <a:bodyPr wrap="square" rtlCol="0">
            <a:spAutoFit/>
          </a:bodyPr>
          <a:lstStyle/>
          <a:p>
            <a:pPr algn="ctr"/>
            <a:r>
              <a:rPr lang="en-GB" b="1" dirty="0">
                <a:latin typeface="Arial" pitchFamily="34" charset="0"/>
                <a:cs typeface="Arial" pitchFamily="34" charset="0"/>
              </a:rPr>
              <a:t>Dr. Abram Hoffer  1917-2009</a:t>
            </a:r>
          </a:p>
        </p:txBody>
      </p:sp>
    </p:spTree>
    <p:extLst>
      <p:ext uri="{BB962C8B-B14F-4D97-AF65-F5344CB8AC3E}">
        <p14:creationId xmlns:p14="http://schemas.microsoft.com/office/powerpoint/2010/main" val="270768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CF439E-DD18-4095-AA2E-54D7C3ED6959}"/>
              </a:ext>
            </a:extLst>
          </p:cNvPr>
          <p:cNvSpPr txBox="1"/>
          <p:nvPr/>
        </p:nvSpPr>
        <p:spPr>
          <a:xfrm>
            <a:off x="451016" y="6093010"/>
            <a:ext cx="7848872" cy="369332"/>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*Abram Hoffer Adventures in Psychiatry KOZ Publishing.</a:t>
            </a:r>
          </a:p>
        </p:txBody>
      </p:sp>
      <p:sp>
        <p:nvSpPr>
          <p:cNvPr id="6" name="TextBox 5">
            <a:extLst>
              <a:ext uri="{FF2B5EF4-FFF2-40B4-BE49-F238E27FC236}">
                <a16:creationId xmlns:a16="http://schemas.microsoft.com/office/drawing/2014/main" id="{DBA18189-287B-4173-BAB2-A2642594E33E}"/>
              </a:ext>
            </a:extLst>
          </p:cNvPr>
          <p:cNvSpPr txBox="1"/>
          <p:nvPr/>
        </p:nvSpPr>
        <p:spPr>
          <a:xfrm>
            <a:off x="509065" y="659606"/>
            <a:ext cx="6659552" cy="5632311"/>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Any genes that are truly bad would destroy the individual before birth. </a:t>
            </a:r>
            <a:r>
              <a:rPr lang="en-GB" sz="3600" b="1" dirty="0">
                <a:solidFill>
                  <a:srgbClr val="FFFF00"/>
                </a:solidFill>
                <a:latin typeface="Arial" pitchFamily="34" charset="0"/>
                <a:cs typeface="Arial" pitchFamily="34" charset="0"/>
              </a:rPr>
              <a:t>All disease </a:t>
            </a:r>
            <a:r>
              <a:rPr lang="en-GB" sz="3600" b="1" dirty="0">
                <a:solidFill>
                  <a:schemeClr val="bg1"/>
                </a:solidFill>
                <a:latin typeface="Arial" pitchFamily="34" charset="0"/>
                <a:cs typeface="Arial" pitchFamily="34" charset="0"/>
              </a:rPr>
              <a:t>must be due to a defect in the nutrients supplied to that individual. If a person has been well until age 60years it is obvious that genes cannot be blamed for an emergent illness. </a:t>
            </a:r>
            <a:endParaRPr lang="en-GB" dirty="0">
              <a:solidFill>
                <a:schemeClr val="bg1"/>
              </a:solidFill>
            </a:endParaRPr>
          </a:p>
        </p:txBody>
      </p:sp>
      <p:pic>
        <p:nvPicPr>
          <p:cNvPr id="7" name="Picture 6">
            <a:extLst>
              <a:ext uri="{FF2B5EF4-FFF2-40B4-BE49-F238E27FC236}">
                <a16:creationId xmlns:a16="http://schemas.microsoft.com/office/drawing/2014/main" id="{491F2032-339C-43D2-9291-4164AA969D3F}"/>
              </a:ext>
            </a:extLst>
          </p:cNvPr>
          <p:cNvPicPr>
            <a:picLocks noChangeAspect="1" noChangeArrowheads="1"/>
          </p:cNvPicPr>
          <p:nvPr/>
        </p:nvPicPr>
        <p:blipFill>
          <a:blip r:embed="rId2" cstate="print"/>
          <a:srcRect/>
          <a:stretch>
            <a:fillRect/>
          </a:stretch>
        </p:blipFill>
        <p:spPr bwMode="auto">
          <a:xfrm>
            <a:off x="7365164" y="745870"/>
            <a:ext cx="4065642" cy="5691898"/>
          </a:xfrm>
          <a:prstGeom prst="rect">
            <a:avLst/>
          </a:prstGeom>
          <a:noFill/>
          <a:ln w="9525">
            <a:noFill/>
            <a:miter lim="800000"/>
            <a:headEnd/>
            <a:tailEnd/>
          </a:ln>
        </p:spPr>
      </p:pic>
      <p:sp>
        <p:nvSpPr>
          <p:cNvPr id="8" name="TextBox 7">
            <a:extLst>
              <a:ext uri="{FF2B5EF4-FFF2-40B4-BE49-F238E27FC236}">
                <a16:creationId xmlns:a16="http://schemas.microsoft.com/office/drawing/2014/main" id="{D7C6C854-C91F-4D71-B95F-9A99A230019F}"/>
              </a:ext>
            </a:extLst>
          </p:cNvPr>
          <p:cNvSpPr txBox="1"/>
          <p:nvPr/>
        </p:nvSpPr>
        <p:spPr>
          <a:xfrm>
            <a:off x="7365164" y="6067624"/>
            <a:ext cx="4032448" cy="369332"/>
          </a:xfrm>
          <a:prstGeom prst="rect">
            <a:avLst/>
          </a:prstGeom>
          <a:solidFill>
            <a:schemeClr val="bg1"/>
          </a:solidFill>
        </p:spPr>
        <p:txBody>
          <a:bodyPr wrap="square" rtlCol="0">
            <a:spAutoFit/>
          </a:bodyPr>
          <a:lstStyle/>
          <a:p>
            <a:pPr algn="ctr"/>
            <a:r>
              <a:rPr lang="en-GB" b="1" dirty="0">
                <a:latin typeface="Arial" pitchFamily="34" charset="0"/>
                <a:cs typeface="Arial" pitchFamily="34" charset="0"/>
              </a:rPr>
              <a:t>Dr. Abram Hoffer  1917-2009</a:t>
            </a:r>
          </a:p>
        </p:txBody>
      </p:sp>
    </p:spTree>
    <p:extLst>
      <p:ext uri="{BB962C8B-B14F-4D97-AF65-F5344CB8AC3E}">
        <p14:creationId xmlns:p14="http://schemas.microsoft.com/office/powerpoint/2010/main" val="273743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CF439E-DD18-4095-AA2E-54D7C3ED6959}"/>
              </a:ext>
            </a:extLst>
          </p:cNvPr>
          <p:cNvSpPr txBox="1"/>
          <p:nvPr/>
        </p:nvSpPr>
        <p:spPr>
          <a:xfrm>
            <a:off x="451016" y="6132766"/>
            <a:ext cx="7848872" cy="369332"/>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*Abram Hoffer Adventures in Psychiatry KOZ Publishing.</a:t>
            </a:r>
          </a:p>
        </p:txBody>
      </p:sp>
      <p:sp>
        <p:nvSpPr>
          <p:cNvPr id="7" name="TextBox 6">
            <a:extLst>
              <a:ext uri="{FF2B5EF4-FFF2-40B4-BE49-F238E27FC236}">
                <a16:creationId xmlns:a16="http://schemas.microsoft.com/office/drawing/2014/main" id="{7FE01356-165E-40CF-9BDE-BA62B072E2E8}"/>
              </a:ext>
            </a:extLst>
          </p:cNvPr>
          <p:cNvSpPr txBox="1"/>
          <p:nvPr/>
        </p:nvSpPr>
        <p:spPr>
          <a:xfrm>
            <a:off x="451016" y="685121"/>
            <a:ext cx="6505989" cy="5632311"/>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The problem is not in </a:t>
            </a:r>
            <a:r>
              <a:rPr lang="en-GB" sz="3600" b="1" dirty="0">
                <a:solidFill>
                  <a:srgbClr val="FFFF00"/>
                </a:solidFill>
                <a:latin typeface="Arial" pitchFamily="34" charset="0"/>
                <a:cs typeface="Arial" pitchFamily="34" charset="0"/>
              </a:rPr>
              <a:t>our genes</a:t>
            </a:r>
            <a:r>
              <a:rPr lang="en-GB" sz="3600" b="1" dirty="0">
                <a:solidFill>
                  <a:schemeClr val="bg1"/>
                </a:solidFill>
                <a:latin typeface="Arial" pitchFamily="34" charset="0"/>
                <a:cs typeface="Arial" pitchFamily="34" charset="0"/>
              </a:rPr>
              <a:t>, it is the way we feed our genes. </a:t>
            </a:r>
          </a:p>
          <a:p>
            <a:r>
              <a:rPr lang="en-GB" sz="3600" b="1" dirty="0">
                <a:solidFill>
                  <a:schemeClr val="bg1"/>
                </a:solidFill>
                <a:latin typeface="Arial" pitchFamily="34" charset="0"/>
                <a:cs typeface="Arial" pitchFamily="34" charset="0"/>
              </a:rPr>
              <a:t>I predict a future in which simple tests will be available which will advise which nutrients are lacking and how much of each nutrient patients need to regain and maintain their health.” *</a:t>
            </a:r>
            <a:endParaRPr lang="en-GB" dirty="0">
              <a:solidFill>
                <a:schemeClr val="bg1"/>
              </a:solidFill>
            </a:endParaRPr>
          </a:p>
        </p:txBody>
      </p:sp>
      <p:pic>
        <p:nvPicPr>
          <p:cNvPr id="6" name="Picture 5">
            <a:extLst>
              <a:ext uri="{FF2B5EF4-FFF2-40B4-BE49-F238E27FC236}">
                <a16:creationId xmlns:a16="http://schemas.microsoft.com/office/drawing/2014/main" id="{84AB09C5-7074-41AF-8B8F-20738564FDE9}"/>
              </a:ext>
            </a:extLst>
          </p:cNvPr>
          <p:cNvPicPr>
            <a:picLocks noChangeAspect="1" noChangeArrowheads="1"/>
          </p:cNvPicPr>
          <p:nvPr/>
        </p:nvPicPr>
        <p:blipFill>
          <a:blip r:embed="rId2" cstate="print"/>
          <a:srcRect/>
          <a:stretch>
            <a:fillRect/>
          </a:stretch>
        </p:blipFill>
        <p:spPr bwMode="auto">
          <a:xfrm>
            <a:off x="7365164" y="745870"/>
            <a:ext cx="4065642" cy="5691898"/>
          </a:xfrm>
          <a:prstGeom prst="rect">
            <a:avLst/>
          </a:prstGeom>
          <a:noFill/>
          <a:ln w="9525">
            <a:noFill/>
            <a:miter lim="800000"/>
            <a:headEnd/>
            <a:tailEnd/>
          </a:ln>
        </p:spPr>
      </p:pic>
      <p:sp>
        <p:nvSpPr>
          <p:cNvPr id="8" name="TextBox 7">
            <a:extLst>
              <a:ext uri="{FF2B5EF4-FFF2-40B4-BE49-F238E27FC236}">
                <a16:creationId xmlns:a16="http://schemas.microsoft.com/office/drawing/2014/main" id="{45861C75-8174-4273-A3FA-78D95DCE0A07}"/>
              </a:ext>
            </a:extLst>
          </p:cNvPr>
          <p:cNvSpPr txBox="1"/>
          <p:nvPr/>
        </p:nvSpPr>
        <p:spPr>
          <a:xfrm>
            <a:off x="7365164" y="6067624"/>
            <a:ext cx="4032448" cy="369332"/>
          </a:xfrm>
          <a:prstGeom prst="rect">
            <a:avLst/>
          </a:prstGeom>
          <a:solidFill>
            <a:schemeClr val="bg1"/>
          </a:solidFill>
        </p:spPr>
        <p:txBody>
          <a:bodyPr wrap="square" rtlCol="0">
            <a:spAutoFit/>
          </a:bodyPr>
          <a:lstStyle/>
          <a:p>
            <a:pPr algn="ctr"/>
            <a:r>
              <a:rPr lang="en-GB" b="1" dirty="0">
                <a:latin typeface="Arial" pitchFamily="34" charset="0"/>
                <a:cs typeface="Arial" pitchFamily="34" charset="0"/>
              </a:rPr>
              <a:t>Dr. Abram Hoffer  1917-2009</a:t>
            </a:r>
          </a:p>
        </p:txBody>
      </p:sp>
    </p:spTree>
    <p:extLst>
      <p:ext uri="{BB962C8B-B14F-4D97-AF65-F5344CB8AC3E}">
        <p14:creationId xmlns:p14="http://schemas.microsoft.com/office/powerpoint/2010/main" val="362629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F3BFE8-7344-4DC8-8225-11F0FBA4D1A1}"/>
              </a:ext>
            </a:extLst>
          </p:cNvPr>
          <p:cNvSpPr txBox="1"/>
          <p:nvPr/>
        </p:nvSpPr>
        <p:spPr>
          <a:xfrm>
            <a:off x="576516" y="835728"/>
            <a:ext cx="11038968" cy="5078313"/>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Prior to the COVID-19 global pandemic, the </a:t>
            </a:r>
            <a:r>
              <a:rPr lang="en-GB" sz="3600" b="1" u="sng" dirty="0">
                <a:solidFill>
                  <a:srgbClr val="FFFF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World Health Organization</a:t>
            </a:r>
            <a:r>
              <a:rPr lang="en-GB" sz="3600" b="1" dirty="0">
                <a:solidFill>
                  <a:srgbClr val="FFFF00"/>
                </a:solidFill>
                <a:latin typeface="Arial" panose="020B0604020202020204" pitchFamily="34" charset="0"/>
                <a:cs typeface="Arial" panose="020B0604020202020204" pitchFamily="34" charset="0"/>
              </a:rPr>
              <a:t> (WHO) </a:t>
            </a:r>
            <a:r>
              <a:rPr lang="en-GB" sz="3600" b="1" dirty="0">
                <a:solidFill>
                  <a:schemeClr val="bg1"/>
                </a:solidFill>
                <a:latin typeface="Arial" panose="020B0604020202020204" pitchFamily="34" charset="0"/>
                <a:cs typeface="Arial" panose="020B0604020202020204" pitchFamily="34" charset="0"/>
              </a:rPr>
              <a:t>reported that 44 million people in the European region suffer from </a:t>
            </a:r>
            <a:r>
              <a:rPr lang="en-GB" sz="3600" b="1" dirty="0">
                <a:solidFill>
                  <a:srgbClr val="FFFF00"/>
                </a:solidFill>
                <a:latin typeface="Arial" panose="020B0604020202020204" pitchFamily="34" charset="0"/>
                <a:cs typeface="Arial" panose="020B0604020202020204" pitchFamily="34" charset="0"/>
              </a:rPr>
              <a:t>depression</a:t>
            </a:r>
            <a:r>
              <a:rPr lang="en-GB" sz="3600" b="1" dirty="0">
                <a:solidFill>
                  <a:schemeClr val="bg1"/>
                </a:solidFill>
                <a:latin typeface="Arial" panose="020B0604020202020204" pitchFamily="34" charset="0"/>
                <a:cs typeface="Arial" panose="020B0604020202020204" pitchFamily="34" charset="0"/>
              </a:rPr>
              <a:t> and 37 million suffer from </a:t>
            </a:r>
            <a:r>
              <a:rPr lang="en-GB" sz="3600" b="1" dirty="0">
                <a:solidFill>
                  <a:srgbClr val="FFFF00"/>
                </a:solidFill>
                <a:latin typeface="Arial" panose="020B0604020202020204" pitchFamily="34" charset="0"/>
                <a:cs typeface="Arial" panose="020B0604020202020204" pitchFamily="34" charset="0"/>
              </a:rPr>
              <a:t>anxiety</a:t>
            </a:r>
            <a:r>
              <a:rPr lang="en-GB" sz="3600" b="1" dirty="0">
                <a:solidFill>
                  <a:schemeClr val="bg1"/>
                </a:solidFill>
                <a:latin typeface="Arial" panose="020B0604020202020204" pitchFamily="34" charset="0"/>
                <a:cs typeface="Arial" panose="020B0604020202020204" pitchFamily="34" charset="0"/>
              </a:rPr>
              <a:t>. High unemployment, social distancing requirements, isolation from family and friends, as well as other changes in response to the coronavirus crisis, have led to extra varying levels of uncertainty, fear and anxiety.* </a:t>
            </a:r>
          </a:p>
        </p:txBody>
      </p:sp>
      <p:sp>
        <p:nvSpPr>
          <p:cNvPr id="3" name="TextBox 2">
            <a:extLst>
              <a:ext uri="{FF2B5EF4-FFF2-40B4-BE49-F238E27FC236}">
                <a16:creationId xmlns:a16="http://schemas.microsoft.com/office/drawing/2014/main" id="{710E375B-1A3A-456E-92B5-3C3E04052071}"/>
              </a:ext>
            </a:extLst>
          </p:cNvPr>
          <p:cNvSpPr txBox="1"/>
          <p:nvPr/>
        </p:nvSpPr>
        <p:spPr>
          <a:xfrm>
            <a:off x="655983" y="5996609"/>
            <a:ext cx="8295861" cy="307777"/>
          </a:xfrm>
          <a:prstGeom prst="rect">
            <a:avLst/>
          </a:prstGeom>
          <a:noFill/>
        </p:spPr>
        <p:txBody>
          <a:bodyPr wrap="square" rtlCol="0">
            <a:spAutoFit/>
          </a:bodyPr>
          <a:lstStyle/>
          <a:p>
            <a:r>
              <a:rPr lang="en-GB" sz="1400" b="1" dirty="0">
                <a:solidFill>
                  <a:schemeClr val="bg1"/>
                </a:solidFill>
                <a:hlinkClick r:id="rId3">
                  <a:extLst>
                    <a:ext uri="{A12FA001-AC4F-418D-AE19-62706E023703}">
                      <ahyp:hlinkClr xmlns:ahyp="http://schemas.microsoft.com/office/drawing/2018/hyperlinkcolor" val="tx"/>
                    </a:ext>
                  </a:extLst>
                </a:hlinkClick>
              </a:rPr>
              <a:t>*https://www.who.int/news-room/fact-sheets/detail/depression</a:t>
            </a:r>
            <a:endParaRPr lang="en-GB" sz="1400" b="1" dirty="0">
              <a:solidFill>
                <a:schemeClr val="bg1"/>
              </a:solidFill>
            </a:endParaRPr>
          </a:p>
        </p:txBody>
      </p:sp>
    </p:spTree>
    <p:extLst>
      <p:ext uri="{BB962C8B-B14F-4D97-AF65-F5344CB8AC3E}">
        <p14:creationId xmlns:p14="http://schemas.microsoft.com/office/powerpoint/2010/main" val="168448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8779" y="1187499"/>
            <a:ext cx="7920880" cy="646331"/>
          </a:xfrm>
          <a:prstGeom prst="rect">
            <a:avLst/>
          </a:prstGeom>
          <a:noFill/>
        </p:spPr>
        <p:txBody>
          <a:bodyPr wrap="square" rtlCol="0">
            <a:spAutoFit/>
          </a:bodyPr>
          <a:lstStyle/>
          <a:p>
            <a:pPr algn="ctr"/>
            <a:r>
              <a:rPr lang="en-GB" sz="3600" b="1" dirty="0">
                <a:solidFill>
                  <a:srgbClr val="FFFF00"/>
                </a:solidFill>
                <a:latin typeface="Arial" pitchFamily="34" charset="0"/>
                <a:cs typeface="Arial" pitchFamily="34" charset="0"/>
              </a:rPr>
              <a:t>Birth of Orthomolecular Psychiatry</a:t>
            </a:r>
          </a:p>
        </p:txBody>
      </p:sp>
      <p:pic>
        <p:nvPicPr>
          <p:cNvPr id="2051" name="Picture 3"/>
          <p:cNvPicPr>
            <a:picLocks noChangeAspect="1" noChangeArrowheads="1"/>
          </p:cNvPicPr>
          <p:nvPr/>
        </p:nvPicPr>
        <p:blipFill rotWithShape="1">
          <a:blip r:embed="rId2" cstate="print"/>
          <a:srcRect l="4789" t="8454" r="6054" b="5001"/>
          <a:stretch/>
        </p:blipFill>
        <p:spPr bwMode="auto">
          <a:xfrm>
            <a:off x="6086398" y="3199131"/>
            <a:ext cx="1242762" cy="1617194"/>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l="31100" t="5876" r="34880" b="35292"/>
          <a:stretch>
            <a:fillRect/>
          </a:stretch>
        </p:blipFill>
        <p:spPr bwMode="auto">
          <a:xfrm>
            <a:off x="3422373" y="3170080"/>
            <a:ext cx="1471394" cy="1634882"/>
          </a:xfrm>
          <a:prstGeom prst="rect">
            <a:avLst/>
          </a:prstGeom>
          <a:noFill/>
          <a:ln w="9525">
            <a:noFill/>
            <a:miter lim="800000"/>
            <a:headEnd/>
            <a:tailEnd/>
          </a:ln>
        </p:spPr>
      </p:pic>
      <p:pic>
        <p:nvPicPr>
          <p:cNvPr id="2054" name="Picture 6"/>
          <p:cNvPicPr>
            <a:picLocks noChangeAspect="1" noChangeArrowheads="1"/>
          </p:cNvPicPr>
          <p:nvPr/>
        </p:nvPicPr>
        <p:blipFill>
          <a:blip r:embed="rId4" cstate="print"/>
          <a:srcRect/>
          <a:stretch>
            <a:fillRect/>
          </a:stretch>
        </p:blipFill>
        <p:spPr bwMode="auto">
          <a:xfrm>
            <a:off x="7329160" y="3220786"/>
            <a:ext cx="1493023" cy="1584176"/>
          </a:xfrm>
          <a:prstGeom prst="rect">
            <a:avLst/>
          </a:prstGeom>
          <a:noFill/>
          <a:ln w="9525">
            <a:noFill/>
            <a:miter lim="800000"/>
            <a:headEnd/>
            <a:tailEnd/>
          </a:ln>
        </p:spPr>
      </p:pic>
      <p:pic>
        <p:nvPicPr>
          <p:cNvPr id="2055" name="Picture 7"/>
          <p:cNvPicPr>
            <a:picLocks noChangeAspect="1" noChangeArrowheads="1"/>
          </p:cNvPicPr>
          <p:nvPr/>
        </p:nvPicPr>
        <p:blipFill>
          <a:blip r:embed="rId5" cstate="print"/>
          <a:srcRect l="25437" r="17250"/>
          <a:stretch>
            <a:fillRect/>
          </a:stretch>
        </p:blipFill>
        <p:spPr bwMode="auto">
          <a:xfrm>
            <a:off x="1991545" y="3179411"/>
            <a:ext cx="1386543" cy="1589534"/>
          </a:xfrm>
          <a:prstGeom prst="rect">
            <a:avLst/>
          </a:prstGeom>
          <a:noFill/>
          <a:ln w="9525">
            <a:noFill/>
            <a:miter lim="800000"/>
            <a:headEnd/>
            <a:tailEnd/>
          </a:ln>
        </p:spPr>
      </p:pic>
      <p:pic>
        <p:nvPicPr>
          <p:cNvPr id="2056" name="Picture 8"/>
          <p:cNvPicPr>
            <a:picLocks noChangeAspect="1" noChangeArrowheads="1"/>
          </p:cNvPicPr>
          <p:nvPr/>
        </p:nvPicPr>
        <p:blipFill>
          <a:blip r:embed="rId6" cstate="print"/>
          <a:srcRect l="64766" r="4585" b="60336"/>
          <a:stretch>
            <a:fillRect/>
          </a:stretch>
        </p:blipFill>
        <p:spPr bwMode="auto">
          <a:xfrm>
            <a:off x="4871864" y="3179412"/>
            <a:ext cx="1224136" cy="1612169"/>
          </a:xfrm>
          <a:prstGeom prst="rect">
            <a:avLst/>
          </a:prstGeom>
          <a:noFill/>
          <a:ln w="9525">
            <a:noFill/>
            <a:miter lim="800000"/>
            <a:headEnd/>
            <a:tailEnd/>
          </a:ln>
        </p:spPr>
      </p:pic>
      <p:pic>
        <p:nvPicPr>
          <p:cNvPr id="2057" name="Picture 9"/>
          <p:cNvPicPr>
            <a:picLocks noChangeAspect="1" noChangeArrowheads="1"/>
          </p:cNvPicPr>
          <p:nvPr/>
        </p:nvPicPr>
        <p:blipFill>
          <a:blip r:embed="rId7" cstate="print"/>
          <a:srcRect l="27216" t="8001" r="20716" b="23120"/>
          <a:stretch>
            <a:fillRect/>
          </a:stretch>
        </p:blipFill>
        <p:spPr bwMode="auto">
          <a:xfrm>
            <a:off x="8804311" y="3179411"/>
            <a:ext cx="1368152" cy="1628870"/>
          </a:xfrm>
          <a:prstGeom prst="rect">
            <a:avLst/>
          </a:prstGeom>
          <a:noFill/>
          <a:ln w="9525">
            <a:noFill/>
            <a:miter lim="800000"/>
            <a:headEnd/>
            <a:tailEnd/>
          </a:ln>
        </p:spPr>
      </p:pic>
      <p:sp>
        <p:nvSpPr>
          <p:cNvPr id="3" name="TextBox 2">
            <a:extLst>
              <a:ext uri="{FF2B5EF4-FFF2-40B4-BE49-F238E27FC236}">
                <a16:creationId xmlns:a16="http://schemas.microsoft.com/office/drawing/2014/main" id="{A7E47B2B-A4F2-448D-96D1-121BD46A5983}"/>
              </a:ext>
            </a:extLst>
          </p:cNvPr>
          <p:cNvSpPr txBox="1"/>
          <p:nvPr/>
        </p:nvSpPr>
        <p:spPr>
          <a:xfrm>
            <a:off x="1991545" y="4899152"/>
            <a:ext cx="8311160" cy="276999"/>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Abram Hoffer         Humphrey Osmond  John Smythies   David Hawkins      Linus Pauling             Bruce Ames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5A17C5-C8D1-4894-952C-2BD4D686B603}"/>
              </a:ext>
            </a:extLst>
          </p:cNvPr>
          <p:cNvSpPr txBox="1"/>
          <p:nvPr/>
        </p:nvSpPr>
        <p:spPr>
          <a:xfrm>
            <a:off x="655983" y="612843"/>
            <a:ext cx="6453809" cy="5632311"/>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Richard </a:t>
            </a:r>
            <a:r>
              <a:rPr lang="en-GB" sz="3600" b="1" dirty="0" err="1">
                <a:solidFill>
                  <a:srgbClr val="FFFF00"/>
                </a:solidFill>
                <a:latin typeface="Arial" panose="020B0604020202020204" pitchFamily="34" charset="0"/>
                <a:cs typeface="Arial" panose="020B0604020202020204" pitchFamily="34" charset="0"/>
              </a:rPr>
              <a:t>Mackarness</a:t>
            </a:r>
            <a:r>
              <a:rPr lang="en-GB" sz="3600" b="1" dirty="0">
                <a:solidFill>
                  <a:srgbClr val="FFFF00"/>
                </a:solidFill>
                <a:latin typeface="Arial" panose="020B0604020202020204" pitchFamily="34" charset="0"/>
                <a:cs typeface="Arial" panose="020B0604020202020204" pitchFamily="34" charset="0"/>
              </a:rPr>
              <a:t>              </a:t>
            </a:r>
            <a:r>
              <a:rPr lang="en-GB" b="1" dirty="0">
                <a:solidFill>
                  <a:schemeClr val="bg1"/>
                </a:solidFill>
                <a:latin typeface="Arial" panose="020B0604020202020204" pitchFamily="34" charset="0"/>
                <a:cs typeface="Arial" panose="020B0604020202020204" pitchFamily="34" charset="0"/>
              </a:rPr>
              <a:t>received his medical education from the Westminster Teaching Hospital. He later left general practice to become an assistant psychiatrist at </a:t>
            </a:r>
            <a:r>
              <a:rPr lang="en-GB" b="1" dirty="0">
                <a:solidFill>
                  <a:schemeClr val="bg1"/>
                </a:solidFill>
                <a:latin typeface="Arial" panose="020B0604020202020204" pitchFamily="34" charset="0"/>
                <a:cs typeface="Arial" panose="020B0604020202020204" pitchFamily="34" charset="0"/>
                <a:hlinkClick r:id="rId2" tooltip="Park Prewett Hospital">
                  <a:extLst>
                    <a:ext uri="{A12FA001-AC4F-418D-AE19-62706E023703}">
                      <ahyp:hlinkClr xmlns:ahyp="http://schemas.microsoft.com/office/drawing/2018/hyperlinkcolor" val="tx"/>
                    </a:ext>
                  </a:extLst>
                </a:hlinkClick>
              </a:rPr>
              <a:t>Park </a:t>
            </a:r>
            <a:r>
              <a:rPr lang="en-GB" b="1" dirty="0" err="1">
                <a:solidFill>
                  <a:schemeClr val="bg1"/>
                </a:solidFill>
                <a:latin typeface="Arial" panose="020B0604020202020204" pitchFamily="34" charset="0"/>
                <a:cs typeface="Arial" panose="020B0604020202020204" pitchFamily="34" charset="0"/>
                <a:hlinkClick r:id="rId2" tooltip="Park Prewett Hospital">
                  <a:extLst>
                    <a:ext uri="{A12FA001-AC4F-418D-AE19-62706E023703}">
                      <ahyp:hlinkClr xmlns:ahyp="http://schemas.microsoft.com/office/drawing/2018/hyperlinkcolor" val="tx"/>
                    </a:ext>
                  </a:extLst>
                </a:hlinkClick>
              </a:rPr>
              <a:t>Prewett</a:t>
            </a:r>
            <a:r>
              <a:rPr lang="en-GB" b="1" dirty="0">
                <a:solidFill>
                  <a:schemeClr val="bg1"/>
                </a:solidFill>
                <a:latin typeface="Arial" panose="020B0604020202020204" pitchFamily="34" charset="0"/>
                <a:cs typeface="Arial" panose="020B0604020202020204" pitchFamily="34" charset="0"/>
                <a:hlinkClick r:id="rId2" tooltip="Park Prewett Hospital">
                  <a:extLst>
                    <a:ext uri="{A12FA001-AC4F-418D-AE19-62706E023703}">
                      <ahyp:hlinkClr xmlns:ahyp="http://schemas.microsoft.com/office/drawing/2018/hyperlinkcolor" val="tx"/>
                    </a:ext>
                  </a:extLst>
                </a:hlinkClick>
              </a:rPr>
              <a:t> Hospital</a:t>
            </a:r>
            <a:r>
              <a:rPr lang="en-GB" b="1" dirty="0">
                <a:solidFill>
                  <a:schemeClr val="bg1"/>
                </a:solidFill>
                <a:latin typeface="Arial" panose="020B0604020202020204" pitchFamily="34" charset="0"/>
                <a:cs typeface="Arial" panose="020B0604020202020204" pitchFamily="34" charset="0"/>
              </a:rPr>
              <a:t>, Basingstoke (1965-1981).</a:t>
            </a:r>
            <a:r>
              <a:rPr lang="en-GB" b="1" baseline="30000" dirty="0">
                <a:solidFill>
                  <a:schemeClr val="bg1"/>
                </a:solidFill>
                <a:latin typeface="Arial" panose="020B0604020202020204" pitchFamily="34" charset="0"/>
                <a:cs typeface="Arial" panose="020B0604020202020204" pitchFamily="34" charset="0"/>
              </a:rPr>
              <a:t> </a:t>
            </a:r>
            <a:r>
              <a:rPr lang="en-GB" b="1" dirty="0" err="1">
                <a:solidFill>
                  <a:schemeClr val="bg1"/>
                </a:solidFill>
                <a:latin typeface="Arial" panose="020B0604020202020204" pitchFamily="34" charset="0"/>
                <a:cs typeface="Arial" panose="020B0604020202020204" pitchFamily="34" charset="0"/>
              </a:rPr>
              <a:t>Mackarness</a:t>
            </a:r>
            <a:r>
              <a:rPr lang="en-GB" b="1" dirty="0">
                <a:solidFill>
                  <a:schemeClr val="bg1"/>
                </a:solidFill>
                <a:latin typeface="Arial" panose="020B0604020202020204" pitchFamily="34" charset="0"/>
                <a:cs typeface="Arial" panose="020B0604020202020204" pitchFamily="34" charset="0"/>
              </a:rPr>
              <a:t> was influenced by the research of </a:t>
            </a:r>
            <a:r>
              <a:rPr lang="en-GB" b="1" dirty="0">
                <a:solidFill>
                  <a:schemeClr val="bg1"/>
                </a:solidFill>
                <a:latin typeface="Arial" panose="020B0604020202020204" pitchFamily="34" charset="0"/>
                <a:cs typeface="Arial" panose="020B0604020202020204" pitchFamily="34" charset="0"/>
                <a:hlinkClick r:id="rId3" tooltip="Theron Randolph">
                  <a:extLst>
                    <a:ext uri="{A12FA001-AC4F-418D-AE19-62706E023703}">
                      <ahyp:hlinkClr xmlns:ahyp="http://schemas.microsoft.com/office/drawing/2018/hyperlinkcolor" val="tx"/>
                    </a:ext>
                  </a:extLst>
                </a:hlinkClick>
              </a:rPr>
              <a:t>Theron Randolph</a:t>
            </a:r>
            <a:r>
              <a:rPr lang="en-GB" b="1" dirty="0">
                <a:solidFill>
                  <a:schemeClr val="bg1"/>
                </a:solidFill>
                <a:latin typeface="Arial" panose="020B0604020202020204" pitchFamily="34" charset="0"/>
                <a:cs typeface="Arial" panose="020B0604020202020204" pitchFamily="34" charset="0"/>
              </a:rPr>
              <a:t> on food allergies.</a:t>
            </a:r>
            <a:r>
              <a:rPr lang="en-GB" b="1" baseline="30000" dirty="0">
                <a:solidFill>
                  <a:schemeClr val="bg1"/>
                </a:solidFill>
                <a:latin typeface="Arial" panose="020B0604020202020204" pitchFamily="34" charset="0"/>
                <a:cs typeface="Arial" panose="020B0604020202020204" pitchFamily="34" charset="0"/>
              </a:rPr>
              <a:t> </a:t>
            </a:r>
            <a:r>
              <a:rPr lang="en-GB" b="1" dirty="0">
                <a:solidFill>
                  <a:schemeClr val="bg1"/>
                </a:solidFill>
                <a:latin typeface="Arial" panose="020B0604020202020204" pitchFamily="34" charset="0"/>
                <a:cs typeface="Arial" panose="020B0604020202020204" pitchFamily="34" charset="0"/>
              </a:rPr>
              <a:t>He developed a controversial environmental approach to psychiatric disease.</a:t>
            </a:r>
            <a:r>
              <a:rPr lang="en-GB" b="1" baseline="30000" dirty="0">
                <a:solidFill>
                  <a:schemeClr val="bg1"/>
                </a:solidFill>
                <a:latin typeface="Arial" panose="020B0604020202020204" pitchFamily="34" charset="0"/>
                <a:cs typeface="Arial" panose="020B0604020202020204" pitchFamily="34" charset="0"/>
              </a:rPr>
              <a:t>*</a:t>
            </a:r>
            <a:r>
              <a:rPr lang="en-GB" b="1" dirty="0">
                <a:solidFill>
                  <a:schemeClr val="bg1"/>
                </a:solidFill>
                <a:latin typeface="Arial" panose="020B0604020202020204" pitchFamily="34" charset="0"/>
                <a:cs typeface="Arial" panose="020B0604020202020204" pitchFamily="34" charset="0"/>
              </a:rPr>
              <a:t> His ideas were not accepted by the medical community.</a:t>
            </a:r>
          </a:p>
          <a:p>
            <a:r>
              <a:rPr lang="en-GB" b="1" dirty="0" err="1">
                <a:solidFill>
                  <a:schemeClr val="bg1"/>
                </a:solidFill>
                <a:latin typeface="Arial" panose="020B0604020202020204" pitchFamily="34" charset="0"/>
                <a:cs typeface="Arial" panose="020B0604020202020204" pitchFamily="34" charset="0"/>
              </a:rPr>
              <a:t>Mackarness</a:t>
            </a:r>
            <a:r>
              <a:rPr lang="en-GB" b="1" dirty="0">
                <a:solidFill>
                  <a:schemeClr val="bg1"/>
                </a:solidFill>
                <a:latin typeface="Arial" panose="020B0604020202020204" pitchFamily="34" charset="0"/>
                <a:cs typeface="Arial" panose="020B0604020202020204" pitchFamily="34" charset="0"/>
              </a:rPr>
              <a:t> was a founding member of the Clinical Ecology Group, which later became the British Society for Allergy and Environmental Medicine.</a:t>
            </a:r>
            <a:r>
              <a:rPr lang="en-GB" b="1" baseline="30000" dirty="0">
                <a:solidFill>
                  <a:schemeClr val="bg1"/>
                </a:solidFill>
                <a:latin typeface="Arial" panose="020B0604020202020204" pitchFamily="34" charset="0"/>
                <a:cs typeface="Arial" panose="020B0604020202020204" pitchFamily="34" charset="0"/>
              </a:rPr>
              <a:t> </a:t>
            </a:r>
            <a:r>
              <a:rPr lang="en-GB" b="1" dirty="0">
                <a:solidFill>
                  <a:schemeClr val="bg1"/>
                </a:solidFill>
                <a:latin typeface="Arial" panose="020B0604020202020204" pitchFamily="34" charset="0"/>
                <a:cs typeface="Arial" panose="020B0604020202020204" pitchFamily="34" charset="0"/>
              </a:rPr>
              <a:t>He also founded the Chemical Victims Association.</a:t>
            </a:r>
            <a:r>
              <a:rPr lang="en-GB" b="1" baseline="30000" dirty="0">
                <a:solidFill>
                  <a:schemeClr val="bg1"/>
                </a:solidFill>
                <a:latin typeface="Arial" panose="020B0604020202020204" pitchFamily="34" charset="0"/>
                <a:cs typeface="Arial" panose="020B0604020202020204" pitchFamily="34" charset="0"/>
              </a:rPr>
              <a:t> </a:t>
            </a:r>
            <a:r>
              <a:rPr lang="en-GB" b="1" dirty="0" err="1">
                <a:solidFill>
                  <a:schemeClr val="bg1"/>
                </a:solidFill>
                <a:latin typeface="Arial" panose="020B0604020202020204" pitchFamily="34" charset="0"/>
                <a:cs typeface="Arial" panose="020B0604020202020204" pitchFamily="34" charset="0"/>
              </a:rPr>
              <a:t>Mackarness</a:t>
            </a:r>
            <a:r>
              <a:rPr lang="en-GB" b="1" dirty="0">
                <a:solidFill>
                  <a:schemeClr val="bg1"/>
                </a:solidFill>
                <a:latin typeface="Arial" panose="020B0604020202020204" pitchFamily="34" charset="0"/>
                <a:cs typeface="Arial" panose="020B0604020202020204" pitchFamily="34" charset="0"/>
              </a:rPr>
              <a:t> stated he was allergic to eggs and coffee so removed them from his diet.</a:t>
            </a:r>
            <a:r>
              <a:rPr lang="en-GB" b="1" baseline="30000" dirty="0">
                <a:solidFill>
                  <a:schemeClr val="bg1"/>
                </a:solidFill>
                <a:latin typeface="Arial" panose="020B0604020202020204" pitchFamily="34" charset="0"/>
                <a:cs typeface="Arial" panose="020B0604020202020204" pitchFamily="34" charset="0"/>
              </a:rPr>
              <a:t> </a:t>
            </a:r>
            <a:r>
              <a:rPr lang="en-GB" b="1" dirty="0">
                <a:solidFill>
                  <a:schemeClr val="bg1"/>
                </a:solidFill>
                <a:latin typeface="Arial" panose="020B0604020202020204" pitchFamily="34" charset="0"/>
                <a:cs typeface="Arial" panose="020B0604020202020204" pitchFamily="34" charset="0"/>
              </a:rPr>
              <a:t>He avoided everything made from flour and processed sugar. </a:t>
            </a:r>
            <a:r>
              <a:rPr lang="en-GB" b="1" dirty="0" err="1">
                <a:solidFill>
                  <a:schemeClr val="bg1"/>
                </a:solidFill>
                <a:latin typeface="Arial" panose="020B0604020202020204" pitchFamily="34" charset="0"/>
                <a:cs typeface="Arial" panose="020B0604020202020204" pitchFamily="34" charset="0"/>
              </a:rPr>
              <a:t>Mackarness</a:t>
            </a:r>
            <a:r>
              <a:rPr lang="en-GB" b="1" dirty="0">
                <a:solidFill>
                  <a:schemeClr val="bg1"/>
                </a:solidFill>
                <a:latin typeface="Arial" panose="020B0604020202020204" pitchFamily="34" charset="0"/>
                <a:cs typeface="Arial" panose="020B0604020202020204" pitchFamily="34" charset="0"/>
              </a:rPr>
              <a:t> believed that hidden food allergies from "wrong foods" such as sugar cause violent behaviour.</a:t>
            </a:r>
          </a:p>
          <a:p>
            <a:endParaRPr lang="en-GB" dirty="0"/>
          </a:p>
        </p:txBody>
      </p:sp>
      <p:sp>
        <p:nvSpPr>
          <p:cNvPr id="3" name="TextBox 2">
            <a:extLst>
              <a:ext uri="{FF2B5EF4-FFF2-40B4-BE49-F238E27FC236}">
                <a16:creationId xmlns:a16="http://schemas.microsoft.com/office/drawing/2014/main" id="{E348AE33-CE9B-40C1-9E37-7EF79AB32A40}"/>
              </a:ext>
            </a:extLst>
          </p:cNvPr>
          <p:cNvSpPr txBox="1"/>
          <p:nvPr/>
        </p:nvSpPr>
        <p:spPr>
          <a:xfrm>
            <a:off x="669835" y="5906600"/>
            <a:ext cx="9289774" cy="338554"/>
          </a:xfrm>
          <a:prstGeom prst="rect">
            <a:avLst/>
          </a:prstGeom>
          <a:no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t>
            </a:r>
            <a:r>
              <a:rPr lang="en-GB" sz="1400" b="1" dirty="0">
                <a:solidFill>
                  <a:schemeClr val="bg1"/>
                </a:solidFill>
                <a:latin typeface="Arial" panose="020B0604020202020204" pitchFamily="34" charset="0"/>
                <a:cs typeface="Arial" panose="020B0604020202020204" pitchFamily="34" charset="0"/>
              </a:rPr>
              <a:t>Finn, Ronald. (1996). </a:t>
            </a:r>
            <a:r>
              <a:rPr lang="en-GB" sz="1400" b="1" i="1" dirty="0">
                <a:solidFill>
                  <a:schemeClr val="bg1"/>
                </a:solidFill>
                <a:latin typeface="Arial" panose="020B0604020202020204" pitchFamily="34" charset="0"/>
                <a:cs typeface="Arial" panose="020B0604020202020204" pitchFamily="34" charset="0"/>
              </a:rPr>
              <a:t>Richard </a:t>
            </a:r>
            <a:r>
              <a:rPr lang="en-GB" sz="1400" b="1" i="1" dirty="0" err="1">
                <a:solidFill>
                  <a:schemeClr val="bg1"/>
                </a:solidFill>
                <a:latin typeface="Arial" panose="020B0604020202020204" pitchFamily="34" charset="0"/>
                <a:cs typeface="Arial" panose="020B0604020202020204" pitchFamily="34" charset="0"/>
              </a:rPr>
              <a:t>MacKarness</a:t>
            </a:r>
            <a:r>
              <a:rPr lang="en-GB" sz="1400" b="1" dirty="0">
                <a:solidFill>
                  <a:schemeClr val="bg1"/>
                </a:solidFill>
                <a:latin typeface="Arial" panose="020B0604020202020204" pitchFamily="34" charset="0"/>
                <a:cs typeface="Arial" panose="020B0604020202020204" pitchFamily="34" charset="0"/>
              </a:rPr>
              <a:t>. </a:t>
            </a:r>
            <a:r>
              <a:rPr lang="en-GB" sz="1400" b="1" i="1" dirty="0">
                <a:solidFill>
                  <a:schemeClr val="bg1"/>
                </a:solidFill>
                <a:latin typeface="Arial" panose="020B0604020202020204" pitchFamily="34" charset="0"/>
                <a:cs typeface="Arial" panose="020B0604020202020204" pitchFamily="34" charset="0"/>
                <a:hlinkClick r:id="rId4" tooltip="British Medical Journal">
                  <a:extLst>
                    <a:ext uri="{A12FA001-AC4F-418D-AE19-62706E023703}">
                      <ahyp:hlinkClr xmlns:ahyp="http://schemas.microsoft.com/office/drawing/2018/hyperlinkcolor" val="tx"/>
                    </a:ext>
                  </a:extLst>
                </a:hlinkClick>
              </a:rPr>
              <a:t>British Medical Journal</a:t>
            </a:r>
            <a:r>
              <a:rPr lang="en-GB" sz="1400" b="1" dirty="0">
                <a:solidFill>
                  <a:schemeClr val="bg1"/>
                </a:solidFill>
                <a:latin typeface="Arial" panose="020B0604020202020204" pitchFamily="34" charset="0"/>
                <a:cs typeface="Arial" panose="020B0604020202020204" pitchFamily="34" charset="0"/>
              </a:rPr>
              <a:t>312 (7045): 1534.</a:t>
            </a:r>
          </a:p>
        </p:txBody>
      </p:sp>
      <p:pic>
        <p:nvPicPr>
          <p:cNvPr id="5" name="Picture 4">
            <a:extLst>
              <a:ext uri="{FF2B5EF4-FFF2-40B4-BE49-F238E27FC236}">
                <a16:creationId xmlns:a16="http://schemas.microsoft.com/office/drawing/2014/main" id="{7FF76508-1065-422A-BDEA-0724E3F06340}"/>
              </a:ext>
            </a:extLst>
          </p:cNvPr>
          <p:cNvPicPr>
            <a:picLocks noChangeAspect="1"/>
          </p:cNvPicPr>
          <p:nvPr/>
        </p:nvPicPr>
        <p:blipFill>
          <a:blip r:embed="rId5"/>
          <a:stretch>
            <a:fillRect/>
          </a:stretch>
        </p:blipFill>
        <p:spPr>
          <a:xfrm>
            <a:off x="8110330" y="657857"/>
            <a:ext cx="3698559" cy="5542285"/>
          </a:xfrm>
          <a:prstGeom prst="rect">
            <a:avLst/>
          </a:prstGeom>
        </p:spPr>
      </p:pic>
      <p:pic>
        <p:nvPicPr>
          <p:cNvPr id="4" name="Picture 3">
            <a:extLst>
              <a:ext uri="{FF2B5EF4-FFF2-40B4-BE49-F238E27FC236}">
                <a16:creationId xmlns:a16="http://schemas.microsoft.com/office/drawing/2014/main" id="{E034CB49-3016-46B9-A698-8ABA3FB12096}"/>
              </a:ext>
            </a:extLst>
          </p:cNvPr>
          <p:cNvPicPr>
            <a:picLocks noChangeAspect="1"/>
          </p:cNvPicPr>
          <p:nvPr/>
        </p:nvPicPr>
        <p:blipFill>
          <a:blip r:embed="rId6"/>
          <a:stretch>
            <a:fillRect/>
          </a:stretch>
        </p:blipFill>
        <p:spPr>
          <a:xfrm>
            <a:off x="11180444" y="5416619"/>
            <a:ext cx="605127" cy="756409"/>
          </a:xfrm>
          <a:prstGeom prst="rect">
            <a:avLst/>
          </a:prstGeom>
        </p:spPr>
      </p:pic>
    </p:spTree>
    <p:extLst>
      <p:ext uri="{BB962C8B-B14F-4D97-AF65-F5344CB8AC3E}">
        <p14:creationId xmlns:p14="http://schemas.microsoft.com/office/powerpoint/2010/main" val="135557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082346-3F2B-4296-940A-5DE996CDBF26}"/>
              </a:ext>
            </a:extLst>
          </p:cNvPr>
          <p:cNvSpPr txBox="1"/>
          <p:nvPr/>
        </p:nvSpPr>
        <p:spPr>
          <a:xfrm>
            <a:off x="708991" y="808382"/>
            <a:ext cx="8017565" cy="5632311"/>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Pauling wrote: </a:t>
            </a:r>
            <a:r>
              <a:rPr lang="en-GB" sz="3600" b="1" dirty="0">
                <a:solidFill>
                  <a:schemeClr val="bg1"/>
                </a:solidFill>
                <a:latin typeface="Arial" panose="020B0604020202020204" pitchFamily="34" charset="0"/>
                <a:cs typeface="Arial" panose="020B0604020202020204" pitchFamily="34" charset="0"/>
              </a:rPr>
              <a:t>“The functioning of the brain is affected by the molecular concentrations of many substances that are normally present in the brain. The optimum concentrations of these substances for an individual may differ greatly from the concentrations provided by his normal diet and genetic machinery.”*  </a:t>
            </a:r>
            <a:endParaRPr lang="en-GB" sz="3600" dirty="0">
              <a:solidFill>
                <a:schemeClr val="bg1"/>
              </a:solidFill>
              <a:latin typeface="Arial" panose="020B0604020202020204" pitchFamily="34" charset="0"/>
              <a:cs typeface="Arial" panose="020B0604020202020204" pitchFamily="34" charset="0"/>
            </a:endParaRPr>
          </a:p>
        </p:txBody>
      </p:sp>
      <p:pic>
        <p:nvPicPr>
          <p:cNvPr id="3" name="Picture 6">
            <a:extLst>
              <a:ext uri="{FF2B5EF4-FFF2-40B4-BE49-F238E27FC236}">
                <a16:creationId xmlns:a16="http://schemas.microsoft.com/office/drawing/2014/main" id="{02BC3B42-36DA-4B9D-A941-3D2642105B47}"/>
              </a:ext>
            </a:extLst>
          </p:cNvPr>
          <p:cNvPicPr>
            <a:picLocks noChangeAspect="1" noChangeArrowheads="1"/>
          </p:cNvPicPr>
          <p:nvPr/>
        </p:nvPicPr>
        <p:blipFill>
          <a:blip r:embed="rId2" cstate="print"/>
          <a:srcRect/>
          <a:stretch>
            <a:fillRect/>
          </a:stretch>
        </p:blipFill>
        <p:spPr bwMode="auto">
          <a:xfrm>
            <a:off x="8832396" y="1716669"/>
            <a:ext cx="2872136" cy="3047487"/>
          </a:xfrm>
          <a:prstGeom prst="rect">
            <a:avLst/>
          </a:prstGeom>
          <a:noFill/>
          <a:ln w="9525">
            <a:noFill/>
            <a:miter lim="800000"/>
            <a:headEnd/>
            <a:tailEnd/>
          </a:ln>
        </p:spPr>
      </p:pic>
      <p:sp>
        <p:nvSpPr>
          <p:cNvPr id="4" name="TextBox 3">
            <a:extLst>
              <a:ext uri="{FF2B5EF4-FFF2-40B4-BE49-F238E27FC236}">
                <a16:creationId xmlns:a16="http://schemas.microsoft.com/office/drawing/2014/main" id="{5A444A7E-7765-44A8-844A-4735F637C40B}"/>
              </a:ext>
            </a:extLst>
          </p:cNvPr>
          <p:cNvSpPr txBox="1"/>
          <p:nvPr/>
        </p:nvSpPr>
        <p:spPr>
          <a:xfrm>
            <a:off x="8832396" y="5002695"/>
            <a:ext cx="3352800" cy="1384995"/>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*Pauling L. Orthomolecular psychiatry. Varying the concentrations of substances normally present in the human body may control mental disease. </a:t>
            </a:r>
            <a:r>
              <a:rPr lang="en-GB" sz="1400" b="1" i="1" dirty="0">
                <a:solidFill>
                  <a:schemeClr val="bg1"/>
                </a:solidFill>
                <a:latin typeface="Arial" panose="020B0604020202020204" pitchFamily="34" charset="0"/>
                <a:cs typeface="Arial" panose="020B0604020202020204" pitchFamily="34" charset="0"/>
              </a:rPr>
              <a:t>Science</a:t>
            </a:r>
            <a:r>
              <a:rPr lang="en-GB" sz="1400" b="1" dirty="0">
                <a:solidFill>
                  <a:schemeClr val="bg1"/>
                </a:solidFill>
                <a:latin typeface="Arial" panose="020B0604020202020204" pitchFamily="34" charset="0"/>
                <a:cs typeface="Arial" panose="020B0604020202020204" pitchFamily="34" charset="0"/>
              </a:rPr>
              <a:t>. 1968;160(825):265-271.</a:t>
            </a:r>
            <a:endParaRPr lang="en-GB"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716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56064A-3A65-455B-95C2-1BB1A5F42B20}"/>
              </a:ext>
            </a:extLst>
          </p:cNvPr>
          <p:cNvSpPr txBox="1"/>
          <p:nvPr/>
        </p:nvSpPr>
        <p:spPr>
          <a:xfrm>
            <a:off x="490330" y="671691"/>
            <a:ext cx="7348331" cy="6186309"/>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Roger Williams </a:t>
            </a:r>
            <a:r>
              <a:rPr lang="en-GB" sz="3600" b="1" dirty="0">
                <a:solidFill>
                  <a:schemeClr val="bg1"/>
                </a:solidFill>
                <a:latin typeface="Arial" panose="020B0604020202020204" pitchFamily="34" charset="0"/>
                <a:cs typeface="Arial" panose="020B0604020202020204" pitchFamily="34" charset="0"/>
              </a:rPr>
              <a:t>spoke about in the 1940s and 1950s. “Biochemical and genetic arguments support the idea that orthomolecular therapy, the provision for the individual person of the optimal concentrations of important normal constituents of the brain, may be the preferred treatment for many mentally ill patients. </a:t>
            </a:r>
            <a:endParaRPr lang="en-GB" dirty="0"/>
          </a:p>
        </p:txBody>
      </p:sp>
      <p:pic>
        <p:nvPicPr>
          <p:cNvPr id="3" name="Picture 2">
            <a:extLst>
              <a:ext uri="{FF2B5EF4-FFF2-40B4-BE49-F238E27FC236}">
                <a16:creationId xmlns:a16="http://schemas.microsoft.com/office/drawing/2014/main" id="{12FE66AA-B1B1-47E2-9F16-4746078531C6}"/>
              </a:ext>
            </a:extLst>
          </p:cNvPr>
          <p:cNvPicPr>
            <a:picLocks noChangeAspect="1"/>
          </p:cNvPicPr>
          <p:nvPr/>
        </p:nvPicPr>
        <p:blipFill>
          <a:blip r:embed="rId2"/>
          <a:stretch>
            <a:fillRect/>
          </a:stretch>
        </p:blipFill>
        <p:spPr>
          <a:xfrm>
            <a:off x="7963975" y="907774"/>
            <a:ext cx="3420859" cy="5174974"/>
          </a:xfrm>
          <a:prstGeom prst="rect">
            <a:avLst/>
          </a:prstGeom>
        </p:spPr>
      </p:pic>
    </p:spTree>
    <p:extLst>
      <p:ext uri="{BB962C8B-B14F-4D97-AF65-F5344CB8AC3E}">
        <p14:creationId xmlns:p14="http://schemas.microsoft.com/office/powerpoint/2010/main" val="371244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56064A-3A65-455B-95C2-1BB1A5F42B20}"/>
              </a:ext>
            </a:extLst>
          </p:cNvPr>
          <p:cNvSpPr txBox="1"/>
          <p:nvPr/>
        </p:nvSpPr>
        <p:spPr>
          <a:xfrm>
            <a:off x="807166" y="1715849"/>
            <a:ext cx="5705061" cy="3139321"/>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Mental symptoms of avitaminosis sometimes are observed long before any physical symptoms appear.”</a:t>
            </a:r>
          </a:p>
          <a:p>
            <a:endParaRPr lang="en-GB" dirty="0"/>
          </a:p>
        </p:txBody>
      </p:sp>
      <p:pic>
        <p:nvPicPr>
          <p:cNvPr id="4" name="Picture 3">
            <a:extLst>
              <a:ext uri="{FF2B5EF4-FFF2-40B4-BE49-F238E27FC236}">
                <a16:creationId xmlns:a16="http://schemas.microsoft.com/office/drawing/2014/main" id="{FEA90748-1347-4665-A3AE-8C12E9C7A1CF}"/>
              </a:ext>
            </a:extLst>
          </p:cNvPr>
          <p:cNvPicPr>
            <a:picLocks noChangeAspect="1"/>
          </p:cNvPicPr>
          <p:nvPr/>
        </p:nvPicPr>
        <p:blipFill>
          <a:blip r:embed="rId2"/>
          <a:stretch>
            <a:fillRect/>
          </a:stretch>
        </p:blipFill>
        <p:spPr>
          <a:xfrm>
            <a:off x="7963975" y="907774"/>
            <a:ext cx="3420859" cy="5174974"/>
          </a:xfrm>
          <a:prstGeom prst="rect">
            <a:avLst/>
          </a:prstGeom>
        </p:spPr>
      </p:pic>
      <p:sp>
        <p:nvSpPr>
          <p:cNvPr id="5" name="TextBox 4">
            <a:extLst>
              <a:ext uri="{FF2B5EF4-FFF2-40B4-BE49-F238E27FC236}">
                <a16:creationId xmlns:a16="http://schemas.microsoft.com/office/drawing/2014/main" id="{A32FA191-BEAE-40D1-914A-0BFF36540F7A}"/>
              </a:ext>
            </a:extLst>
          </p:cNvPr>
          <p:cNvSpPr txBox="1"/>
          <p:nvPr/>
        </p:nvSpPr>
        <p:spPr>
          <a:xfrm>
            <a:off x="864781" y="5309191"/>
            <a:ext cx="5677786" cy="923330"/>
          </a:xfrm>
          <a:prstGeom prst="rect">
            <a:avLst/>
          </a:prstGeom>
          <a:noFill/>
        </p:spPr>
        <p:txBody>
          <a:bodyPr wrap="square" rtlCol="0">
            <a:spAutoFit/>
          </a:bodyPr>
          <a:lstStyle/>
          <a:p>
            <a:r>
              <a:rPr lang="en-GB" b="1" dirty="0">
                <a:solidFill>
                  <a:schemeClr val="bg1"/>
                </a:solidFill>
              </a:rPr>
              <a:t>Biochemical Individuality: The Basis for the </a:t>
            </a:r>
            <a:r>
              <a:rPr lang="en-GB" b="1" dirty="0" err="1">
                <a:solidFill>
                  <a:schemeClr val="bg1"/>
                </a:solidFill>
              </a:rPr>
              <a:t>Genetotrophic</a:t>
            </a:r>
            <a:r>
              <a:rPr lang="en-GB" b="1" dirty="0">
                <a:solidFill>
                  <a:schemeClr val="bg1"/>
                </a:solidFill>
              </a:rPr>
              <a:t> Concept</a:t>
            </a:r>
            <a:br>
              <a:rPr lang="en-GB" dirty="0">
                <a:solidFill>
                  <a:schemeClr val="bg1"/>
                </a:solidFill>
              </a:rPr>
            </a:br>
            <a:r>
              <a:rPr lang="en-GB" dirty="0">
                <a:solidFill>
                  <a:schemeClr val="bg1"/>
                </a:solidFill>
              </a:rPr>
              <a:t>1956, 1963 (softcover), John Wiley &amp; Sons</a:t>
            </a:r>
          </a:p>
        </p:txBody>
      </p:sp>
    </p:spTree>
    <p:extLst>
      <p:ext uri="{BB962C8B-B14F-4D97-AF65-F5344CB8AC3E}">
        <p14:creationId xmlns:p14="http://schemas.microsoft.com/office/powerpoint/2010/main" val="177888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CF4842-7C25-4863-8946-1DA000C9FC5A}"/>
              </a:ext>
            </a:extLst>
          </p:cNvPr>
          <p:cNvSpPr txBox="1"/>
          <p:nvPr/>
        </p:nvSpPr>
        <p:spPr>
          <a:xfrm>
            <a:off x="722243" y="1146313"/>
            <a:ext cx="6175513" cy="5078313"/>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It has been said that neuropsychological effects are some of the first signs of </a:t>
            </a:r>
            <a:r>
              <a:rPr lang="en-GB" sz="3600" b="1" dirty="0">
                <a:solidFill>
                  <a:srgbClr val="FFFF00"/>
                </a:solidFill>
                <a:latin typeface="Arial" panose="020B0604020202020204" pitchFamily="34" charset="0"/>
                <a:cs typeface="Arial" panose="020B0604020202020204" pitchFamily="34" charset="0"/>
              </a:rPr>
              <a:t>chronic vitamin intake </a:t>
            </a:r>
            <a:r>
              <a:rPr lang="en-GB" sz="3600" b="1" dirty="0">
                <a:solidFill>
                  <a:schemeClr val="bg1"/>
                </a:solidFill>
                <a:latin typeface="Arial" panose="020B0604020202020204" pitchFamily="34" charset="0"/>
                <a:cs typeface="Arial" panose="020B0604020202020204" pitchFamily="34" charset="0"/>
              </a:rPr>
              <a:t>below the levels necessary for optimal function, well before you get into the deficiency symptoms of scurvy or pellagra.*</a:t>
            </a:r>
            <a:endParaRPr lang="en-GB" sz="3600" dirty="0">
              <a:solidFill>
                <a:schemeClr val="bg1"/>
              </a:solidFill>
              <a:latin typeface="Arial" panose="020B0604020202020204" pitchFamily="34" charset="0"/>
              <a:cs typeface="Arial" panose="020B0604020202020204" pitchFamily="34" charset="0"/>
            </a:endParaRPr>
          </a:p>
        </p:txBody>
      </p:sp>
      <p:pic>
        <p:nvPicPr>
          <p:cNvPr id="3" name="Picture 6">
            <a:extLst>
              <a:ext uri="{FF2B5EF4-FFF2-40B4-BE49-F238E27FC236}">
                <a16:creationId xmlns:a16="http://schemas.microsoft.com/office/drawing/2014/main" id="{C79DC865-230A-472C-9AC4-E2ABB6CDBF67}"/>
              </a:ext>
            </a:extLst>
          </p:cNvPr>
          <p:cNvPicPr>
            <a:picLocks noChangeAspect="1" noChangeArrowheads="1"/>
          </p:cNvPicPr>
          <p:nvPr/>
        </p:nvPicPr>
        <p:blipFill>
          <a:blip r:embed="rId2" cstate="print"/>
          <a:srcRect/>
          <a:stretch>
            <a:fillRect/>
          </a:stretch>
        </p:blipFill>
        <p:spPr bwMode="auto">
          <a:xfrm>
            <a:off x="8832396" y="1716669"/>
            <a:ext cx="2872136" cy="3047487"/>
          </a:xfrm>
          <a:prstGeom prst="rect">
            <a:avLst/>
          </a:prstGeom>
          <a:noFill/>
          <a:ln w="9525">
            <a:noFill/>
            <a:miter lim="800000"/>
            <a:headEnd/>
            <a:tailEnd/>
          </a:ln>
        </p:spPr>
      </p:pic>
      <p:sp>
        <p:nvSpPr>
          <p:cNvPr id="4" name="TextBox 3">
            <a:extLst>
              <a:ext uri="{FF2B5EF4-FFF2-40B4-BE49-F238E27FC236}">
                <a16:creationId xmlns:a16="http://schemas.microsoft.com/office/drawing/2014/main" id="{3A77ABD4-631F-4C17-B8FA-63F06FB8A10C}"/>
              </a:ext>
            </a:extLst>
          </p:cNvPr>
          <p:cNvSpPr txBox="1"/>
          <p:nvPr/>
        </p:nvSpPr>
        <p:spPr>
          <a:xfrm>
            <a:off x="8832396" y="5002695"/>
            <a:ext cx="3352800" cy="1384995"/>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*Pauling L. Orthomolecular psychiatry. Varying the concentrations of substances normally present in the human body may control mental disease. </a:t>
            </a:r>
            <a:r>
              <a:rPr lang="en-GB" sz="1400" b="1" i="1" dirty="0">
                <a:solidFill>
                  <a:schemeClr val="bg1"/>
                </a:solidFill>
                <a:latin typeface="Arial" panose="020B0604020202020204" pitchFamily="34" charset="0"/>
                <a:cs typeface="Arial" panose="020B0604020202020204" pitchFamily="34" charset="0"/>
              </a:rPr>
              <a:t>Science</a:t>
            </a:r>
            <a:r>
              <a:rPr lang="en-GB" sz="1400" b="1" dirty="0">
                <a:solidFill>
                  <a:schemeClr val="bg1"/>
                </a:solidFill>
                <a:latin typeface="Arial" panose="020B0604020202020204" pitchFamily="34" charset="0"/>
                <a:cs typeface="Arial" panose="020B0604020202020204" pitchFamily="34" charset="0"/>
              </a:rPr>
              <a:t>. 1968;160(825):265-271.</a:t>
            </a:r>
            <a:endParaRPr lang="en-GB"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763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CF4842-7C25-4863-8946-1DA000C9FC5A}"/>
              </a:ext>
            </a:extLst>
          </p:cNvPr>
          <p:cNvSpPr txBox="1"/>
          <p:nvPr/>
        </p:nvSpPr>
        <p:spPr>
          <a:xfrm>
            <a:off x="609600" y="894522"/>
            <a:ext cx="6042991" cy="5632311"/>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Pauling</a:t>
            </a:r>
            <a:r>
              <a:rPr lang="en-GB" sz="3600" b="1" dirty="0">
                <a:solidFill>
                  <a:schemeClr val="bg1"/>
                </a:solidFill>
                <a:latin typeface="Arial" panose="020B0604020202020204" pitchFamily="34" charset="0"/>
                <a:cs typeface="Arial" panose="020B0604020202020204" pitchFamily="34" charset="0"/>
              </a:rPr>
              <a:t> also wrote: “There is a possibility that for some persons the cerebral spinal concentrations of vital substances may be grossly low at the same time that the concentration in the blood and lymph is essentially normal.* </a:t>
            </a:r>
            <a:endParaRPr lang="en-GB" sz="3600" dirty="0">
              <a:solidFill>
                <a:schemeClr val="bg1"/>
              </a:solidFill>
              <a:latin typeface="Arial" panose="020B0604020202020204" pitchFamily="34" charset="0"/>
              <a:cs typeface="Arial" panose="020B0604020202020204" pitchFamily="34" charset="0"/>
            </a:endParaRPr>
          </a:p>
        </p:txBody>
      </p:sp>
      <p:pic>
        <p:nvPicPr>
          <p:cNvPr id="3" name="Picture 6">
            <a:extLst>
              <a:ext uri="{FF2B5EF4-FFF2-40B4-BE49-F238E27FC236}">
                <a16:creationId xmlns:a16="http://schemas.microsoft.com/office/drawing/2014/main" id="{444FC285-8638-4FA8-9E4C-00BDE2F8FD77}"/>
              </a:ext>
            </a:extLst>
          </p:cNvPr>
          <p:cNvPicPr>
            <a:picLocks noChangeAspect="1" noChangeArrowheads="1"/>
          </p:cNvPicPr>
          <p:nvPr/>
        </p:nvPicPr>
        <p:blipFill>
          <a:blip r:embed="rId2" cstate="print"/>
          <a:srcRect/>
          <a:stretch>
            <a:fillRect/>
          </a:stretch>
        </p:blipFill>
        <p:spPr bwMode="auto">
          <a:xfrm>
            <a:off x="8832396" y="1716669"/>
            <a:ext cx="2872136" cy="3047487"/>
          </a:xfrm>
          <a:prstGeom prst="rect">
            <a:avLst/>
          </a:prstGeom>
          <a:noFill/>
          <a:ln w="9525">
            <a:noFill/>
            <a:miter lim="800000"/>
            <a:headEnd/>
            <a:tailEnd/>
          </a:ln>
        </p:spPr>
      </p:pic>
      <p:sp>
        <p:nvSpPr>
          <p:cNvPr id="4" name="TextBox 3">
            <a:extLst>
              <a:ext uri="{FF2B5EF4-FFF2-40B4-BE49-F238E27FC236}">
                <a16:creationId xmlns:a16="http://schemas.microsoft.com/office/drawing/2014/main" id="{264F6D9A-19CA-4516-902F-258C4ADFC862}"/>
              </a:ext>
            </a:extLst>
          </p:cNvPr>
          <p:cNvSpPr txBox="1"/>
          <p:nvPr/>
        </p:nvSpPr>
        <p:spPr>
          <a:xfrm>
            <a:off x="8832396" y="5002695"/>
            <a:ext cx="3352800" cy="1384995"/>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*Pauling L. Orthomolecular psychiatry. Varying the concentrations of substances normally present in the human body may control mental disease. </a:t>
            </a:r>
            <a:r>
              <a:rPr lang="en-GB" sz="1400" b="1" i="1" dirty="0">
                <a:solidFill>
                  <a:schemeClr val="bg1"/>
                </a:solidFill>
                <a:latin typeface="Arial" panose="020B0604020202020204" pitchFamily="34" charset="0"/>
                <a:cs typeface="Arial" panose="020B0604020202020204" pitchFamily="34" charset="0"/>
              </a:rPr>
              <a:t>Science</a:t>
            </a:r>
            <a:r>
              <a:rPr lang="en-GB" sz="1400" b="1" dirty="0">
                <a:solidFill>
                  <a:schemeClr val="bg1"/>
                </a:solidFill>
                <a:latin typeface="Arial" panose="020B0604020202020204" pitchFamily="34" charset="0"/>
                <a:cs typeface="Arial" panose="020B0604020202020204" pitchFamily="34" charset="0"/>
              </a:rPr>
              <a:t>. 1968;160(825):265-271.</a:t>
            </a:r>
            <a:endParaRPr lang="en-GB"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412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CF4842-7C25-4863-8946-1DA000C9FC5A}"/>
              </a:ext>
            </a:extLst>
          </p:cNvPr>
          <p:cNvSpPr txBox="1"/>
          <p:nvPr/>
        </p:nvSpPr>
        <p:spPr>
          <a:xfrm>
            <a:off x="662609" y="1166842"/>
            <a:ext cx="6433930" cy="5078313"/>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A physiological abnormality such as a decreased permeability of the blood-brain barrier for the vital substance or increased rate of metabolism of the substance in the brain, may lead to a </a:t>
            </a:r>
            <a:r>
              <a:rPr lang="en-GB" sz="3600" b="1" dirty="0">
                <a:solidFill>
                  <a:srgbClr val="FFFF00"/>
                </a:solidFill>
                <a:latin typeface="Arial" panose="020B0604020202020204" pitchFamily="34" charset="0"/>
                <a:cs typeface="Arial" panose="020B0604020202020204" pitchFamily="34" charset="0"/>
              </a:rPr>
              <a:t>cerebral deficiency.* </a:t>
            </a:r>
            <a:endParaRPr lang="en-GB" sz="3600" dirty="0">
              <a:solidFill>
                <a:srgbClr val="FFFF00"/>
              </a:solidFill>
              <a:latin typeface="Arial" panose="020B0604020202020204" pitchFamily="34" charset="0"/>
              <a:cs typeface="Arial" panose="020B0604020202020204" pitchFamily="34" charset="0"/>
            </a:endParaRPr>
          </a:p>
        </p:txBody>
      </p:sp>
      <p:pic>
        <p:nvPicPr>
          <p:cNvPr id="3" name="Picture 6">
            <a:extLst>
              <a:ext uri="{FF2B5EF4-FFF2-40B4-BE49-F238E27FC236}">
                <a16:creationId xmlns:a16="http://schemas.microsoft.com/office/drawing/2014/main" id="{82C5E1F0-B8F1-463C-BC46-214E0E0814AC}"/>
              </a:ext>
            </a:extLst>
          </p:cNvPr>
          <p:cNvPicPr>
            <a:picLocks noChangeAspect="1" noChangeArrowheads="1"/>
          </p:cNvPicPr>
          <p:nvPr/>
        </p:nvPicPr>
        <p:blipFill>
          <a:blip r:embed="rId2" cstate="print"/>
          <a:srcRect/>
          <a:stretch>
            <a:fillRect/>
          </a:stretch>
        </p:blipFill>
        <p:spPr bwMode="auto">
          <a:xfrm>
            <a:off x="8832396" y="1716669"/>
            <a:ext cx="2872136" cy="3047487"/>
          </a:xfrm>
          <a:prstGeom prst="rect">
            <a:avLst/>
          </a:prstGeom>
          <a:noFill/>
          <a:ln w="9525">
            <a:noFill/>
            <a:miter lim="800000"/>
            <a:headEnd/>
            <a:tailEnd/>
          </a:ln>
        </p:spPr>
      </p:pic>
      <p:sp>
        <p:nvSpPr>
          <p:cNvPr id="4" name="TextBox 3">
            <a:extLst>
              <a:ext uri="{FF2B5EF4-FFF2-40B4-BE49-F238E27FC236}">
                <a16:creationId xmlns:a16="http://schemas.microsoft.com/office/drawing/2014/main" id="{ECC56AA2-2002-497D-A4AB-911046339905}"/>
              </a:ext>
            </a:extLst>
          </p:cNvPr>
          <p:cNvSpPr txBox="1"/>
          <p:nvPr/>
        </p:nvSpPr>
        <p:spPr>
          <a:xfrm>
            <a:off x="8832396" y="5002695"/>
            <a:ext cx="3352800" cy="1384995"/>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*Pauling L. Orthomolecular psychiatry. Varying the concentrations of substances normally present in the human body may control mental disease. </a:t>
            </a:r>
            <a:r>
              <a:rPr lang="en-GB" sz="1400" b="1" i="1" dirty="0">
                <a:solidFill>
                  <a:schemeClr val="bg1"/>
                </a:solidFill>
                <a:latin typeface="Arial" panose="020B0604020202020204" pitchFamily="34" charset="0"/>
                <a:cs typeface="Arial" panose="020B0604020202020204" pitchFamily="34" charset="0"/>
              </a:rPr>
              <a:t>Science</a:t>
            </a:r>
            <a:r>
              <a:rPr lang="en-GB" sz="1400" b="1" dirty="0">
                <a:solidFill>
                  <a:schemeClr val="bg1"/>
                </a:solidFill>
                <a:latin typeface="Arial" panose="020B0604020202020204" pitchFamily="34" charset="0"/>
                <a:cs typeface="Arial" panose="020B0604020202020204" pitchFamily="34" charset="0"/>
              </a:rPr>
              <a:t>. 1968;160(825):265-271.</a:t>
            </a:r>
            <a:endParaRPr lang="en-GB"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433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CB626001-65E3-4730-A13B-6BA0329247ED}"/>
              </a:ext>
            </a:extLst>
          </p:cNvPr>
          <p:cNvPicPr>
            <a:picLocks noChangeAspect="1" noChangeArrowheads="1"/>
          </p:cNvPicPr>
          <p:nvPr/>
        </p:nvPicPr>
        <p:blipFill rotWithShape="1">
          <a:blip r:embed="rId2" cstate="print">
            <a:lum bright="-18000"/>
          </a:blip>
          <a:srcRect t="5581" b="11975"/>
          <a:stretch/>
        </p:blipFill>
        <p:spPr bwMode="auto">
          <a:xfrm>
            <a:off x="13323" y="6056"/>
            <a:ext cx="12178677" cy="6851943"/>
          </a:xfrm>
          <a:prstGeom prst="rect">
            <a:avLst/>
          </a:prstGeom>
          <a:noFill/>
          <a:ln w="9525">
            <a:noFill/>
            <a:miter lim="800000"/>
            <a:headEnd/>
            <a:tailEnd/>
          </a:ln>
          <a:effectLst/>
        </p:spPr>
      </p:pic>
      <p:sp>
        <p:nvSpPr>
          <p:cNvPr id="8" name="Line 2">
            <a:extLst>
              <a:ext uri="{FF2B5EF4-FFF2-40B4-BE49-F238E27FC236}">
                <a16:creationId xmlns:a16="http://schemas.microsoft.com/office/drawing/2014/main" id="{1ED663E9-E8A9-4586-8458-815051E23A83}"/>
              </a:ext>
            </a:extLst>
          </p:cNvPr>
          <p:cNvSpPr>
            <a:spLocks noChangeShapeType="1"/>
          </p:cNvSpPr>
          <p:nvPr/>
        </p:nvSpPr>
        <p:spPr bwMode="auto">
          <a:xfrm>
            <a:off x="899592" y="1268760"/>
            <a:ext cx="0" cy="4572000"/>
          </a:xfrm>
          <a:prstGeom prst="line">
            <a:avLst/>
          </a:prstGeom>
          <a:noFill/>
          <a:ln w="57150">
            <a:solidFill>
              <a:schemeClr val="bg1"/>
            </a:solidFill>
            <a:round/>
            <a:headEnd/>
            <a:tailEnd/>
          </a:ln>
          <a:effectLst/>
        </p:spPr>
        <p:txBody>
          <a:bodyPr/>
          <a:lstStyle/>
          <a:p>
            <a:endParaRPr lang="en-GB" dirty="0"/>
          </a:p>
        </p:txBody>
      </p:sp>
      <p:sp>
        <p:nvSpPr>
          <p:cNvPr id="9" name="Line 4">
            <a:extLst>
              <a:ext uri="{FF2B5EF4-FFF2-40B4-BE49-F238E27FC236}">
                <a16:creationId xmlns:a16="http://schemas.microsoft.com/office/drawing/2014/main" id="{422F414A-B390-4D9C-A6DE-A2596982BA41}"/>
              </a:ext>
            </a:extLst>
          </p:cNvPr>
          <p:cNvSpPr>
            <a:spLocks noChangeShapeType="1"/>
          </p:cNvSpPr>
          <p:nvPr/>
        </p:nvSpPr>
        <p:spPr bwMode="auto">
          <a:xfrm flipV="1">
            <a:off x="3497556" y="3007103"/>
            <a:ext cx="0" cy="533400"/>
          </a:xfrm>
          <a:prstGeom prst="line">
            <a:avLst/>
          </a:prstGeom>
          <a:noFill/>
          <a:ln w="38100">
            <a:solidFill>
              <a:schemeClr val="bg1"/>
            </a:solidFill>
            <a:round/>
            <a:headEnd/>
            <a:tailEnd/>
          </a:ln>
          <a:effectLst/>
        </p:spPr>
        <p:txBody>
          <a:bodyPr/>
          <a:lstStyle/>
          <a:p>
            <a:endParaRPr lang="en-GB" dirty="0"/>
          </a:p>
        </p:txBody>
      </p:sp>
      <p:sp>
        <p:nvSpPr>
          <p:cNvPr id="10" name="Line 5">
            <a:extLst>
              <a:ext uri="{FF2B5EF4-FFF2-40B4-BE49-F238E27FC236}">
                <a16:creationId xmlns:a16="http://schemas.microsoft.com/office/drawing/2014/main" id="{6CD1C643-34E7-484A-A511-1C7EF937AF58}"/>
              </a:ext>
            </a:extLst>
          </p:cNvPr>
          <p:cNvSpPr>
            <a:spLocks noChangeShapeType="1"/>
          </p:cNvSpPr>
          <p:nvPr/>
        </p:nvSpPr>
        <p:spPr bwMode="auto">
          <a:xfrm flipV="1">
            <a:off x="8282334" y="3007103"/>
            <a:ext cx="0" cy="533400"/>
          </a:xfrm>
          <a:prstGeom prst="line">
            <a:avLst/>
          </a:prstGeom>
          <a:noFill/>
          <a:ln w="38100">
            <a:solidFill>
              <a:srgbClr val="FAC1A4"/>
            </a:solidFill>
            <a:round/>
            <a:headEnd/>
            <a:tailEnd/>
          </a:ln>
          <a:effectLst/>
        </p:spPr>
        <p:txBody>
          <a:bodyPr/>
          <a:lstStyle/>
          <a:p>
            <a:endParaRPr lang="en-GB" dirty="0"/>
          </a:p>
        </p:txBody>
      </p:sp>
      <p:sp>
        <p:nvSpPr>
          <p:cNvPr id="11" name="AutoShape 6">
            <a:extLst>
              <a:ext uri="{FF2B5EF4-FFF2-40B4-BE49-F238E27FC236}">
                <a16:creationId xmlns:a16="http://schemas.microsoft.com/office/drawing/2014/main" id="{ED8445D6-AB15-4A45-8FAE-CF36CCA9AAEE}"/>
              </a:ext>
            </a:extLst>
          </p:cNvPr>
          <p:cNvSpPr>
            <a:spLocks noChangeArrowheads="1"/>
          </p:cNvSpPr>
          <p:nvPr/>
        </p:nvSpPr>
        <p:spPr bwMode="auto">
          <a:xfrm>
            <a:off x="971599" y="3357563"/>
            <a:ext cx="10057037" cy="503237"/>
          </a:xfrm>
          <a:prstGeom prst="rightArrow">
            <a:avLst>
              <a:gd name="adj1" fmla="val 42583"/>
              <a:gd name="adj2" fmla="val 152399"/>
            </a:avLst>
          </a:prstGeom>
          <a:solidFill>
            <a:srgbClr val="FF3300"/>
          </a:solidFill>
          <a:ln w="9525">
            <a:noFill/>
            <a:miter lim="800000"/>
            <a:headEnd/>
            <a:tailEnd/>
          </a:ln>
          <a:effectLst/>
        </p:spPr>
        <p:txBody>
          <a:bodyPr wrap="none" anchor="ctr"/>
          <a:lstStyle/>
          <a:p>
            <a:endParaRPr lang="en-GB" dirty="0"/>
          </a:p>
        </p:txBody>
      </p:sp>
      <p:sp>
        <p:nvSpPr>
          <p:cNvPr id="12" name="Line 7">
            <a:extLst>
              <a:ext uri="{FF2B5EF4-FFF2-40B4-BE49-F238E27FC236}">
                <a16:creationId xmlns:a16="http://schemas.microsoft.com/office/drawing/2014/main" id="{C19DBE2A-BE95-4B9C-B689-C5C5AF7AE3CE}"/>
              </a:ext>
            </a:extLst>
          </p:cNvPr>
          <p:cNvSpPr>
            <a:spLocks noChangeShapeType="1"/>
          </p:cNvSpPr>
          <p:nvPr/>
        </p:nvSpPr>
        <p:spPr bwMode="auto">
          <a:xfrm>
            <a:off x="10264334" y="2990081"/>
            <a:ext cx="0" cy="503238"/>
          </a:xfrm>
          <a:prstGeom prst="line">
            <a:avLst/>
          </a:prstGeom>
          <a:noFill/>
          <a:ln w="38100">
            <a:solidFill>
              <a:srgbClr val="FF3300"/>
            </a:solidFill>
            <a:round/>
            <a:headEnd/>
            <a:tailEnd/>
          </a:ln>
          <a:effectLst/>
        </p:spPr>
        <p:txBody>
          <a:bodyPr/>
          <a:lstStyle/>
          <a:p>
            <a:endParaRPr lang="en-GB" dirty="0"/>
          </a:p>
        </p:txBody>
      </p:sp>
      <p:sp>
        <p:nvSpPr>
          <p:cNvPr id="13" name="TextBox 12">
            <a:extLst>
              <a:ext uri="{FF2B5EF4-FFF2-40B4-BE49-F238E27FC236}">
                <a16:creationId xmlns:a16="http://schemas.microsoft.com/office/drawing/2014/main" id="{76DC1B88-13A3-496B-A29A-C6BFB9FA9A87}"/>
              </a:ext>
            </a:extLst>
          </p:cNvPr>
          <p:cNvSpPr txBox="1"/>
          <p:nvPr/>
        </p:nvSpPr>
        <p:spPr>
          <a:xfrm>
            <a:off x="827596" y="3104344"/>
            <a:ext cx="2739262" cy="369332"/>
          </a:xfrm>
          <a:prstGeom prst="rect">
            <a:avLst/>
          </a:prstGeom>
          <a:noFill/>
        </p:spPr>
        <p:txBody>
          <a:bodyPr wrap="square" rtlCol="0">
            <a:spAutoFit/>
          </a:bodyPr>
          <a:lstStyle/>
          <a:p>
            <a:pPr algn="ctr"/>
            <a:r>
              <a:rPr lang="en-GB" b="1" dirty="0">
                <a:solidFill>
                  <a:schemeClr val="bg1"/>
                </a:solidFill>
                <a:latin typeface="Arial" pitchFamily="34" charset="0"/>
                <a:cs typeface="Arial" pitchFamily="34" charset="0"/>
              </a:rPr>
              <a:t>Normal physiology</a:t>
            </a:r>
          </a:p>
        </p:txBody>
      </p:sp>
      <p:sp>
        <p:nvSpPr>
          <p:cNvPr id="14" name="TextBox 13">
            <a:extLst>
              <a:ext uri="{FF2B5EF4-FFF2-40B4-BE49-F238E27FC236}">
                <a16:creationId xmlns:a16="http://schemas.microsoft.com/office/drawing/2014/main" id="{1C84DD8A-723F-46E1-82AE-E25F306BA6A7}"/>
              </a:ext>
            </a:extLst>
          </p:cNvPr>
          <p:cNvSpPr txBox="1"/>
          <p:nvPr/>
        </p:nvSpPr>
        <p:spPr>
          <a:xfrm>
            <a:off x="4010426" y="3123987"/>
            <a:ext cx="3209285" cy="369332"/>
          </a:xfrm>
          <a:prstGeom prst="rect">
            <a:avLst/>
          </a:prstGeom>
          <a:noFill/>
        </p:spPr>
        <p:txBody>
          <a:bodyPr wrap="square" rtlCol="0">
            <a:spAutoFit/>
          </a:bodyPr>
          <a:lstStyle/>
          <a:p>
            <a:pPr algn="ctr"/>
            <a:r>
              <a:rPr lang="en-GB" b="1" dirty="0">
                <a:solidFill>
                  <a:schemeClr val="bg1"/>
                </a:solidFill>
                <a:latin typeface="Arial" pitchFamily="34" charset="0"/>
                <a:cs typeface="Arial" pitchFamily="34" charset="0"/>
              </a:rPr>
              <a:t>Dysfunctioning physiology</a:t>
            </a:r>
          </a:p>
        </p:txBody>
      </p:sp>
      <p:sp>
        <p:nvSpPr>
          <p:cNvPr id="15" name="TextBox 14">
            <a:extLst>
              <a:ext uri="{FF2B5EF4-FFF2-40B4-BE49-F238E27FC236}">
                <a16:creationId xmlns:a16="http://schemas.microsoft.com/office/drawing/2014/main" id="{01E7BAC4-CBF2-44E5-854E-14185B6F2846}"/>
              </a:ext>
            </a:extLst>
          </p:cNvPr>
          <p:cNvSpPr txBox="1"/>
          <p:nvPr/>
        </p:nvSpPr>
        <p:spPr>
          <a:xfrm>
            <a:off x="8284859" y="3078986"/>
            <a:ext cx="1584176" cy="369332"/>
          </a:xfrm>
          <a:prstGeom prst="rect">
            <a:avLst/>
          </a:prstGeom>
          <a:noFill/>
        </p:spPr>
        <p:txBody>
          <a:bodyPr wrap="square" rtlCol="0">
            <a:spAutoFit/>
          </a:bodyPr>
          <a:lstStyle/>
          <a:p>
            <a:pPr algn="ctr"/>
            <a:r>
              <a:rPr lang="en-GB" b="1" dirty="0">
                <a:solidFill>
                  <a:schemeClr val="bg1"/>
                </a:solidFill>
                <a:latin typeface="Arial" pitchFamily="34" charset="0"/>
                <a:cs typeface="Arial" pitchFamily="34" charset="0"/>
              </a:rPr>
              <a:t>Pathology</a:t>
            </a:r>
          </a:p>
        </p:txBody>
      </p:sp>
      <p:sp>
        <p:nvSpPr>
          <p:cNvPr id="16" name="TextBox 15">
            <a:extLst>
              <a:ext uri="{FF2B5EF4-FFF2-40B4-BE49-F238E27FC236}">
                <a16:creationId xmlns:a16="http://schemas.microsoft.com/office/drawing/2014/main" id="{A68C2470-DC55-4EAD-BB9B-27C777DBF6BE}"/>
              </a:ext>
            </a:extLst>
          </p:cNvPr>
          <p:cNvSpPr txBox="1"/>
          <p:nvPr/>
        </p:nvSpPr>
        <p:spPr>
          <a:xfrm>
            <a:off x="10212288" y="3078986"/>
            <a:ext cx="1080120" cy="369332"/>
          </a:xfrm>
          <a:prstGeom prst="rect">
            <a:avLst/>
          </a:prstGeom>
          <a:noFill/>
        </p:spPr>
        <p:txBody>
          <a:bodyPr wrap="square" rtlCol="0">
            <a:spAutoFit/>
          </a:bodyPr>
          <a:lstStyle/>
          <a:p>
            <a:pPr algn="ctr"/>
            <a:r>
              <a:rPr lang="en-GB" b="1" dirty="0">
                <a:solidFill>
                  <a:schemeClr val="bg1"/>
                </a:solidFill>
                <a:latin typeface="Arial" pitchFamily="34" charset="0"/>
                <a:cs typeface="Arial" pitchFamily="34" charset="0"/>
              </a:rPr>
              <a:t>Death</a:t>
            </a:r>
          </a:p>
        </p:txBody>
      </p:sp>
      <p:sp>
        <p:nvSpPr>
          <p:cNvPr id="17" name="TextBox 16">
            <a:extLst>
              <a:ext uri="{FF2B5EF4-FFF2-40B4-BE49-F238E27FC236}">
                <a16:creationId xmlns:a16="http://schemas.microsoft.com/office/drawing/2014/main" id="{62234493-92BD-4D9B-81A5-C66036F78F24}"/>
              </a:ext>
            </a:extLst>
          </p:cNvPr>
          <p:cNvSpPr txBox="1"/>
          <p:nvPr/>
        </p:nvSpPr>
        <p:spPr>
          <a:xfrm>
            <a:off x="8138858" y="5630201"/>
            <a:ext cx="3663100" cy="646331"/>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Hans Selye 1908-1982</a:t>
            </a:r>
          </a:p>
          <a:p>
            <a:r>
              <a:rPr lang="en-GB" b="1" dirty="0">
                <a:solidFill>
                  <a:schemeClr val="bg1"/>
                </a:solidFill>
                <a:latin typeface="Arial" panose="020B0604020202020204" pitchFamily="34" charset="0"/>
                <a:cs typeface="Arial" panose="020B0604020202020204" pitchFamily="34" charset="0"/>
              </a:rPr>
              <a:t>“General Adaption Syndrome”</a:t>
            </a:r>
          </a:p>
        </p:txBody>
      </p:sp>
      <p:sp>
        <p:nvSpPr>
          <p:cNvPr id="2" name="TextBox 1">
            <a:extLst>
              <a:ext uri="{FF2B5EF4-FFF2-40B4-BE49-F238E27FC236}">
                <a16:creationId xmlns:a16="http://schemas.microsoft.com/office/drawing/2014/main" id="{87BF2451-DC57-4B19-B668-7DC7DBE779B1}"/>
              </a:ext>
            </a:extLst>
          </p:cNvPr>
          <p:cNvSpPr txBox="1"/>
          <p:nvPr/>
        </p:nvSpPr>
        <p:spPr>
          <a:xfrm>
            <a:off x="3095143" y="811628"/>
            <a:ext cx="6015036" cy="646331"/>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Selye’s Adaption to Stress</a:t>
            </a:r>
          </a:p>
        </p:txBody>
      </p:sp>
    </p:spTree>
    <p:extLst>
      <p:ext uri="{BB962C8B-B14F-4D97-AF65-F5344CB8AC3E}">
        <p14:creationId xmlns:p14="http://schemas.microsoft.com/office/powerpoint/2010/main" val="54175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3696704-7DA6-4528-892A-9A07F00EFD78}"/>
              </a:ext>
            </a:extLst>
          </p:cNvPr>
          <p:cNvPicPr>
            <a:picLocks noChangeAspect="1" noChangeArrowheads="1"/>
          </p:cNvPicPr>
          <p:nvPr/>
        </p:nvPicPr>
        <p:blipFill rotWithShape="1">
          <a:blip r:embed="rId2" cstate="print">
            <a:lum bright="-30000"/>
          </a:blip>
          <a:srcRect b="16034"/>
          <a:stretch/>
        </p:blipFill>
        <p:spPr bwMode="auto">
          <a:xfrm>
            <a:off x="-1" y="1419"/>
            <a:ext cx="12192001" cy="6804230"/>
          </a:xfrm>
          <a:prstGeom prst="rect">
            <a:avLst/>
          </a:prstGeom>
          <a:noFill/>
          <a:ln w="9525">
            <a:noFill/>
            <a:miter lim="800000"/>
            <a:headEnd/>
            <a:tailEnd/>
          </a:ln>
        </p:spPr>
      </p:pic>
      <p:sp>
        <p:nvSpPr>
          <p:cNvPr id="8" name="TextBox 7">
            <a:extLst>
              <a:ext uri="{FF2B5EF4-FFF2-40B4-BE49-F238E27FC236}">
                <a16:creationId xmlns:a16="http://schemas.microsoft.com/office/drawing/2014/main" id="{192409E7-163C-41C3-AB3E-26D53CE5DD6A}"/>
              </a:ext>
            </a:extLst>
          </p:cNvPr>
          <p:cNvSpPr txBox="1"/>
          <p:nvPr/>
        </p:nvSpPr>
        <p:spPr>
          <a:xfrm>
            <a:off x="1082257" y="2844937"/>
            <a:ext cx="2266965" cy="369332"/>
          </a:xfrm>
          <a:prstGeom prst="rect">
            <a:avLst/>
          </a:prstGeom>
          <a:noFill/>
        </p:spPr>
        <p:txBody>
          <a:bodyPr wrap="square" rtlCol="0">
            <a:spAutoFit/>
          </a:bodyPr>
          <a:lstStyle/>
          <a:p>
            <a:pPr algn="ctr"/>
            <a:r>
              <a:rPr lang="en-GB" b="1" dirty="0">
                <a:solidFill>
                  <a:schemeClr val="bg1"/>
                </a:solidFill>
                <a:latin typeface="Arial" pitchFamily="34" charset="0"/>
                <a:cs typeface="Arial" pitchFamily="34" charset="0"/>
              </a:rPr>
              <a:t>Balanced thought</a:t>
            </a:r>
          </a:p>
        </p:txBody>
      </p:sp>
      <p:sp>
        <p:nvSpPr>
          <p:cNvPr id="9" name="TextBox 8">
            <a:extLst>
              <a:ext uri="{FF2B5EF4-FFF2-40B4-BE49-F238E27FC236}">
                <a16:creationId xmlns:a16="http://schemas.microsoft.com/office/drawing/2014/main" id="{5421C19B-65F1-4DB2-A2FA-39C63B82F274}"/>
              </a:ext>
            </a:extLst>
          </p:cNvPr>
          <p:cNvSpPr txBox="1"/>
          <p:nvPr/>
        </p:nvSpPr>
        <p:spPr>
          <a:xfrm>
            <a:off x="3455871" y="2863101"/>
            <a:ext cx="4919187" cy="646331"/>
          </a:xfrm>
          <a:prstGeom prst="rect">
            <a:avLst/>
          </a:prstGeom>
          <a:noFill/>
        </p:spPr>
        <p:txBody>
          <a:bodyPr wrap="square" rtlCol="0">
            <a:spAutoFit/>
          </a:bodyPr>
          <a:lstStyle/>
          <a:p>
            <a:pPr algn="ctr"/>
            <a:r>
              <a:rPr lang="en-GB" b="1" dirty="0">
                <a:solidFill>
                  <a:schemeClr val="bg1"/>
                </a:solidFill>
                <a:latin typeface="Arial" pitchFamily="34" charset="0"/>
                <a:cs typeface="Arial" pitchFamily="34" charset="0"/>
              </a:rPr>
              <a:t>Neurotransmitter and hormonal imbalance</a:t>
            </a:r>
          </a:p>
          <a:p>
            <a:pPr algn="ctr"/>
            <a:r>
              <a:rPr lang="en-GB" b="1" dirty="0">
                <a:solidFill>
                  <a:srgbClr val="FFFF00"/>
                </a:solidFill>
                <a:latin typeface="Arial" pitchFamily="34" charset="0"/>
                <a:cs typeface="Arial" pitchFamily="34" charset="0"/>
              </a:rPr>
              <a:t>Anxiety / Depression</a:t>
            </a:r>
          </a:p>
        </p:txBody>
      </p:sp>
      <p:sp>
        <p:nvSpPr>
          <p:cNvPr id="10" name="TextBox 9">
            <a:extLst>
              <a:ext uri="{FF2B5EF4-FFF2-40B4-BE49-F238E27FC236}">
                <a16:creationId xmlns:a16="http://schemas.microsoft.com/office/drawing/2014/main" id="{A0E3BD3D-F3C6-44E2-8026-29ACEAD9AC59}"/>
              </a:ext>
            </a:extLst>
          </p:cNvPr>
          <p:cNvSpPr txBox="1"/>
          <p:nvPr/>
        </p:nvSpPr>
        <p:spPr>
          <a:xfrm>
            <a:off x="8287416" y="2627472"/>
            <a:ext cx="1934289" cy="923330"/>
          </a:xfrm>
          <a:prstGeom prst="rect">
            <a:avLst/>
          </a:prstGeom>
          <a:noFill/>
        </p:spPr>
        <p:txBody>
          <a:bodyPr wrap="square" rtlCol="0">
            <a:spAutoFit/>
          </a:bodyPr>
          <a:lstStyle/>
          <a:p>
            <a:pPr algn="ctr"/>
            <a:r>
              <a:rPr lang="en-GB" b="1" dirty="0">
                <a:solidFill>
                  <a:schemeClr val="bg1"/>
                </a:solidFill>
                <a:latin typeface="Arial" pitchFamily="34" charset="0"/>
                <a:cs typeface="Arial" pitchFamily="34" charset="0"/>
              </a:rPr>
              <a:t>Psychiatric illness</a:t>
            </a:r>
          </a:p>
          <a:p>
            <a:pPr algn="ctr"/>
            <a:r>
              <a:rPr lang="en-GB" b="1" dirty="0">
                <a:solidFill>
                  <a:srgbClr val="FFFF00"/>
                </a:solidFill>
                <a:latin typeface="Arial" pitchFamily="34" charset="0"/>
                <a:cs typeface="Arial" pitchFamily="34" charset="0"/>
              </a:rPr>
              <a:t>Schizophrenia</a:t>
            </a:r>
            <a:endParaRPr lang="en-GB" b="1" dirty="0">
              <a:solidFill>
                <a:schemeClr val="bg1"/>
              </a:solidFill>
              <a:latin typeface="Arial" pitchFamily="34" charset="0"/>
              <a:cs typeface="Arial" pitchFamily="34" charset="0"/>
            </a:endParaRPr>
          </a:p>
        </p:txBody>
      </p:sp>
      <p:sp>
        <p:nvSpPr>
          <p:cNvPr id="11" name="TextBox 10">
            <a:extLst>
              <a:ext uri="{FF2B5EF4-FFF2-40B4-BE49-F238E27FC236}">
                <a16:creationId xmlns:a16="http://schemas.microsoft.com/office/drawing/2014/main" id="{877C1F9E-88DA-4723-BA75-167B95AB69D8}"/>
              </a:ext>
            </a:extLst>
          </p:cNvPr>
          <p:cNvSpPr txBox="1"/>
          <p:nvPr/>
        </p:nvSpPr>
        <p:spPr>
          <a:xfrm>
            <a:off x="10098208" y="3014970"/>
            <a:ext cx="1080120" cy="369332"/>
          </a:xfrm>
          <a:prstGeom prst="rect">
            <a:avLst/>
          </a:prstGeom>
          <a:noFill/>
        </p:spPr>
        <p:txBody>
          <a:bodyPr wrap="square" rtlCol="0">
            <a:spAutoFit/>
          </a:bodyPr>
          <a:lstStyle/>
          <a:p>
            <a:pPr algn="ctr"/>
            <a:r>
              <a:rPr lang="en-GB" b="1" dirty="0">
                <a:solidFill>
                  <a:schemeClr val="bg1"/>
                </a:solidFill>
                <a:latin typeface="Arial" pitchFamily="34" charset="0"/>
                <a:cs typeface="Arial" pitchFamily="34" charset="0"/>
              </a:rPr>
              <a:t>Death</a:t>
            </a:r>
          </a:p>
        </p:txBody>
      </p:sp>
      <p:sp>
        <p:nvSpPr>
          <p:cNvPr id="17" name="Line 2">
            <a:extLst>
              <a:ext uri="{FF2B5EF4-FFF2-40B4-BE49-F238E27FC236}">
                <a16:creationId xmlns:a16="http://schemas.microsoft.com/office/drawing/2014/main" id="{CDFD82DF-CFF1-4BE2-8AE0-2025DE696C30}"/>
              </a:ext>
            </a:extLst>
          </p:cNvPr>
          <p:cNvSpPr>
            <a:spLocks noChangeShapeType="1"/>
          </p:cNvSpPr>
          <p:nvPr/>
        </p:nvSpPr>
        <p:spPr bwMode="auto">
          <a:xfrm>
            <a:off x="899592" y="1268760"/>
            <a:ext cx="0" cy="4572000"/>
          </a:xfrm>
          <a:prstGeom prst="line">
            <a:avLst/>
          </a:prstGeom>
          <a:noFill/>
          <a:ln w="57150">
            <a:solidFill>
              <a:schemeClr val="bg1"/>
            </a:solidFill>
            <a:round/>
            <a:headEnd/>
            <a:tailEnd/>
          </a:ln>
          <a:effectLst/>
        </p:spPr>
        <p:txBody>
          <a:bodyPr/>
          <a:lstStyle/>
          <a:p>
            <a:endParaRPr lang="en-GB" dirty="0"/>
          </a:p>
        </p:txBody>
      </p:sp>
      <p:sp>
        <p:nvSpPr>
          <p:cNvPr id="18" name="AutoShape 6">
            <a:extLst>
              <a:ext uri="{FF2B5EF4-FFF2-40B4-BE49-F238E27FC236}">
                <a16:creationId xmlns:a16="http://schemas.microsoft.com/office/drawing/2014/main" id="{DB0D80EE-4050-4F8A-8DBD-8668B42D32B0}"/>
              </a:ext>
            </a:extLst>
          </p:cNvPr>
          <p:cNvSpPr>
            <a:spLocks noChangeArrowheads="1"/>
          </p:cNvSpPr>
          <p:nvPr/>
        </p:nvSpPr>
        <p:spPr bwMode="auto">
          <a:xfrm>
            <a:off x="971599" y="3357563"/>
            <a:ext cx="10057037" cy="503237"/>
          </a:xfrm>
          <a:prstGeom prst="rightArrow">
            <a:avLst>
              <a:gd name="adj1" fmla="val 42583"/>
              <a:gd name="adj2" fmla="val 152399"/>
            </a:avLst>
          </a:prstGeom>
          <a:solidFill>
            <a:srgbClr val="FF3300"/>
          </a:solidFill>
          <a:ln w="9525">
            <a:noFill/>
            <a:miter lim="800000"/>
            <a:headEnd/>
            <a:tailEnd/>
          </a:ln>
          <a:effectLst/>
        </p:spPr>
        <p:txBody>
          <a:bodyPr wrap="none" anchor="ctr"/>
          <a:lstStyle/>
          <a:p>
            <a:endParaRPr lang="en-GB" dirty="0"/>
          </a:p>
        </p:txBody>
      </p:sp>
      <p:sp>
        <p:nvSpPr>
          <p:cNvPr id="19" name="Line 4">
            <a:extLst>
              <a:ext uri="{FF2B5EF4-FFF2-40B4-BE49-F238E27FC236}">
                <a16:creationId xmlns:a16="http://schemas.microsoft.com/office/drawing/2014/main" id="{7F14CBF7-35B9-462F-97FA-44AE5975A9AF}"/>
              </a:ext>
            </a:extLst>
          </p:cNvPr>
          <p:cNvSpPr>
            <a:spLocks noChangeShapeType="1"/>
          </p:cNvSpPr>
          <p:nvPr/>
        </p:nvSpPr>
        <p:spPr bwMode="auto">
          <a:xfrm flipV="1">
            <a:off x="3497556" y="2965223"/>
            <a:ext cx="0" cy="533400"/>
          </a:xfrm>
          <a:prstGeom prst="line">
            <a:avLst/>
          </a:prstGeom>
          <a:noFill/>
          <a:ln w="38100">
            <a:solidFill>
              <a:schemeClr val="bg1"/>
            </a:solidFill>
            <a:round/>
            <a:headEnd/>
            <a:tailEnd/>
          </a:ln>
          <a:effectLst/>
        </p:spPr>
        <p:txBody>
          <a:bodyPr/>
          <a:lstStyle/>
          <a:p>
            <a:endParaRPr lang="en-GB" dirty="0"/>
          </a:p>
        </p:txBody>
      </p:sp>
      <p:sp>
        <p:nvSpPr>
          <p:cNvPr id="20" name="Line 5">
            <a:extLst>
              <a:ext uri="{FF2B5EF4-FFF2-40B4-BE49-F238E27FC236}">
                <a16:creationId xmlns:a16="http://schemas.microsoft.com/office/drawing/2014/main" id="{0CF5A04B-CF4F-419D-AC8C-0EB46775289B}"/>
              </a:ext>
            </a:extLst>
          </p:cNvPr>
          <p:cNvSpPr>
            <a:spLocks noChangeShapeType="1"/>
          </p:cNvSpPr>
          <p:nvPr/>
        </p:nvSpPr>
        <p:spPr bwMode="auto">
          <a:xfrm flipV="1">
            <a:off x="8282334" y="2979183"/>
            <a:ext cx="0" cy="533400"/>
          </a:xfrm>
          <a:prstGeom prst="line">
            <a:avLst/>
          </a:prstGeom>
          <a:noFill/>
          <a:ln w="38100">
            <a:solidFill>
              <a:srgbClr val="FAC1A4"/>
            </a:solidFill>
            <a:round/>
            <a:headEnd/>
            <a:tailEnd/>
          </a:ln>
          <a:effectLst/>
        </p:spPr>
        <p:txBody>
          <a:bodyPr/>
          <a:lstStyle/>
          <a:p>
            <a:endParaRPr lang="en-GB" dirty="0"/>
          </a:p>
        </p:txBody>
      </p:sp>
      <p:sp>
        <p:nvSpPr>
          <p:cNvPr id="21" name="Line 7">
            <a:extLst>
              <a:ext uri="{FF2B5EF4-FFF2-40B4-BE49-F238E27FC236}">
                <a16:creationId xmlns:a16="http://schemas.microsoft.com/office/drawing/2014/main" id="{0AE6B1F1-9EAC-495A-8C48-36EF6FEDBB88}"/>
              </a:ext>
            </a:extLst>
          </p:cNvPr>
          <p:cNvSpPr>
            <a:spLocks noChangeShapeType="1"/>
          </p:cNvSpPr>
          <p:nvPr/>
        </p:nvSpPr>
        <p:spPr bwMode="auto">
          <a:xfrm>
            <a:off x="10257708" y="2990081"/>
            <a:ext cx="0" cy="503238"/>
          </a:xfrm>
          <a:prstGeom prst="line">
            <a:avLst/>
          </a:prstGeom>
          <a:noFill/>
          <a:ln w="38100">
            <a:solidFill>
              <a:srgbClr val="FF3300"/>
            </a:solidFill>
            <a:round/>
            <a:headEnd/>
            <a:tailEnd/>
          </a:ln>
          <a:effectLst/>
        </p:spPr>
        <p:txBody>
          <a:bodyPr/>
          <a:lstStyle/>
          <a:p>
            <a:endParaRPr lang="en-GB" dirty="0"/>
          </a:p>
        </p:txBody>
      </p:sp>
      <p:sp>
        <p:nvSpPr>
          <p:cNvPr id="14" name="TextBox 13">
            <a:extLst>
              <a:ext uri="{FF2B5EF4-FFF2-40B4-BE49-F238E27FC236}">
                <a16:creationId xmlns:a16="http://schemas.microsoft.com/office/drawing/2014/main" id="{D2ADF12B-0CFE-495F-831A-C47BBF9F2C97}"/>
              </a:ext>
            </a:extLst>
          </p:cNvPr>
          <p:cNvSpPr txBox="1"/>
          <p:nvPr/>
        </p:nvSpPr>
        <p:spPr>
          <a:xfrm>
            <a:off x="3095143" y="811628"/>
            <a:ext cx="6263166" cy="646331"/>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Hoffer’s Adaption to Stress</a:t>
            </a:r>
          </a:p>
        </p:txBody>
      </p:sp>
    </p:spTree>
    <p:extLst>
      <p:ext uri="{BB962C8B-B14F-4D97-AF65-F5344CB8AC3E}">
        <p14:creationId xmlns:p14="http://schemas.microsoft.com/office/powerpoint/2010/main" val="260888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55C375-E3F1-47F8-89D6-DD4F90325822}"/>
              </a:ext>
            </a:extLst>
          </p:cNvPr>
          <p:cNvSpPr txBox="1"/>
          <p:nvPr/>
        </p:nvSpPr>
        <p:spPr>
          <a:xfrm>
            <a:off x="708991" y="1040296"/>
            <a:ext cx="6944139" cy="5078313"/>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If you look actually at the statistics on the larger-selling categories of drugs, both </a:t>
            </a:r>
            <a:r>
              <a:rPr lang="en-GB" sz="3600" b="1" dirty="0">
                <a:solidFill>
                  <a:srgbClr val="FFFF00"/>
                </a:solidFill>
                <a:latin typeface="Arial" panose="020B0604020202020204" pitchFamily="34" charset="0"/>
                <a:cs typeface="Arial" panose="020B0604020202020204" pitchFamily="34" charset="0"/>
              </a:rPr>
              <a:t>anti-psychotics and antidepressants </a:t>
            </a:r>
            <a:r>
              <a:rPr lang="en-GB" sz="3600" b="1" dirty="0">
                <a:solidFill>
                  <a:schemeClr val="bg1"/>
                </a:solidFill>
                <a:latin typeface="Arial" panose="020B0604020202020204" pitchFamily="34" charset="0"/>
                <a:cs typeface="Arial" panose="020B0604020202020204" pitchFamily="34" charset="0"/>
              </a:rPr>
              <a:t>rank in the top five in terms of sales and profit. </a:t>
            </a:r>
          </a:p>
          <a:p>
            <a:r>
              <a:rPr lang="en-GB" sz="3600" b="1" dirty="0">
                <a:solidFill>
                  <a:schemeClr val="bg1"/>
                </a:solidFill>
                <a:latin typeface="Arial" panose="020B0604020202020204" pitchFamily="34" charset="0"/>
                <a:cs typeface="Arial" panose="020B0604020202020204" pitchFamily="34" charset="0"/>
              </a:rPr>
              <a:t>It is fairly obvious there is a huge incentive there. </a:t>
            </a:r>
            <a:endParaRPr lang="en-GB" sz="360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1F61421-7A0F-4121-8097-F395275D646A}"/>
              </a:ext>
            </a:extLst>
          </p:cNvPr>
          <p:cNvPicPr>
            <a:picLocks noChangeAspect="1"/>
          </p:cNvPicPr>
          <p:nvPr/>
        </p:nvPicPr>
        <p:blipFill>
          <a:blip r:embed="rId2"/>
          <a:stretch>
            <a:fillRect/>
          </a:stretch>
        </p:blipFill>
        <p:spPr>
          <a:xfrm rot="5400000">
            <a:off x="7519772" y="1761097"/>
            <a:ext cx="5004367" cy="2820643"/>
          </a:xfrm>
          <a:prstGeom prst="rect">
            <a:avLst/>
          </a:prstGeom>
        </p:spPr>
      </p:pic>
      <p:sp>
        <p:nvSpPr>
          <p:cNvPr id="4" name="TextBox 3">
            <a:extLst>
              <a:ext uri="{FF2B5EF4-FFF2-40B4-BE49-F238E27FC236}">
                <a16:creationId xmlns:a16="http://schemas.microsoft.com/office/drawing/2014/main" id="{5C4C9BB7-439C-4F9B-86D6-31E79277211F}"/>
              </a:ext>
            </a:extLst>
          </p:cNvPr>
          <p:cNvSpPr txBox="1"/>
          <p:nvPr/>
        </p:nvSpPr>
        <p:spPr>
          <a:xfrm>
            <a:off x="9104243" y="5655215"/>
            <a:ext cx="2922105" cy="646331"/>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Vitamin P</a:t>
            </a:r>
          </a:p>
        </p:txBody>
      </p:sp>
    </p:spTree>
    <p:extLst>
      <p:ext uri="{BB962C8B-B14F-4D97-AF65-F5344CB8AC3E}">
        <p14:creationId xmlns:p14="http://schemas.microsoft.com/office/powerpoint/2010/main" val="3223344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A9798CC6-568F-46B0-90DF-3BBD0F769176}"/>
              </a:ext>
            </a:extLst>
          </p:cNvPr>
          <p:cNvSpPr>
            <a:spLocks noChangeArrowheads="1"/>
          </p:cNvSpPr>
          <p:nvPr/>
        </p:nvSpPr>
        <p:spPr bwMode="auto">
          <a:xfrm>
            <a:off x="511270" y="712491"/>
            <a:ext cx="6587545" cy="5521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nSpc>
                <a:spcPct val="98000"/>
              </a:lnSpc>
            </a:pPr>
            <a:r>
              <a:rPr lang="en-GB" sz="3600" b="1" dirty="0">
                <a:solidFill>
                  <a:srgbClr val="F6F000"/>
                </a:solidFill>
                <a:latin typeface="Arial" pitchFamily="34" charset="0"/>
                <a:cs typeface="Arial" pitchFamily="34" charset="0"/>
              </a:rPr>
              <a:t>Understanding the numerous neurotransmitters</a:t>
            </a:r>
            <a:r>
              <a:rPr lang="en-GB" sz="3600" b="1" dirty="0">
                <a:solidFill>
                  <a:schemeClr val="bg1"/>
                </a:solidFill>
                <a:latin typeface="Arial" pitchFamily="34" charset="0"/>
                <a:cs typeface="Arial" pitchFamily="34" charset="0"/>
              </a:rPr>
              <a:t>, their receptors, their location, and their interactions with one another has been central to the design of medicines for mental illness and has led to the development of successful products for many brain disorders.* </a:t>
            </a:r>
          </a:p>
        </p:txBody>
      </p:sp>
      <p:sp>
        <p:nvSpPr>
          <p:cNvPr id="3" name="TextBox 2">
            <a:extLst>
              <a:ext uri="{FF2B5EF4-FFF2-40B4-BE49-F238E27FC236}">
                <a16:creationId xmlns:a16="http://schemas.microsoft.com/office/drawing/2014/main" id="{C742EBA9-0867-4F56-AABE-861F37DC0696}"/>
              </a:ext>
            </a:extLst>
          </p:cNvPr>
          <p:cNvSpPr txBox="1"/>
          <p:nvPr/>
        </p:nvSpPr>
        <p:spPr>
          <a:xfrm>
            <a:off x="511270" y="6203733"/>
            <a:ext cx="6295839" cy="307777"/>
          </a:xfrm>
          <a:prstGeom prst="rect">
            <a:avLst/>
          </a:prstGeom>
          <a:noFill/>
        </p:spPr>
        <p:txBody>
          <a:bodyPr wrap="square" rtlCol="0">
            <a:spAutoFit/>
          </a:bodyPr>
          <a:lstStyle/>
          <a:p>
            <a:r>
              <a:rPr lang="en-GB" sz="1400" b="1" dirty="0">
                <a:solidFill>
                  <a:schemeClr val="bg1"/>
                </a:solidFill>
                <a:latin typeface="Arial" pitchFamily="34" charset="0"/>
                <a:cs typeface="Arial" pitchFamily="34" charset="0"/>
              </a:rPr>
              <a:t>*Neurotransmitters and Drugs by Z. Kruk and C. Pycock. </a:t>
            </a:r>
          </a:p>
        </p:txBody>
      </p:sp>
      <p:pic>
        <p:nvPicPr>
          <p:cNvPr id="4" name="Picture 2">
            <a:extLst>
              <a:ext uri="{FF2B5EF4-FFF2-40B4-BE49-F238E27FC236}">
                <a16:creationId xmlns:a16="http://schemas.microsoft.com/office/drawing/2014/main" id="{44CC798B-ECF2-4583-9708-FE92C573313D}"/>
              </a:ext>
            </a:extLst>
          </p:cNvPr>
          <p:cNvPicPr>
            <a:picLocks noChangeAspect="1" noChangeArrowheads="1"/>
          </p:cNvPicPr>
          <p:nvPr/>
        </p:nvPicPr>
        <p:blipFill>
          <a:blip r:embed="rId2" cstate="print"/>
          <a:srcRect/>
          <a:stretch>
            <a:fillRect/>
          </a:stretch>
        </p:blipFill>
        <p:spPr bwMode="auto">
          <a:xfrm rot="5400000">
            <a:off x="6791631" y="1648325"/>
            <a:ext cx="5521383" cy="4056234"/>
          </a:xfrm>
          <a:prstGeom prst="rect">
            <a:avLst/>
          </a:prstGeom>
          <a:noFill/>
          <a:ln w="9525">
            <a:noFill/>
            <a:miter lim="800000"/>
            <a:headEnd/>
            <a:tailEnd/>
          </a:ln>
        </p:spPr>
      </p:pic>
    </p:spTree>
    <p:extLst>
      <p:ext uri="{BB962C8B-B14F-4D97-AF65-F5344CB8AC3E}">
        <p14:creationId xmlns:p14="http://schemas.microsoft.com/office/powerpoint/2010/main" val="315536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4"/>
          <p:cNvSpPr>
            <a:spLocks noChangeArrowheads="1"/>
          </p:cNvSpPr>
          <p:nvPr/>
        </p:nvSpPr>
        <p:spPr bwMode="auto">
          <a:xfrm>
            <a:off x="625536" y="1039618"/>
            <a:ext cx="7791524"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nSpc>
                <a:spcPct val="90000"/>
              </a:lnSpc>
            </a:pPr>
            <a:r>
              <a:rPr lang="en-GB" sz="3600" b="1" dirty="0">
                <a:solidFill>
                  <a:schemeClr val="bg1"/>
                </a:solidFill>
                <a:latin typeface="Arial" pitchFamily="34" charset="0"/>
                <a:cs typeface="Arial" pitchFamily="34" charset="0"/>
              </a:rPr>
              <a:t>The neurotransmitters </a:t>
            </a:r>
            <a:r>
              <a:rPr lang="en-GB" sz="3600" b="1" dirty="0">
                <a:solidFill>
                  <a:srgbClr val="F6F000"/>
                </a:solidFill>
                <a:latin typeface="Arial" pitchFamily="34" charset="0"/>
                <a:cs typeface="Arial" pitchFamily="34" charset="0"/>
              </a:rPr>
              <a:t>serotonin, noradrenaline and dopamine</a:t>
            </a:r>
            <a:r>
              <a:rPr lang="en-GB" sz="3600" b="1" dirty="0">
                <a:solidFill>
                  <a:schemeClr val="bg1"/>
                </a:solidFill>
                <a:latin typeface="Arial" pitchFamily="34" charset="0"/>
                <a:cs typeface="Arial" pitchFamily="34" charset="0"/>
              </a:rPr>
              <a:t> are involved in the control of many of our mental states, sometimes acting on their own and other times acting together. These, and other neurotransmitters, are likely to play a pivotal role in the pathological basis of mental illness and brain disease.*</a:t>
            </a:r>
            <a:endParaRPr lang="en-GB" sz="3600" b="1" dirty="0">
              <a:latin typeface="Arial" pitchFamily="34" charset="0"/>
              <a:cs typeface="Arial" pitchFamily="34" charset="0"/>
            </a:endParaRPr>
          </a:p>
        </p:txBody>
      </p:sp>
      <p:sp>
        <p:nvSpPr>
          <p:cNvPr id="3" name="TextBox 2"/>
          <p:cNvSpPr txBox="1"/>
          <p:nvPr/>
        </p:nvSpPr>
        <p:spPr>
          <a:xfrm>
            <a:off x="613037" y="6190124"/>
            <a:ext cx="7410091" cy="307777"/>
          </a:xfrm>
          <a:prstGeom prst="rect">
            <a:avLst/>
          </a:prstGeom>
          <a:noFill/>
        </p:spPr>
        <p:txBody>
          <a:bodyPr wrap="square" rtlCol="0">
            <a:spAutoFit/>
          </a:bodyPr>
          <a:lstStyle/>
          <a:p>
            <a:r>
              <a:rPr lang="en-GB" sz="1400" b="1" dirty="0">
                <a:solidFill>
                  <a:schemeClr val="bg1"/>
                </a:solidFill>
                <a:latin typeface="Arial" pitchFamily="34" charset="0"/>
                <a:cs typeface="Arial" pitchFamily="34" charset="0"/>
              </a:rPr>
              <a:t>*Neurotransmitters and Drugs by Z. Kruk and C. Pycock. </a:t>
            </a:r>
          </a:p>
        </p:txBody>
      </p:sp>
      <p:pic>
        <p:nvPicPr>
          <p:cNvPr id="2" name="Picture 1">
            <a:extLst>
              <a:ext uri="{FF2B5EF4-FFF2-40B4-BE49-F238E27FC236}">
                <a16:creationId xmlns:a16="http://schemas.microsoft.com/office/drawing/2014/main" id="{998CD643-8C4A-49EB-901A-B7CB50F14EBE}"/>
              </a:ext>
            </a:extLst>
          </p:cNvPr>
          <p:cNvPicPr>
            <a:picLocks noChangeAspect="1"/>
          </p:cNvPicPr>
          <p:nvPr/>
        </p:nvPicPr>
        <p:blipFill>
          <a:blip r:embed="rId2"/>
          <a:stretch>
            <a:fillRect/>
          </a:stretch>
        </p:blipFill>
        <p:spPr>
          <a:xfrm>
            <a:off x="8554280" y="1199322"/>
            <a:ext cx="2392558" cy="2332744"/>
          </a:xfrm>
          <a:prstGeom prst="rect">
            <a:avLst/>
          </a:prstGeom>
        </p:spPr>
      </p:pic>
      <p:pic>
        <p:nvPicPr>
          <p:cNvPr id="5" name="Picture 4">
            <a:extLst>
              <a:ext uri="{FF2B5EF4-FFF2-40B4-BE49-F238E27FC236}">
                <a16:creationId xmlns:a16="http://schemas.microsoft.com/office/drawing/2014/main" id="{1851FDE0-F033-4A4E-A2AA-2E0BDEFD6132}"/>
              </a:ext>
            </a:extLst>
          </p:cNvPr>
          <p:cNvPicPr>
            <a:picLocks noChangeAspect="1"/>
          </p:cNvPicPr>
          <p:nvPr/>
        </p:nvPicPr>
        <p:blipFill rotWithShape="1">
          <a:blip r:embed="rId3"/>
          <a:srcRect l="20642" t="1363" r="9283" b="40126"/>
          <a:stretch/>
        </p:blipFill>
        <p:spPr>
          <a:xfrm>
            <a:off x="8525814" y="3946384"/>
            <a:ext cx="2440901" cy="2243740"/>
          </a:xfrm>
          <a:prstGeom prst="rect">
            <a:avLst/>
          </a:prstGeom>
        </p:spPr>
      </p:pic>
    </p:spTree>
    <p:extLst>
      <p:ext uri="{BB962C8B-B14F-4D97-AF65-F5344CB8AC3E}">
        <p14:creationId xmlns:p14="http://schemas.microsoft.com/office/powerpoint/2010/main" val="148187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36272F-04AD-416B-AEE1-D0CCB390329F}"/>
              </a:ext>
            </a:extLst>
          </p:cNvPr>
          <p:cNvSpPr txBox="1"/>
          <p:nvPr/>
        </p:nvSpPr>
        <p:spPr>
          <a:xfrm>
            <a:off x="624812" y="1140147"/>
            <a:ext cx="6094040" cy="4832092"/>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Definition of terms</a:t>
            </a:r>
          </a:p>
          <a:p>
            <a:endParaRPr lang="en-GB" sz="3600" b="1" dirty="0">
              <a:solidFill>
                <a:srgbClr val="FFFF00"/>
              </a:solidFill>
              <a:latin typeface="Arial" pitchFamily="34" charset="0"/>
              <a:cs typeface="Arial" pitchFamily="34" charset="0"/>
            </a:endParaRPr>
          </a:p>
          <a:p>
            <a:endParaRPr lang="en-GB" sz="3600" b="1" dirty="0">
              <a:solidFill>
                <a:srgbClr val="FFFF00"/>
              </a:solidFill>
              <a:latin typeface="Arial" pitchFamily="34" charset="0"/>
              <a:cs typeface="Arial" pitchFamily="34" charset="0"/>
            </a:endParaRPr>
          </a:p>
          <a:p>
            <a:r>
              <a:rPr lang="en-GB" sz="3600" b="1" dirty="0">
                <a:solidFill>
                  <a:srgbClr val="FFFF00"/>
                </a:solidFill>
                <a:latin typeface="Arial" pitchFamily="34" charset="0"/>
                <a:cs typeface="Arial" pitchFamily="34" charset="0"/>
              </a:rPr>
              <a:t>Insanity</a:t>
            </a:r>
            <a:r>
              <a:rPr lang="en-GB" sz="3600" b="1" dirty="0">
                <a:solidFill>
                  <a:schemeClr val="bg1"/>
                </a:solidFill>
                <a:latin typeface="Arial" pitchFamily="34" charset="0"/>
                <a:cs typeface="Arial" pitchFamily="34" charset="0"/>
              </a:rPr>
              <a:t> is a disease of perception combined with an inability to tell whether these changes are real or not.</a:t>
            </a:r>
          </a:p>
          <a:p>
            <a:r>
              <a:rPr lang="en-GB" sz="2000" b="1" i="1" dirty="0">
                <a:solidFill>
                  <a:schemeClr val="bg1"/>
                </a:solidFill>
                <a:latin typeface="Arial" pitchFamily="34" charset="0"/>
                <a:cs typeface="Arial" pitchFamily="34" charset="0"/>
              </a:rPr>
              <a:t>Dr John Conolly 1850.</a:t>
            </a:r>
          </a:p>
        </p:txBody>
      </p:sp>
      <p:pic>
        <p:nvPicPr>
          <p:cNvPr id="6" name="Picture 5">
            <a:extLst>
              <a:ext uri="{FF2B5EF4-FFF2-40B4-BE49-F238E27FC236}">
                <a16:creationId xmlns:a16="http://schemas.microsoft.com/office/drawing/2014/main" id="{6C542A7A-F325-41A4-B28F-140FE7799647}"/>
              </a:ext>
            </a:extLst>
          </p:cNvPr>
          <p:cNvPicPr>
            <a:picLocks noChangeAspect="1"/>
          </p:cNvPicPr>
          <p:nvPr/>
        </p:nvPicPr>
        <p:blipFill rotWithShape="1">
          <a:blip r:embed="rId2"/>
          <a:srcRect r="62489"/>
          <a:stretch/>
        </p:blipFill>
        <p:spPr>
          <a:xfrm>
            <a:off x="7657734" y="1047381"/>
            <a:ext cx="3367985" cy="3366957"/>
          </a:xfrm>
          <a:prstGeom prst="rect">
            <a:avLst/>
          </a:prstGeom>
        </p:spPr>
      </p:pic>
      <p:sp>
        <p:nvSpPr>
          <p:cNvPr id="7" name="TextBox 6">
            <a:extLst>
              <a:ext uri="{FF2B5EF4-FFF2-40B4-BE49-F238E27FC236}">
                <a16:creationId xmlns:a16="http://schemas.microsoft.com/office/drawing/2014/main" id="{5CFEB906-A627-4608-B66F-F2A58894B164}"/>
              </a:ext>
            </a:extLst>
          </p:cNvPr>
          <p:cNvSpPr txBox="1"/>
          <p:nvPr/>
        </p:nvSpPr>
        <p:spPr>
          <a:xfrm>
            <a:off x="7751980" y="4348078"/>
            <a:ext cx="3815208" cy="2308324"/>
          </a:xfrm>
          <a:prstGeom prst="rect">
            <a:avLst/>
          </a:prstGeom>
          <a:noFill/>
        </p:spPr>
        <p:txBody>
          <a:bodyPr wrap="square" rtlCol="0">
            <a:spAutoFit/>
          </a:bodyPr>
          <a:lstStyle/>
          <a:p>
            <a:r>
              <a:rPr lang="en-GB" sz="2400" b="1" dirty="0">
                <a:solidFill>
                  <a:srgbClr val="FFFF00"/>
                </a:solidFill>
                <a:latin typeface="Arial" panose="020B0604020202020204" pitchFamily="34" charset="0"/>
                <a:cs typeface="Arial" panose="020B0604020202020204" pitchFamily="34" charset="0"/>
              </a:rPr>
              <a:t>Albert Einstein’s </a:t>
            </a:r>
            <a:r>
              <a:rPr lang="en-GB" sz="2400" b="1" dirty="0">
                <a:solidFill>
                  <a:schemeClr val="bg1"/>
                </a:solidFill>
                <a:latin typeface="Arial" panose="020B0604020202020204" pitchFamily="34" charset="0"/>
                <a:cs typeface="Arial" panose="020B0604020202020204" pitchFamily="34" charset="0"/>
              </a:rPr>
              <a:t>definition of insanity -  “repeating the same thing over and over again and expecting a different outcome”.</a:t>
            </a:r>
          </a:p>
        </p:txBody>
      </p:sp>
    </p:spTree>
    <p:extLst>
      <p:ext uri="{BB962C8B-B14F-4D97-AF65-F5344CB8AC3E}">
        <p14:creationId xmlns:p14="http://schemas.microsoft.com/office/powerpoint/2010/main" val="97924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125F28-D935-4F69-9D3A-F46E69865E47}"/>
              </a:ext>
            </a:extLst>
          </p:cNvPr>
          <p:cNvSpPr txBox="1"/>
          <p:nvPr/>
        </p:nvSpPr>
        <p:spPr>
          <a:xfrm>
            <a:off x="432403" y="803642"/>
            <a:ext cx="8007047" cy="5632311"/>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Depression </a:t>
            </a:r>
            <a:r>
              <a:rPr lang="en-GB" sz="3600" b="1" dirty="0">
                <a:solidFill>
                  <a:schemeClr val="bg1"/>
                </a:solidFill>
                <a:latin typeface="Arial" panose="020B0604020202020204" pitchFamily="34" charset="0"/>
                <a:cs typeface="Arial" panose="020B0604020202020204" pitchFamily="34" charset="0"/>
              </a:rPr>
              <a:t>is a HYPO state of low mood and aversion to activity that can affect a person's thoughts, behaviour, feelings and sense of well-being. ↓NA, ↓Dop, ↓5HTP*</a:t>
            </a:r>
            <a:endParaRPr lang="en-GB" sz="3600" b="1" dirty="0">
              <a:solidFill>
                <a:srgbClr val="FFFF00"/>
              </a:solidFill>
              <a:latin typeface="Arial" panose="020B0604020202020204" pitchFamily="34" charset="0"/>
              <a:cs typeface="Arial" panose="020B0604020202020204" pitchFamily="34" charset="0"/>
            </a:endParaRPr>
          </a:p>
          <a:p>
            <a:r>
              <a:rPr lang="en-GB" sz="3600" b="1" dirty="0">
                <a:solidFill>
                  <a:srgbClr val="FFFF00"/>
                </a:solidFill>
                <a:latin typeface="Arial" panose="020B0604020202020204" pitchFamily="34" charset="0"/>
                <a:cs typeface="Arial" panose="020B0604020202020204" pitchFamily="34" charset="0"/>
              </a:rPr>
              <a:t>Anxiety</a:t>
            </a:r>
            <a:r>
              <a:rPr lang="en-GB" sz="3600" b="1" dirty="0">
                <a:solidFill>
                  <a:schemeClr val="bg1"/>
                </a:solidFill>
                <a:latin typeface="Arial" panose="020B0604020202020204" pitchFamily="34" charset="0"/>
                <a:cs typeface="Arial" panose="020B0604020202020204" pitchFamily="34" charset="0"/>
              </a:rPr>
              <a:t> is a HYPER feeling of worry, nervousness, or unease about something with an uncertain cause or outcome. ↑NA, ↑Dop, ↑5HTP, ↓GABA* </a:t>
            </a:r>
          </a:p>
        </p:txBody>
      </p:sp>
      <p:sp>
        <p:nvSpPr>
          <p:cNvPr id="3" name="TextBox 2">
            <a:extLst>
              <a:ext uri="{FF2B5EF4-FFF2-40B4-BE49-F238E27FC236}">
                <a16:creationId xmlns:a16="http://schemas.microsoft.com/office/drawing/2014/main" id="{6138EEE3-1062-4FC8-82D6-B55C1AEFD688}"/>
              </a:ext>
            </a:extLst>
          </p:cNvPr>
          <p:cNvSpPr txBox="1"/>
          <p:nvPr/>
        </p:nvSpPr>
        <p:spPr>
          <a:xfrm>
            <a:off x="650523" y="6364507"/>
            <a:ext cx="7410091" cy="307777"/>
          </a:xfrm>
          <a:prstGeom prst="rect">
            <a:avLst/>
          </a:prstGeom>
          <a:noFill/>
        </p:spPr>
        <p:txBody>
          <a:bodyPr wrap="square" rtlCol="0">
            <a:spAutoFit/>
          </a:bodyPr>
          <a:lstStyle/>
          <a:p>
            <a:r>
              <a:rPr lang="en-GB" sz="1400" b="1" dirty="0">
                <a:solidFill>
                  <a:schemeClr val="bg1"/>
                </a:solidFill>
                <a:latin typeface="Arial" pitchFamily="34" charset="0"/>
                <a:cs typeface="Arial" pitchFamily="34" charset="0"/>
              </a:rPr>
              <a:t>Neurotransmitters and Drugs by Z. Kruk and C. Pycock. </a:t>
            </a:r>
          </a:p>
        </p:txBody>
      </p:sp>
      <p:pic>
        <p:nvPicPr>
          <p:cNvPr id="4" name="Picture 3">
            <a:extLst>
              <a:ext uri="{FF2B5EF4-FFF2-40B4-BE49-F238E27FC236}">
                <a16:creationId xmlns:a16="http://schemas.microsoft.com/office/drawing/2014/main" id="{C7A5999D-8D9B-4DB5-9038-87E543FB13A0}"/>
              </a:ext>
            </a:extLst>
          </p:cNvPr>
          <p:cNvPicPr>
            <a:picLocks noChangeAspect="1"/>
          </p:cNvPicPr>
          <p:nvPr/>
        </p:nvPicPr>
        <p:blipFill rotWithShape="1">
          <a:blip r:embed="rId2"/>
          <a:srcRect l="14567"/>
          <a:stretch/>
        </p:blipFill>
        <p:spPr>
          <a:xfrm>
            <a:off x="8461026" y="828276"/>
            <a:ext cx="3223749" cy="2514631"/>
          </a:xfrm>
          <a:prstGeom prst="rect">
            <a:avLst/>
          </a:prstGeom>
        </p:spPr>
      </p:pic>
      <p:pic>
        <p:nvPicPr>
          <p:cNvPr id="5" name="Picture 4">
            <a:extLst>
              <a:ext uri="{FF2B5EF4-FFF2-40B4-BE49-F238E27FC236}">
                <a16:creationId xmlns:a16="http://schemas.microsoft.com/office/drawing/2014/main" id="{DEF544CF-BE26-4FE3-8ACF-3FD59B593CE7}"/>
              </a:ext>
            </a:extLst>
          </p:cNvPr>
          <p:cNvPicPr>
            <a:picLocks noChangeAspect="1"/>
          </p:cNvPicPr>
          <p:nvPr/>
        </p:nvPicPr>
        <p:blipFill rotWithShape="1">
          <a:blip r:embed="rId3"/>
          <a:srcRect l="13565" r="5844"/>
          <a:stretch/>
        </p:blipFill>
        <p:spPr>
          <a:xfrm>
            <a:off x="8461026" y="3789737"/>
            <a:ext cx="3298571" cy="2728658"/>
          </a:xfrm>
          <a:prstGeom prst="rect">
            <a:avLst/>
          </a:prstGeom>
        </p:spPr>
      </p:pic>
      <p:sp>
        <p:nvSpPr>
          <p:cNvPr id="6" name="TextBox 5">
            <a:extLst>
              <a:ext uri="{FF2B5EF4-FFF2-40B4-BE49-F238E27FC236}">
                <a16:creationId xmlns:a16="http://schemas.microsoft.com/office/drawing/2014/main" id="{0272C279-1C1C-4D95-A450-61B7B7136AA5}"/>
              </a:ext>
            </a:extLst>
          </p:cNvPr>
          <p:cNvSpPr txBox="1"/>
          <p:nvPr/>
        </p:nvSpPr>
        <p:spPr>
          <a:xfrm>
            <a:off x="8697019" y="3273935"/>
            <a:ext cx="2653468" cy="584775"/>
          </a:xfrm>
          <a:prstGeom prst="rect">
            <a:avLst/>
          </a:prstGeom>
          <a:solidFill>
            <a:srgbClr val="002060"/>
          </a:solidFill>
          <a:ln>
            <a:solidFill>
              <a:schemeClr val="bg1"/>
            </a:solidFill>
          </a:ln>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Note how similar the facial expressions can be</a:t>
            </a:r>
          </a:p>
        </p:txBody>
      </p:sp>
    </p:spTree>
    <p:extLst>
      <p:ext uri="{BB962C8B-B14F-4D97-AF65-F5344CB8AC3E}">
        <p14:creationId xmlns:p14="http://schemas.microsoft.com/office/powerpoint/2010/main" val="361330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A67545-9C40-4F41-8D8A-4D8FD9D22854}"/>
              </a:ext>
            </a:extLst>
          </p:cNvPr>
          <p:cNvSpPr txBox="1"/>
          <p:nvPr/>
        </p:nvSpPr>
        <p:spPr>
          <a:xfrm>
            <a:off x="676300" y="823207"/>
            <a:ext cx="4489013" cy="5632311"/>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Manic depression </a:t>
            </a:r>
            <a:r>
              <a:rPr lang="en-GB" sz="3600" b="1" dirty="0">
                <a:solidFill>
                  <a:schemeClr val="bg1"/>
                </a:solidFill>
                <a:latin typeface="Arial" panose="020B0604020202020204" pitchFamily="34" charset="0"/>
                <a:cs typeface="Arial" panose="020B0604020202020204" pitchFamily="34" charset="0"/>
              </a:rPr>
              <a:t>or</a:t>
            </a:r>
            <a:r>
              <a:rPr lang="en-GB" sz="3600" b="1" dirty="0">
                <a:solidFill>
                  <a:srgbClr val="FFFF00"/>
                </a:solidFill>
                <a:latin typeface="Arial" panose="020B0604020202020204" pitchFamily="34" charset="0"/>
                <a:cs typeface="Arial" panose="020B0604020202020204" pitchFamily="34" charset="0"/>
              </a:rPr>
              <a:t> </a:t>
            </a:r>
            <a:r>
              <a:rPr lang="en-GB" sz="3600" b="1" dirty="0">
                <a:solidFill>
                  <a:schemeClr val="bg1"/>
                </a:solidFill>
                <a:latin typeface="Arial" panose="020B0604020202020204" pitchFamily="34" charset="0"/>
                <a:cs typeface="Arial" panose="020B0604020202020204" pitchFamily="34" charset="0"/>
              </a:rPr>
              <a:t>Bipolar disorder, is a mental disorder characterized by periods of elevated mood and periods of depression.</a:t>
            </a:r>
          </a:p>
          <a:p>
            <a:r>
              <a:rPr lang="en-GB" sz="3600" b="1" dirty="0">
                <a:solidFill>
                  <a:schemeClr val="bg1"/>
                </a:solidFill>
                <a:latin typeface="Arial" panose="020B0604020202020204" pitchFamily="34" charset="0"/>
                <a:cs typeface="Arial" panose="020B0604020202020204" pitchFamily="34" charset="0"/>
              </a:rPr>
              <a:t>↓Dop - ↑ </a:t>
            </a:r>
            <a:r>
              <a:rPr lang="en-GB" sz="3600" b="1" dirty="0" err="1">
                <a:solidFill>
                  <a:schemeClr val="bg1"/>
                </a:solidFill>
                <a:latin typeface="Arial" panose="020B0604020202020204" pitchFamily="34" charset="0"/>
                <a:cs typeface="Arial" panose="020B0604020202020204" pitchFamily="34" charset="0"/>
              </a:rPr>
              <a:t>Dop</a:t>
            </a:r>
            <a:r>
              <a:rPr lang="en-GB" sz="3600" b="1" dirty="0">
                <a:solidFill>
                  <a:schemeClr val="bg1"/>
                </a:solidFill>
                <a:latin typeface="Arial" panose="020B0604020202020204" pitchFamily="34" charset="0"/>
                <a:cs typeface="Arial" panose="020B0604020202020204" pitchFamily="34" charset="0"/>
              </a:rPr>
              <a:t>*  </a:t>
            </a:r>
          </a:p>
          <a:p>
            <a:r>
              <a:rPr lang="en-GB" sz="3600" b="1" dirty="0">
                <a:solidFill>
                  <a:schemeClr val="bg1"/>
                </a:solidFill>
                <a:latin typeface="Arial" panose="020B060402020202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16C5AAC5-F021-4794-9756-334EB067D44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6647"/>
          <a:stretch/>
        </p:blipFill>
        <p:spPr bwMode="auto">
          <a:xfrm>
            <a:off x="5879024" y="741439"/>
            <a:ext cx="2655378" cy="5744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BE9C70BB-A733-4CC5-BC1E-B8CF4F2FAD7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7977"/>
          <a:stretch/>
        </p:blipFill>
        <p:spPr bwMode="auto">
          <a:xfrm>
            <a:off x="9175707" y="741439"/>
            <a:ext cx="2528614" cy="573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650CC4AC-76C1-4BAA-BD3D-ED25D36247A8}"/>
              </a:ext>
            </a:extLst>
          </p:cNvPr>
          <p:cNvSpPr txBox="1"/>
          <p:nvPr/>
        </p:nvSpPr>
        <p:spPr>
          <a:xfrm>
            <a:off x="611560" y="6076052"/>
            <a:ext cx="7410091" cy="307777"/>
          </a:xfrm>
          <a:prstGeom prst="rect">
            <a:avLst/>
          </a:prstGeom>
          <a:noFill/>
        </p:spPr>
        <p:txBody>
          <a:bodyPr wrap="square" rtlCol="0">
            <a:spAutoFit/>
          </a:bodyPr>
          <a:lstStyle/>
          <a:p>
            <a:r>
              <a:rPr lang="en-GB" sz="1400" b="1" dirty="0">
                <a:solidFill>
                  <a:schemeClr val="bg1"/>
                </a:solidFill>
                <a:latin typeface="Arial" pitchFamily="34" charset="0"/>
                <a:cs typeface="Arial" pitchFamily="34" charset="0"/>
              </a:rPr>
              <a:t>Neurotransmitters and Drugs by Z. Kruk and C. Pycock. </a:t>
            </a:r>
          </a:p>
        </p:txBody>
      </p:sp>
    </p:spTree>
    <p:extLst>
      <p:ext uri="{BB962C8B-B14F-4D97-AF65-F5344CB8AC3E}">
        <p14:creationId xmlns:p14="http://schemas.microsoft.com/office/powerpoint/2010/main" val="71453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F10CEC-C5FA-4BDF-AF3A-922EDEC9EDB0}"/>
              </a:ext>
            </a:extLst>
          </p:cNvPr>
          <p:cNvPicPr>
            <a:picLocks noChangeAspect="1"/>
          </p:cNvPicPr>
          <p:nvPr/>
        </p:nvPicPr>
        <p:blipFill>
          <a:blip r:embed="rId2"/>
          <a:stretch>
            <a:fillRect/>
          </a:stretch>
        </p:blipFill>
        <p:spPr>
          <a:xfrm>
            <a:off x="1520478" y="1591175"/>
            <a:ext cx="1944844" cy="2242472"/>
          </a:xfrm>
          <a:prstGeom prst="rect">
            <a:avLst/>
          </a:prstGeom>
        </p:spPr>
      </p:pic>
      <p:pic>
        <p:nvPicPr>
          <p:cNvPr id="3" name="Picture 2">
            <a:extLst>
              <a:ext uri="{FF2B5EF4-FFF2-40B4-BE49-F238E27FC236}">
                <a16:creationId xmlns:a16="http://schemas.microsoft.com/office/drawing/2014/main" id="{15B898B0-32FF-4370-8EF1-B86426616260}"/>
              </a:ext>
            </a:extLst>
          </p:cNvPr>
          <p:cNvPicPr>
            <a:picLocks noChangeAspect="1"/>
          </p:cNvPicPr>
          <p:nvPr/>
        </p:nvPicPr>
        <p:blipFill>
          <a:blip r:embed="rId3"/>
          <a:stretch>
            <a:fillRect/>
          </a:stretch>
        </p:blipFill>
        <p:spPr>
          <a:xfrm>
            <a:off x="3830884" y="1591175"/>
            <a:ext cx="2139619" cy="2330967"/>
          </a:xfrm>
          <a:prstGeom prst="rect">
            <a:avLst/>
          </a:prstGeom>
        </p:spPr>
      </p:pic>
      <p:pic>
        <p:nvPicPr>
          <p:cNvPr id="4" name="Picture 3">
            <a:extLst>
              <a:ext uri="{FF2B5EF4-FFF2-40B4-BE49-F238E27FC236}">
                <a16:creationId xmlns:a16="http://schemas.microsoft.com/office/drawing/2014/main" id="{B7BBBEB8-F84D-4B17-803B-69F3723B9D32}"/>
              </a:ext>
            </a:extLst>
          </p:cNvPr>
          <p:cNvPicPr>
            <a:picLocks noChangeAspect="1"/>
          </p:cNvPicPr>
          <p:nvPr/>
        </p:nvPicPr>
        <p:blipFill>
          <a:blip r:embed="rId4"/>
          <a:stretch>
            <a:fillRect/>
          </a:stretch>
        </p:blipFill>
        <p:spPr>
          <a:xfrm>
            <a:off x="6192048" y="1586078"/>
            <a:ext cx="1966018" cy="2330967"/>
          </a:xfrm>
          <a:prstGeom prst="rect">
            <a:avLst/>
          </a:prstGeom>
        </p:spPr>
      </p:pic>
      <p:pic>
        <p:nvPicPr>
          <p:cNvPr id="5" name="Picture 4">
            <a:extLst>
              <a:ext uri="{FF2B5EF4-FFF2-40B4-BE49-F238E27FC236}">
                <a16:creationId xmlns:a16="http://schemas.microsoft.com/office/drawing/2014/main" id="{C7C4F5D6-50F7-42BF-B052-5932A35E598C}"/>
              </a:ext>
            </a:extLst>
          </p:cNvPr>
          <p:cNvPicPr>
            <a:picLocks noChangeAspect="1"/>
          </p:cNvPicPr>
          <p:nvPr/>
        </p:nvPicPr>
        <p:blipFill>
          <a:blip r:embed="rId5"/>
          <a:stretch>
            <a:fillRect/>
          </a:stretch>
        </p:blipFill>
        <p:spPr>
          <a:xfrm>
            <a:off x="8439700" y="1625065"/>
            <a:ext cx="2274528" cy="2291980"/>
          </a:xfrm>
          <a:prstGeom prst="rect">
            <a:avLst/>
          </a:prstGeom>
        </p:spPr>
      </p:pic>
      <p:pic>
        <p:nvPicPr>
          <p:cNvPr id="6" name="Picture 5">
            <a:extLst>
              <a:ext uri="{FF2B5EF4-FFF2-40B4-BE49-F238E27FC236}">
                <a16:creationId xmlns:a16="http://schemas.microsoft.com/office/drawing/2014/main" id="{3B539577-0F08-4121-B852-CC54064245F2}"/>
              </a:ext>
            </a:extLst>
          </p:cNvPr>
          <p:cNvPicPr>
            <a:picLocks noChangeAspect="1"/>
          </p:cNvPicPr>
          <p:nvPr/>
        </p:nvPicPr>
        <p:blipFill>
          <a:blip r:embed="rId6"/>
          <a:stretch>
            <a:fillRect/>
          </a:stretch>
        </p:blipFill>
        <p:spPr>
          <a:xfrm>
            <a:off x="1520478" y="4072702"/>
            <a:ext cx="1934408" cy="2288193"/>
          </a:xfrm>
          <a:prstGeom prst="rect">
            <a:avLst/>
          </a:prstGeom>
        </p:spPr>
      </p:pic>
      <p:pic>
        <p:nvPicPr>
          <p:cNvPr id="8" name="Picture 7">
            <a:extLst>
              <a:ext uri="{FF2B5EF4-FFF2-40B4-BE49-F238E27FC236}">
                <a16:creationId xmlns:a16="http://schemas.microsoft.com/office/drawing/2014/main" id="{3827BE75-80BB-4C02-BD05-FF04B1FBE1CE}"/>
              </a:ext>
            </a:extLst>
          </p:cNvPr>
          <p:cNvPicPr>
            <a:picLocks noChangeAspect="1"/>
          </p:cNvPicPr>
          <p:nvPr/>
        </p:nvPicPr>
        <p:blipFill>
          <a:blip r:embed="rId7"/>
          <a:stretch>
            <a:fillRect/>
          </a:stretch>
        </p:blipFill>
        <p:spPr>
          <a:xfrm>
            <a:off x="6202330" y="4168217"/>
            <a:ext cx="2009181" cy="2192678"/>
          </a:xfrm>
          <a:prstGeom prst="rect">
            <a:avLst/>
          </a:prstGeom>
        </p:spPr>
      </p:pic>
      <p:pic>
        <p:nvPicPr>
          <p:cNvPr id="9" name="Picture 8">
            <a:extLst>
              <a:ext uri="{FF2B5EF4-FFF2-40B4-BE49-F238E27FC236}">
                <a16:creationId xmlns:a16="http://schemas.microsoft.com/office/drawing/2014/main" id="{8591425B-1323-4660-AAB9-48061F6B6B18}"/>
              </a:ext>
            </a:extLst>
          </p:cNvPr>
          <p:cNvPicPr>
            <a:picLocks noChangeAspect="1"/>
          </p:cNvPicPr>
          <p:nvPr/>
        </p:nvPicPr>
        <p:blipFill rotWithShape="1">
          <a:blip r:embed="rId8"/>
          <a:srcRect t="5728" b="9874"/>
          <a:stretch/>
        </p:blipFill>
        <p:spPr>
          <a:xfrm>
            <a:off x="8439700" y="4220817"/>
            <a:ext cx="2274528" cy="2239617"/>
          </a:xfrm>
          <a:prstGeom prst="rect">
            <a:avLst/>
          </a:prstGeom>
        </p:spPr>
      </p:pic>
      <p:sp>
        <p:nvSpPr>
          <p:cNvPr id="10" name="TextBox 9">
            <a:extLst>
              <a:ext uri="{FF2B5EF4-FFF2-40B4-BE49-F238E27FC236}">
                <a16:creationId xmlns:a16="http://schemas.microsoft.com/office/drawing/2014/main" id="{0389DDAA-A10C-4F7A-A1FE-5849B4C55D13}"/>
              </a:ext>
            </a:extLst>
          </p:cNvPr>
          <p:cNvSpPr txBox="1"/>
          <p:nvPr/>
        </p:nvSpPr>
        <p:spPr>
          <a:xfrm>
            <a:off x="595367" y="581247"/>
            <a:ext cx="11351467" cy="584775"/>
          </a:xfrm>
          <a:prstGeom prst="rect">
            <a:avLst/>
          </a:prstGeom>
          <a:noFill/>
        </p:spPr>
        <p:txBody>
          <a:bodyPr wrap="square" rtlCol="0">
            <a:spAutoFit/>
          </a:bodyPr>
          <a:lstStyle/>
          <a:p>
            <a:r>
              <a:rPr lang="en-GB" sz="3200" b="1" dirty="0">
                <a:solidFill>
                  <a:srgbClr val="FFFF00"/>
                </a:solidFill>
                <a:latin typeface="Arial" panose="020B0604020202020204" pitchFamily="34" charset="0"/>
                <a:cs typeface="Arial" panose="020B0604020202020204" pitchFamily="34" charset="0"/>
              </a:rPr>
              <a:t>See if you can guess a few other famous Bipolar people</a:t>
            </a:r>
          </a:p>
        </p:txBody>
      </p:sp>
      <p:pic>
        <p:nvPicPr>
          <p:cNvPr id="12" name="Picture 7">
            <a:extLst>
              <a:ext uri="{FF2B5EF4-FFF2-40B4-BE49-F238E27FC236}">
                <a16:creationId xmlns:a16="http://schemas.microsoft.com/office/drawing/2014/main" id="{E75740ED-6BA8-41E5-9449-2969F2741496}"/>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842"/>
          <a:stretch/>
        </p:blipFill>
        <p:spPr bwMode="auto">
          <a:xfrm>
            <a:off x="3851693" y="4072702"/>
            <a:ext cx="2137978" cy="228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898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F10CEC-C5FA-4BDF-AF3A-922EDEC9EDB0}"/>
              </a:ext>
            </a:extLst>
          </p:cNvPr>
          <p:cNvPicPr>
            <a:picLocks noChangeAspect="1"/>
          </p:cNvPicPr>
          <p:nvPr/>
        </p:nvPicPr>
        <p:blipFill>
          <a:blip r:embed="rId2"/>
          <a:stretch>
            <a:fillRect/>
          </a:stretch>
        </p:blipFill>
        <p:spPr>
          <a:xfrm>
            <a:off x="1520478" y="1591175"/>
            <a:ext cx="1944844" cy="2242472"/>
          </a:xfrm>
          <a:prstGeom prst="rect">
            <a:avLst/>
          </a:prstGeom>
        </p:spPr>
      </p:pic>
      <p:pic>
        <p:nvPicPr>
          <p:cNvPr id="3" name="Picture 2">
            <a:extLst>
              <a:ext uri="{FF2B5EF4-FFF2-40B4-BE49-F238E27FC236}">
                <a16:creationId xmlns:a16="http://schemas.microsoft.com/office/drawing/2014/main" id="{15B898B0-32FF-4370-8EF1-B86426616260}"/>
              </a:ext>
            </a:extLst>
          </p:cNvPr>
          <p:cNvPicPr>
            <a:picLocks noChangeAspect="1"/>
          </p:cNvPicPr>
          <p:nvPr/>
        </p:nvPicPr>
        <p:blipFill>
          <a:blip r:embed="rId3"/>
          <a:stretch>
            <a:fillRect/>
          </a:stretch>
        </p:blipFill>
        <p:spPr>
          <a:xfrm>
            <a:off x="3830884" y="1591175"/>
            <a:ext cx="2139619" cy="2330967"/>
          </a:xfrm>
          <a:prstGeom prst="rect">
            <a:avLst/>
          </a:prstGeom>
        </p:spPr>
      </p:pic>
      <p:pic>
        <p:nvPicPr>
          <p:cNvPr id="4" name="Picture 3">
            <a:extLst>
              <a:ext uri="{FF2B5EF4-FFF2-40B4-BE49-F238E27FC236}">
                <a16:creationId xmlns:a16="http://schemas.microsoft.com/office/drawing/2014/main" id="{B7BBBEB8-F84D-4B17-803B-69F3723B9D32}"/>
              </a:ext>
            </a:extLst>
          </p:cNvPr>
          <p:cNvPicPr>
            <a:picLocks noChangeAspect="1"/>
          </p:cNvPicPr>
          <p:nvPr/>
        </p:nvPicPr>
        <p:blipFill>
          <a:blip r:embed="rId4"/>
          <a:stretch>
            <a:fillRect/>
          </a:stretch>
        </p:blipFill>
        <p:spPr>
          <a:xfrm>
            <a:off x="6192048" y="1586078"/>
            <a:ext cx="1966018" cy="2330967"/>
          </a:xfrm>
          <a:prstGeom prst="rect">
            <a:avLst/>
          </a:prstGeom>
        </p:spPr>
      </p:pic>
      <p:pic>
        <p:nvPicPr>
          <p:cNvPr id="5" name="Picture 4">
            <a:extLst>
              <a:ext uri="{FF2B5EF4-FFF2-40B4-BE49-F238E27FC236}">
                <a16:creationId xmlns:a16="http://schemas.microsoft.com/office/drawing/2014/main" id="{C7C4F5D6-50F7-42BF-B052-5932A35E598C}"/>
              </a:ext>
            </a:extLst>
          </p:cNvPr>
          <p:cNvPicPr>
            <a:picLocks noChangeAspect="1"/>
          </p:cNvPicPr>
          <p:nvPr/>
        </p:nvPicPr>
        <p:blipFill>
          <a:blip r:embed="rId5"/>
          <a:stretch>
            <a:fillRect/>
          </a:stretch>
        </p:blipFill>
        <p:spPr>
          <a:xfrm>
            <a:off x="8439700" y="1625065"/>
            <a:ext cx="2274528" cy="2291980"/>
          </a:xfrm>
          <a:prstGeom prst="rect">
            <a:avLst/>
          </a:prstGeom>
        </p:spPr>
      </p:pic>
      <p:pic>
        <p:nvPicPr>
          <p:cNvPr id="6" name="Picture 5">
            <a:extLst>
              <a:ext uri="{FF2B5EF4-FFF2-40B4-BE49-F238E27FC236}">
                <a16:creationId xmlns:a16="http://schemas.microsoft.com/office/drawing/2014/main" id="{3B539577-0F08-4121-B852-CC54064245F2}"/>
              </a:ext>
            </a:extLst>
          </p:cNvPr>
          <p:cNvPicPr>
            <a:picLocks noChangeAspect="1"/>
          </p:cNvPicPr>
          <p:nvPr/>
        </p:nvPicPr>
        <p:blipFill>
          <a:blip r:embed="rId6"/>
          <a:stretch>
            <a:fillRect/>
          </a:stretch>
        </p:blipFill>
        <p:spPr>
          <a:xfrm>
            <a:off x="1520478" y="4072702"/>
            <a:ext cx="1934408" cy="2288193"/>
          </a:xfrm>
          <a:prstGeom prst="rect">
            <a:avLst/>
          </a:prstGeom>
        </p:spPr>
      </p:pic>
      <p:pic>
        <p:nvPicPr>
          <p:cNvPr id="8" name="Picture 7">
            <a:extLst>
              <a:ext uri="{FF2B5EF4-FFF2-40B4-BE49-F238E27FC236}">
                <a16:creationId xmlns:a16="http://schemas.microsoft.com/office/drawing/2014/main" id="{3827BE75-80BB-4C02-BD05-FF04B1FBE1CE}"/>
              </a:ext>
            </a:extLst>
          </p:cNvPr>
          <p:cNvPicPr>
            <a:picLocks noChangeAspect="1"/>
          </p:cNvPicPr>
          <p:nvPr/>
        </p:nvPicPr>
        <p:blipFill>
          <a:blip r:embed="rId7"/>
          <a:stretch>
            <a:fillRect/>
          </a:stretch>
        </p:blipFill>
        <p:spPr>
          <a:xfrm>
            <a:off x="6202330" y="4168217"/>
            <a:ext cx="2009181" cy="2192678"/>
          </a:xfrm>
          <a:prstGeom prst="rect">
            <a:avLst/>
          </a:prstGeom>
        </p:spPr>
      </p:pic>
      <p:pic>
        <p:nvPicPr>
          <p:cNvPr id="9" name="Picture 8">
            <a:extLst>
              <a:ext uri="{FF2B5EF4-FFF2-40B4-BE49-F238E27FC236}">
                <a16:creationId xmlns:a16="http://schemas.microsoft.com/office/drawing/2014/main" id="{8591425B-1323-4660-AAB9-48061F6B6B18}"/>
              </a:ext>
            </a:extLst>
          </p:cNvPr>
          <p:cNvPicPr>
            <a:picLocks noChangeAspect="1"/>
          </p:cNvPicPr>
          <p:nvPr/>
        </p:nvPicPr>
        <p:blipFill rotWithShape="1">
          <a:blip r:embed="rId8"/>
          <a:srcRect t="5728" b="9874"/>
          <a:stretch/>
        </p:blipFill>
        <p:spPr>
          <a:xfrm>
            <a:off x="8439700" y="4220817"/>
            <a:ext cx="2274528" cy="2239617"/>
          </a:xfrm>
          <a:prstGeom prst="rect">
            <a:avLst/>
          </a:prstGeom>
        </p:spPr>
      </p:pic>
      <p:sp>
        <p:nvSpPr>
          <p:cNvPr id="10" name="TextBox 9">
            <a:extLst>
              <a:ext uri="{FF2B5EF4-FFF2-40B4-BE49-F238E27FC236}">
                <a16:creationId xmlns:a16="http://schemas.microsoft.com/office/drawing/2014/main" id="{0389DDAA-A10C-4F7A-A1FE-5849B4C55D13}"/>
              </a:ext>
            </a:extLst>
          </p:cNvPr>
          <p:cNvSpPr txBox="1"/>
          <p:nvPr/>
        </p:nvSpPr>
        <p:spPr>
          <a:xfrm>
            <a:off x="595367" y="581247"/>
            <a:ext cx="11351467" cy="584775"/>
          </a:xfrm>
          <a:prstGeom prst="rect">
            <a:avLst/>
          </a:prstGeom>
          <a:noFill/>
        </p:spPr>
        <p:txBody>
          <a:bodyPr wrap="square" rtlCol="0">
            <a:spAutoFit/>
          </a:bodyPr>
          <a:lstStyle/>
          <a:p>
            <a:r>
              <a:rPr lang="en-GB" sz="3200" b="1" dirty="0">
                <a:solidFill>
                  <a:srgbClr val="FFFF00"/>
                </a:solidFill>
                <a:latin typeface="Arial" panose="020B0604020202020204" pitchFamily="34" charset="0"/>
                <a:cs typeface="Arial" panose="020B0604020202020204" pitchFamily="34" charset="0"/>
              </a:rPr>
              <a:t>See if you can guess a few other famous Bipolar people</a:t>
            </a:r>
          </a:p>
        </p:txBody>
      </p:sp>
      <p:sp>
        <p:nvSpPr>
          <p:cNvPr id="11" name="TextBox 10">
            <a:extLst>
              <a:ext uri="{FF2B5EF4-FFF2-40B4-BE49-F238E27FC236}">
                <a16:creationId xmlns:a16="http://schemas.microsoft.com/office/drawing/2014/main" id="{AAD315D5-A854-4526-8399-46CFC7814766}"/>
              </a:ext>
            </a:extLst>
          </p:cNvPr>
          <p:cNvSpPr txBox="1"/>
          <p:nvPr/>
        </p:nvSpPr>
        <p:spPr>
          <a:xfrm>
            <a:off x="1661295" y="1277605"/>
            <a:ext cx="1885331" cy="307777"/>
          </a:xfrm>
          <a:prstGeom prst="rect">
            <a:avLst/>
          </a:prstGeom>
          <a:noFill/>
        </p:spPr>
        <p:txBody>
          <a:bodyPr wrap="square" rtlCol="0">
            <a:spAutoFit/>
          </a:bodyPr>
          <a:lstStyle/>
          <a:p>
            <a:r>
              <a:rPr lang="en-GB" sz="1400" b="1" dirty="0">
                <a:solidFill>
                  <a:schemeClr val="bg1"/>
                </a:solidFill>
              </a:rPr>
              <a:t>Florence Nightingale</a:t>
            </a:r>
          </a:p>
        </p:txBody>
      </p:sp>
      <p:sp>
        <p:nvSpPr>
          <p:cNvPr id="12" name="TextBox 11">
            <a:extLst>
              <a:ext uri="{FF2B5EF4-FFF2-40B4-BE49-F238E27FC236}">
                <a16:creationId xmlns:a16="http://schemas.microsoft.com/office/drawing/2014/main" id="{E0056B36-0743-46CB-9D1F-3B7315CBF527}"/>
              </a:ext>
            </a:extLst>
          </p:cNvPr>
          <p:cNvSpPr txBox="1"/>
          <p:nvPr/>
        </p:nvSpPr>
        <p:spPr>
          <a:xfrm>
            <a:off x="3926671" y="1258208"/>
            <a:ext cx="1885331" cy="307777"/>
          </a:xfrm>
          <a:prstGeom prst="rect">
            <a:avLst/>
          </a:prstGeom>
          <a:noFill/>
        </p:spPr>
        <p:txBody>
          <a:bodyPr wrap="square" rtlCol="0">
            <a:spAutoFit/>
          </a:bodyPr>
          <a:lstStyle/>
          <a:p>
            <a:pPr algn="ctr"/>
            <a:r>
              <a:rPr lang="en-GB" sz="1400" b="1" dirty="0">
                <a:solidFill>
                  <a:schemeClr val="bg1"/>
                </a:solidFill>
              </a:rPr>
              <a:t>Lord Byron</a:t>
            </a:r>
          </a:p>
        </p:txBody>
      </p:sp>
      <p:sp>
        <p:nvSpPr>
          <p:cNvPr id="13" name="TextBox 12">
            <a:extLst>
              <a:ext uri="{FF2B5EF4-FFF2-40B4-BE49-F238E27FC236}">
                <a16:creationId xmlns:a16="http://schemas.microsoft.com/office/drawing/2014/main" id="{26CC5FE0-2A0B-49B6-9858-97E1D7078140}"/>
              </a:ext>
            </a:extLst>
          </p:cNvPr>
          <p:cNvSpPr txBox="1"/>
          <p:nvPr/>
        </p:nvSpPr>
        <p:spPr>
          <a:xfrm>
            <a:off x="6202330" y="1258207"/>
            <a:ext cx="1885331" cy="307777"/>
          </a:xfrm>
          <a:prstGeom prst="rect">
            <a:avLst/>
          </a:prstGeom>
          <a:noFill/>
        </p:spPr>
        <p:txBody>
          <a:bodyPr wrap="square" rtlCol="0">
            <a:spAutoFit/>
          </a:bodyPr>
          <a:lstStyle/>
          <a:p>
            <a:pPr algn="ctr"/>
            <a:r>
              <a:rPr lang="en-GB" sz="1400" b="1" dirty="0">
                <a:solidFill>
                  <a:schemeClr val="bg1"/>
                </a:solidFill>
              </a:rPr>
              <a:t>Edgar Allan Poe</a:t>
            </a:r>
          </a:p>
        </p:txBody>
      </p:sp>
      <p:sp>
        <p:nvSpPr>
          <p:cNvPr id="14" name="TextBox 13">
            <a:extLst>
              <a:ext uri="{FF2B5EF4-FFF2-40B4-BE49-F238E27FC236}">
                <a16:creationId xmlns:a16="http://schemas.microsoft.com/office/drawing/2014/main" id="{08A6D03E-B22A-4271-B888-4180E8738708}"/>
              </a:ext>
            </a:extLst>
          </p:cNvPr>
          <p:cNvSpPr txBox="1"/>
          <p:nvPr/>
        </p:nvSpPr>
        <p:spPr>
          <a:xfrm>
            <a:off x="8570812" y="1258207"/>
            <a:ext cx="1885331" cy="307777"/>
          </a:xfrm>
          <a:prstGeom prst="rect">
            <a:avLst/>
          </a:prstGeom>
          <a:noFill/>
        </p:spPr>
        <p:txBody>
          <a:bodyPr wrap="square" rtlCol="0">
            <a:spAutoFit/>
          </a:bodyPr>
          <a:lstStyle/>
          <a:p>
            <a:pPr algn="ctr"/>
            <a:r>
              <a:rPr lang="en-GB" sz="1400" b="1" dirty="0">
                <a:solidFill>
                  <a:schemeClr val="bg1"/>
                </a:solidFill>
              </a:rPr>
              <a:t>Socrates</a:t>
            </a:r>
          </a:p>
        </p:txBody>
      </p:sp>
      <p:sp>
        <p:nvSpPr>
          <p:cNvPr id="15" name="TextBox 14">
            <a:extLst>
              <a:ext uri="{FF2B5EF4-FFF2-40B4-BE49-F238E27FC236}">
                <a16:creationId xmlns:a16="http://schemas.microsoft.com/office/drawing/2014/main" id="{6012B4E0-C409-4707-8A82-BEBB58F1493F}"/>
              </a:ext>
            </a:extLst>
          </p:cNvPr>
          <p:cNvSpPr txBox="1"/>
          <p:nvPr/>
        </p:nvSpPr>
        <p:spPr>
          <a:xfrm>
            <a:off x="1545016" y="3815897"/>
            <a:ext cx="1885331" cy="307777"/>
          </a:xfrm>
          <a:prstGeom prst="rect">
            <a:avLst/>
          </a:prstGeom>
          <a:noFill/>
        </p:spPr>
        <p:txBody>
          <a:bodyPr wrap="square" rtlCol="0">
            <a:spAutoFit/>
          </a:bodyPr>
          <a:lstStyle/>
          <a:p>
            <a:pPr algn="ctr"/>
            <a:r>
              <a:rPr lang="en-GB" sz="1400" b="1" dirty="0" err="1">
                <a:solidFill>
                  <a:schemeClr val="bg1"/>
                </a:solidFill>
              </a:rPr>
              <a:t>Issac</a:t>
            </a:r>
            <a:r>
              <a:rPr lang="en-GB" sz="1400" b="1" dirty="0">
                <a:solidFill>
                  <a:schemeClr val="bg1"/>
                </a:solidFill>
              </a:rPr>
              <a:t> Newton</a:t>
            </a:r>
          </a:p>
        </p:txBody>
      </p:sp>
      <p:sp>
        <p:nvSpPr>
          <p:cNvPr id="16" name="TextBox 15">
            <a:extLst>
              <a:ext uri="{FF2B5EF4-FFF2-40B4-BE49-F238E27FC236}">
                <a16:creationId xmlns:a16="http://schemas.microsoft.com/office/drawing/2014/main" id="{0D79A277-724C-4625-A8BE-1814E52D7372}"/>
              </a:ext>
            </a:extLst>
          </p:cNvPr>
          <p:cNvSpPr txBox="1"/>
          <p:nvPr/>
        </p:nvSpPr>
        <p:spPr>
          <a:xfrm>
            <a:off x="3910481" y="3858207"/>
            <a:ext cx="1885331" cy="307777"/>
          </a:xfrm>
          <a:prstGeom prst="rect">
            <a:avLst/>
          </a:prstGeom>
          <a:noFill/>
        </p:spPr>
        <p:txBody>
          <a:bodyPr wrap="square" rtlCol="0">
            <a:spAutoFit/>
          </a:bodyPr>
          <a:lstStyle/>
          <a:p>
            <a:pPr algn="ctr"/>
            <a:r>
              <a:rPr lang="en-GB" sz="1400" b="1" dirty="0">
                <a:solidFill>
                  <a:schemeClr val="bg1"/>
                </a:solidFill>
              </a:rPr>
              <a:t>Charles Dickens</a:t>
            </a:r>
          </a:p>
        </p:txBody>
      </p:sp>
      <p:sp>
        <p:nvSpPr>
          <p:cNvPr id="17" name="TextBox 16">
            <a:extLst>
              <a:ext uri="{FF2B5EF4-FFF2-40B4-BE49-F238E27FC236}">
                <a16:creationId xmlns:a16="http://schemas.microsoft.com/office/drawing/2014/main" id="{6BF964E3-8E6D-4A9C-89CF-CD09A093E8FE}"/>
              </a:ext>
            </a:extLst>
          </p:cNvPr>
          <p:cNvSpPr txBox="1"/>
          <p:nvPr/>
        </p:nvSpPr>
        <p:spPr>
          <a:xfrm>
            <a:off x="6175090" y="3888743"/>
            <a:ext cx="1885331" cy="307777"/>
          </a:xfrm>
          <a:prstGeom prst="rect">
            <a:avLst/>
          </a:prstGeom>
          <a:noFill/>
        </p:spPr>
        <p:txBody>
          <a:bodyPr wrap="square" rtlCol="0">
            <a:spAutoFit/>
          </a:bodyPr>
          <a:lstStyle/>
          <a:p>
            <a:pPr algn="ctr"/>
            <a:r>
              <a:rPr lang="en-GB" sz="1400" b="1" dirty="0">
                <a:solidFill>
                  <a:schemeClr val="bg1"/>
                </a:solidFill>
              </a:rPr>
              <a:t>Robert Burns</a:t>
            </a:r>
          </a:p>
        </p:txBody>
      </p:sp>
      <p:sp>
        <p:nvSpPr>
          <p:cNvPr id="18" name="TextBox 17">
            <a:extLst>
              <a:ext uri="{FF2B5EF4-FFF2-40B4-BE49-F238E27FC236}">
                <a16:creationId xmlns:a16="http://schemas.microsoft.com/office/drawing/2014/main" id="{C78E1910-7EA3-4C1C-9DC0-301EE24D8AD9}"/>
              </a:ext>
            </a:extLst>
          </p:cNvPr>
          <p:cNvSpPr txBox="1"/>
          <p:nvPr/>
        </p:nvSpPr>
        <p:spPr>
          <a:xfrm>
            <a:off x="8634298" y="3922142"/>
            <a:ext cx="1885331" cy="307777"/>
          </a:xfrm>
          <a:prstGeom prst="rect">
            <a:avLst/>
          </a:prstGeom>
          <a:noFill/>
        </p:spPr>
        <p:txBody>
          <a:bodyPr wrap="square" rtlCol="0">
            <a:spAutoFit/>
          </a:bodyPr>
          <a:lstStyle/>
          <a:p>
            <a:pPr algn="ctr"/>
            <a:r>
              <a:rPr lang="en-GB" sz="1400" b="1" dirty="0">
                <a:solidFill>
                  <a:schemeClr val="bg1"/>
                </a:solidFill>
              </a:rPr>
              <a:t>Lord Tennyson</a:t>
            </a:r>
          </a:p>
        </p:txBody>
      </p:sp>
      <p:pic>
        <p:nvPicPr>
          <p:cNvPr id="19" name="Picture 7">
            <a:extLst>
              <a:ext uri="{FF2B5EF4-FFF2-40B4-BE49-F238E27FC236}">
                <a16:creationId xmlns:a16="http://schemas.microsoft.com/office/drawing/2014/main" id="{2DB40330-8B9D-4BC7-97F0-14174766AE4D}"/>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842"/>
          <a:stretch/>
        </p:blipFill>
        <p:spPr bwMode="auto">
          <a:xfrm>
            <a:off x="3851693" y="4099206"/>
            <a:ext cx="2137978" cy="228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290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3178CE-0A05-4D05-A5CA-6CBDDAE66FDE}"/>
              </a:ext>
            </a:extLst>
          </p:cNvPr>
          <p:cNvSpPr txBox="1"/>
          <p:nvPr/>
        </p:nvSpPr>
        <p:spPr>
          <a:xfrm>
            <a:off x="683280" y="819468"/>
            <a:ext cx="7920880" cy="6740307"/>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Schizophrenia</a:t>
            </a:r>
            <a:r>
              <a:rPr lang="en-GB" sz="3600" b="1" dirty="0">
                <a:solidFill>
                  <a:schemeClr val="bg1"/>
                </a:solidFill>
                <a:latin typeface="Arial" panose="020B0604020202020204" pitchFamily="34" charset="0"/>
                <a:cs typeface="Arial" panose="020B0604020202020204" pitchFamily="34" charset="0"/>
              </a:rPr>
              <a:t> is a mental disorder often characterized by abnormal social behaviour and failure to recognize what is real.*</a:t>
            </a:r>
          </a:p>
          <a:p>
            <a:r>
              <a:rPr lang="en-GB" sz="3600" b="1" dirty="0">
                <a:solidFill>
                  <a:srgbClr val="FFFF00"/>
                </a:solidFill>
                <a:latin typeface="Arial" panose="020B0604020202020204" pitchFamily="34" charset="0"/>
                <a:cs typeface="Arial" panose="020B0604020202020204" pitchFamily="34" charset="0"/>
              </a:rPr>
              <a:t>Paranoid schizophrenia</a:t>
            </a:r>
            <a:r>
              <a:rPr lang="en-GB" sz="3600" b="1" dirty="0">
                <a:solidFill>
                  <a:schemeClr val="bg1"/>
                </a:solidFill>
                <a:latin typeface="Arial" panose="020B0604020202020204" pitchFamily="34" charset="0"/>
                <a:cs typeface="Arial" panose="020B0604020202020204" pitchFamily="34" charset="0"/>
              </a:rPr>
              <a:t> is the most common subtype of schizophrenia in which the patient has delusions that a person or some individuals are plotting against them or members of their family.* </a:t>
            </a:r>
          </a:p>
          <a:p>
            <a:r>
              <a:rPr lang="en-GB" sz="3600" b="1" dirty="0">
                <a:solidFill>
                  <a:schemeClr val="bg1"/>
                </a:solidFill>
                <a:latin typeface="Arial" panose="020B0604020202020204" pitchFamily="34" charset="0"/>
                <a:cs typeface="Arial" panose="020B0604020202020204" pitchFamily="34" charset="0"/>
              </a:rPr>
              <a:t> </a:t>
            </a:r>
          </a:p>
          <a:p>
            <a:r>
              <a:rPr lang="en-GB" sz="3600" b="1" dirty="0">
                <a:solidFill>
                  <a:schemeClr val="bg1"/>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D8A5D45-35BF-4040-9000-6159082D06DD}"/>
              </a:ext>
            </a:extLst>
          </p:cNvPr>
          <p:cNvSpPr txBox="1"/>
          <p:nvPr/>
        </p:nvSpPr>
        <p:spPr>
          <a:xfrm>
            <a:off x="655724" y="6282203"/>
            <a:ext cx="7410091" cy="307777"/>
          </a:xfrm>
          <a:prstGeom prst="rect">
            <a:avLst/>
          </a:prstGeom>
          <a:noFill/>
        </p:spPr>
        <p:txBody>
          <a:bodyPr wrap="square" rtlCol="0">
            <a:spAutoFit/>
          </a:bodyPr>
          <a:lstStyle/>
          <a:p>
            <a:r>
              <a:rPr lang="en-GB" sz="1400" b="1" dirty="0">
                <a:solidFill>
                  <a:schemeClr val="bg1"/>
                </a:solidFill>
                <a:latin typeface="Arial" pitchFamily="34" charset="0"/>
                <a:cs typeface="Arial" pitchFamily="34" charset="0"/>
              </a:rPr>
              <a:t>Neurotransmitters and Drugs by Z. Kruk and C. Pycock. </a:t>
            </a:r>
          </a:p>
        </p:txBody>
      </p:sp>
      <p:pic>
        <p:nvPicPr>
          <p:cNvPr id="4" name="Picture 3">
            <a:extLst>
              <a:ext uri="{FF2B5EF4-FFF2-40B4-BE49-F238E27FC236}">
                <a16:creationId xmlns:a16="http://schemas.microsoft.com/office/drawing/2014/main" id="{F39D0DAD-14C3-4F64-BB91-B739649A60D7}"/>
              </a:ext>
            </a:extLst>
          </p:cNvPr>
          <p:cNvPicPr>
            <a:picLocks noChangeAspect="1"/>
          </p:cNvPicPr>
          <p:nvPr/>
        </p:nvPicPr>
        <p:blipFill rotWithShape="1">
          <a:blip r:embed="rId2"/>
          <a:srcRect b="9912"/>
          <a:stretch/>
        </p:blipFill>
        <p:spPr>
          <a:xfrm>
            <a:off x="9210260" y="3450151"/>
            <a:ext cx="2050389" cy="2678976"/>
          </a:xfrm>
          <a:prstGeom prst="rect">
            <a:avLst/>
          </a:prstGeom>
        </p:spPr>
      </p:pic>
      <p:sp>
        <p:nvSpPr>
          <p:cNvPr id="5" name="TextBox 4">
            <a:extLst>
              <a:ext uri="{FF2B5EF4-FFF2-40B4-BE49-F238E27FC236}">
                <a16:creationId xmlns:a16="http://schemas.microsoft.com/office/drawing/2014/main" id="{0AD560A1-7288-4B60-AB46-B4EE4C68ADF7}"/>
              </a:ext>
            </a:extLst>
          </p:cNvPr>
          <p:cNvSpPr txBox="1"/>
          <p:nvPr/>
        </p:nvSpPr>
        <p:spPr>
          <a:xfrm>
            <a:off x="9139707" y="6121258"/>
            <a:ext cx="3113598" cy="338554"/>
          </a:xfrm>
          <a:prstGeom prst="rect">
            <a:avLst/>
          </a:prstGeom>
          <a:no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John Nash 1928-2015</a:t>
            </a:r>
          </a:p>
        </p:txBody>
      </p:sp>
      <p:sp>
        <p:nvSpPr>
          <p:cNvPr id="6" name="TextBox 5">
            <a:extLst>
              <a:ext uri="{FF2B5EF4-FFF2-40B4-BE49-F238E27FC236}">
                <a16:creationId xmlns:a16="http://schemas.microsoft.com/office/drawing/2014/main" id="{9F486E21-5A1B-43AB-B5CA-F7CFA3602746}"/>
              </a:ext>
            </a:extLst>
          </p:cNvPr>
          <p:cNvSpPr txBox="1"/>
          <p:nvPr/>
        </p:nvSpPr>
        <p:spPr>
          <a:xfrm>
            <a:off x="9139707" y="3090446"/>
            <a:ext cx="2050389" cy="338554"/>
          </a:xfrm>
          <a:prstGeom prst="rect">
            <a:avLst/>
          </a:prstGeom>
          <a:noFill/>
        </p:spPr>
        <p:txBody>
          <a:bodyPr wrap="square" rtlCol="0">
            <a:spAutoFit/>
          </a:bodyPr>
          <a:lstStyle/>
          <a:p>
            <a:pPr algn="ctr"/>
            <a:r>
              <a:rPr lang="en-GB" sz="1600" b="1" dirty="0">
                <a:solidFill>
                  <a:schemeClr val="bg1"/>
                </a:solidFill>
                <a:latin typeface="Arial" panose="020B0604020202020204" pitchFamily="34" charset="0"/>
                <a:cs typeface="Arial" panose="020B0604020202020204" pitchFamily="34" charset="0"/>
              </a:rPr>
              <a:t>Amadeus Mozart</a:t>
            </a:r>
          </a:p>
        </p:txBody>
      </p:sp>
      <p:pic>
        <p:nvPicPr>
          <p:cNvPr id="7" name="Picture 6">
            <a:extLst>
              <a:ext uri="{FF2B5EF4-FFF2-40B4-BE49-F238E27FC236}">
                <a16:creationId xmlns:a16="http://schemas.microsoft.com/office/drawing/2014/main" id="{2473A274-01EC-44D9-A4DB-C5548AF6676E}"/>
              </a:ext>
            </a:extLst>
          </p:cNvPr>
          <p:cNvPicPr>
            <a:picLocks noChangeAspect="1"/>
          </p:cNvPicPr>
          <p:nvPr/>
        </p:nvPicPr>
        <p:blipFill rotWithShape="1">
          <a:blip r:embed="rId3"/>
          <a:srcRect l="16722" b="23768"/>
          <a:stretch/>
        </p:blipFill>
        <p:spPr>
          <a:xfrm>
            <a:off x="9139707" y="869435"/>
            <a:ext cx="2190902" cy="2199860"/>
          </a:xfrm>
          <a:prstGeom prst="rect">
            <a:avLst/>
          </a:prstGeom>
        </p:spPr>
      </p:pic>
    </p:spTree>
    <p:extLst>
      <p:ext uri="{BB962C8B-B14F-4D97-AF65-F5344CB8AC3E}">
        <p14:creationId xmlns:p14="http://schemas.microsoft.com/office/powerpoint/2010/main" val="148344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207D7E-497C-4823-8C78-10C13C39D947}"/>
              </a:ext>
            </a:extLst>
          </p:cNvPr>
          <p:cNvSpPr txBox="1"/>
          <p:nvPr/>
        </p:nvSpPr>
        <p:spPr>
          <a:xfrm>
            <a:off x="709283" y="1353604"/>
            <a:ext cx="5307609" cy="3970318"/>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Psychosis</a:t>
            </a:r>
            <a:r>
              <a:rPr lang="en-GB" sz="3600" b="1" dirty="0">
                <a:solidFill>
                  <a:schemeClr val="bg1"/>
                </a:solidFill>
                <a:latin typeface="Arial" panose="020B0604020202020204" pitchFamily="34" charset="0"/>
                <a:cs typeface="Arial" panose="020B0604020202020204" pitchFamily="34" charset="0"/>
              </a:rPr>
              <a:t> is a severe mental disorder in which thought and emotions are so impaired that contact is lost with external reality.</a:t>
            </a:r>
          </a:p>
        </p:txBody>
      </p:sp>
      <p:sp>
        <p:nvSpPr>
          <p:cNvPr id="3" name="TextBox 2">
            <a:extLst>
              <a:ext uri="{FF2B5EF4-FFF2-40B4-BE49-F238E27FC236}">
                <a16:creationId xmlns:a16="http://schemas.microsoft.com/office/drawing/2014/main" id="{282D52D8-C2DC-44C3-A2EC-6494F78E3A32}"/>
              </a:ext>
            </a:extLst>
          </p:cNvPr>
          <p:cNvSpPr txBox="1"/>
          <p:nvPr/>
        </p:nvSpPr>
        <p:spPr>
          <a:xfrm>
            <a:off x="760836" y="5474917"/>
            <a:ext cx="4767445" cy="584775"/>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 </a:t>
            </a:r>
            <a:r>
              <a:rPr lang="en-GB" sz="1400" b="1" dirty="0">
                <a:solidFill>
                  <a:schemeClr val="bg1"/>
                </a:solidFill>
                <a:latin typeface="Arial" panose="020B0604020202020204" pitchFamily="34" charset="0"/>
                <a:cs typeface="Arial" panose="020B0604020202020204" pitchFamily="34" charset="0"/>
              </a:rPr>
              <a:t>"Psychosis". NHS. 23 December 2016. Retrieved 24 January2018.</a:t>
            </a:r>
          </a:p>
        </p:txBody>
      </p:sp>
      <p:pic>
        <p:nvPicPr>
          <p:cNvPr id="4" name="Picture 3">
            <a:extLst>
              <a:ext uri="{FF2B5EF4-FFF2-40B4-BE49-F238E27FC236}">
                <a16:creationId xmlns:a16="http://schemas.microsoft.com/office/drawing/2014/main" id="{DBF36129-04D8-4B4D-A067-F77B3909C0A8}"/>
              </a:ext>
            </a:extLst>
          </p:cNvPr>
          <p:cNvPicPr>
            <a:picLocks noChangeAspect="1"/>
          </p:cNvPicPr>
          <p:nvPr/>
        </p:nvPicPr>
        <p:blipFill rotWithShape="1">
          <a:blip r:embed="rId2"/>
          <a:srcRect l="32425"/>
          <a:stretch/>
        </p:blipFill>
        <p:spPr>
          <a:xfrm>
            <a:off x="6352941" y="1463040"/>
            <a:ext cx="5377500" cy="4476305"/>
          </a:xfrm>
          <a:prstGeom prst="rect">
            <a:avLst/>
          </a:prstGeom>
        </p:spPr>
      </p:pic>
    </p:spTree>
    <p:extLst>
      <p:ext uri="{BB962C8B-B14F-4D97-AF65-F5344CB8AC3E}">
        <p14:creationId xmlns:p14="http://schemas.microsoft.com/office/powerpoint/2010/main" val="291439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C4371CE-4FF3-4CC7-BD22-D682B8400C57}"/>
              </a:ext>
            </a:extLst>
          </p:cNvPr>
          <p:cNvSpPr txBox="1"/>
          <p:nvPr/>
        </p:nvSpPr>
        <p:spPr>
          <a:xfrm>
            <a:off x="518376" y="822162"/>
            <a:ext cx="8599120" cy="5632311"/>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Hysteria </a:t>
            </a:r>
            <a:r>
              <a:rPr lang="en-GB" sz="3600" b="1" dirty="0">
                <a:solidFill>
                  <a:schemeClr val="bg1"/>
                </a:solidFill>
                <a:latin typeface="Arial" panose="020B0604020202020204" pitchFamily="34" charset="0"/>
                <a:cs typeface="Arial" panose="020B0604020202020204" pitchFamily="34" charset="0"/>
              </a:rPr>
              <a:t>colloquially means</a:t>
            </a:r>
          </a:p>
          <a:p>
            <a:r>
              <a:rPr lang="en-GB" sz="3600" b="1" dirty="0">
                <a:solidFill>
                  <a:schemeClr val="bg1"/>
                </a:solidFill>
                <a:latin typeface="Arial" panose="020B0604020202020204" pitchFamily="34" charset="0"/>
                <a:cs typeface="Arial" panose="020B0604020202020204" pitchFamily="34" charset="0"/>
              </a:rPr>
              <a:t>ungovernable emotional excess and can refer to a temporary state of mind or emotion. The blanket diagnosis of hysteria has been fragmented into myriad medical categories such as epilepsy, histrionic personality disorder, conversion disorder, dissociative disorder, or other medical conditions</a:t>
            </a:r>
            <a:r>
              <a:rPr lang="en-GB" sz="3600" b="1" baseline="30000" dirty="0">
                <a:solidFill>
                  <a:schemeClr val="bg1"/>
                </a:solidFill>
                <a:latin typeface="Arial" panose="020B0604020202020204" pitchFamily="34" charset="0"/>
                <a:cs typeface="Arial" panose="020B0604020202020204" pitchFamily="34" charset="0"/>
              </a:rPr>
              <a:t>.*</a:t>
            </a:r>
            <a:endParaRPr lang="en-GB" sz="36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A869217-3EA6-441A-855A-75285327CE58}"/>
              </a:ext>
            </a:extLst>
          </p:cNvPr>
          <p:cNvSpPr txBox="1"/>
          <p:nvPr/>
        </p:nvSpPr>
        <p:spPr>
          <a:xfrm>
            <a:off x="518376" y="6300585"/>
            <a:ext cx="10625470" cy="307777"/>
          </a:xfrm>
          <a:prstGeom prst="rect">
            <a:avLst/>
          </a:prstGeom>
          <a:noFill/>
        </p:spPr>
        <p:txBody>
          <a:bodyPr wrap="square" rtlCol="0">
            <a:spAutoFit/>
          </a:bodyPr>
          <a:lstStyle/>
          <a:p>
            <a:r>
              <a:rPr lang="en-GB" sz="1400" b="1" dirty="0">
                <a:solidFill>
                  <a:schemeClr val="bg1"/>
                </a:solidFill>
              </a:rPr>
              <a:t> *</a:t>
            </a:r>
            <a:r>
              <a:rPr lang="en-GB" sz="1400" b="1" dirty="0" err="1">
                <a:solidFill>
                  <a:schemeClr val="bg1"/>
                </a:solidFill>
              </a:rPr>
              <a:t>Micale</a:t>
            </a:r>
            <a:r>
              <a:rPr lang="en-GB" sz="1400" b="1" dirty="0">
                <a:solidFill>
                  <a:schemeClr val="bg1"/>
                </a:solidFill>
              </a:rPr>
              <a:t>, Mark S. (January 15, 2019). </a:t>
            </a:r>
            <a:r>
              <a:rPr lang="en-GB" sz="1400" b="1" dirty="0">
                <a:solidFill>
                  <a:schemeClr val="bg1"/>
                </a:solidFill>
                <a:hlinkClick r:id="rId2">
                  <a:extLst>
                    <a:ext uri="{A12FA001-AC4F-418D-AE19-62706E023703}">
                      <ahyp:hlinkClr xmlns:ahyp="http://schemas.microsoft.com/office/drawing/2018/hyperlinkcolor" val="tx"/>
                    </a:ext>
                  </a:extLst>
                </a:hlinkClick>
              </a:rPr>
              <a:t>Approaching Hysteria: Disease and Its Interpretations</a:t>
            </a:r>
            <a:r>
              <a:rPr lang="en-GB" sz="1400" b="1" dirty="0">
                <a:solidFill>
                  <a:schemeClr val="bg1"/>
                </a:solidFill>
              </a:rPr>
              <a:t>. Princeton University Press. </a:t>
            </a:r>
          </a:p>
        </p:txBody>
      </p:sp>
      <p:sp>
        <p:nvSpPr>
          <p:cNvPr id="3" name="TextBox 2">
            <a:extLst>
              <a:ext uri="{FF2B5EF4-FFF2-40B4-BE49-F238E27FC236}">
                <a16:creationId xmlns:a16="http://schemas.microsoft.com/office/drawing/2014/main" id="{1B63D316-AC88-44FB-8803-E64A7FDC339E}"/>
              </a:ext>
            </a:extLst>
          </p:cNvPr>
          <p:cNvSpPr txBox="1"/>
          <p:nvPr/>
        </p:nvSpPr>
        <p:spPr>
          <a:xfrm>
            <a:off x="8892979" y="4859610"/>
            <a:ext cx="3001618" cy="923330"/>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The word hysteria originates from the Greek word “uterus,” </a:t>
            </a:r>
            <a:r>
              <a:rPr lang="en-GB" b="1" i="1" dirty="0" err="1">
                <a:solidFill>
                  <a:schemeClr val="bg1"/>
                </a:solidFill>
                <a:latin typeface="Arial" panose="020B0604020202020204" pitchFamily="34" charset="0"/>
                <a:cs typeface="Arial" panose="020B0604020202020204" pitchFamily="34" charset="0"/>
              </a:rPr>
              <a:t>hystera</a:t>
            </a:r>
            <a:endParaRPr lang="en-GB" b="1"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DC9DB56-DD22-485B-94D2-66EB7E15C3A2}"/>
              </a:ext>
            </a:extLst>
          </p:cNvPr>
          <p:cNvPicPr>
            <a:picLocks noChangeAspect="1"/>
          </p:cNvPicPr>
          <p:nvPr/>
        </p:nvPicPr>
        <p:blipFill>
          <a:blip r:embed="rId3"/>
          <a:stretch>
            <a:fillRect/>
          </a:stretch>
        </p:blipFill>
        <p:spPr>
          <a:xfrm>
            <a:off x="8941283" y="934277"/>
            <a:ext cx="3066295" cy="3985591"/>
          </a:xfrm>
          <a:prstGeom prst="rect">
            <a:avLst/>
          </a:prstGeom>
        </p:spPr>
      </p:pic>
    </p:spTree>
    <p:extLst>
      <p:ext uri="{BB962C8B-B14F-4D97-AF65-F5344CB8AC3E}">
        <p14:creationId xmlns:p14="http://schemas.microsoft.com/office/powerpoint/2010/main" val="389937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753C36-EB19-422C-879F-829C676C361F}"/>
              </a:ext>
            </a:extLst>
          </p:cNvPr>
          <p:cNvSpPr txBox="1"/>
          <p:nvPr/>
        </p:nvSpPr>
        <p:spPr>
          <a:xfrm>
            <a:off x="596348" y="808382"/>
            <a:ext cx="6009861" cy="5632311"/>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We all get </a:t>
            </a:r>
            <a:r>
              <a:rPr lang="en-GB" sz="3600" b="1" dirty="0">
                <a:solidFill>
                  <a:srgbClr val="FFFF00"/>
                </a:solidFill>
                <a:latin typeface="Arial" panose="020B0604020202020204" pitchFamily="34" charset="0"/>
                <a:cs typeface="Arial" panose="020B0604020202020204" pitchFamily="34" charset="0"/>
              </a:rPr>
              <a:t>anxious</a:t>
            </a:r>
            <a:r>
              <a:rPr lang="en-GB" sz="3600" b="1" dirty="0">
                <a:solidFill>
                  <a:schemeClr val="bg1"/>
                </a:solidFill>
                <a:latin typeface="Arial" panose="020B0604020202020204" pitchFamily="34" charset="0"/>
                <a:cs typeface="Arial" panose="020B0604020202020204" pitchFamily="34" charset="0"/>
              </a:rPr>
              <a:t> and </a:t>
            </a:r>
            <a:r>
              <a:rPr lang="en-GB" sz="3600" b="1" dirty="0">
                <a:solidFill>
                  <a:srgbClr val="FFFF00"/>
                </a:solidFill>
                <a:latin typeface="Arial" panose="020B0604020202020204" pitchFamily="34" charset="0"/>
                <a:cs typeface="Arial" panose="020B0604020202020204" pitchFamily="34" charset="0"/>
              </a:rPr>
              <a:t>depressed</a:t>
            </a:r>
            <a:r>
              <a:rPr lang="en-GB" sz="3600" b="1" dirty="0">
                <a:solidFill>
                  <a:schemeClr val="bg1"/>
                </a:solidFill>
                <a:latin typeface="Arial" panose="020B0604020202020204" pitchFamily="34" charset="0"/>
                <a:cs typeface="Arial" panose="020B0604020202020204" pitchFamily="34" charset="0"/>
              </a:rPr>
              <a:t> everyday for periods of time. But for most of us they lift when the event is over and we move on to other emotions hopefully more positive ones.</a:t>
            </a:r>
          </a:p>
          <a:p>
            <a:endParaRPr lang="en-GB" sz="3600" b="1" dirty="0">
              <a:solidFill>
                <a:schemeClr val="bg1"/>
              </a:solidFill>
              <a:latin typeface="Arial" panose="020B0604020202020204" pitchFamily="34" charset="0"/>
              <a:cs typeface="Arial" panose="020B0604020202020204" pitchFamily="34" charset="0"/>
            </a:endParaRPr>
          </a:p>
          <a:p>
            <a:r>
              <a:rPr lang="en-GB" sz="3600" b="1" dirty="0">
                <a:solidFill>
                  <a:schemeClr val="bg1"/>
                </a:solidFill>
                <a:latin typeface="Arial" panose="020B0604020202020204" pitchFamily="34" charset="0"/>
                <a:cs typeface="Arial" panose="020B0604020202020204" pitchFamily="34" charset="0"/>
              </a:rPr>
              <a:t>This is natural and normal. </a:t>
            </a:r>
          </a:p>
        </p:txBody>
      </p:sp>
      <p:pic>
        <p:nvPicPr>
          <p:cNvPr id="3" name="Picture 2">
            <a:extLst>
              <a:ext uri="{FF2B5EF4-FFF2-40B4-BE49-F238E27FC236}">
                <a16:creationId xmlns:a16="http://schemas.microsoft.com/office/drawing/2014/main" id="{AE0C5EBA-9881-411F-BB77-407A31C91A56}"/>
              </a:ext>
            </a:extLst>
          </p:cNvPr>
          <p:cNvPicPr>
            <a:picLocks noChangeAspect="1"/>
          </p:cNvPicPr>
          <p:nvPr/>
        </p:nvPicPr>
        <p:blipFill rotWithShape="1">
          <a:blip r:embed="rId2"/>
          <a:srcRect l="14567"/>
          <a:stretch/>
        </p:blipFill>
        <p:spPr>
          <a:xfrm>
            <a:off x="7831548" y="3723929"/>
            <a:ext cx="3298571" cy="2514631"/>
          </a:xfrm>
          <a:prstGeom prst="rect">
            <a:avLst/>
          </a:prstGeom>
        </p:spPr>
      </p:pic>
      <p:pic>
        <p:nvPicPr>
          <p:cNvPr id="4" name="Picture 3">
            <a:extLst>
              <a:ext uri="{FF2B5EF4-FFF2-40B4-BE49-F238E27FC236}">
                <a16:creationId xmlns:a16="http://schemas.microsoft.com/office/drawing/2014/main" id="{FC6DB3BD-87E5-4DAC-A34E-8720BF916F9D}"/>
              </a:ext>
            </a:extLst>
          </p:cNvPr>
          <p:cNvPicPr>
            <a:picLocks noChangeAspect="1"/>
          </p:cNvPicPr>
          <p:nvPr/>
        </p:nvPicPr>
        <p:blipFill rotWithShape="1">
          <a:blip r:embed="rId3"/>
          <a:srcRect l="13565" r="5844"/>
          <a:stretch/>
        </p:blipFill>
        <p:spPr>
          <a:xfrm>
            <a:off x="7831548" y="700342"/>
            <a:ext cx="3298571" cy="2728658"/>
          </a:xfrm>
          <a:prstGeom prst="rect">
            <a:avLst/>
          </a:prstGeom>
        </p:spPr>
      </p:pic>
    </p:spTree>
    <p:extLst>
      <p:ext uri="{BB962C8B-B14F-4D97-AF65-F5344CB8AC3E}">
        <p14:creationId xmlns:p14="http://schemas.microsoft.com/office/powerpoint/2010/main" val="313994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C4371CE-4FF3-4CC7-BD22-D682B8400C57}"/>
              </a:ext>
            </a:extLst>
          </p:cNvPr>
          <p:cNvSpPr txBox="1"/>
          <p:nvPr/>
        </p:nvSpPr>
        <p:spPr>
          <a:xfrm>
            <a:off x="564759" y="1111831"/>
            <a:ext cx="8009398" cy="3970318"/>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Other hysteria examples</a:t>
            </a:r>
          </a:p>
          <a:p>
            <a:endParaRPr lang="en-GB" sz="3600" b="1" dirty="0">
              <a:solidFill>
                <a:schemeClr val="bg1"/>
              </a:solidFill>
              <a:latin typeface="Arial" panose="020B0604020202020204" pitchFamily="34" charset="0"/>
              <a:cs typeface="Arial" panose="020B0604020202020204" pitchFamily="34" charset="0"/>
            </a:endParaRPr>
          </a:p>
          <a:p>
            <a:r>
              <a:rPr lang="en-GB" sz="3600" b="1" dirty="0">
                <a:solidFill>
                  <a:schemeClr val="bg1"/>
                </a:solidFill>
                <a:latin typeface="Arial" panose="020B0604020202020204" pitchFamily="34" charset="0"/>
                <a:cs typeface="Arial" panose="020B0604020202020204" pitchFamily="34" charset="0"/>
              </a:rPr>
              <a:t>Shell shock WW1</a:t>
            </a:r>
          </a:p>
          <a:p>
            <a:r>
              <a:rPr lang="en-GB" sz="3600" b="1" dirty="0">
                <a:solidFill>
                  <a:schemeClr val="bg1"/>
                </a:solidFill>
                <a:latin typeface="Arial" panose="020B0604020202020204" pitchFamily="34" charset="0"/>
                <a:cs typeface="Arial" panose="020B0604020202020204" pitchFamily="34" charset="0"/>
              </a:rPr>
              <a:t>Combat fatigue WW11</a:t>
            </a:r>
          </a:p>
          <a:p>
            <a:r>
              <a:rPr lang="en-GB" sz="3600" b="1" dirty="0">
                <a:solidFill>
                  <a:schemeClr val="bg1"/>
                </a:solidFill>
                <a:latin typeface="Arial" panose="020B0604020202020204" pitchFamily="34" charset="0"/>
                <a:cs typeface="Arial" panose="020B0604020202020204" pitchFamily="34" charset="0"/>
              </a:rPr>
              <a:t>Post traumatic stress syndrome from the Afghanistan / Iraq war </a:t>
            </a:r>
          </a:p>
          <a:p>
            <a:r>
              <a:rPr lang="en-GB" sz="3600" b="1" dirty="0">
                <a:solidFill>
                  <a:schemeClr val="bg1"/>
                </a:solidFill>
                <a:latin typeface="Arial" panose="020B0604020202020204" pitchFamily="34" charset="0"/>
                <a:cs typeface="Arial" panose="020B0604020202020204" pitchFamily="34" charset="0"/>
              </a:rPr>
              <a:t>Civilian victims of trauma.*</a:t>
            </a:r>
          </a:p>
        </p:txBody>
      </p:sp>
      <p:sp>
        <p:nvSpPr>
          <p:cNvPr id="8" name="TextBox 7">
            <a:extLst>
              <a:ext uri="{FF2B5EF4-FFF2-40B4-BE49-F238E27FC236}">
                <a16:creationId xmlns:a16="http://schemas.microsoft.com/office/drawing/2014/main" id="{4A869217-3EA6-441A-855A-75285327CE58}"/>
              </a:ext>
            </a:extLst>
          </p:cNvPr>
          <p:cNvSpPr txBox="1"/>
          <p:nvPr/>
        </p:nvSpPr>
        <p:spPr>
          <a:xfrm>
            <a:off x="478619" y="5916272"/>
            <a:ext cx="10625470" cy="307777"/>
          </a:xfrm>
          <a:prstGeom prst="rect">
            <a:avLst/>
          </a:prstGeom>
          <a:noFill/>
        </p:spPr>
        <p:txBody>
          <a:bodyPr wrap="square" rtlCol="0">
            <a:spAutoFit/>
          </a:bodyPr>
          <a:lstStyle/>
          <a:p>
            <a:r>
              <a:rPr lang="en-GB" sz="1400" b="1" dirty="0">
                <a:solidFill>
                  <a:schemeClr val="bg1"/>
                </a:solidFill>
              </a:rPr>
              <a:t> *</a:t>
            </a:r>
            <a:r>
              <a:rPr lang="en-GB" sz="1400" b="1" dirty="0" err="1">
                <a:solidFill>
                  <a:schemeClr val="bg1"/>
                </a:solidFill>
              </a:rPr>
              <a:t>Micale</a:t>
            </a:r>
            <a:r>
              <a:rPr lang="en-GB" sz="1400" b="1" dirty="0">
                <a:solidFill>
                  <a:schemeClr val="bg1"/>
                </a:solidFill>
              </a:rPr>
              <a:t>, Mark S. (January 15, 2019). </a:t>
            </a:r>
            <a:r>
              <a:rPr lang="en-GB" sz="1400" b="1" dirty="0">
                <a:solidFill>
                  <a:schemeClr val="bg1"/>
                </a:solidFill>
                <a:hlinkClick r:id="rId2">
                  <a:extLst>
                    <a:ext uri="{A12FA001-AC4F-418D-AE19-62706E023703}">
                      <ahyp:hlinkClr xmlns:ahyp="http://schemas.microsoft.com/office/drawing/2018/hyperlinkcolor" val="tx"/>
                    </a:ext>
                  </a:extLst>
                </a:hlinkClick>
              </a:rPr>
              <a:t>Approaching Hysteria: Disease and Its Interpretations</a:t>
            </a:r>
            <a:r>
              <a:rPr lang="en-GB" sz="1400" b="1" dirty="0">
                <a:solidFill>
                  <a:schemeClr val="bg1"/>
                </a:solidFill>
              </a:rPr>
              <a:t>. Princeton University Press. </a:t>
            </a:r>
          </a:p>
        </p:txBody>
      </p:sp>
      <p:pic>
        <p:nvPicPr>
          <p:cNvPr id="2" name="Picture 1">
            <a:extLst>
              <a:ext uri="{FF2B5EF4-FFF2-40B4-BE49-F238E27FC236}">
                <a16:creationId xmlns:a16="http://schemas.microsoft.com/office/drawing/2014/main" id="{A348D4F5-DDF4-4B32-8A2B-00486B9D8E0C}"/>
              </a:ext>
            </a:extLst>
          </p:cNvPr>
          <p:cNvPicPr>
            <a:picLocks noChangeAspect="1"/>
          </p:cNvPicPr>
          <p:nvPr/>
        </p:nvPicPr>
        <p:blipFill>
          <a:blip r:embed="rId3"/>
          <a:stretch>
            <a:fillRect/>
          </a:stretch>
        </p:blipFill>
        <p:spPr>
          <a:xfrm>
            <a:off x="9107971" y="1417923"/>
            <a:ext cx="2290141" cy="3664226"/>
          </a:xfrm>
          <a:prstGeom prst="rect">
            <a:avLst/>
          </a:prstGeom>
        </p:spPr>
      </p:pic>
    </p:spTree>
    <p:extLst>
      <p:ext uri="{BB962C8B-B14F-4D97-AF65-F5344CB8AC3E}">
        <p14:creationId xmlns:p14="http://schemas.microsoft.com/office/powerpoint/2010/main" val="54591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0E69BF-CC5B-4074-BB68-992BCFCB5364}"/>
              </a:ext>
            </a:extLst>
          </p:cNvPr>
          <p:cNvSpPr txBox="1"/>
          <p:nvPr/>
        </p:nvSpPr>
        <p:spPr>
          <a:xfrm>
            <a:off x="539498" y="335845"/>
            <a:ext cx="7431685" cy="6186309"/>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History of Mental Disorders</a:t>
            </a:r>
          </a:p>
          <a:p>
            <a:r>
              <a:rPr lang="en-GB" sz="2400" b="1" dirty="0">
                <a:solidFill>
                  <a:schemeClr val="bg1"/>
                </a:solidFill>
                <a:latin typeface="Arial" pitchFamily="34" charset="0"/>
                <a:cs typeface="Arial" pitchFamily="34" charset="0"/>
              </a:rPr>
              <a:t>Biblical times – Possession</a:t>
            </a:r>
          </a:p>
          <a:p>
            <a:r>
              <a:rPr lang="en-GB" sz="2400" b="1" dirty="0">
                <a:solidFill>
                  <a:schemeClr val="bg1"/>
                </a:solidFill>
                <a:latin typeface="Arial" pitchFamily="34" charset="0"/>
                <a:cs typeface="Arial" pitchFamily="34" charset="0"/>
              </a:rPr>
              <a:t>1800’s Mental (Lunatic) hospitals</a:t>
            </a:r>
          </a:p>
          <a:p>
            <a:r>
              <a:rPr lang="en-GB" sz="2400" b="1" dirty="0">
                <a:solidFill>
                  <a:schemeClr val="bg1"/>
                </a:solidFill>
                <a:latin typeface="Arial" pitchFamily="34" charset="0"/>
                <a:cs typeface="Arial" pitchFamily="34" charset="0"/>
              </a:rPr>
              <a:t>Late 1800’s Biochemical illness</a:t>
            </a:r>
          </a:p>
          <a:p>
            <a:r>
              <a:rPr lang="en-GB" sz="2400" b="1" dirty="0">
                <a:solidFill>
                  <a:schemeClr val="bg1"/>
                </a:solidFill>
                <a:latin typeface="Arial" pitchFamily="34" charset="0"/>
                <a:cs typeface="Arial" pitchFamily="34" charset="0"/>
              </a:rPr>
              <a:t>Early 1900’s Psychoanalysis. </a:t>
            </a:r>
          </a:p>
          <a:p>
            <a:r>
              <a:rPr lang="en-GB" sz="2400" b="1" dirty="0">
                <a:solidFill>
                  <a:schemeClr val="bg1"/>
                </a:solidFill>
                <a:latin typeface="Arial" pitchFamily="34" charset="0"/>
                <a:cs typeface="Arial" pitchFamily="34" charset="0"/>
              </a:rPr>
              <a:t>1910 Septic foci operations.</a:t>
            </a:r>
          </a:p>
          <a:p>
            <a:r>
              <a:rPr lang="en-GB" sz="2400" b="1" dirty="0">
                <a:solidFill>
                  <a:schemeClr val="bg1"/>
                </a:solidFill>
                <a:latin typeface="Arial" pitchFamily="34" charset="0"/>
                <a:cs typeface="Arial" pitchFamily="34" charset="0"/>
              </a:rPr>
              <a:t>1920 GUT connection</a:t>
            </a:r>
          </a:p>
          <a:p>
            <a:r>
              <a:rPr lang="en-GB" sz="2400" b="1" dirty="0">
                <a:solidFill>
                  <a:schemeClr val="bg1"/>
                </a:solidFill>
                <a:latin typeface="Arial" pitchFamily="34" charset="0"/>
                <a:cs typeface="Arial" pitchFamily="34" charset="0"/>
              </a:rPr>
              <a:t>1938 Electric Convulsive Therapy</a:t>
            </a:r>
          </a:p>
          <a:p>
            <a:r>
              <a:rPr lang="en-GB" sz="2400" b="1" dirty="0">
                <a:solidFill>
                  <a:schemeClr val="bg1"/>
                </a:solidFill>
                <a:latin typeface="Arial" pitchFamily="34" charset="0"/>
                <a:cs typeface="Arial" pitchFamily="34" charset="0"/>
              </a:rPr>
              <a:t>1940’s Exercise and Thyroid</a:t>
            </a:r>
          </a:p>
          <a:p>
            <a:r>
              <a:rPr lang="en-GB" sz="2400" b="1" dirty="0">
                <a:solidFill>
                  <a:schemeClr val="bg1"/>
                </a:solidFill>
                <a:latin typeface="Arial" pitchFamily="34" charset="0"/>
                <a:cs typeface="Arial" pitchFamily="34" charset="0"/>
              </a:rPr>
              <a:t>1949 Lobotomy introduced</a:t>
            </a:r>
          </a:p>
          <a:p>
            <a:r>
              <a:rPr lang="en-GB" sz="2400" b="1" dirty="0">
                <a:solidFill>
                  <a:schemeClr val="bg1"/>
                </a:solidFill>
                <a:latin typeface="Arial" pitchFamily="34" charset="0"/>
                <a:cs typeface="Arial" pitchFamily="34" charset="0"/>
              </a:rPr>
              <a:t>1950’s Early psychiatric medicines for psychoses e.g. </a:t>
            </a:r>
            <a:r>
              <a:rPr lang="en-GB" sz="2400" b="1" dirty="0">
                <a:solidFill>
                  <a:schemeClr val="bg1"/>
                </a:solidFill>
              </a:rPr>
              <a:t>Thorazine</a:t>
            </a:r>
            <a:r>
              <a:rPr lang="en-GB" sz="2400" dirty="0">
                <a:solidFill>
                  <a:schemeClr val="bg1"/>
                </a:solidFill>
              </a:rPr>
              <a:t> and </a:t>
            </a:r>
            <a:r>
              <a:rPr lang="en-GB" sz="2400" b="1" dirty="0">
                <a:solidFill>
                  <a:schemeClr val="bg1"/>
                </a:solidFill>
              </a:rPr>
              <a:t>Largactil</a:t>
            </a:r>
          </a:p>
          <a:p>
            <a:r>
              <a:rPr lang="en-GB" sz="2400" b="1" dirty="0">
                <a:solidFill>
                  <a:schemeClr val="bg1"/>
                </a:solidFill>
                <a:latin typeface="Arial" pitchFamily="34" charset="0"/>
                <a:cs typeface="Arial" pitchFamily="34" charset="0"/>
              </a:rPr>
              <a:t>1960’s Psychology and Counselling</a:t>
            </a:r>
          </a:p>
          <a:p>
            <a:r>
              <a:rPr lang="en-GB" sz="2400" b="1" dirty="0">
                <a:solidFill>
                  <a:schemeClr val="bg1"/>
                </a:solidFill>
                <a:latin typeface="Arial" pitchFamily="34" charset="0"/>
                <a:cs typeface="Arial" pitchFamily="34" charset="0"/>
              </a:rPr>
              <a:t>1990’s Psychoanalysis abandoned</a:t>
            </a:r>
          </a:p>
          <a:p>
            <a:r>
              <a:rPr lang="en-GB" sz="2400" b="1" dirty="0">
                <a:solidFill>
                  <a:schemeClr val="bg1"/>
                </a:solidFill>
                <a:latin typeface="Arial" pitchFamily="34" charset="0"/>
                <a:cs typeface="Arial" pitchFamily="34" charset="0"/>
              </a:rPr>
              <a:t>2000’s Pharmaceutical approach</a:t>
            </a:r>
          </a:p>
          <a:p>
            <a:r>
              <a:rPr lang="en-GB" sz="2400" b="1" dirty="0">
                <a:solidFill>
                  <a:schemeClr val="bg1"/>
                </a:solidFill>
                <a:latin typeface="Arial" pitchFamily="34" charset="0"/>
                <a:cs typeface="Arial" pitchFamily="34" charset="0"/>
              </a:rPr>
              <a:t>2020  GUT connection</a:t>
            </a:r>
          </a:p>
        </p:txBody>
      </p:sp>
      <p:pic>
        <p:nvPicPr>
          <p:cNvPr id="3" name="Picture 2">
            <a:extLst>
              <a:ext uri="{FF2B5EF4-FFF2-40B4-BE49-F238E27FC236}">
                <a16:creationId xmlns:a16="http://schemas.microsoft.com/office/drawing/2014/main" id="{B5482F03-2F08-43CF-A400-0CB5A3BFA51F}"/>
              </a:ext>
            </a:extLst>
          </p:cNvPr>
          <p:cNvPicPr>
            <a:picLocks noChangeAspect="1"/>
          </p:cNvPicPr>
          <p:nvPr/>
        </p:nvPicPr>
        <p:blipFill>
          <a:blip r:embed="rId2"/>
          <a:stretch>
            <a:fillRect/>
          </a:stretch>
        </p:blipFill>
        <p:spPr>
          <a:xfrm>
            <a:off x="7984425" y="929017"/>
            <a:ext cx="3668077" cy="5463792"/>
          </a:xfrm>
          <a:prstGeom prst="rect">
            <a:avLst/>
          </a:prstGeom>
        </p:spPr>
      </p:pic>
    </p:spTree>
    <p:extLst>
      <p:ext uri="{BB962C8B-B14F-4D97-AF65-F5344CB8AC3E}">
        <p14:creationId xmlns:p14="http://schemas.microsoft.com/office/powerpoint/2010/main" val="265254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57A629-5670-441E-A036-5E14F3D0A5C9}"/>
              </a:ext>
            </a:extLst>
          </p:cNvPr>
          <p:cNvSpPr txBox="1"/>
          <p:nvPr/>
        </p:nvSpPr>
        <p:spPr>
          <a:xfrm>
            <a:off x="3099187" y="2973545"/>
            <a:ext cx="6268177" cy="646331"/>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The Chemistry of Emotions</a:t>
            </a:r>
          </a:p>
        </p:txBody>
      </p:sp>
    </p:spTree>
    <p:extLst>
      <p:ext uri="{BB962C8B-B14F-4D97-AF65-F5344CB8AC3E}">
        <p14:creationId xmlns:p14="http://schemas.microsoft.com/office/powerpoint/2010/main" val="344961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9DEDE6-4852-4D75-9098-54ECF3ED0961}"/>
              </a:ext>
            </a:extLst>
          </p:cNvPr>
          <p:cNvSpPr txBox="1"/>
          <p:nvPr/>
        </p:nvSpPr>
        <p:spPr>
          <a:xfrm>
            <a:off x="3987772" y="787216"/>
            <a:ext cx="4032448" cy="646331"/>
          </a:xfrm>
          <a:prstGeom prst="rect">
            <a:avLst/>
          </a:prstGeom>
          <a:noFill/>
        </p:spPr>
        <p:txBody>
          <a:bodyPr wrap="square" rtlCol="0">
            <a:spAutoFit/>
          </a:bodyPr>
          <a:lstStyle/>
          <a:p>
            <a:pPr algn="ctr"/>
            <a:r>
              <a:rPr lang="en-GB" sz="3600" b="1" dirty="0">
                <a:solidFill>
                  <a:schemeClr val="bg1"/>
                </a:solidFill>
                <a:latin typeface="Arial" pitchFamily="34" charset="0"/>
                <a:cs typeface="Arial" pitchFamily="34" charset="0"/>
              </a:rPr>
              <a:t>Event</a:t>
            </a:r>
            <a:r>
              <a:rPr lang="en-GB" dirty="0"/>
              <a:t>t</a:t>
            </a:r>
          </a:p>
        </p:txBody>
      </p:sp>
      <p:sp>
        <p:nvSpPr>
          <p:cNvPr id="3" name="TextBox 2">
            <a:extLst>
              <a:ext uri="{FF2B5EF4-FFF2-40B4-BE49-F238E27FC236}">
                <a16:creationId xmlns:a16="http://schemas.microsoft.com/office/drawing/2014/main" id="{273BF739-03B8-4696-9729-1D82B21BEB8E}"/>
              </a:ext>
            </a:extLst>
          </p:cNvPr>
          <p:cNvSpPr txBox="1"/>
          <p:nvPr/>
        </p:nvSpPr>
        <p:spPr>
          <a:xfrm>
            <a:off x="2115564" y="2515408"/>
            <a:ext cx="7848872" cy="1200329"/>
          </a:xfrm>
          <a:prstGeom prst="rect">
            <a:avLst/>
          </a:prstGeom>
          <a:noFill/>
        </p:spPr>
        <p:txBody>
          <a:bodyPr wrap="square" rtlCol="0">
            <a:spAutoFit/>
          </a:bodyPr>
          <a:lstStyle/>
          <a:p>
            <a:pPr algn="ctr"/>
            <a:r>
              <a:rPr lang="en-GB" sz="3600" b="1" dirty="0">
                <a:solidFill>
                  <a:schemeClr val="bg1"/>
                </a:solidFill>
                <a:latin typeface="Arial" pitchFamily="34" charset="0"/>
                <a:cs typeface="Arial" pitchFamily="34" charset="0"/>
              </a:rPr>
              <a:t>Mental changes due to Neurotransmitter imbalance</a:t>
            </a:r>
            <a:r>
              <a:rPr lang="en-GB" dirty="0"/>
              <a:t>t</a:t>
            </a:r>
          </a:p>
        </p:txBody>
      </p:sp>
      <p:sp>
        <p:nvSpPr>
          <p:cNvPr id="4" name="TextBox 3">
            <a:extLst>
              <a:ext uri="{FF2B5EF4-FFF2-40B4-BE49-F238E27FC236}">
                <a16:creationId xmlns:a16="http://schemas.microsoft.com/office/drawing/2014/main" id="{68F802B6-E9E1-4718-9681-2E4308CF9B7F}"/>
              </a:ext>
            </a:extLst>
          </p:cNvPr>
          <p:cNvSpPr txBox="1"/>
          <p:nvPr/>
        </p:nvSpPr>
        <p:spPr>
          <a:xfrm>
            <a:off x="2979660" y="3955568"/>
            <a:ext cx="6120680" cy="1200329"/>
          </a:xfrm>
          <a:prstGeom prst="rect">
            <a:avLst/>
          </a:prstGeom>
          <a:noFill/>
        </p:spPr>
        <p:txBody>
          <a:bodyPr wrap="square" rtlCol="0">
            <a:spAutoFit/>
          </a:bodyPr>
          <a:lstStyle/>
          <a:p>
            <a:pPr algn="ctr"/>
            <a:r>
              <a:rPr lang="en-GB" sz="3600" b="1" dirty="0">
                <a:solidFill>
                  <a:schemeClr val="bg1"/>
                </a:solidFill>
                <a:latin typeface="Arial" pitchFamily="34" charset="0"/>
                <a:cs typeface="Arial" pitchFamily="34" charset="0"/>
              </a:rPr>
              <a:t>Change of Feeling due to  </a:t>
            </a:r>
          </a:p>
          <a:p>
            <a:pPr algn="ctr"/>
            <a:r>
              <a:rPr lang="en-GB" sz="3600" b="1" dirty="0">
                <a:solidFill>
                  <a:schemeClr val="bg1"/>
                </a:solidFill>
                <a:latin typeface="Arial" pitchFamily="34" charset="0"/>
                <a:cs typeface="Arial" pitchFamily="34" charset="0"/>
              </a:rPr>
              <a:t>Hormonal imbalance</a:t>
            </a:r>
            <a:r>
              <a:rPr lang="en-GB" dirty="0"/>
              <a:t>t</a:t>
            </a:r>
          </a:p>
        </p:txBody>
      </p:sp>
      <p:sp>
        <p:nvSpPr>
          <p:cNvPr id="5" name="TextBox 4">
            <a:extLst>
              <a:ext uri="{FF2B5EF4-FFF2-40B4-BE49-F238E27FC236}">
                <a16:creationId xmlns:a16="http://schemas.microsoft.com/office/drawing/2014/main" id="{0BE444C2-A020-4576-818F-8DFB88113608}"/>
              </a:ext>
            </a:extLst>
          </p:cNvPr>
          <p:cNvSpPr txBox="1"/>
          <p:nvPr/>
        </p:nvSpPr>
        <p:spPr>
          <a:xfrm>
            <a:off x="1971548" y="5395728"/>
            <a:ext cx="8064896" cy="1200329"/>
          </a:xfrm>
          <a:prstGeom prst="rect">
            <a:avLst/>
          </a:prstGeom>
          <a:noFill/>
        </p:spPr>
        <p:txBody>
          <a:bodyPr wrap="square" rtlCol="0">
            <a:spAutoFit/>
          </a:bodyPr>
          <a:lstStyle/>
          <a:p>
            <a:pPr algn="ctr"/>
            <a:r>
              <a:rPr lang="en-GB" sz="3600" b="1" dirty="0">
                <a:solidFill>
                  <a:schemeClr val="bg1"/>
                </a:solidFill>
                <a:latin typeface="Arial" pitchFamily="34" charset="0"/>
                <a:cs typeface="Arial" pitchFamily="34" charset="0"/>
              </a:rPr>
              <a:t>Physical symptoms due to      Meridian / Muscle imbalance</a:t>
            </a:r>
            <a:endParaRPr lang="en-GB" dirty="0"/>
          </a:p>
        </p:txBody>
      </p:sp>
      <p:sp>
        <p:nvSpPr>
          <p:cNvPr id="6" name="TextBox 5">
            <a:extLst>
              <a:ext uri="{FF2B5EF4-FFF2-40B4-BE49-F238E27FC236}">
                <a16:creationId xmlns:a16="http://schemas.microsoft.com/office/drawing/2014/main" id="{A641DADE-9A23-42CC-8C7E-9192B735C837}"/>
              </a:ext>
            </a:extLst>
          </p:cNvPr>
          <p:cNvSpPr txBox="1"/>
          <p:nvPr/>
        </p:nvSpPr>
        <p:spPr>
          <a:xfrm>
            <a:off x="3987772" y="1579304"/>
            <a:ext cx="4032448" cy="646331"/>
          </a:xfrm>
          <a:prstGeom prst="rect">
            <a:avLst/>
          </a:prstGeom>
          <a:noFill/>
        </p:spPr>
        <p:txBody>
          <a:bodyPr wrap="square" rtlCol="0">
            <a:spAutoFit/>
          </a:bodyPr>
          <a:lstStyle/>
          <a:p>
            <a:pPr algn="ctr"/>
            <a:r>
              <a:rPr lang="en-GB" sz="3600" b="1" dirty="0">
                <a:solidFill>
                  <a:schemeClr val="bg1"/>
                </a:solidFill>
                <a:latin typeface="Arial" pitchFamily="34" charset="0"/>
                <a:cs typeface="Arial" pitchFamily="34" charset="0"/>
              </a:rPr>
              <a:t>Your perception</a:t>
            </a:r>
            <a:r>
              <a:rPr lang="en-GB" dirty="0"/>
              <a:t>t</a:t>
            </a:r>
          </a:p>
        </p:txBody>
      </p:sp>
      <p:sp>
        <p:nvSpPr>
          <p:cNvPr id="7" name="Down Arrow 6">
            <a:extLst>
              <a:ext uri="{FF2B5EF4-FFF2-40B4-BE49-F238E27FC236}">
                <a16:creationId xmlns:a16="http://schemas.microsoft.com/office/drawing/2014/main" id="{22603488-3E81-4C87-AE02-6EACFBA822E9}"/>
              </a:ext>
            </a:extLst>
          </p:cNvPr>
          <p:cNvSpPr/>
          <p:nvPr/>
        </p:nvSpPr>
        <p:spPr>
          <a:xfrm>
            <a:off x="5742252" y="1363280"/>
            <a:ext cx="504056" cy="432048"/>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Down Arrow 7">
            <a:extLst>
              <a:ext uri="{FF2B5EF4-FFF2-40B4-BE49-F238E27FC236}">
                <a16:creationId xmlns:a16="http://schemas.microsoft.com/office/drawing/2014/main" id="{BF4E6DBF-9CD8-47B9-9E9A-F752CFB019F2}"/>
              </a:ext>
            </a:extLst>
          </p:cNvPr>
          <p:cNvSpPr/>
          <p:nvPr/>
        </p:nvSpPr>
        <p:spPr>
          <a:xfrm>
            <a:off x="5715964" y="2155368"/>
            <a:ext cx="504056" cy="432048"/>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Down Arrow 8">
            <a:extLst>
              <a:ext uri="{FF2B5EF4-FFF2-40B4-BE49-F238E27FC236}">
                <a16:creationId xmlns:a16="http://schemas.microsoft.com/office/drawing/2014/main" id="{ED8C4A42-747A-491E-80CA-C5BBECC79153}"/>
              </a:ext>
            </a:extLst>
          </p:cNvPr>
          <p:cNvSpPr/>
          <p:nvPr/>
        </p:nvSpPr>
        <p:spPr>
          <a:xfrm>
            <a:off x="5787972" y="3667536"/>
            <a:ext cx="504056" cy="432048"/>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Down Arrow 9">
            <a:extLst>
              <a:ext uri="{FF2B5EF4-FFF2-40B4-BE49-F238E27FC236}">
                <a16:creationId xmlns:a16="http://schemas.microsoft.com/office/drawing/2014/main" id="{B7D09828-39F6-4180-AB1C-9C67A8445185}"/>
              </a:ext>
            </a:extLst>
          </p:cNvPr>
          <p:cNvSpPr/>
          <p:nvPr/>
        </p:nvSpPr>
        <p:spPr>
          <a:xfrm>
            <a:off x="5715964" y="5107696"/>
            <a:ext cx="504056" cy="432048"/>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F1AD44DC-ABD2-4BCC-BA36-4E9ABFA93AF4}"/>
              </a:ext>
            </a:extLst>
          </p:cNvPr>
          <p:cNvSpPr txBox="1"/>
          <p:nvPr/>
        </p:nvSpPr>
        <p:spPr>
          <a:xfrm>
            <a:off x="652299" y="787216"/>
            <a:ext cx="2638498" cy="1200329"/>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Emotional cascade</a:t>
            </a:r>
          </a:p>
        </p:txBody>
      </p:sp>
    </p:spTree>
    <p:extLst>
      <p:ext uri="{BB962C8B-B14F-4D97-AF65-F5344CB8AC3E}">
        <p14:creationId xmlns:p14="http://schemas.microsoft.com/office/powerpoint/2010/main" val="54323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5D04F6-8B76-4E95-91C6-BD2F2749E228}"/>
              </a:ext>
            </a:extLst>
          </p:cNvPr>
          <p:cNvPicPr>
            <a:picLocks noChangeAspect="1"/>
          </p:cNvPicPr>
          <p:nvPr/>
        </p:nvPicPr>
        <p:blipFill rotWithShape="1">
          <a:blip r:embed="rId2"/>
          <a:srcRect t="7695" r="21147" b="11804"/>
          <a:stretch/>
        </p:blipFill>
        <p:spPr>
          <a:xfrm>
            <a:off x="488632" y="2035162"/>
            <a:ext cx="5520282" cy="4299477"/>
          </a:xfrm>
          <a:prstGeom prst="rect">
            <a:avLst/>
          </a:prstGeom>
        </p:spPr>
      </p:pic>
      <p:pic>
        <p:nvPicPr>
          <p:cNvPr id="5" name="Picture 4">
            <a:extLst>
              <a:ext uri="{FF2B5EF4-FFF2-40B4-BE49-F238E27FC236}">
                <a16:creationId xmlns:a16="http://schemas.microsoft.com/office/drawing/2014/main" id="{E458AB5B-06B8-443A-8AD9-485B96964652}"/>
              </a:ext>
            </a:extLst>
          </p:cNvPr>
          <p:cNvPicPr>
            <a:picLocks noChangeAspect="1"/>
          </p:cNvPicPr>
          <p:nvPr/>
        </p:nvPicPr>
        <p:blipFill rotWithShape="1">
          <a:blip r:embed="rId3"/>
          <a:srcRect t="12062"/>
          <a:stretch/>
        </p:blipFill>
        <p:spPr>
          <a:xfrm>
            <a:off x="6183088" y="2035161"/>
            <a:ext cx="5657850" cy="4299479"/>
          </a:xfrm>
          <a:prstGeom prst="rect">
            <a:avLst/>
          </a:prstGeom>
        </p:spPr>
      </p:pic>
      <p:sp>
        <p:nvSpPr>
          <p:cNvPr id="6" name="TextBox 5">
            <a:extLst>
              <a:ext uri="{FF2B5EF4-FFF2-40B4-BE49-F238E27FC236}">
                <a16:creationId xmlns:a16="http://schemas.microsoft.com/office/drawing/2014/main" id="{C7AC9EF8-8AA5-4CCA-A037-DABA7AC33D87}"/>
              </a:ext>
            </a:extLst>
          </p:cNvPr>
          <p:cNvSpPr txBox="1"/>
          <p:nvPr/>
        </p:nvSpPr>
        <p:spPr>
          <a:xfrm>
            <a:off x="488632" y="1051084"/>
            <a:ext cx="11352305" cy="646331"/>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Meridian / Neurotransmitter / Emotion Relationship</a:t>
            </a:r>
          </a:p>
        </p:txBody>
      </p:sp>
      <p:sp>
        <p:nvSpPr>
          <p:cNvPr id="2" name="TextBox 1">
            <a:extLst>
              <a:ext uri="{FF2B5EF4-FFF2-40B4-BE49-F238E27FC236}">
                <a16:creationId xmlns:a16="http://schemas.microsoft.com/office/drawing/2014/main" id="{346EC995-2D24-4C1F-BCAC-7618FECCD0ED}"/>
              </a:ext>
            </a:extLst>
          </p:cNvPr>
          <p:cNvSpPr txBox="1"/>
          <p:nvPr/>
        </p:nvSpPr>
        <p:spPr>
          <a:xfrm>
            <a:off x="2438400" y="6387548"/>
            <a:ext cx="6983896" cy="377687"/>
          </a:xfrm>
          <a:prstGeom prst="rect">
            <a:avLst/>
          </a:prstGeom>
          <a:noFill/>
        </p:spPr>
        <p:txBody>
          <a:bodyPr wrap="square" rtlCol="0">
            <a:spAutoFit/>
          </a:bodyPr>
          <a:lstStyle/>
          <a:p>
            <a:pPr algn="ctr"/>
            <a:r>
              <a:rPr lang="en-GB" b="1" dirty="0">
                <a:solidFill>
                  <a:schemeClr val="bg1"/>
                </a:solidFill>
              </a:rPr>
              <a:t>Download from www.epigenetics-international.com</a:t>
            </a:r>
          </a:p>
        </p:txBody>
      </p:sp>
    </p:spTree>
    <p:extLst>
      <p:ext uri="{BB962C8B-B14F-4D97-AF65-F5344CB8AC3E}">
        <p14:creationId xmlns:p14="http://schemas.microsoft.com/office/powerpoint/2010/main" val="182609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EC0BF5-5743-4EC4-AD46-5D17BD59FE62}"/>
              </a:ext>
            </a:extLst>
          </p:cNvPr>
          <p:cNvSpPr txBox="1"/>
          <p:nvPr/>
        </p:nvSpPr>
        <p:spPr>
          <a:xfrm>
            <a:off x="672177" y="934055"/>
            <a:ext cx="2638498" cy="1754326"/>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Psychiatric emotional conditions</a:t>
            </a:r>
          </a:p>
        </p:txBody>
      </p:sp>
      <p:sp>
        <p:nvSpPr>
          <p:cNvPr id="3" name="TextBox 2">
            <a:extLst>
              <a:ext uri="{FF2B5EF4-FFF2-40B4-BE49-F238E27FC236}">
                <a16:creationId xmlns:a16="http://schemas.microsoft.com/office/drawing/2014/main" id="{07A667A2-FAB6-4441-BBEC-1E82978960E9}"/>
              </a:ext>
            </a:extLst>
          </p:cNvPr>
          <p:cNvSpPr txBox="1"/>
          <p:nvPr/>
        </p:nvSpPr>
        <p:spPr>
          <a:xfrm>
            <a:off x="4160171" y="934055"/>
            <a:ext cx="7838711" cy="5632311"/>
          </a:xfrm>
          <a:prstGeom prst="rect">
            <a:avLst/>
          </a:prstGeom>
          <a:noFill/>
        </p:spPr>
        <p:txBody>
          <a:bodyPr wrap="square" rtlCol="0">
            <a:spAutoFit/>
          </a:bodyPr>
          <a:lstStyle/>
          <a:p>
            <a:r>
              <a:rPr lang="en-GB" sz="3600" b="1" i="1" u="sng" dirty="0">
                <a:solidFill>
                  <a:schemeClr val="bg1"/>
                </a:solidFill>
                <a:latin typeface="Arial" panose="020B0604020202020204" pitchFamily="34" charset="0"/>
                <a:cs typeface="Arial" panose="020B0604020202020204" pitchFamily="34" charset="0"/>
              </a:rPr>
              <a:t>Diagnostic and Statistical Manual of Mental Disorders</a:t>
            </a:r>
            <a:r>
              <a:rPr lang="en-GB" sz="3600" b="1" u="sng" dirty="0">
                <a:solidFill>
                  <a:schemeClr val="bg1"/>
                </a:solidFill>
                <a:latin typeface="Arial" panose="020B0604020202020204" pitchFamily="34" charset="0"/>
                <a:cs typeface="Arial" panose="020B0604020202020204" pitchFamily="34" charset="0"/>
              </a:rPr>
              <a:t> (DSM-5)</a:t>
            </a:r>
          </a:p>
          <a:p>
            <a:r>
              <a:rPr lang="en-GB" sz="3600" b="1" dirty="0">
                <a:solidFill>
                  <a:schemeClr val="bg1"/>
                </a:solidFill>
                <a:latin typeface="Arial" panose="020B0604020202020204" pitchFamily="34" charset="0"/>
                <a:cs typeface="Arial" panose="020B0604020202020204" pitchFamily="34" charset="0"/>
              </a:rPr>
              <a:t>Anxiety disorder</a:t>
            </a:r>
          </a:p>
          <a:p>
            <a:r>
              <a:rPr lang="en-GB" sz="3600" b="1" dirty="0">
                <a:solidFill>
                  <a:schemeClr val="bg1"/>
                </a:solidFill>
                <a:latin typeface="Arial" panose="020B0604020202020204" pitchFamily="34" charset="0"/>
                <a:cs typeface="Arial" panose="020B0604020202020204" pitchFamily="34" charset="0"/>
              </a:rPr>
              <a:t>Mood disorder</a:t>
            </a:r>
          </a:p>
          <a:p>
            <a:r>
              <a:rPr lang="en-GB" sz="3600" b="1" dirty="0">
                <a:solidFill>
                  <a:schemeClr val="bg1"/>
                </a:solidFill>
                <a:latin typeface="Arial" panose="020B0604020202020204" pitchFamily="34" charset="0"/>
                <a:cs typeface="Arial" panose="020B0604020202020204" pitchFamily="34" charset="0"/>
              </a:rPr>
              <a:t>Psychotic behaviour</a:t>
            </a:r>
          </a:p>
          <a:p>
            <a:r>
              <a:rPr lang="en-GB" sz="3600" b="1" dirty="0">
                <a:solidFill>
                  <a:schemeClr val="bg1"/>
                </a:solidFill>
                <a:latin typeface="Arial" panose="020B0604020202020204" pitchFamily="34" charset="0"/>
                <a:cs typeface="Arial" panose="020B0604020202020204" pitchFamily="34" charset="0"/>
              </a:rPr>
              <a:t>Personality disorder</a:t>
            </a:r>
          </a:p>
          <a:p>
            <a:r>
              <a:rPr lang="en-GB" sz="3600" b="1" dirty="0">
                <a:solidFill>
                  <a:schemeClr val="bg1"/>
                </a:solidFill>
                <a:latin typeface="Arial" panose="020B0604020202020204" pitchFamily="34" charset="0"/>
                <a:cs typeface="Arial" panose="020B0604020202020204" pitchFamily="34" charset="0"/>
              </a:rPr>
              <a:t>Eating disorder</a:t>
            </a:r>
          </a:p>
          <a:p>
            <a:r>
              <a:rPr lang="en-GB" sz="3600" b="1" dirty="0">
                <a:solidFill>
                  <a:schemeClr val="bg1"/>
                </a:solidFill>
                <a:latin typeface="Arial" panose="020B0604020202020204" pitchFamily="34" charset="0"/>
                <a:cs typeface="Arial" panose="020B0604020202020204" pitchFamily="34" charset="0"/>
              </a:rPr>
              <a:t>Sleep disorder</a:t>
            </a:r>
          </a:p>
          <a:p>
            <a:r>
              <a:rPr lang="en-GB" sz="3600" b="1" dirty="0">
                <a:solidFill>
                  <a:schemeClr val="bg1"/>
                </a:solidFill>
                <a:latin typeface="Arial" panose="020B0604020202020204" pitchFamily="34" charset="0"/>
                <a:cs typeface="Arial" panose="020B0604020202020204" pitchFamily="34" charset="0"/>
              </a:rPr>
              <a:t>Sexuality related</a:t>
            </a:r>
          </a:p>
          <a:p>
            <a:r>
              <a:rPr lang="en-GB" sz="3600" b="1" dirty="0">
                <a:solidFill>
                  <a:schemeClr val="bg1"/>
                </a:solidFill>
                <a:latin typeface="Arial" panose="020B0604020202020204" pitchFamily="34" charset="0"/>
                <a:cs typeface="Arial" panose="020B0604020202020204" pitchFamily="34" charset="0"/>
              </a:rPr>
              <a:t>Others</a:t>
            </a:r>
          </a:p>
        </p:txBody>
      </p:sp>
      <p:pic>
        <p:nvPicPr>
          <p:cNvPr id="4" name="Picture 3">
            <a:extLst>
              <a:ext uri="{FF2B5EF4-FFF2-40B4-BE49-F238E27FC236}">
                <a16:creationId xmlns:a16="http://schemas.microsoft.com/office/drawing/2014/main" id="{59566913-F02E-4B76-91F2-F575A4BFEDC1}"/>
              </a:ext>
            </a:extLst>
          </p:cNvPr>
          <p:cNvPicPr>
            <a:picLocks noChangeAspect="1"/>
          </p:cNvPicPr>
          <p:nvPr/>
        </p:nvPicPr>
        <p:blipFill>
          <a:blip r:embed="rId2"/>
          <a:stretch>
            <a:fillRect/>
          </a:stretch>
        </p:blipFill>
        <p:spPr>
          <a:xfrm>
            <a:off x="724264" y="2688381"/>
            <a:ext cx="2381250" cy="3790950"/>
          </a:xfrm>
          <a:prstGeom prst="rect">
            <a:avLst/>
          </a:prstGeom>
        </p:spPr>
      </p:pic>
    </p:spTree>
    <p:extLst>
      <p:ext uri="{BB962C8B-B14F-4D97-AF65-F5344CB8AC3E}">
        <p14:creationId xmlns:p14="http://schemas.microsoft.com/office/powerpoint/2010/main" val="382771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E0860D-EC3F-4C4C-9A9D-45B2FEFC6540}"/>
              </a:ext>
            </a:extLst>
          </p:cNvPr>
          <p:cNvSpPr txBox="1"/>
          <p:nvPr/>
        </p:nvSpPr>
        <p:spPr>
          <a:xfrm>
            <a:off x="2556097" y="1942548"/>
            <a:ext cx="7120647" cy="4247317"/>
          </a:xfrm>
          <a:prstGeom prst="rect">
            <a:avLst/>
          </a:prstGeom>
          <a:noFill/>
        </p:spPr>
        <p:txBody>
          <a:bodyPr wrap="square" rtlCol="0">
            <a:spAutoFit/>
          </a:bodyPr>
          <a:lstStyle/>
          <a:p>
            <a:pPr algn="ctr"/>
            <a:endParaRPr lang="en-GB" sz="3600" b="1" dirty="0">
              <a:solidFill>
                <a:srgbClr val="FFFF00"/>
              </a:solidFill>
              <a:latin typeface="Arial" pitchFamily="34" charset="0"/>
              <a:cs typeface="Arial" pitchFamily="34" charset="0"/>
            </a:endParaRPr>
          </a:p>
          <a:p>
            <a:pPr algn="ctr"/>
            <a:r>
              <a:rPr lang="en-GB" sz="3600" b="1" dirty="0">
                <a:solidFill>
                  <a:srgbClr val="FFFF00"/>
                </a:solidFill>
                <a:latin typeface="Arial" pitchFamily="34" charset="0"/>
                <a:cs typeface="Arial" pitchFamily="34" charset="0"/>
              </a:rPr>
              <a:t>Hoffer’s and Pauling’s work introduced us to the concept of Reactive intermediates and their relationship to emotional illnesses</a:t>
            </a:r>
          </a:p>
          <a:p>
            <a:pPr algn="ctr"/>
            <a:endParaRPr lang="en-GB" sz="3600" b="1" dirty="0">
              <a:solidFill>
                <a:srgbClr val="FFFF00"/>
              </a:solidFill>
              <a:latin typeface="Arial" pitchFamily="34" charset="0"/>
              <a:cs typeface="Arial" pitchFamily="34" charset="0"/>
            </a:endParaRPr>
          </a:p>
          <a:p>
            <a:endParaRPr lang="en-GB" dirty="0"/>
          </a:p>
        </p:txBody>
      </p:sp>
    </p:spTree>
    <p:extLst>
      <p:ext uri="{BB962C8B-B14F-4D97-AF65-F5344CB8AC3E}">
        <p14:creationId xmlns:p14="http://schemas.microsoft.com/office/powerpoint/2010/main" val="67999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2E9A49-14B8-4894-B18A-A93768698275}"/>
              </a:ext>
            </a:extLst>
          </p:cNvPr>
          <p:cNvSpPr txBox="1"/>
          <p:nvPr/>
        </p:nvSpPr>
        <p:spPr>
          <a:xfrm>
            <a:off x="615240" y="908420"/>
            <a:ext cx="10364185" cy="5632311"/>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From Tryptophan’s neurotransmitter Serotonin</a:t>
            </a:r>
          </a:p>
          <a:p>
            <a:r>
              <a:rPr lang="en-GB" sz="3600" b="1" dirty="0">
                <a:solidFill>
                  <a:schemeClr val="bg1"/>
                </a:solidFill>
                <a:latin typeface="Arial" pitchFamily="34" charset="0"/>
                <a:cs typeface="Arial" pitchFamily="34" charset="0"/>
              </a:rPr>
              <a:t>	</a:t>
            </a:r>
            <a:r>
              <a:rPr lang="en-GB" sz="3600" b="1" dirty="0" err="1">
                <a:solidFill>
                  <a:schemeClr val="bg1"/>
                </a:solidFill>
                <a:latin typeface="Arial" pitchFamily="34" charset="0"/>
                <a:cs typeface="Arial" pitchFamily="34" charset="0"/>
              </a:rPr>
              <a:t>Serotonochrome</a:t>
            </a:r>
            <a:endParaRPr lang="en-GB" sz="3600" b="1" dirty="0">
              <a:solidFill>
                <a:schemeClr val="bg1"/>
              </a:solidFill>
              <a:latin typeface="Arial" pitchFamily="34" charset="0"/>
              <a:cs typeface="Arial" pitchFamily="34" charset="0"/>
            </a:endParaRPr>
          </a:p>
          <a:p>
            <a:r>
              <a:rPr lang="en-GB" sz="3600" b="1" dirty="0">
                <a:solidFill>
                  <a:schemeClr val="bg1"/>
                </a:solidFill>
                <a:latin typeface="Arial" pitchFamily="34" charset="0"/>
                <a:cs typeface="Arial" pitchFamily="34" charset="0"/>
              </a:rPr>
              <a:t>	Tryptamine</a:t>
            </a:r>
          </a:p>
          <a:p>
            <a:r>
              <a:rPr lang="en-GB" sz="3600" b="1" dirty="0">
                <a:solidFill>
                  <a:schemeClr val="bg1"/>
                </a:solidFill>
                <a:latin typeface="Arial" pitchFamily="34" charset="0"/>
                <a:cs typeface="Arial" pitchFamily="34" charset="0"/>
              </a:rPr>
              <a:t>	Dimethyltryptamine </a:t>
            </a:r>
          </a:p>
          <a:p>
            <a:endParaRPr lang="en-GB" sz="3600" b="1" dirty="0">
              <a:solidFill>
                <a:schemeClr val="bg1"/>
              </a:solidFill>
              <a:latin typeface="Arial" pitchFamily="34" charset="0"/>
              <a:cs typeface="Arial" pitchFamily="34" charset="0"/>
            </a:endParaRPr>
          </a:p>
          <a:p>
            <a:r>
              <a:rPr lang="en-GB" sz="3600" b="1" dirty="0">
                <a:solidFill>
                  <a:srgbClr val="FFFF00"/>
                </a:solidFill>
                <a:latin typeface="Arial" pitchFamily="34" charset="0"/>
                <a:cs typeface="Arial" pitchFamily="34" charset="0"/>
              </a:rPr>
              <a:t>From Tyrosine – Dopamine and Noradrenalin</a:t>
            </a:r>
          </a:p>
          <a:p>
            <a:r>
              <a:rPr lang="en-GB" sz="3600" b="1" dirty="0">
                <a:solidFill>
                  <a:schemeClr val="bg1"/>
                </a:solidFill>
                <a:latin typeface="Arial" pitchFamily="34" charset="0"/>
                <a:cs typeface="Arial" pitchFamily="34" charset="0"/>
              </a:rPr>
              <a:t>	Adrenochrome</a:t>
            </a:r>
          </a:p>
          <a:p>
            <a:r>
              <a:rPr lang="en-GB" sz="3600" b="1" dirty="0">
                <a:solidFill>
                  <a:schemeClr val="bg1"/>
                </a:solidFill>
                <a:latin typeface="Arial" pitchFamily="34" charset="0"/>
                <a:cs typeface="Arial" pitchFamily="34" charset="0"/>
              </a:rPr>
              <a:t>	Adrenolutein</a:t>
            </a:r>
          </a:p>
          <a:p>
            <a:r>
              <a:rPr lang="en-GB" sz="3600" b="1" dirty="0">
                <a:solidFill>
                  <a:schemeClr val="bg1"/>
                </a:solidFill>
                <a:latin typeface="Arial" pitchFamily="34" charset="0"/>
                <a:cs typeface="Arial" pitchFamily="34" charset="0"/>
              </a:rPr>
              <a:t>	Noradrenochrome </a:t>
            </a:r>
            <a:endParaRPr lang="en-GB" b="1" dirty="0">
              <a:solidFill>
                <a:schemeClr val="bg1"/>
              </a:solidFill>
              <a:latin typeface="Arial" pitchFamily="34" charset="0"/>
              <a:cs typeface="Arial" pitchFamily="34" charset="0"/>
            </a:endParaRPr>
          </a:p>
          <a:p>
            <a:r>
              <a:rPr lang="en-GB" sz="3600" b="1" dirty="0">
                <a:solidFill>
                  <a:schemeClr val="bg1"/>
                </a:solidFill>
                <a:latin typeface="Arial" pitchFamily="34" charset="0"/>
                <a:cs typeface="Arial" pitchFamily="34" charset="0"/>
              </a:rPr>
              <a:t>	Dopaminochrome </a:t>
            </a:r>
            <a:endParaRPr lang="en-GB"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17883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8E4ACF-7831-4D3B-91D0-42716E4F289B}"/>
              </a:ext>
            </a:extLst>
          </p:cNvPr>
          <p:cNvSpPr txBox="1"/>
          <p:nvPr/>
        </p:nvSpPr>
        <p:spPr>
          <a:xfrm>
            <a:off x="3179676" y="2467182"/>
            <a:ext cx="5832648" cy="2308324"/>
          </a:xfrm>
          <a:prstGeom prst="rect">
            <a:avLst/>
          </a:prstGeom>
          <a:noFill/>
        </p:spPr>
        <p:txBody>
          <a:bodyPr wrap="square" rtlCol="0">
            <a:spAutoFit/>
          </a:bodyPr>
          <a:lstStyle/>
          <a:p>
            <a:pPr algn="ctr"/>
            <a:r>
              <a:rPr lang="en-GB" sz="3600" b="1" dirty="0">
                <a:solidFill>
                  <a:srgbClr val="FFFF00"/>
                </a:solidFill>
                <a:latin typeface="Arial" pitchFamily="34" charset="0"/>
                <a:cs typeface="Arial" pitchFamily="34" charset="0"/>
              </a:rPr>
              <a:t>Firstly let’s look at Reactive Intermediates </a:t>
            </a:r>
          </a:p>
          <a:p>
            <a:pPr algn="ctr"/>
            <a:r>
              <a:rPr lang="en-GB" sz="3600" b="1" dirty="0">
                <a:solidFill>
                  <a:srgbClr val="FFFF00"/>
                </a:solidFill>
                <a:latin typeface="Arial" pitchFamily="34" charset="0"/>
                <a:cs typeface="Arial" pitchFamily="34" charset="0"/>
              </a:rPr>
              <a:t>derived from Tryptophan</a:t>
            </a:r>
          </a:p>
          <a:p>
            <a:pPr algn="ctr"/>
            <a:r>
              <a:rPr lang="en-GB" sz="3600" b="1" dirty="0">
                <a:solidFill>
                  <a:srgbClr val="FFFF00"/>
                </a:solidFill>
                <a:latin typeface="Arial" pitchFamily="34" charset="0"/>
                <a:cs typeface="Arial" pitchFamily="34" charset="0"/>
              </a:rPr>
              <a:t>(All Indoles)</a:t>
            </a:r>
          </a:p>
        </p:txBody>
      </p:sp>
    </p:spTree>
    <p:extLst>
      <p:ext uri="{BB962C8B-B14F-4D97-AF65-F5344CB8AC3E}">
        <p14:creationId xmlns:p14="http://schemas.microsoft.com/office/powerpoint/2010/main" val="227760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175032-E0F6-4AB3-82D0-CDF3587C802D}"/>
              </a:ext>
            </a:extLst>
          </p:cNvPr>
          <p:cNvSpPr txBox="1"/>
          <p:nvPr/>
        </p:nvSpPr>
        <p:spPr>
          <a:xfrm>
            <a:off x="589722" y="1070553"/>
            <a:ext cx="7421217" cy="5632311"/>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Serotonin</a:t>
            </a:r>
            <a:r>
              <a:rPr lang="en-GB" sz="3600" b="1" dirty="0">
                <a:solidFill>
                  <a:schemeClr val="bg1"/>
                </a:solidFill>
                <a:latin typeface="Arial" panose="020B0604020202020204" pitchFamily="34" charset="0"/>
                <a:cs typeface="Arial" panose="020B0604020202020204" pitchFamily="34" charset="0"/>
              </a:rPr>
              <a:t> is </a:t>
            </a:r>
            <a:r>
              <a:rPr lang="en-GB" sz="3600" b="1" dirty="0" err="1">
                <a:solidFill>
                  <a:schemeClr val="bg1"/>
                </a:solidFill>
                <a:latin typeface="Arial" panose="020B0604020202020204" pitchFamily="34" charset="0"/>
                <a:cs typeface="Arial" panose="020B0604020202020204" pitchFamily="34" charset="0"/>
              </a:rPr>
              <a:t>synthesied</a:t>
            </a:r>
            <a:r>
              <a:rPr lang="en-GB" sz="3600" b="1" dirty="0">
                <a:solidFill>
                  <a:schemeClr val="bg1"/>
                </a:solidFill>
                <a:latin typeface="Arial" panose="020B0604020202020204" pitchFamily="34" charset="0"/>
                <a:cs typeface="Arial" panose="020B0604020202020204" pitchFamily="34" charset="0"/>
              </a:rPr>
              <a:t> from the amino acid tryptophan, through metabolic conversion. These intermediary molecules in the metabolism of serotonin can be considered neurotoxins in their own right, and can have - in animals, effects on their mood and their nervous system activity. </a:t>
            </a:r>
            <a:endParaRPr lang="en-GB" dirty="0"/>
          </a:p>
        </p:txBody>
      </p:sp>
      <p:pic>
        <p:nvPicPr>
          <p:cNvPr id="4" name="Picture 3">
            <a:extLst>
              <a:ext uri="{FF2B5EF4-FFF2-40B4-BE49-F238E27FC236}">
                <a16:creationId xmlns:a16="http://schemas.microsoft.com/office/drawing/2014/main" id="{F9962049-D31A-46B4-BE07-786B8174E68D}"/>
              </a:ext>
            </a:extLst>
          </p:cNvPr>
          <p:cNvPicPr>
            <a:picLocks noChangeAspect="1"/>
          </p:cNvPicPr>
          <p:nvPr/>
        </p:nvPicPr>
        <p:blipFill>
          <a:blip r:embed="rId2"/>
          <a:stretch>
            <a:fillRect/>
          </a:stretch>
        </p:blipFill>
        <p:spPr>
          <a:xfrm>
            <a:off x="7760754" y="1742660"/>
            <a:ext cx="4159042" cy="3167270"/>
          </a:xfrm>
          <a:prstGeom prst="rect">
            <a:avLst/>
          </a:prstGeom>
        </p:spPr>
      </p:pic>
    </p:spTree>
    <p:extLst>
      <p:ext uri="{BB962C8B-B14F-4D97-AF65-F5344CB8AC3E}">
        <p14:creationId xmlns:p14="http://schemas.microsoft.com/office/powerpoint/2010/main" val="4032095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9DEDE6-4852-4D75-9098-54ECF3ED0961}"/>
              </a:ext>
            </a:extLst>
          </p:cNvPr>
          <p:cNvSpPr txBox="1"/>
          <p:nvPr/>
        </p:nvSpPr>
        <p:spPr>
          <a:xfrm>
            <a:off x="4007650" y="760712"/>
            <a:ext cx="4032448" cy="646331"/>
          </a:xfrm>
          <a:prstGeom prst="rect">
            <a:avLst/>
          </a:prstGeom>
          <a:noFill/>
        </p:spPr>
        <p:txBody>
          <a:bodyPr wrap="square" rtlCol="0">
            <a:spAutoFit/>
          </a:bodyPr>
          <a:lstStyle/>
          <a:p>
            <a:pPr algn="ctr"/>
            <a:r>
              <a:rPr lang="en-GB" sz="3600" b="1" dirty="0">
                <a:solidFill>
                  <a:schemeClr val="bg1"/>
                </a:solidFill>
                <a:latin typeface="Arial" pitchFamily="34" charset="0"/>
                <a:cs typeface="Arial" pitchFamily="34" charset="0"/>
              </a:rPr>
              <a:t>Event</a:t>
            </a:r>
            <a:r>
              <a:rPr lang="en-GB" dirty="0"/>
              <a:t>t</a:t>
            </a:r>
          </a:p>
        </p:txBody>
      </p:sp>
      <p:sp>
        <p:nvSpPr>
          <p:cNvPr id="3" name="TextBox 2">
            <a:extLst>
              <a:ext uri="{FF2B5EF4-FFF2-40B4-BE49-F238E27FC236}">
                <a16:creationId xmlns:a16="http://schemas.microsoft.com/office/drawing/2014/main" id="{273BF739-03B8-4696-9729-1D82B21BEB8E}"/>
              </a:ext>
            </a:extLst>
          </p:cNvPr>
          <p:cNvSpPr txBox="1"/>
          <p:nvPr/>
        </p:nvSpPr>
        <p:spPr>
          <a:xfrm>
            <a:off x="2135442" y="2488904"/>
            <a:ext cx="7848872" cy="1200329"/>
          </a:xfrm>
          <a:prstGeom prst="rect">
            <a:avLst/>
          </a:prstGeom>
          <a:noFill/>
        </p:spPr>
        <p:txBody>
          <a:bodyPr wrap="square" rtlCol="0">
            <a:spAutoFit/>
          </a:bodyPr>
          <a:lstStyle/>
          <a:p>
            <a:pPr algn="ctr"/>
            <a:r>
              <a:rPr lang="en-GB" sz="3600" b="1" dirty="0">
                <a:solidFill>
                  <a:schemeClr val="bg1"/>
                </a:solidFill>
                <a:latin typeface="Arial" pitchFamily="34" charset="0"/>
                <a:cs typeface="Arial" pitchFamily="34" charset="0"/>
              </a:rPr>
              <a:t>Emotional changes due to Neurotransmitter imbalance</a:t>
            </a:r>
            <a:r>
              <a:rPr lang="en-GB" dirty="0"/>
              <a:t>t</a:t>
            </a:r>
          </a:p>
        </p:txBody>
      </p:sp>
      <p:sp>
        <p:nvSpPr>
          <p:cNvPr id="4" name="TextBox 3">
            <a:extLst>
              <a:ext uri="{FF2B5EF4-FFF2-40B4-BE49-F238E27FC236}">
                <a16:creationId xmlns:a16="http://schemas.microsoft.com/office/drawing/2014/main" id="{68F802B6-E9E1-4718-9681-2E4308CF9B7F}"/>
              </a:ext>
            </a:extLst>
          </p:cNvPr>
          <p:cNvSpPr txBox="1"/>
          <p:nvPr/>
        </p:nvSpPr>
        <p:spPr>
          <a:xfrm>
            <a:off x="2999538" y="3929064"/>
            <a:ext cx="6120680" cy="1200329"/>
          </a:xfrm>
          <a:prstGeom prst="rect">
            <a:avLst/>
          </a:prstGeom>
          <a:noFill/>
        </p:spPr>
        <p:txBody>
          <a:bodyPr wrap="square" rtlCol="0">
            <a:spAutoFit/>
          </a:bodyPr>
          <a:lstStyle/>
          <a:p>
            <a:pPr algn="ctr"/>
            <a:r>
              <a:rPr lang="en-GB" sz="3600" b="1" dirty="0">
                <a:solidFill>
                  <a:schemeClr val="bg1"/>
                </a:solidFill>
                <a:latin typeface="Arial" pitchFamily="34" charset="0"/>
                <a:cs typeface="Arial" pitchFamily="34" charset="0"/>
              </a:rPr>
              <a:t>Change of Feeling due to  </a:t>
            </a:r>
          </a:p>
          <a:p>
            <a:pPr algn="ctr"/>
            <a:r>
              <a:rPr lang="en-GB" sz="3600" b="1" dirty="0">
                <a:solidFill>
                  <a:schemeClr val="bg1"/>
                </a:solidFill>
                <a:latin typeface="Arial" pitchFamily="34" charset="0"/>
                <a:cs typeface="Arial" pitchFamily="34" charset="0"/>
              </a:rPr>
              <a:t>Hormonal imbalance</a:t>
            </a:r>
            <a:r>
              <a:rPr lang="en-GB" dirty="0"/>
              <a:t>t</a:t>
            </a:r>
          </a:p>
        </p:txBody>
      </p:sp>
      <p:sp>
        <p:nvSpPr>
          <p:cNvPr id="5" name="TextBox 4">
            <a:extLst>
              <a:ext uri="{FF2B5EF4-FFF2-40B4-BE49-F238E27FC236}">
                <a16:creationId xmlns:a16="http://schemas.microsoft.com/office/drawing/2014/main" id="{0BE444C2-A020-4576-818F-8DFB88113608}"/>
              </a:ext>
            </a:extLst>
          </p:cNvPr>
          <p:cNvSpPr txBox="1"/>
          <p:nvPr/>
        </p:nvSpPr>
        <p:spPr>
          <a:xfrm>
            <a:off x="1991426" y="5369224"/>
            <a:ext cx="8064896" cy="1200329"/>
          </a:xfrm>
          <a:prstGeom prst="rect">
            <a:avLst/>
          </a:prstGeom>
          <a:noFill/>
        </p:spPr>
        <p:txBody>
          <a:bodyPr wrap="square" rtlCol="0">
            <a:spAutoFit/>
          </a:bodyPr>
          <a:lstStyle/>
          <a:p>
            <a:pPr algn="ctr"/>
            <a:r>
              <a:rPr lang="en-GB" sz="3600" b="1" dirty="0">
                <a:solidFill>
                  <a:schemeClr val="bg1"/>
                </a:solidFill>
                <a:latin typeface="Arial" pitchFamily="34" charset="0"/>
                <a:cs typeface="Arial" pitchFamily="34" charset="0"/>
              </a:rPr>
              <a:t>Physical symptoms due to      Meridian / Muscle imbalance</a:t>
            </a:r>
            <a:endParaRPr lang="en-GB" dirty="0"/>
          </a:p>
        </p:txBody>
      </p:sp>
      <p:sp>
        <p:nvSpPr>
          <p:cNvPr id="6" name="TextBox 5">
            <a:extLst>
              <a:ext uri="{FF2B5EF4-FFF2-40B4-BE49-F238E27FC236}">
                <a16:creationId xmlns:a16="http://schemas.microsoft.com/office/drawing/2014/main" id="{A641DADE-9A23-42CC-8C7E-9192B735C837}"/>
              </a:ext>
            </a:extLst>
          </p:cNvPr>
          <p:cNvSpPr txBox="1"/>
          <p:nvPr/>
        </p:nvSpPr>
        <p:spPr>
          <a:xfrm>
            <a:off x="4007650" y="1552800"/>
            <a:ext cx="4032448" cy="646331"/>
          </a:xfrm>
          <a:prstGeom prst="rect">
            <a:avLst/>
          </a:prstGeom>
          <a:noFill/>
        </p:spPr>
        <p:txBody>
          <a:bodyPr wrap="square" rtlCol="0">
            <a:spAutoFit/>
          </a:bodyPr>
          <a:lstStyle/>
          <a:p>
            <a:pPr algn="ctr"/>
            <a:r>
              <a:rPr lang="en-GB" sz="3600" b="1" dirty="0">
                <a:solidFill>
                  <a:schemeClr val="bg1"/>
                </a:solidFill>
                <a:latin typeface="Arial" pitchFamily="34" charset="0"/>
                <a:cs typeface="Arial" pitchFamily="34" charset="0"/>
              </a:rPr>
              <a:t>Your perception</a:t>
            </a:r>
            <a:r>
              <a:rPr lang="en-GB" dirty="0"/>
              <a:t>t</a:t>
            </a:r>
          </a:p>
        </p:txBody>
      </p:sp>
      <p:sp>
        <p:nvSpPr>
          <p:cNvPr id="7" name="Down Arrow 6">
            <a:extLst>
              <a:ext uri="{FF2B5EF4-FFF2-40B4-BE49-F238E27FC236}">
                <a16:creationId xmlns:a16="http://schemas.microsoft.com/office/drawing/2014/main" id="{22603488-3E81-4C87-AE02-6EACFBA822E9}"/>
              </a:ext>
            </a:extLst>
          </p:cNvPr>
          <p:cNvSpPr/>
          <p:nvPr/>
        </p:nvSpPr>
        <p:spPr>
          <a:xfrm>
            <a:off x="5762130" y="1336776"/>
            <a:ext cx="504056" cy="432048"/>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Down Arrow 7">
            <a:extLst>
              <a:ext uri="{FF2B5EF4-FFF2-40B4-BE49-F238E27FC236}">
                <a16:creationId xmlns:a16="http://schemas.microsoft.com/office/drawing/2014/main" id="{BF4E6DBF-9CD8-47B9-9E9A-F752CFB019F2}"/>
              </a:ext>
            </a:extLst>
          </p:cNvPr>
          <p:cNvSpPr/>
          <p:nvPr/>
        </p:nvSpPr>
        <p:spPr>
          <a:xfrm>
            <a:off x="5735842" y="2128864"/>
            <a:ext cx="504056" cy="432048"/>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Down Arrow 8">
            <a:extLst>
              <a:ext uri="{FF2B5EF4-FFF2-40B4-BE49-F238E27FC236}">
                <a16:creationId xmlns:a16="http://schemas.microsoft.com/office/drawing/2014/main" id="{ED8C4A42-747A-491E-80CA-C5BBECC79153}"/>
              </a:ext>
            </a:extLst>
          </p:cNvPr>
          <p:cNvSpPr/>
          <p:nvPr/>
        </p:nvSpPr>
        <p:spPr>
          <a:xfrm>
            <a:off x="5807850" y="3641032"/>
            <a:ext cx="504056" cy="432048"/>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Down Arrow 9">
            <a:extLst>
              <a:ext uri="{FF2B5EF4-FFF2-40B4-BE49-F238E27FC236}">
                <a16:creationId xmlns:a16="http://schemas.microsoft.com/office/drawing/2014/main" id="{B7D09828-39F6-4180-AB1C-9C67A8445185}"/>
              </a:ext>
            </a:extLst>
          </p:cNvPr>
          <p:cNvSpPr/>
          <p:nvPr/>
        </p:nvSpPr>
        <p:spPr>
          <a:xfrm>
            <a:off x="5735842" y="5081192"/>
            <a:ext cx="504056" cy="432048"/>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Speech Bubble: Oval 10">
            <a:extLst>
              <a:ext uri="{FF2B5EF4-FFF2-40B4-BE49-F238E27FC236}">
                <a16:creationId xmlns:a16="http://schemas.microsoft.com/office/drawing/2014/main" id="{0F5C756D-CE72-465E-B224-F6B7C2C19FB4}"/>
              </a:ext>
            </a:extLst>
          </p:cNvPr>
          <p:cNvSpPr/>
          <p:nvPr/>
        </p:nvSpPr>
        <p:spPr>
          <a:xfrm>
            <a:off x="1795223" y="717917"/>
            <a:ext cx="2212427" cy="1731302"/>
          </a:xfrm>
          <a:prstGeom prst="wedgeEllipseCallout">
            <a:avLst>
              <a:gd name="adj1" fmla="val 97168"/>
              <a:gd name="adj2" fmla="val -22514"/>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89AD70E6-FBA7-4797-A0A6-AC24885711C6}"/>
              </a:ext>
            </a:extLst>
          </p:cNvPr>
          <p:cNvSpPr txBox="1"/>
          <p:nvPr/>
        </p:nvSpPr>
        <p:spPr>
          <a:xfrm>
            <a:off x="2042614" y="733098"/>
            <a:ext cx="1719572" cy="1754326"/>
          </a:xfrm>
          <a:prstGeom prst="rect">
            <a:avLst/>
          </a:prstGeom>
          <a:noFill/>
        </p:spPr>
        <p:txBody>
          <a:bodyPr wrap="square" rtlCol="0">
            <a:spAutoFit/>
          </a:bodyPr>
          <a:lstStyle/>
          <a:p>
            <a:pPr algn="ctr"/>
            <a:r>
              <a:rPr lang="en-GB" b="1" dirty="0">
                <a:solidFill>
                  <a:srgbClr val="FF0000"/>
                </a:solidFill>
                <a:latin typeface="Arial" panose="020B0604020202020204" pitchFamily="34" charset="0"/>
                <a:cs typeface="Arial" panose="020B0604020202020204" pitchFamily="34" charset="0"/>
              </a:rPr>
              <a:t>5 Senses</a:t>
            </a:r>
          </a:p>
          <a:p>
            <a:pPr algn="ctr"/>
            <a:r>
              <a:rPr lang="en-GB" b="1" dirty="0">
                <a:latin typeface="Arial" panose="020B0604020202020204" pitchFamily="34" charset="0"/>
                <a:cs typeface="Arial" panose="020B0604020202020204" pitchFamily="34" charset="0"/>
              </a:rPr>
              <a:t>Vision</a:t>
            </a:r>
          </a:p>
          <a:p>
            <a:pPr algn="ctr"/>
            <a:r>
              <a:rPr lang="en-GB" b="1" dirty="0">
                <a:latin typeface="Arial" panose="020B0604020202020204" pitchFamily="34" charset="0"/>
                <a:cs typeface="Arial" panose="020B0604020202020204" pitchFamily="34" charset="0"/>
              </a:rPr>
              <a:t>Hearing</a:t>
            </a:r>
          </a:p>
          <a:p>
            <a:pPr algn="ctr"/>
            <a:r>
              <a:rPr lang="en-GB" b="1" dirty="0">
                <a:latin typeface="Arial" panose="020B0604020202020204" pitchFamily="34" charset="0"/>
                <a:cs typeface="Arial" panose="020B0604020202020204" pitchFamily="34" charset="0"/>
              </a:rPr>
              <a:t>Touch</a:t>
            </a:r>
          </a:p>
          <a:p>
            <a:pPr algn="ctr"/>
            <a:r>
              <a:rPr lang="en-GB" b="1" dirty="0">
                <a:latin typeface="Arial" panose="020B0604020202020204" pitchFamily="34" charset="0"/>
                <a:cs typeface="Arial" panose="020B0604020202020204" pitchFamily="34" charset="0"/>
              </a:rPr>
              <a:t>Taste </a:t>
            </a:r>
          </a:p>
          <a:p>
            <a:pPr algn="ctr"/>
            <a:r>
              <a:rPr lang="en-GB" b="1" dirty="0">
                <a:latin typeface="Arial" panose="020B0604020202020204" pitchFamily="34" charset="0"/>
                <a:cs typeface="Arial" panose="020B0604020202020204" pitchFamily="34" charset="0"/>
              </a:rPr>
              <a:t>Smell</a:t>
            </a:r>
          </a:p>
        </p:txBody>
      </p:sp>
      <p:sp>
        <p:nvSpPr>
          <p:cNvPr id="13" name="Speech Bubble: Oval 12">
            <a:extLst>
              <a:ext uri="{FF2B5EF4-FFF2-40B4-BE49-F238E27FC236}">
                <a16:creationId xmlns:a16="http://schemas.microsoft.com/office/drawing/2014/main" id="{683426C8-739B-4550-A809-F47BF61BF85D}"/>
              </a:ext>
            </a:extLst>
          </p:cNvPr>
          <p:cNvSpPr/>
          <p:nvPr/>
        </p:nvSpPr>
        <p:spPr>
          <a:xfrm>
            <a:off x="8662076" y="1259917"/>
            <a:ext cx="2212427" cy="939214"/>
          </a:xfrm>
          <a:prstGeom prst="wedgeEllipseCallout">
            <a:avLst>
              <a:gd name="adj1" fmla="val -88218"/>
              <a:gd name="adj2" fmla="val 17349"/>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8CBBD9EE-0DFC-4908-8417-92B2570D7661}"/>
              </a:ext>
            </a:extLst>
          </p:cNvPr>
          <p:cNvSpPr txBox="1"/>
          <p:nvPr/>
        </p:nvSpPr>
        <p:spPr>
          <a:xfrm>
            <a:off x="8846218" y="1400925"/>
            <a:ext cx="1896719" cy="646331"/>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Subconscious conditioning</a:t>
            </a:r>
          </a:p>
        </p:txBody>
      </p:sp>
      <p:sp>
        <p:nvSpPr>
          <p:cNvPr id="15" name="Speech Bubble: Oval 14">
            <a:extLst>
              <a:ext uri="{FF2B5EF4-FFF2-40B4-BE49-F238E27FC236}">
                <a16:creationId xmlns:a16="http://schemas.microsoft.com/office/drawing/2014/main" id="{67303314-6FB8-4B3E-8403-B89F4F756467}"/>
              </a:ext>
            </a:extLst>
          </p:cNvPr>
          <p:cNvSpPr/>
          <p:nvPr/>
        </p:nvSpPr>
        <p:spPr>
          <a:xfrm>
            <a:off x="225285" y="2608819"/>
            <a:ext cx="2212427" cy="1200329"/>
          </a:xfrm>
          <a:prstGeom prst="wedgeEllipseCallout">
            <a:avLst>
              <a:gd name="adj1" fmla="val 71711"/>
              <a:gd name="adj2" fmla="val 18054"/>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854F963F-2C60-4A78-97B9-58235CE17916}"/>
              </a:ext>
            </a:extLst>
          </p:cNvPr>
          <p:cNvSpPr txBox="1"/>
          <p:nvPr/>
        </p:nvSpPr>
        <p:spPr>
          <a:xfrm>
            <a:off x="395609" y="2717702"/>
            <a:ext cx="1871780" cy="923330"/>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Mediated by the </a:t>
            </a:r>
            <a:r>
              <a:rPr lang="en-GB" b="1" dirty="0">
                <a:solidFill>
                  <a:srgbClr val="FF0000"/>
                </a:solidFill>
                <a:latin typeface="Arial" panose="020B0604020202020204" pitchFamily="34" charset="0"/>
                <a:cs typeface="Arial" panose="020B0604020202020204" pitchFamily="34" charset="0"/>
              </a:rPr>
              <a:t>Hypothalamus</a:t>
            </a:r>
          </a:p>
        </p:txBody>
      </p:sp>
      <p:sp>
        <p:nvSpPr>
          <p:cNvPr id="17" name="Speech Bubble: Oval 16">
            <a:extLst>
              <a:ext uri="{FF2B5EF4-FFF2-40B4-BE49-F238E27FC236}">
                <a16:creationId xmlns:a16="http://schemas.microsoft.com/office/drawing/2014/main" id="{AF9CEBE9-8D78-491D-A7F2-57ABE1E4152B}"/>
              </a:ext>
            </a:extLst>
          </p:cNvPr>
          <p:cNvSpPr/>
          <p:nvPr/>
        </p:nvSpPr>
        <p:spPr>
          <a:xfrm>
            <a:off x="9289772" y="3789066"/>
            <a:ext cx="2212427" cy="1200329"/>
          </a:xfrm>
          <a:prstGeom prst="wedgeEllipseCallout">
            <a:avLst>
              <a:gd name="adj1" fmla="val -68752"/>
              <a:gd name="adj2" fmla="val 18606"/>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DE9E0159-1FFC-407E-BD7A-EA3F34FB90D9}"/>
              </a:ext>
            </a:extLst>
          </p:cNvPr>
          <p:cNvSpPr txBox="1"/>
          <p:nvPr/>
        </p:nvSpPr>
        <p:spPr>
          <a:xfrm>
            <a:off x="9460096" y="4069062"/>
            <a:ext cx="1871780" cy="646331"/>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Mediated by the </a:t>
            </a:r>
            <a:r>
              <a:rPr lang="en-GB" b="1" dirty="0">
                <a:solidFill>
                  <a:srgbClr val="FF0000"/>
                </a:solidFill>
                <a:latin typeface="Arial" panose="020B0604020202020204" pitchFamily="34" charset="0"/>
                <a:cs typeface="Arial" panose="020B0604020202020204" pitchFamily="34" charset="0"/>
              </a:rPr>
              <a:t>HPA axis</a:t>
            </a:r>
          </a:p>
        </p:txBody>
      </p:sp>
      <p:sp>
        <p:nvSpPr>
          <p:cNvPr id="19" name="Speech Bubble: Oval 18">
            <a:extLst>
              <a:ext uri="{FF2B5EF4-FFF2-40B4-BE49-F238E27FC236}">
                <a16:creationId xmlns:a16="http://schemas.microsoft.com/office/drawing/2014/main" id="{EB5C72AA-1BF6-4F81-B792-F09C1CD71D97}"/>
              </a:ext>
            </a:extLst>
          </p:cNvPr>
          <p:cNvSpPr/>
          <p:nvPr/>
        </p:nvSpPr>
        <p:spPr>
          <a:xfrm>
            <a:off x="225285" y="4913075"/>
            <a:ext cx="2212427" cy="1200329"/>
          </a:xfrm>
          <a:prstGeom prst="wedgeEllipseCallout">
            <a:avLst>
              <a:gd name="adj1" fmla="val 71711"/>
              <a:gd name="adj2" fmla="val 18054"/>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a:extLst>
              <a:ext uri="{FF2B5EF4-FFF2-40B4-BE49-F238E27FC236}">
                <a16:creationId xmlns:a16="http://schemas.microsoft.com/office/drawing/2014/main" id="{1196B424-2EC8-456E-8FDD-FD73E80CFA3F}"/>
              </a:ext>
            </a:extLst>
          </p:cNvPr>
          <p:cNvSpPr txBox="1"/>
          <p:nvPr/>
        </p:nvSpPr>
        <p:spPr>
          <a:xfrm>
            <a:off x="448618" y="5249309"/>
            <a:ext cx="1871780" cy="646331"/>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Loss of Muscle tone</a:t>
            </a:r>
          </a:p>
        </p:txBody>
      </p:sp>
    </p:spTree>
    <p:extLst>
      <p:ext uri="{BB962C8B-B14F-4D97-AF65-F5344CB8AC3E}">
        <p14:creationId xmlns:p14="http://schemas.microsoft.com/office/powerpoint/2010/main" val="189506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175032-E0F6-4AB3-82D0-CDF3587C802D}"/>
              </a:ext>
            </a:extLst>
          </p:cNvPr>
          <p:cNvSpPr txBox="1"/>
          <p:nvPr/>
        </p:nvSpPr>
        <p:spPr>
          <a:xfrm>
            <a:off x="490331" y="948690"/>
            <a:ext cx="6659217" cy="5909310"/>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If you had an alteration in the metabolism of neurotransmitters coming up from the precursor </a:t>
            </a:r>
            <a:r>
              <a:rPr lang="en-GB" sz="3600" b="1" dirty="0">
                <a:solidFill>
                  <a:srgbClr val="FFFF00"/>
                </a:solidFill>
                <a:latin typeface="Arial" panose="020B0604020202020204" pitchFamily="34" charset="0"/>
                <a:cs typeface="Arial" panose="020B0604020202020204" pitchFamily="34" charset="0"/>
              </a:rPr>
              <a:t>tryptophan into serotonin and its by products</a:t>
            </a:r>
            <a:r>
              <a:rPr lang="en-GB" sz="3600" b="1" dirty="0">
                <a:solidFill>
                  <a:schemeClr val="bg1"/>
                </a:solidFill>
                <a:latin typeface="Arial" panose="020B0604020202020204" pitchFamily="34" charset="0"/>
                <a:cs typeface="Arial" panose="020B0604020202020204" pitchFamily="34" charset="0"/>
              </a:rPr>
              <a:t>, it would be possible to induce autotoxicity, which then could activate the immune system.</a:t>
            </a:r>
            <a:endParaRPr lang="en-GB" sz="3600" dirty="0">
              <a:solidFill>
                <a:schemeClr val="bg1"/>
              </a:solidFill>
              <a:latin typeface="Arial" panose="020B0604020202020204" pitchFamily="34" charset="0"/>
              <a:cs typeface="Arial" panose="020B0604020202020204" pitchFamily="34" charset="0"/>
            </a:endParaRPr>
          </a:p>
          <a:p>
            <a:endParaRPr lang="en-GB" dirty="0"/>
          </a:p>
        </p:txBody>
      </p:sp>
      <p:pic>
        <p:nvPicPr>
          <p:cNvPr id="3" name="Picture 2">
            <a:extLst>
              <a:ext uri="{FF2B5EF4-FFF2-40B4-BE49-F238E27FC236}">
                <a16:creationId xmlns:a16="http://schemas.microsoft.com/office/drawing/2014/main" id="{0E1E6CE3-D8DE-454D-9C81-F27E4A4ED643}"/>
              </a:ext>
            </a:extLst>
          </p:cNvPr>
          <p:cNvPicPr>
            <a:picLocks noChangeAspect="1"/>
          </p:cNvPicPr>
          <p:nvPr/>
        </p:nvPicPr>
        <p:blipFill rotWithShape="1">
          <a:blip r:embed="rId2"/>
          <a:srcRect r="36967"/>
          <a:stretch/>
        </p:blipFill>
        <p:spPr>
          <a:xfrm>
            <a:off x="7209182" y="1368287"/>
            <a:ext cx="4618383" cy="4121426"/>
          </a:xfrm>
          <a:prstGeom prst="rect">
            <a:avLst/>
          </a:prstGeom>
        </p:spPr>
      </p:pic>
    </p:spTree>
    <p:extLst>
      <p:ext uri="{BB962C8B-B14F-4D97-AF65-F5344CB8AC3E}">
        <p14:creationId xmlns:p14="http://schemas.microsoft.com/office/powerpoint/2010/main" val="302993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070B88-B0DB-460E-A2AA-5BEEAFEDD32B}"/>
              </a:ext>
            </a:extLst>
          </p:cNvPr>
          <p:cNvSpPr txBox="1"/>
          <p:nvPr/>
        </p:nvSpPr>
        <p:spPr>
          <a:xfrm>
            <a:off x="540027" y="810406"/>
            <a:ext cx="7288696" cy="5078313"/>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This autointoxication concept is what </a:t>
            </a:r>
            <a:r>
              <a:rPr lang="en-GB" sz="3600" b="1" dirty="0" err="1">
                <a:solidFill>
                  <a:srgbClr val="FFFF00"/>
                </a:solidFill>
                <a:latin typeface="Arial" panose="020B0604020202020204" pitchFamily="34" charset="0"/>
                <a:cs typeface="Arial" panose="020B0604020202020204" pitchFamily="34" charset="0"/>
              </a:rPr>
              <a:t>Dr.</a:t>
            </a:r>
            <a:r>
              <a:rPr lang="en-GB" sz="3600" b="1" dirty="0">
                <a:solidFill>
                  <a:srgbClr val="FFFF00"/>
                </a:solidFill>
                <a:latin typeface="Arial" panose="020B0604020202020204" pitchFamily="34" charset="0"/>
                <a:cs typeface="Arial" panose="020B0604020202020204" pitchFamily="34" charset="0"/>
              </a:rPr>
              <a:t> Michael </a:t>
            </a:r>
            <a:r>
              <a:rPr lang="en-GB" sz="3600" b="1" dirty="0" err="1">
                <a:solidFill>
                  <a:srgbClr val="FFFF00"/>
                </a:solidFill>
                <a:latin typeface="Arial" panose="020B0604020202020204" pitchFamily="34" charset="0"/>
                <a:cs typeface="Arial" panose="020B0604020202020204" pitchFamily="34" charset="0"/>
              </a:rPr>
              <a:t>Maes</a:t>
            </a:r>
            <a:r>
              <a:rPr lang="en-GB" sz="3600" b="1" dirty="0">
                <a:solidFill>
                  <a:srgbClr val="FFFF00"/>
                </a:solidFill>
                <a:latin typeface="Arial" panose="020B0604020202020204" pitchFamily="34" charset="0"/>
                <a:cs typeface="Arial" panose="020B0604020202020204" pitchFamily="34" charset="0"/>
              </a:rPr>
              <a:t> </a:t>
            </a:r>
            <a:r>
              <a:rPr lang="en-GB" sz="3600" b="1" dirty="0">
                <a:solidFill>
                  <a:schemeClr val="bg1"/>
                </a:solidFill>
                <a:latin typeface="Arial" panose="020B0604020202020204" pitchFamily="34" charset="0"/>
                <a:cs typeface="Arial" panose="020B0604020202020204" pitchFamily="34" charset="0"/>
              </a:rPr>
              <a:t>talks about as it relates to how these substances may interrelate with immune system activation and then be like a circular effect on depression, anxiety, mood changes, and inflammatory mediators all working together. </a:t>
            </a:r>
            <a:endParaRPr lang="en-GB" sz="3600"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DAEA76E-A58A-4B8A-9B78-D41B47586121}"/>
              </a:ext>
            </a:extLst>
          </p:cNvPr>
          <p:cNvSpPr txBox="1"/>
          <p:nvPr/>
        </p:nvSpPr>
        <p:spPr>
          <a:xfrm>
            <a:off x="752060" y="5888719"/>
            <a:ext cx="10899913" cy="1015663"/>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a:t>
            </a:r>
            <a:r>
              <a:rPr lang="en-GB" sz="1400" b="1" dirty="0" err="1">
                <a:solidFill>
                  <a:schemeClr val="bg1"/>
                </a:solidFill>
                <a:latin typeface="Arial" panose="020B0604020202020204" pitchFamily="34" charset="0"/>
                <a:cs typeface="Arial" panose="020B0604020202020204" pitchFamily="34" charset="0"/>
              </a:rPr>
              <a:t>Maes</a:t>
            </a:r>
            <a:r>
              <a:rPr lang="en-GB" sz="1400" b="1" dirty="0">
                <a:solidFill>
                  <a:schemeClr val="bg1"/>
                </a:solidFill>
                <a:latin typeface="Arial" panose="020B0604020202020204" pitchFamily="34" charset="0"/>
                <a:cs typeface="Arial" panose="020B0604020202020204" pitchFamily="34" charset="0"/>
              </a:rPr>
              <a:t> M, </a:t>
            </a:r>
            <a:r>
              <a:rPr lang="en-GB" sz="1400" b="1" dirty="0" err="1">
                <a:solidFill>
                  <a:schemeClr val="bg1"/>
                </a:solidFill>
                <a:latin typeface="Arial" panose="020B0604020202020204" pitchFamily="34" charset="0"/>
                <a:cs typeface="Arial" panose="020B0604020202020204" pitchFamily="34" charset="0"/>
              </a:rPr>
              <a:t>Mihaylova</a:t>
            </a:r>
            <a:r>
              <a:rPr lang="en-GB" sz="1400" b="1" dirty="0">
                <a:solidFill>
                  <a:schemeClr val="bg1"/>
                </a:solidFill>
                <a:latin typeface="Arial" panose="020B0604020202020204" pitchFamily="34" charset="0"/>
                <a:cs typeface="Arial" panose="020B0604020202020204" pitchFamily="34" charset="0"/>
              </a:rPr>
              <a:t> I, Ruyter MD, </a:t>
            </a:r>
            <a:r>
              <a:rPr lang="en-GB" sz="1400" b="1" dirty="0" err="1">
                <a:solidFill>
                  <a:schemeClr val="bg1"/>
                </a:solidFill>
                <a:latin typeface="Arial" panose="020B0604020202020204" pitchFamily="34" charset="0"/>
                <a:cs typeface="Arial" panose="020B0604020202020204" pitchFamily="34" charset="0"/>
              </a:rPr>
              <a:t>Kubera</a:t>
            </a:r>
            <a:r>
              <a:rPr lang="en-GB" sz="1400" b="1" dirty="0">
                <a:solidFill>
                  <a:schemeClr val="bg1"/>
                </a:solidFill>
                <a:latin typeface="Arial" panose="020B0604020202020204" pitchFamily="34" charset="0"/>
                <a:cs typeface="Arial" panose="020B0604020202020204" pitchFamily="34" charset="0"/>
              </a:rPr>
              <a:t> M, </a:t>
            </a:r>
            <a:r>
              <a:rPr lang="en-GB" sz="1400" b="1" dirty="0" err="1">
                <a:solidFill>
                  <a:schemeClr val="bg1"/>
                </a:solidFill>
                <a:latin typeface="Arial" panose="020B0604020202020204" pitchFamily="34" charset="0"/>
                <a:cs typeface="Arial" panose="020B0604020202020204" pitchFamily="34" charset="0"/>
              </a:rPr>
              <a:t>Bosmans</a:t>
            </a:r>
            <a:r>
              <a:rPr lang="en-GB" sz="1400" b="1" dirty="0">
                <a:solidFill>
                  <a:schemeClr val="bg1"/>
                </a:solidFill>
                <a:latin typeface="Arial" panose="020B0604020202020204" pitchFamily="34" charset="0"/>
                <a:cs typeface="Arial" panose="020B0604020202020204" pitchFamily="34" charset="0"/>
              </a:rPr>
              <a:t> E. The immune effects of TRYCATs (tryptophan catabolites along the IDO pathway): relevance for depression-and other conditions characterized by tryptophan depletion induced by inflammation. </a:t>
            </a:r>
            <a:r>
              <a:rPr lang="en-GB" sz="1400" b="1" i="1" dirty="0">
                <a:solidFill>
                  <a:schemeClr val="bg1"/>
                </a:solidFill>
                <a:latin typeface="Arial" panose="020B0604020202020204" pitchFamily="34" charset="0"/>
                <a:cs typeface="Arial" panose="020B0604020202020204" pitchFamily="34" charset="0"/>
              </a:rPr>
              <a:t>Neuro Endocrinol Lett</a:t>
            </a:r>
            <a:r>
              <a:rPr lang="en-GB" sz="1400" b="1" dirty="0">
                <a:solidFill>
                  <a:schemeClr val="bg1"/>
                </a:solidFill>
                <a:latin typeface="Arial" panose="020B0604020202020204" pitchFamily="34" charset="0"/>
                <a:cs typeface="Arial" panose="020B0604020202020204" pitchFamily="34" charset="0"/>
              </a:rPr>
              <a:t>. 2007;28(6):826-831.</a:t>
            </a:r>
          </a:p>
          <a:p>
            <a:endParaRPr lang="en-GB" dirty="0"/>
          </a:p>
        </p:txBody>
      </p:sp>
      <p:pic>
        <p:nvPicPr>
          <p:cNvPr id="4" name="Picture 3">
            <a:extLst>
              <a:ext uri="{FF2B5EF4-FFF2-40B4-BE49-F238E27FC236}">
                <a16:creationId xmlns:a16="http://schemas.microsoft.com/office/drawing/2014/main" id="{0E664188-6670-4AC5-A8E1-5A95BE0FB4B5}"/>
              </a:ext>
            </a:extLst>
          </p:cNvPr>
          <p:cNvPicPr>
            <a:picLocks noChangeAspect="1"/>
          </p:cNvPicPr>
          <p:nvPr/>
        </p:nvPicPr>
        <p:blipFill rotWithShape="1">
          <a:blip r:embed="rId2"/>
          <a:srcRect l="35434" t="3768" r="21632"/>
          <a:stretch/>
        </p:blipFill>
        <p:spPr>
          <a:xfrm>
            <a:off x="7984435" y="1073426"/>
            <a:ext cx="3597966" cy="4536171"/>
          </a:xfrm>
          <a:prstGeom prst="rect">
            <a:avLst/>
          </a:prstGeom>
        </p:spPr>
      </p:pic>
    </p:spTree>
    <p:extLst>
      <p:ext uri="{BB962C8B-B14F-4D97-AF65-F5344CB8AC3E}">
        <p14:creationId xmlns:p14="http://schemas.microsoft.com/office/powerpoint/2010/main" val="338902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070B88-B0DB-460E-A2AA-5BEEAFEDD32B}"/>
              </a:ext>
            </a:extLst>
          </p:cNvPr>
          <p:cNvSpPr txBox="1"/>
          <p:nvPr/>
        </p:nvSpPr>
        <p:spPr>
          <a:xfrm>
            <a:off x="752060" y="1126434"/>
            <a:ext cx="6301409" cy="3970318"/>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It is not just in the mind; chronic fatigue syndrome, fibromyalgia, and depressive disorders all swim together and work together, through the inflammatory pathways.* </a:t>
            </a:r>
            <a:endParaRPr lang="en-GB" sz="3600"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DAEA76E-A58A-4B8A-9B78-D41B47586121}"/>
              </a:ext>
            </a:extLst>
          </p:cNvPr>
          <p:cNvSpPr txBox="1"/>
          <p:nvPr/>
        </p:nvSpPr>
        <p:spPr>
          <a:xfrm>
            <a:off x="752060" y="5888719"/>
            <a:ext cx="10899913" cy="1015663"/>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a:t>
            </a:r>
            <a:r>
              <a:rPr lang="en-GB" sz="1400" b="1" dirty="0" err="1">
                <a:solidFill>
                  <a:schemeClr val="bg1"/>
                </a:solidFill>
                <a:latin typeface="Arial" panose="020B0604020202020204" pitchFamily="34" charset="0"/>
                <a:cs typeface="Arial" panose="020B0604020202020204" pitchFamily="34" charset="0"/>
              </a:rPr>
              <a:t>Maes</a:t>
            </a:r>
            <a:r>
              <a:rPr lang="en-GB" sz="1400" b="1" dirty="0">
                <a:solidFill>
                  <a:schemeClr val="bg1"/>
                </a:solidFill>
                <a:latin typeface="Arial" panose="020B0604020202020204" pitchFamily="34" charset="0"/>
                <a:cs typeface="Arial" panose="020B0604020202020204" pitchFamily="34" charset="0"/>
              </a:rPr>
              <a:t> M, </a:t>
            </a:r>
            <a:r>
              <a:rPr lang="en-GB" sz="1400" b="1" dirty="0" err="1">
                <a:solidFill>
                  <a:schemeClr val="bg1"/>
                </a:solidFill>
                <a:latin typeface="Arial" panose="020B0604020202020204" pitchFamily="34" charset="0"/>
                <a:cs typeface="Arial" panose="020B0604020202020204" pitchFamily="34" charset="0"/>
              </a:rPr>
              <a:t>Mihaylova</a:t>
            </a:r>
            <a:r>
              <a:rPr lang="en-GB" sz="1400" b="1" dirty="0">
                <a:solidFill>
                  <a:schemeClr val="bg1"/>
                </a:solidFill>
                <a:latin typeface="Arial" panose="020B0604020202020204" pitchFamily="34" charset="0"/>
                <a:cs typeface="Arial" panose="020B0604020202020204" pitchFamily="34" charset="0"/>
              </a:rPr>
              <a:t> I, Ruyter MD, </a:t>
            </a:r>
            <a:r>
              <a:rPr lang="en-GB" sz="1400" b="1" dirty="0" err="1">
                <a:solidFill>
                  <a:schemeClr val="bg1"/>
                </a:solidFill>
                <a:latin typeface="Arial" panose="020B0604020202020204" pitchFamily="34" charset="0"/>
                <a:cs typeface="Arial" panose="020B0604020202020204" pitchFamily="34" charset="0"/>
              </a:rPr>
              <a:t>Kubera</a:t>
            </a:r>
            <a:r>
              <a:rPr lang="en-GB" sz="1400" b="1" dirty="0">
                <a:solidFill>
                  <a:schemeClr val="bg1"/>
                </a:solidFill>
                <a:latin typeface="Arial" panose="020B0604020202020204" pitchFamily="34" charset="0"/>
                <a:cs typeface="Arial" panose="020B0604020202020204" pitchFamily="34" charset="0"/>
              </a:rPr>
              <a:t> M, </a:t>
            </a:r>
            <a:r>
              <a:rPr lang="en-GB" sz="1400" b="1" dirty="0" err="1">
                <a:solidFill>
                  <a:schemeClr val="bg1"/>
                </a:solidFill>
                <a:latin typeface="Arial" panose="020B0604020202020204" pitchFamily="34" charset="0"/>
                <a:cs typeface="Arial" panose="020B0604020202020204" pitchFamily="34" charset="0"/>
              </a:rPr>
              <a:t>Bosmans</a:t>
            </a:r>
            <a:r>
              <a:rPr lang="en-GB" sz="1400" b="1" dirty="0">
                <a:solidFill>
                  <a:schemeClr val="bg1"/>
                </a:solidFill>
                <a:latin typeface="Arial" panose="020B0604020202020204" pitchFamily="34" charset="0"/>
                <a:cs typeface="Arial" panose="020B0604020202020204" pitchFamily="34" charset="0"/>
              </a:rPr>
              <a:t> E. The immune effects of TRYCATs (tryptophan catabolites along the IDO pathway): relevance for depression-and other conditions characterized by tryptophan depletion induced by inflammation. </a:t>
            </a:r>
            <a:r>
              <a:rPr lang="en-GB" sz="1400" b="1" i="1" dirty="0">
                <a:solidFill>
                  <a:schemeClr val="bg1"/>
                </a:solidFill>
                <a:latin typeface="Arial" panose="020B0604020202020204" pitchFamily="34" charset="0"/>
                <a:cs typeface="Arial" panose="020B0604020202020204" pitchFamily="34" charset="0"/>
              </a:rPr>
              <a:t>Neuro Endocrinol Lett</a:t>
            </a:r>
            <a:r>
              <a:rPr lang="en-GB" sz="1400" b="1" dirty="0">
                <a:solidFill>
                  <a:schemeClr val="bg1"/>
                </a:solidFill>
                <a:latin typeface="Arial" panose="020B0604020202020204" pitchFamily="34" charset="0"/>
                <a:cs typeface="Arial" panose="020B0604020202020204" pitchFamily="34" charset="0"/>
              </a:rPr>
              <a:t>. 2007;28(6):826-831.</a:t>
            </a:r>
          </a:p>
          <a:p>
            <a:endParaRPr lang="en-GB" dirty="0"/>
          </a:p>
        </p:txBody>
      </p:sp>
      <p:pic>
        <p:nvPicPr>
          <p:cNvPr id="4" name="Picture 3">
            <a:extLst>
              <a:ext uri="{FF2B5EF4-FFF2-40B4-BE49-F238E27FC236}">
                <a16:creationId xmlns:a16="http://schemas.microsoft.com/office/drawing/2014/main" id="{339FB6BB-882C-49C9-95A1-26B0EE098DBE}"/>
              </a:ext>
            </a:extLst>
          </p:cNvPr>
          <p:cNvPicPr>
            <a:picLocks noChangeAspect="1"/>
          </p:cNvPicPr>
          <p:nvPr/>
        </p:nvPicPr>
        <p:blipFill rotWithShape="1">
          <a:blip r:embed="rId2"/>
          <a:srcRect l="35434" t="3768" r="21632"/>
          <a:stretch/>
        </p:blipFill>
        <p:spPr>
          <a:xfrm>
            <a:off x="7984435" y="1073426"/>
            <a:ext cx="3597966" cy="4536171"/>
          </a:xfrm>
          <a:prstGeom prst="rect">
            <a:avLst/>
          </a:prstGeom>
        </p:spPr>
      </p:pic>
    </p:spTree>
    <p:extLst>
      <p:ext uri="{BB962C8B-B14F-4D97-AF65-F5344CB8AC3E}">
        <p14:creationId xmlns:p14="http://schemas.microsoft.com/office/powerpoint/2010/main" val="224820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662D0A-3D48-4C8D-BC48-7D48F6C775B1}"/>
              </a:ext>
            </a:extLst>
          </p:cNvPr>
          <p:cNvSpPr txBox="1"/>
          <p:nvPr/>
        </p:nvSpPr>
        <p:spPr>
          <a:xfrm>
            <a:off x="543339" y="775252"/>
            <a:ext cx="11105321" cy="5632311"/>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This model is another part of our evolving understanding of the origin of neuropsychiatric and neurophysiological disorders. If you start looking at </a:t>
            </a:r>
            <a:r>
              <a:rPr lang="en-GB" sz="3600" b="1" dirty="0">
                <a:solidFill>
                  <a:srgbClr val="FFFF00"/>
                </a:solidFill>
                <a:latin typeface="Arial" panose="020B0604020202020204" pitchFamily="34" charset="0"/>
                <a:cs typeface="Arial" panose="020B0604020202020204" pitchFamily="34" charset="0"/>
              </a:rPr>
              <a:t>tryptophan metabolites </a:t>
            </a:r>
            <a:r>
              <a:rPr lang="en-GB" sz="3600" b="1" dirty="0">
                <a:solidFill>
                  <a:schemeClr val="bg1"/>
                </a:solidFill>
                <a:latin typeface="Arial" panose="020B0604020202020204" pitchFamily="34" charset="0"/>
                <a:cs typeface="Arial" panose="020B0604020202020204" pitchFamily="34" charset="0"/>
              </a:rPr>
              <a:t>along the pathway of ultimate excretion of indoleamine metabolites from the metabolism of tryptophan through the serotonergic pathway, you see there is some relevance in individuals to the autointoxication concept that was first born out of work from the middle of the last century. </a:t>
            </a:r>
            <a:endParaRPr lang="en-GB"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316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7B12EF-5DF7-4A00-A345-39C2DF67FCF0}"/>
              </a:ext>
            </a:extLst>
          </p:cNvPr>
          <p:cNvSpPr txBox="1"/>
          <p:nvPr/>
        </p:nvSpPr>
        <p:spPr>
          <a:xfrm>
            <a:off x="609599" y="848138"/>
            <a:ext cx="6983896" cy="5355312"/>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By modulating the metabolism of these substances and improving their throughput into serotonin and their exit ultimately out of the body through detoxified intermediates, we improve the molecular milieu (the orthomolecular environment).*</a:t>
            </a:r>
          </a:p>
          <a:p>
            <a:endParaRPr lang="en-GB" dirty="0"/>
          </a:p>
        </p:txBody>
      </p:sp>
      <p:sp>
        <p:nvSpPr>
          <p:cNvPr id="3" name="TextBox 2">
            <a:extLst>
              <a:ext uri="{FF2B5EF4-FFF2-40B4-BE49-F238E27FC236}">
                <a16:creationId xmlns:a16="http://schemas.microsoft.com/office/drawing/2014/main" id="{BA937E29-7096-4967-8F04-ECEEC6A5EC50}"/>
              </a:ext>
            </a:extLst>
          </p:cNvPr>
          <p:cNvSpPr txBox="1"/>
          <p:nvPr/>
        </p:nvSpPr>
        <p:spPr>
          <a:xfrm>
            <a:off x="752060" y="5888719"/>
            <a:ext cx="10899913" cy="1015663"/>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a:t>
            </a:r>
            <a:r>
              <a:rPr lang="en-GB" sz="1400" b="1" dirty="0" err="1">
                <a:solidFill>
                  <a:schemeClr val="bg1"/>
                </a:solidFill>
                <a:latin typeface="Arial" panose="020B0604020202020204" pitchFamily="34" charset="0"/>
                <a:cs typeface="Arial" panose="020B0604020202020204" pitchFamily="34" charset="0"/>
              </a:rPr>
              <a:t>Maes</a:t>
            </a:r>
            <a:r>
              <a:rPr lang="en-GB" sz="1400" b="1" dirty="0">
                <a:solidFill>
                  <a:schemeClr val="bg1"/>
                </a:solidFill>
                <a:latin typeface="Arial" panose="020B0604020202020204" pitchFamily="34" charset="0"/>
                <a:cs typeface="Arial" panose="020B0604020202020204" pitchFamily="34" charset="0"/>
              </a:rPr>
              <a:t> M, </a:t>
            </a:r>
            <a:r>
              <a:rPr lang="en-GB" sz="1400" b="1" dirty="0" err="1">
                <a:solidFill>
                  <a:schemeClr val="bg1"/>
                </a:solidFill>
                <a:latin typeface="Arial" panose="020B0604020202020204" pitchFamily="34" charset="0"/>
                <a:cs typeface="Arial" panose="020B0604020202020204" pitchFamily="34" charset="0"/>
              </a:rPr>
              <a:t>Mihaylova</a:t>
            </a:r>
            <a:r>
              <a:rPr lang="en-GB" sz="1400" b="1" dirty="0">
                <a:solidFill>
                  <a:schemeClr val="bg1"/>
                </a:solidFill>
                <a:latin typeface="Arial" panose="020B0604020202020204" pitchFamily="34" charset="0"/>
                <a:cs typeface="Arial" panose="020B0604020202020204" pitchFamily="34" charset="0"/>
              </a:rPr>
              <a:t> I, Ruyter MD, </a:t>
            </a:r>
            <a:r>
              <a:rPr lang="en-GB" sz="1400" b="1" dirty="0" err="1">
                <a:solidFill>
                  <a:schemeClr val="bg1"/>
                </a:solidFill>
                <a:latin typeface="Arial" panose="020B0604020202020204" pitchFamily="34" charset="0"/>
                <a:cs typeface="Arial" panose="020B0604020202020204" pitchFamily="34" charset="0"/>
              </a:rPr>
              <a:t>Kubera</a:t>
            </a:r>
            <a:r>
              <a:rPr lang="en-GB" sz="1400" b="1" dirty="0">
                <a:solidFill>
                  <a:schemeClr val="bg1"/>
                </a:solidFill>
                <a:latin typeface="Arial" panose="020B0604020202020204" pitchFamily="34" charset="0"/>
                <a:cs typeface="Arial" panose="020B0604020202020204" pitchFamily="34" charset="0"/>
              </a:rPr>
              <a:t> M, </a:t>
            </a:r>
            <a:r>
              <a:rPr lang="en-GB" sz="1400" b="1" dirty="0" err="1">
                <a:solidFill>
                  <a:schemeClr val="bg1"/>
                </a:solidFill>
                <a:latin typeface="Arial" panose="020B0604020202020204" pitchFamily="34" charset="0"/>
                <a:cs typeface="Arial" panose="020B0604020202020204" pitchFamily="34" charset="0"/>
              </a:rPr>
              <a:t>Bosmans</a:t>
            </a:r>
            <a:r>
              <a:rPr lang="en-GB" sz="1400" b="1" dirty="0">
                <a:solidFill>
                  <a:schemeClr val="bg1"/>
                </a:solidFill>
                <a:latin typeface="Arial" panose="020B0604020202020204" pitchFamily="34" charset="0"/>
                <a:cs typeface="Arial" panose="020B0604020202020204" pitchFamily="34" charset="0"/>
              </a:rPr>
              <a:t> E. The immune effects of TRYCATs (tryptophan catabolites along the IDO pathway): relevance for depression-and other conditions characterized by tryptophan depletion induced by inflammation. </a:t>
            </a:r>
            <a:r>
              <a:rPr lang="en-GB" sz="1400" b="1" i="1" dirty="0">
                <a:solidFill>
                  <a:schemeClr val="bg1"/>
                </a:solidFill>
                <a:latin typeface="Arial" panose="020B0604020202020204" pitchFamily="34" charset="0"/>
                <a:cs typeface="Arial" panose="020B0604020202020204" pitchFamily="34" charset="0"/>
              </a:rPr>
              <a:t>Neuro Endocrinol Lett</a:t>
            </a:r>
            <a:r>
              <a:rPr lang="en-GB" sz="1400" b="1" dirty="0">
                <a:solidFill>
                  <a:schemeClr val="bg1"/>
                </a:solidFill>
                <a:latin typeface="Arial" panose="020B0604020202020204" pitchFamily="34" charset="0"/>
                <a:cs typeface="Arial" panose="020B0604020202020204" pitchFamily="34" charset="0"/>
              </a:rPr>
              <a:t>. 2007;28(6):826-831.</a:t>
            </a:r>
          </a:p>
          <a:p>
            <a:endParaRPr lang="en-GB" dirty="0"/>
          </a:p>
        </p:txBody>
      </p:sp>
      <p:pic>
        <p:nvPicPr>
          <p:cNvPr id="4" name="Picture 3">
            <a:extLst>
              <a:ext uri="{FF2B5EF4-FFF2-40B4-BE49-F238E27FC236}">
                <a16:creationId xmlns:a16="http://schemas.microsoft.com/office/drawing/2014/main" id="{1815100B-D141-4E20-9ECE-C1B867894714}"/>
              </a:ext>
            </a:extLst>
          </p:cNvPr>
          <p:cNvPicPr>
            <a:picLocks noChangeAspect="1"/>
          </p:cNvPicPr>
          <p:nvPr/>
        </p:nvPicPr>
        <p:blipFill rotWithShape="1">
          <a:blip r:embed="rId2"/>
          <a:srcRect l="35434" t="3768" r="21632"/>
          <a:stretch/>
        </p:blipFill>
        <p:spPr>
          <a:xfrm>
            <a:off x="7984435" y="1073426"/>
            <a:ext cx="3597966" cy="4536171"/>
          </a:xfrm>
          <a:prstGeom prst="rect">
            <a:avLst/>
          </a:prstGeom>
        </p:spPr>
      </p:pic>
    </p:spTree>
    <p:extLst>
      <p:ext uri="{BB962C8B-B14F-4D97-AF65-F5344CB8AC3E}">
        <p14:creationId xmlns:p14="http://schemas.microsoft.com/office/powerpoint/2010/main" val="219236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C0BB14-8C21-4DD1-9929-D2B520FFC157}"/>
              </a:ext>
            </a:extLst>
          </p:cNvPr>
          <p:cNvSpPr txBox="1"/>
          <p:nvPr/>
        </p:nvSpPr>
        <p:spPr>
          <a:xfrm>
            <a:off x="2140226" y="2882349"/>
            <a:ext cx="8275983" cy="646331"/>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Metabolic derivatives of Tryptophan</a:t>
            </a:r>
          </a:p>
        </p:txBody>
      </p:sp>
      <p:pic>
        <p:nvPicPr>
          <p:cNvPr id="4" name="Picture 3">
            <a:extLst>
              <a:ext uri="{FF2B5EF4-FFF2-40B4-BE49-F238E27FC236}">
                <a16:creationId xmlns:a16="http://schemas.microsoft.com/office/drawing/2014/main" id="{6616C286-397A-4FEA-8D6E-790A4C987C38}"/>
              </a:ext>
            </a:extLst>
          </p:cNvPr>
          <p:cNvPicPr>
            <a:picLocks noChangeAspect="1"/>
          </p:cNvPicPr>
          <p:nvPr/>
        </p:nvPicPr>
        <p:blipFill>
          <a:blip r:embed="rId2"/>
          <a:stretch>
            <a:fillRect/>
          </a:stretch>
        </p:blipFill>
        <p:spPr>
          <a:xfrm>
            <a:off x="4465463" y="3716552"/>
            <a:ext cx="3824902" cy="2216416"/>
          </a:xfrm>
          <a:prstGeom prst="rect">
            <a:avLst/>
          </a:prstGeom>
        </p:spPr>
      </p:pic>
    </p:spTree>
    <p:extLst>
      <p:ext uri="{BB962C8B-B14F-4D97-AF65-F5344CB8AC3E}">
        <p14:creationId xmlns:p14="http://schemas.microsoft.com/office/powerpoint/2010/main" val="177651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2D37BD-A084-4CB7-B29B-FB02295A1C9B}"/>
              </a:ext>
            </a:extLst>
          </p:cNvPr>
          <p:cNvSpPr txBox="1"/>
          <p:nvPr/>
        </p:nvSpPr>
        <p:spPr>
          <a:xfrm>
            <a:off x="724651" y="753544"/>
            <a:ext cx="10596357" cy="2862322"/>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Indole</a:t>
            </a:r>
            <a:r>
              <a:rPr lang="en-GB" sz="3600" b="1" dirty="0">
                <a:solidFill>
                  <a:schemeClr val="bg1"/>
                </a:solidFill>
                <a:latin typeface="Arial" pitchFamily="34" charset="0"/>
                <a:cs typeface="Arial" pitchFamily="34" charset="0"/>
              </a:rPr>
              <a:t> is a by-product of the digestion of tryptophan and is one of the compounds that gives the faeces its characteristic odour (together with the scatol and other substances).</a:t>
            </a:r>
          </a:p>
        </p:txBody>
      </p:sp>
      <p:pic>
        <p:nvPicPr>
          <p:cNvPr id="11" name="Picture 10">
            <a:extLst>
              <a:ext uri="{FF2B5EF4-FFF2-40B4-BE49-F238E27FC236}">
                <a16:creationId xmlns:a16="http://schemas.microsoft.com/office/drawing/2014/main" id="{9C283F7E-8D3D-4745-B995-327C6FC55DBD}"/>
              </a:ext>
            </a:extLst>
          </p:cNvPr>
          <p:cNvPicPr>
            <a:picLocks noChangeAspect="1"/>
          </p:cNvPicPr>
          <p:nvPr/>
        </p:nvPicPr>
        <p:blipFill>
          <a:blip r:embed="rId2"/>
          <a:stretch>
            <a:fillRect/>
          </a:stretch>
        </p:blipFill>
        <p:spPr>
          <a:xfrm>
            <a:off x="771684" y="4132522"/>
            <a:ext cx="10502293" cy="2026614"/>
          </a:xfrm>
          <a:prstGeom prst="rect">
            <a:avLst/>
          </a:prstGeom>
        </p:spPr>
      </p:pic>
      <p:sp>
        <p:nvSpPr>
          <p:cNvPr id="12" name="TextBox 11">
            <a:extLst>
              <a:ext uri="{FF2B5EF4-FFF2-40B4-BE49-F238E27FC236}">
                <a16:creationId xmlns:a16="http://schemas.microsoft.com/office/drawing/2014/main" id="{645D0622-813C-45AC-A28F-C668123C5EA0}"/>
              </a:ext>
            </a:extLst>
          </p:cNvPr>
          <p:cNvSpPr txBox="1"/>
          <p:nvPr/>
        </p:nvSpPr>
        <p:spPr>
          <a:xfrm>
            <a:off x="4990214" y="5068186"/>
            <a:ext cx="1105786" cy="30777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P-5-P,    K</a:t>
            </a:r>
          </a:p>
        </p:txBody>
      </p:sp>
      <p:sp>
        <p:nvSpPr>
          <p:cNvPr id="2" name="Oval 1">
            <a:extLst>
              <a:ext uri="{FF2B5EF4-FFF2-40B4-BE49-F238E27FC236}">
                <a16:creationId xmlns:a16="http://schemas.microsoft.com/office/drawing/2014/main" id="{49B835D7-E4F5-4437-A3AA-50D8E1D545D6}"/>
              </a:ext>
            </a:extLst>
          </p:cNvPr>
          <p:cNvSpPr/>
          <p:nvPr/>
        </p:nvSpPr>
        <p:spPr>
          <a:xfrm>
            <a:off x="9985513" y="4638978"/>
            <a:ext cx="1196347" cy="116619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1977BE6-5AD8-4CD0-851E-E51EB534FF90}"/>
              </a:ext>
            </a:extLst>
          </p:cNvPr>
          <p:cNvSpPr txBox="1"/>
          <p:nvPr/>
        </p:nvSpPr>
        <p:spPr>
          <a:xfrm>
            <a:off x="8691600" y="3132691"/>
            <a:ext cx="2587825" cy="923330"/>
          </a:xfrm>
          <a:prstGeom prst="rect">
            <a:avLst/>
          </a:prstGeom>
          <a:solidFill>
            <a:schemeClr val="bg1"/>
          </a:solidFill>
        </p:spPr>
        <p:txBody>
          <a:bodyPr wrap="square" rtlCol="0">
            <a:spAutoFit/>
          </a:bodyPr>
          <a:lstStyle/>
          <a:p>
            <a:r>
              <a:rPr lang="en-GB" b="1" dirty="0">
                <a:solidFill>
                  <a:srgbClr val="FF0000"/>
                </a:solidFill>
              </a:rPr>
              <a:t>Ammonium  causes real nasty thoughts especially at night time.</a:t>
            </a:r>
          </a:p>
        </p:txBody>
      </p:sp>
    </p:spTree>
    <p:extLst>
      <p:ext uri="{BB962C8B-B14F-4D97-AF65-F5344CB8AC3E}">
        <p14:creationId xmlns:p14="http://schemas.microsoft.com/office/powerpoint/2010/main" val="1559150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52F8E0-4453-465A-8A15-1674B0EEB969}"/>
              </a:ext>
            </a:extLst>
          </p:cNvPr>
          <p:cNvPicPr>
            <a:picLocks noChangeAspect="1"/>
          </p:cNvPicPr>
          <p:nvPr/>
        </p:nvPicPr>
        <p:blipFill rotWithShape="1">
          <a:blip r:embed="rId2"/>
          <a:srcRect b="32506"/>
          <a:stretch/>
        </p:blipFill>
        <p:spPr>
          <a:xfrm>
            <a:off x="604697" y="1013638"/>
            <a:ext cx="5491303" cy="4628707"/>
          </a:xfrm>
          <a:prstGeom prst="rect">
            <a:avLst/>
          </a:prstGeom>
        </p:spPr>
      </p:pic>
      <p:sp>
        <p:nvSpPr>
          <p:cNvPr id="4" name="TextBox 3">
            <a:extLst>
              <a:ext uri="{FF2B5EF4-FFF2-40B4-BE49-F238E27FC236}">
                <a16:creationId xmlns:a16="http://schemas.microsoft.com/office/drawing/2014/main" id="{E8765B43-8C7C-461D-9835-0B8DA5D1ADB9}"/>
              </a:ext>
            </a:extLst>
          </p:cNvPr>
          <p:cNvSpPr txBox="1"/>
          <p:nvPr/>
        </p:nvSpPr>
        <p:spPr>
          <a:xfrm>
            <a:off x="6691423" y="1013638"/>
            <a:ext cx="4895880" cy="4524315"/>
          </a:xfrm>
          <a:prstGeom prst="rect">
            <a:avLst/>
          </a:prstGeom>
          <a:noFill/>
        </p:spPr>
        <p:txBody>
          <a:bodyPr wrap="square" rtlCol="0">
            <a:spAutoFit/>
          </a:bodyPr>
          <a:lstStyle/>
          <a:p>
            <a:r>
              <a:rPr lang="en-GB" sz="2400" b="1" dirty="0">
                <a:solidFill>
                  <a:srgbClr val="FFFF00"/>
                </a:solidFill>
                <a:latin typeface="Arial" panose="020B0604020202020204" pitchFamily="34" charset="0"/>
                <a:cs typeface="Arial" panose="020B0604020202020204" pitchFamily="34" charset="0"/>
              </a:rPr>
              <a:t>Indole</a:t>
            </a:r>
            <a:r>
              <a:rPr lang="en-GB" sz="2400" b="1" dirty="0">
                <a:solidFill>
                  <a:schemeClr val="bg1"/>
                </a:solidFill>
                <a:latin typeface="Arial" panose="020B0604020202020204" pitchFamily="34" charset="0"/>
                <a:cs typeface="Arial" panose="020B0604020202020204" pitchFamily="34" charset="0"/>
              </a:rPr>
              <a:t> can  be metabolized by the liver into indoxyl </a:t>
            </a:r>
            <a:r>
              <a:rPr lang="en-GB" sz="2400" b="1" dirty="0" err="1">
                <a:solidFill>
                  <a:schemeClr val="bg1"/>
                </a:solidFill>
                <a:latin typeface="Arial" panose="020B0604020202020204" pitchFamily="34" charset="0"/>
                <a:cs typeface="Arial" panose="020B0604020202020204" pitchFamily="34" charset="0"/>
              </a:rPr>
              <a:t>sulfate</a:t>
            </a:r>
            <a:r>
              <a:rPr lang="en-GB" sz="2400" b="1" dirty="0">
                <a:solidFill>
                  <a:schemeClr val="bg1"/>
                </a:solidFill>
                <a:latin typeface="Arial" panose="020B0604020202020204" pitchFamily="34" charset="0"/>
                <a:cs typeface="Arial" panose="020B0604020202020204" pitchFamily="34" charset="0"/>
              </a:rPr>
              <a:t>, a compound that is toxic in high concentrations and associated with vascular disease and renal dysfunction.</a:t>
            </a:r>
            <a:endParaRPr lang="en-GB" sz="2400" b="1" baseline="30000" dirty="0">
              <a:solidFill>
                <a:schemeClr val="bg1"/>
              </a:solidFill>
              <a:latin typeface="Arial" panose="020B0604020202020204" pitchFamily="34" charset="0"/>
              <a:cs typeface="Arial" panose="020B0604020202020204" pitchFamily="34" charset="0"/>
            </a:endParaRPr>
          </a:p>
          <a:p>
            <a:r>
              <a:rPr lang="en-GB" sz="2400" b="1" dirty="0">
                <a:solidFill>
                  <a:schemeClr val="bg1"/>
                </a:solidFill>
                <a:latin typeface="Arial" panose="020B0604020202020204" pitchFamily="34" charset="0"/>
                <a:cs typeface="Arial" panose="020B0604020202020204" pitchFamily="34" charset="0"/>
              </a:rPr>
              <a:t>Activated charcoal, an intestinal sorbent that is taken by mouth, absorbs indole, in turn decreasing the concentration of indoxyl </a:t>
            </a:r>
            <a:r>
              <a:rPr lang="en-GB" sz="2400" b="1" dirty="0" err="1">
                <a:solidFill>
                  <a:schemeClr val="bg1"/>
                </a:solidFill>
                <a:latin typeface="Arial" panose="020B0604020202020204" pitchFamily="34" charset="0"/>
                <a:cs typeface="Arial" panose="020B0604020202020204" pitchFamily="34" charset="0"/>
              </a:rPr>
              <a:t>sulfate</a:t>
            </a:r>
            <a:r>
              <a:rPr lang="en-GB" sz="2400" b="1" dirty="0">
                <a:solidFill>
                  <a:schemeClr val="bg1"/>
                </a:solidFill>
                <a:latin typeface="Arial" panose="020B0604020202020204" pitchFamily="34" charset="0"/>
                <a:cs typeface="Arial" panose="020B0604020202020204" pitchFamily="34" charset="0"/>
              </a:rPr>
              <a:t> in blood plasma.</a:t>
            </a:r>
          </a:p>
        </p:txBody>
      </p:sp>
      <p:pic>
        <p:nvPicPr>
          <p:cNvPr id="5" name="Picture 4">
            <a:extLst>
              <a:ext uri="{FF2B5EF4-FFF2-40B4-BE49-F238E27FC236}">
                <a16:creationId xmlns:a16="http://schemas.microsoft.com/office/drawing/2014/main" id="{8D2906EA-79B5-4DBB-8BF7-D6817C9580DD}"/>
              </a:ext>
            </a:extLst>
          </p:cNvPr>
          <p:cNvPicPr>
            <a:picLocks noChangeAspect="1"/>
          </p:cNvPicPr>
          <p:nvPr/>
        </p:nvPicPr>
        <p:blipFill rotWithShape="1">
          <a:blip r:embed="rId3"/>
          <a:srcRect t="9523"/>
          <a:stretch/>
        </p:blipFill>
        <p:spPr>
          <a:xfrm>
            <a:off x="604697" y="5711687"/>
            <a:ext cx="11348484" cy="658829"/>
          </a:xfrm>
          <a:prstGeom prst="rect">
            <a:avLst/>
          </a:prstGeom>
        </p:spPr>
      </p:pic>
      <p:cxnSp>
        <p:nvCxnSpPr>
          <p:cNvPr id="6" name="Straight Arrow Connector 5">
            <a:extLst>
              <a:ext uri="{FF2B5EF4-FFF2-40B4-BE49-F238E27FC236}">
                <a16:creationId xmlns:a16="http://schemas.microsoft.com/office/drawing/2014/main" id="{174F8080-E59B-410D-9E66-2ECA14806CB4}"/>
              </a:ext>
            </a:extLst>
          </p:cNvPr>
          <p:cNvCxnSpPr/>
          <p:nvPr/>
        </p:nvCxnSpPr>
        <p:spPr>
          <a:xfrm>
            <a:off x="3339548" y="2007704"/>
            <a:ext cx="417443" cy="37768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8E5D878-4020-434C-8B78-5AD8B6B9F4A7}"/>
              </a:ext>
            </a:extLst>
          </p:cNvPr>
          <p:cNvCxnSpPr>
            <a:cxnSpLocks/>
          </p:cNvCxnSpPr>
          <p:nvPr/>
        </p:nvCxnSpPr>
        <p:spPr>
          <a:xfrm>
            <a:off x="4101548" y="3872947"/>
            <a:ext cx="437321"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317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59DBE3-7776-4046-B46D-4AFF1AF16C7B}"/>
              </a:ext>
            </a:extLst>
          </p:cNvPr>
          <p:cNvSpPr txBox="1"/>
          <p:nvPr/>
        </p:nvSpPr>
        <p:spPr>
          <a:xfrm>
            <a:off x="971600" y="409534"/>
            <a:ext cx="3168352" cy="646331"/>
          </a:xfrm>
          <a:prstGeom prst="rect">
            <a:avLst/>
          </a:prstGeom>
          <a:noFill/>
        </p:spPr>
        <p:txBody>
          <a:bodyPr wrap="square" rtlCol="0">
            <a:spAutoFit/>
          </a:bodyPr>
          <a:lstStyle/>
          <a:p>
            <a:pPr algn="ctr"/>
            <a:r>
              <a:rPr lang="en-GB" sz="3600" b="1" dirty="0">
                <a:solidFill>
                  <a:schemeClr val="bg1"/>
                </a:solidFill>
                <a:latin typeface="Arial" pitchFamily="34" charset="0"/>
                <a:cs typeface="Arial" pitchFamily="34" charset="0"/>
              </a:rPr>
              <a:t>Tryptophan</a:t>
            </a:r>
          </a:p>
        </p:txBody>
      </p:sp>
      <p:sp>
        <p:nvSpPr>
          <p:cNvPr id="3" name="TextBox 2">
            <a:extLst>
              <a:ext uri="{FF2B5EF4-FFF2-40B4-BE49-F238E27FC236}">
                <a16:creationId xmlns:a16="http://schemas.microsoft.com/office/drawing/2014/main" id="{DC8126D8-E4F6-4E4D-A3DC-A22C5F92C025}"/>
              </a:ext>
            </a:extLst>
          </p:cNvPr>
          <p:cNvSpPr txBox="1"/>
          <p:nvPr/>
        </p:nvSpPr>
        <p:spPr>
          <a:xfrm>
            <a:off x="1475656" y="1921702"/>
            <a:ext cx="2016224" cy="646331"/>
          </a:xfrm>
          <a:prstGeom prst="rect">
            <a:avLst/>
          </a:prstGeom>
          <a:noFill/>
        </p:spPr>
        <p:txBody>
          <a:bodyPr wrap="square" rtlCol="0">
            <a:spAutoFit/>
          </a:bodyPr>
          <a:lstStyle/>
          <a:p>
            <a:pPr algn="ctr"/>
            <a:r>
              <a:rPr lang="en-GB" sz="3600" b="1" dirty="0">
                <a:solidFill>
                  <a:schemeClr val="bg1"/>
                </a:solidFill>
                <a:latin typeface="Arial" pitchFamily="34" charset="0"/>
                <a:cs typeface="Arial" pitchFamily="34" charset="0"/>
              </a:rPr>
              <a:t>5-HTP</a:t>
            </a:r>
          </a:p>
        </p:txBody>
      </p:sp>
      <p:sp>
        <p:nvSpPr>
          <p:cNvPr id="4" name="Down Arrow 7">
            <a:extLst>
              <a:ext uri="{FF2B5EF4-FFF2-40B4-BE49-F238E27FC236}">
                <a16:creationId xmlns:a16="http://schemas.microsoft.com/office/drawing/2014/main" id="{561D9996-88B6-4E6B-B757-B165D3DEAC9B}"/>
              </a:ext>
            </a:extLst>
          </p:cNvPr>
          <p:cNvSpPr/>
          <p:nvPr/>
        </p:nvSpPr>
        <p:spPr>
          <a:xfrm>
            <a:off x="2195736" y="913590"/>
            <a:ext cx="576064" cy="1080120"/>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Down Arrow 10">
            <a:extLst>
              <a:ext uri="{FF2B5EF4-FFF2-40B4-BE49-F238E27FC236}">
                <a16:creationId xmlns:a16="http://schemas.microsoft.com/office/drawing/2014/main" id="{C1A214C0-168E-49D2-9529-F1AB52BBA713}"/>
              </a:ext>
            </a:extLst>
          </p:cNvPr>
          <p:cNvSpPr/>
          <p:nvPr/>
        </p:nvSpPr>
        <p:spPr>
          <a:xfrm>
            <a:off x="2195736" y="2497766"/>
            <a:ext cx="576064" cy="1580360"/>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7DCB36AB-A499-4B03-AD84-D2C5FBFA6DE2}"/>
              </a:ext>
            </a:extLst>
          </p:cNvPr>
          <p:cNvSpPr txBox="1"/>
          <p:nvPr/>
        </p:nvSpPr>
        <p:spPr>
          <a:xfrm>
            <a:off x="1043608" y="1201622"/>
            <a:ext cx="1440160" cy="523220"/>
          </a:xfrm>
          <a:prstGeom prst="rect">
            <a:avLst/>
          </a:prstGeom>
          <a:noFill/>
        </p:spPr>
        <p:txBody>
          <a:bodyPr wrap="square" rtlCol="0">
            <a:spAutoFit/>
          </a:bodyPr>
          <a:lstStyle/>
          <a:p>
            <a:r>
              <a:rPr lang="en-GB" sz="1400" b="1" i="1" dirty="0">
                <a:solidFill>
                  <a:schemeClr val="bg1"/>
                </a:solidFill>
                <a:latin typeface="Arial" pitchFamily="34" charset="0"/>
                <a:cs typeface="Arial" pitchFamily="34" charset="0"/>
              </a:rPr>
              <a:t>hydroxylation</a:t>
            </a:r>
          </a:p>
          <a:p>
            <a:r>
              <a:rPr lang="en-GB" sz="1400" b="1" dirty="0">
                <a:solidFill>
                  <a:schemeClr val="bg1"/>
                </a:solidFill>
                <a:latin typeface="Arial" pitchFamily="34" charset="0"/>
                <a:cs typeface="Arial" pitchFamily="34" charset="0"/>
              </a:rPr>
              <a:t>H4Biopterin</a:t>
            </a:r>
          </a:p>
        </p:txBody>
      </p:sp>
      <p:sp>
        <p:nvSpPr>
          <p:cNvPr id="7" name="TextBox 6">
            <a:extLst>
              <a:ext uri="{FF2B5EF4-FFF2-40B4-BE49-F238E27FC236}">
                <a16:creationId xmlns:a16="http://schemas.microsoft.com/office/drawing/2014/main" id="{DEF4C90F-DFFA-4C8A-86EB-6B72E1A5DB4A}"/>
              </a:ext>
            </a:extLst>
          </p:cNvPr>
          <p:cNvSpPr txBox="1"/>
          <p:nvPr/>
        </p:nvSpPr>
        <p:spPr>
          <a:xfrm>
            <a:off x="683568" y="2713790"/>
            <a:ext cx="1656184" cy="523220"/>
          </a:xfrm>
          <a:prstGeom prst="rect">
            <a:avLst/>
          </a:prstGeom>
          <a:noFill/>
        </p:spPr>
        <p:txBody>
          <a:bodyPr wrap="square" rtlCol="0">
            <a:spAutoFit/>
          </a:bodyPr>
          <a:lstStyle/>
          <a:p>
            <a:r>
              <a:rPr lang="en-GB" sz="1400" b="1" i="1" dirty="0">
                <a:solidFill>
                  <a:schemeClr val="bg1"/>
                </a:solidFill>
                <a:latin typeface="Arial" pitchFamily="34" charset="0"/>
                <a:cs typeface="Arial" pitchFamily="34" charset="0"/>
              </a:rPr>
              <a:t>decarboxylation</a:t>
            </a:r>
          </a:p>
          <a:p>
            <a:r>
              <a:rPr lang="en-GB" sz="1400" b="1" dirty="0">
                <a:solidFill>
                  <a:schemeClr val="bg1"/>
                </a:solidFill>
                <a:latin typeface="Arial" pitchFamily="34" charset="0"/>
                <a:cs typeface="Arial" pitchFamily="34" charset="0"/>
              </a:rPr>
              <a:t>P-5-P</a:t>
            </a:r>
          </a:p>
        </p:txBody>
      </p:sp>
      <p:sp>
        <p:nvSpPr>
          <p:cNvPr id="8" name="TextBox 7">
            <a:extLst>
              <a:ext uri="{FF2B5EF4-FFF2-40B4-BE49-F238E27FC236}">
                <a16:creationId xmlns:a16="http://schemas.microsoft.com/office/drawing/2014/main" id="{676F4B84-284F-49E3-9E73-6B44DDE32F05}"/>
              </a:ext>
            </a:extLst>
          </p:cNvPr>
          <p:cNvSpPr txBox="1"/>
          <p:nvPr/>
        </p:nvSpPr>
        <p:spPr>
          <a:xfrm>
            <a:off x="899592" y="3895935"/>
            <a:ext cx="3168352" cy="646331"/>
          </a:xfrm>
          <a:prstGeom prst="rect">
            <a:avLst/>
          </a:prstGeom>
          <a:noFill/>
        </p:spPr>
        <p:txBody>
          <a:bodyPr wrap="square" rtlCol="0">
            <a:spAutoFit/>
          </a:bodyPr>
          <a:lstStyle/>
          <a:p>
            <a:pPr algn="ctr"/>
            <a:r>
              <a:rPr lang="en-GB" sz="3600" b="1" dirty="0">
                <a:solidFill>
                  <a:srgbClr val="FFFF00"/>
                </a:solidFill>
                <a:latin typeface="Arial" pitchFamily="34" charset="0"/>
                <a:cs typeface="Arial" pitchFamily="34" charset="0"/>
              </a:rPr>
              <a:t>Serotonin</a:t>
            </a:r>
          </a:p>
        </p:txBody>
      </p:sp>
      <p:sp>
        <p:nvSpPr>
          <p:cNvPr id="21" name="Down Arrow 33">
            <a:extLst>
              <a:ext uri="{FF2B5EF4-FFF2-40B4-BE49-F238E27FC236}">
                <a16:creationId xmlns:a16="http://schemas.microsoft.com/office/drawing/2014/main" id="{7DAFD105-1F21-49E2-BB06-BAAB7E0770BB}"/>
              </a:ext>
            </a:extLst>
          </p:cNvPr>
          <p:cNvSpPr/>
          <p:nvPr/>
        </p:nvSpPr>
        <p:spPr>
          <a:xfrm>
            <a:off x="2218991" y="4457424"/>
            <a:ext cx="576064" cy="717539"/>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a16="http://schemas.microsoft.com/office/drawing/2014/main" id="{D5BD45D5-C978-4112-BB6A-60AB05F924AD}"/>
              </a:ext>
            </a:extLst>
          </p:cNvPr>
          <p:cNvSpPr txBox="1"/>
          <p:nvPr/>
        </p:nvSpPr>
        <p:spPr>
          <a:xfrm>
            <a:off x="683568" y="4963572"/>
            <a:ext cx="4320480" cy="646331"/>
          </a:xfrm>
          <a:prstGeom prst="rect">
            <a:avLst/>
          </a:prstGeom>
          <a:noFill/>
        </p:spPr>
        <p:txBody>
          <a:bodyPr wrap="square" rtlCol="0">
            <a:spAutoFit/>
          </a:bodyPr>
          <a:lstStyle/>
          <a:p>
            <a:pPr algn="ctr"/>
            <a:r>
              <a:rPr lang="en-GB" sz="3600" b="1" dirty="0">
                <a:solidFill>
                  <a:schemeClr val="bg1"/>
                </a:solidFill>
                <a:latin typeface="Arial" pitchFamily="34" charset="0"/>
                <a:cs typeface="Arial" pitchFamily="34" charset="0"/>
              </a:rPr>
              <a:t>N. Acetylserotonin</a:t>
            </a:r>
          </a:p>
        </p:txBody>
      </p:sp>
      <p:sp>
        <p:nvSpPr>
          <p:cNvPr id="23" name="TextBox 22">
            <a:extLst>
              <a:ext uri="{FF2B5EF4-FFF2-40B4-BE49-F238E27FC236}">
                <a16:creationId xmlns:a16="http://schemas.microsoft.com/office/drawing/2014/main" id="{0F5F868B-3D9E-46D6-83FC-7C52EC41369F}"/>
              </a:ext>
            </a:extLst>
          </p:cNvPr>
          <p:cNvSpPr txBox="1"/>
          <p:nvPr/>
        </p:nvSpPr>
        <p:spPr>
          <a:xfrm>
            <a:off x="539552" y="6058668"/>
            <a:ext cx="4320480" cy="646331"/>
          </a:xfrm>
          <a:prstGeom prst="rect">
            <a:avLst/>
          </a:prstGeom>
          <a:noFill/>
        </p:spPr>
        <p:txBody>
          <a:bodyPr wrap="square" rtlCol="0">
            <a:spAutoFit/>
          </a:bodyPr>
          <a:lstStyle/>
          <a:p>
            <a:pPr algn="ctr"/>
            <a:r>
              <a:rPr lang="en-GB" sz="3600" b="1" dirty="0">
                <a:solidFill>
                  <a:schemeClr val="bg1"/>
                </a:solidFill>
                <a:latin typeface="Arial" pitchFamily="34" charset="0"/>
                <a:cs typeface="Arial" pitchFamily="34" charset="0"/>
              </a:rPr>
              <a:t>Melatonin</a:t>
            </a:r>
          </a:p>
        </p:txBody>
      </p:sp>
      <p:sp>
        <p:nvSpPr>
          <p:cNvPr id="24" name="Down Arrow 36">
            <a:extLst>
              <a:ext uri="{FF2B5EF4-FFF2-40B4-BE49-F238E27FC236}">
                <a16:creationId xmlns:a16="http://schemas.microsoft.com/office/drawing/2014/main" id="{C5FC9D68-C6DA-41D4-A8CE-6CA7BD0B5235}"/>
              </a:ext>
            </a:extLst>
          </p:cNvPr>
          <p:cNvSpPr/>
          <p:nvPr/>
        </p:nvSpPr>
        <p:spPr>
          <a:xfrm>
            <a:off x="2261496" y="5592753"/>
            <a:ext cx="576064" cy="64807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a:extLst>
              <a:ext uri="{FF2B5EF4-FFF2-40B4-BE49-F238E27FC236}">
                <a16:creationId xmlns:a16="http://schemas.microsoft.com/office/drawing/2014/main" id="{AE22AD11-AA63-463C-BD91-1AF68F657D40}"/>
              </a:ext>
            </a:extLst>
          </p:cNvPr>
          <p:cNvSpPr txBox="1"/>
          <p:nvPr/>
        </p:nvSpPr>
        <p:spPr>
          <a:xfrm>
            <a:off x="1240569" y="4421218"/>
            <a:ext cx="1152128" cy="523220"/>
          </a:xfrm>
          <a:prstGeom prst="rect">
            <a:avLst/>
          </a:prstGeom>
          <a:noFill/>
        </p:spPr>
        <p:txBody>
          <a:bodyPr wrap="square" rtlCol="0">
            <a:spAutoFit/>
          </a:bodyPr>
          <a:lstStyle/>
          <a:p>
            <a:r>
              <a:rPr lang="en-GB" sz="1400" b="1" i="1" dirty="0">
                <a:solidFill>
                  <a:schemeClr val="bg1"/>
                </a:solidFill>
                <a:latin typeface="Arial" pitchFamily="34" charset="0"/>
                <a:cs typeface="Arial" pitchFamily="34" charset="0"/>
              </a:rPr>
              <a:t>acetylation</a:t>
            </a:r>
          </a:p>
          <a:p>
            <a:r>
              <a:rPr lang="en-GB" sz="1400" b="1" dirty="0">
                <a:solidFill>
                  <a:schemeClr val="bg1"/>
                </a:solidFill>
                <a:latin typeface="Arial" pitchFamily="34" charset="0"/>
                <a:cs typeface="Arial" pitchFamily="34" charset="0"/>
              </a:rPr>
              <a:t>AcetylCoA</a:t>
            </a:r>
          </a:p>
        </p:txBody>
      </p:sp>
      <p:sp>
        <p:nvSpPr>
          <p:cNvPr id="26" name="TextBox 25">
            <a:extLst>
              <a:ext uri="{FF2B5EF4-FFF2-40B4-BE49-F238E27FC236}">
                <a16:creationId xmlns:a16="http://schemas.microsoft.com/office/drawing/2014/main" id="{B3B10179-DCB2-4CDE-B2F3-F9F3FE035162}"/>
              </a:ext>
            </a:extLst>
          </p:cNvPr>
          <p:cNvSpPr txBox="1"/>
          <p:nvPr/>
        </p:nvSpPr>
        <p:spPr>
          <a:xfrm>
            <a:off x="1115616" y="5493062"/>
            <a:ext cx="1440160" cy="738664"/>
          </a:xfrm>
          <a:prstGeom prst="rect">
            <a:avLst/>
          </a:prstGeom>
          <a:noFill/>
        </p:spPr>
        <p:txBody>
          <a:bodyPr wrap="square" rtlCol="0">
            <a:spAutoFit/>
          </a:bodyPr>
          <a:lstStyle/>
          <a:p>
            <a:r>
              <a:rPr lang="en-GB" sz="1400" b="1" i="1" dirty="0">
                <a:solidFill>
                  <a:schemeClr val="bg1"/>
                </a:solidFill>
                <a:latin typeface="Arial" pitchFamily="34" charset="0"/>
                <a:cs typeface="Arial" pitchFamily="34" charset="0"/>
              </a:rPr>
              <a:t>methylation</a:t>
            </a:r>
          </a:p>
          <a:p>
            <a:r>
              <a:rPr lang="en-GB" sz="1400" b="1" dirty="0">
                <a:solidFill>
                  <a:schemeClr val="bg1"/>
                </a:solidFill>
                <a:latin typeface="Arial" pitchFamily="34" charset="0"/>
                <a:cs typeface="Arial" pitchFamily="34" charset="0"/>
              </a:rPr>
              <a:t>SAM, B12, 5MTHF, Zn</a:t>
            </a:r>
          </a:p>
        </p:txBody>
      </p:sp>
      <p:sp>
        <p:nvSpPr>
          <p:cNvPr id="27" name="Down Arrow 20">
            <a:extLst>
              <a:ext uri="{FF2B5EF4-FFF2-40B4-BE49-F238E27FC236}">
                <a16:creationId xmlns:a16="http://schemas.microsoft.com/office/drawing/2014/main" id="{65391CFC-37F5-438C-B20B-C7E0D5F86C7F}"/>
              </a:ext>
            </a:extLst>
          </p:cNvPr>
          <p:cNvSpPr/>
          <p:nvPr/>
        </p:nvSpPr>
        <p:spPr>
          <a:xfrm rot="16200000">
            <a:off x="4273213" y="3280154"/>
            <a:ext cx="576064" cy="1936193"/>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 Box 7">
            <a:extLst>
              <a:ext uri="{FF2B5EF4-FFF2-40B4-BE49-F238E27FC236}">
                <a16:creationId xmlns:a16="http://schemas.microsoft.com/office/drawing/2014/main" id="{534A91DB-F330-4F71-B97C-4B7BDB0818D8}"/>
              </a:ext>
            </a:extLst>
          </p:cNvPr>
          <p:cNvSpPr txBox="1">
            <a:spLocks noChangeArrowheads="1"/>
          </p:cNvSpPr>
          <p:nvPr/>
        </p:nvSpPr>
        <p:spPr bwMode="auto">
          <a:xfrm>
            <a:off x="5471393" y="3759041"/>
            <a:ext cx="55345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000" b="1">
                <a:solidFill>
                  <a:schemeClr val="tx1"/>
                </a:solidFill>
                <a:latin typeface="Arial" panose="020B0604020202020204" pitchFamily="34" charset="0"/>
              </a:defRPr>
            </a:lvl1pPr>
            <a:lvl2pPr marL="742950" indent="-285750">
              <a:defRPr sz="4000" b="1">
                <a:solidFill>
                  <a:schemeClr val="tx1"/>
                </a:solidFill>
                <a:latin typeface="Arial" panose="020B0604020202020204" pitchFamily="34" charset="0"/>
              </a:defRPr>
            </a:lvl2pPr>
            <a:lvl3pPr marL="1143000" indent="-228600">
              <a:defRPr sz="4000" b="1">
                <a:solidFill>
                  <a:schemeClr val="tx1"/>
                </a:solidFill>
                <a:latin typeface="Arial" panose="020B0604020202020204" pitchFamily="34" charset="0"/>
              </a:defRPr>
            </a:lvl3pPr>
            <a:lvl4pPr marL="1600200" indent="-228600">
              <a:defRPr sz="4000" b="1">
                <a:solidFill>
                  <a:schemeClr val="tx1"/>
                </a:solidFill>
                <a:latin typeface="Arial" panose="020B0604020202020204" pitchFamily="34" charset="0"/>
              </a:defRPr>
            </a:lvl4pPr>
            <a:lvl5pPr marL="2057400" indent="-228600">
              <a:defRPr sz="4000" b="1">
                <a:solidFill>
                  <a:schemeClr val="tx1"/>
                </a:solidFill>
                <a:latin typeface="Arial" panose="020B0604020202020204" pitchFamily="34" charset="0"/>
              </a:defRPr>
            </a:lvl5pPr>
            <a:lvl6pPr marL="2514600" indent="-228600" eaLnBrk="0" fontAlgn="base" hangingPunct="0">
              <a:spcBef>
                <a:spcPct val="0"/>
              </a:spcBef>
              <a:spcAft>
                <a:spcPct val="0"/>
              </a:spcAft>
              <a:defRPr sz="4000" b="1">
                <a:solidFill>
                  <a:schemeClr val="tx1"/>
                </a:solidFill>
                <a:latin typeface="Arial" panose="020B0604020202020204" pitchFamily="34" charset="0"/>
              </a:defRPr>
            </a:lvl6pPr>
            <a:lvl7pPr marL="2971800" indent="-228600" eaLnBrk="0" fontAlgn="base" hangingPunct="0">
              <a:spcBef>
                <a:spcPct val="0"/>
              </a:spcBef>
              <a:spcAft>
                <a:spcPct val="0"/>
              </a:spcAft>
              <a:defRPr sz="4000" b="1">
                <a:solidFill>
                  <a:schemeClr val="tx1"/>
                </a:solidFill>
                <a:latin typeface="Arial" panose="020B0604020202020204" pitchFamily="34" charset="0"/>
              </a:defRPr>
            </a:lvl7pPr>
            <a:lvl8pPr marL="3429000" indent="-228600" eaLnBrk="0" fontAlgn="base" hangingPunct="0">
              <a:spcBef>
                <a:spcPct val="0"/>
              </a:spcBef>
              <a:spcAft>
                <a:spcPct val="0"/>
              </a:spcAft>
              <a:defRPr sz="4000" b="1">
                <a:solidFill>
                  <a:schemeClr val="tx1"/>
                </a:solidFill>
                <a:latin typeface="Arial" panose="020B0604020202020204" pitchFamily="34" charset="0"/>
              </a:defRPr>
            </a:lvl8pPr>
            <a:lvl9pPr marL="3886200" indent="-228600" eaLnBrk="0" fontAlgn="base" hangingPunct="0">
              <a:spcBef>
                <a:spcPct val="0"/>
              </a:spcBef>
              <a:spcAft>
                <a:spcPct val="0"/>
              </a:spcAft>
              <a:defRPr sz="4000" b="1">
                <a:solidFill>
                  <a:schemeClr val="tx1"/>
                </a:solidFill>
                <a:latin typeface="Arial" panose="020B0604020202020204" pitchFamily="34" charset="0"/>
              </a:defRPr>
            </a:lvl9pPr>
          </a:lstStyle>
          <a:p>
            <a:pPr eaLnBrk="1" hangingPunct="1">
              <a:spcBef>
                <a:spcPct val="50000"/>
              </a:spcBef>
            </a:pPr>
            <a:r>
              <a:rPr lang="en-GB" altLang="en-US" sz="3600" dirty="0">
                <a:solidFill>
                  <a:srgbClr val="FFFF00"/>
                </a:solidFill>
                <a:cs typeface="Arial" panose="020B0604020202020204" pitchFamily="34" charset="0"/>
              </a:rPr>
              <a:t>Hydroxyindole acetate</a:t>
            </a:r>
            <a:r>
              <a:rPr lang="en-GB" altLang="en-US" sz="4800" dirty="0">
                <a:solidFill>
                  <a:srgbClr val="FFFF00"/>
                </a:solidFill>
                <a:cs typeface="Arial" panose="020B0604020202020204" pitchFamily="34" charset="0"/>
              </a:rPr>
              <a:t>*</a:t>
            </a:r>
            <a:r>
              <a:rPr lang="en-GB" altLang="en-US" sz="3600" dirty="0">
                <a:solidFill>
                  <a:srgbClr val="FFFF00"/>
                </a:solidFill>
                <a:cs typeface="Arial" panose="020B0604020202020204" pitchFamily="34" charset="0"/>
              </a:rPr>
              <a:t> </a:t>
            </a:r>
            <a:endParaRPr lang="en-US" altLang="en-US" sz="3600" dirty="0">
              <a:solidFill>
                <a:srgbClr val="FFFF00"/>
              </a:solidFill>
              <a:cs typeface="Arial" panose="020B0604020202020204" pitchFamily="34" charset="0"/>
            </a:endParaRPr>
          </a:p>
        </p:txBody>
      </p:sp>
      <p:sp>
        <p:nvSpPr>
          <p:cNvPr id="29" name="Down Arrow 28">
            <a:extLst>
              <a:ext uri="{FF2B5EF4-FFF2-40B4-BE49-F238E27FC236}">
                <a16:creationId xmlns:a16="http://schemas.microsoft.com/office/drawing/2014/main" id="{68ACDA6F-71AF-46B7-A2AC-3BFA6370E003}"/>
              </a:ext>
            </a:extLst>
          </p:cNvPr>
          <p:cNvSpPr/>
          <p:nvPr/>
        </p:nvSpPr>
        <p:spPr>
          <a:xfrm>
            <a:off x="7738464" y="4511594"/>
            <a:ext cx="576064" cy="648072"/>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 Box 15">
            <a:extLst>
              <a:ext uri="{FF2B5EF4-FFF2-40B4-BE49-F238E27FC236}">
                <a16:creationId xmlns:a16="http://schemas.microsoft.com/office/drawing/2014/main" id="{5799277D-42CA-4AD8-BEF4-4295EAAFEDF3}"/>
              </a:ext>
            </a:extLst>
          </p:cNvPr>
          <p:cNvSpPr txBox="1">
            <a:spLocks noChangeArrowheads="1"/>
          </p:cNvSpPr>
          <p:nvPr/>
        </p:nvSpPr>
        <p:spPr bwMode="auto">
          <a:xfrm>
            <a:off x="5322304" y="4821904"/>
            <a:ext cx="54737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Arial" panose="020B0604020202020204" pitchFamily="34" charset="0"/>
              </a:defRPr>
            </a:lvl1pPr>
            <a:lvl2pPr marL="742950" indent="-285750">
              <a:defRPr sz="4000" b="1">
                <a:solidFill>
                  <a:schemeClr val="tx1"/>
                </a:solidFill>
                <a:latin typeface="Arial" panose="020B0604020202020204" pitchFamily="34" charset="0"/>
              </a:defRPr>
            </a:lvl2pPr>
            <a:lvl3pPr marL="1143000" indent="-228600">
              <a:defRPr sz="4000" b="1">
                <a:solidFill>
                  <a:schemeClr val="tx1"/>
                </a:solidFill>
                <a:latin typeface="Arial" panose="020B0604020202020204" pitchFamily="34" charset="0"/>
              </a:defRPr>
            </a:lvl3pPr>
            <a:lvl4pPr marL="1600200" indent="-228600">
              <a:defRPr sz="4000" b="1">
                <a:solidFill>
                  <a:schemeClr val="tx1"/>
                </a:solidFill>
                <a:latin typeface="Arial" panose="020B0604020202020204" pitchFamily="34" charset="0"/>
              </a:defRPr>
            </a:lvl4pPr>
            <a:lvl5pPr marL="2057400" indent="-228600">
              <a:defRPr sz="4000" b="1">
                <a:solidFill>
                  <a:schemeClr val="tx1"/>
                </a:solidFill>
                <a:latin typeface="Arial" panose="020B0604020202020204" pitchFamily="34" charset="0"/>
              </a:defRPr>
            </a:lvl5pPr>
            <a:lvl6pPr marL="2514600" indent="-228600" eaLnBrk="0" fontAlgn="base" hangingPunct="0">
              <a:spcBef>
                <a:spcPct val="0"/>
              </a:spcBef>
              <a:spcAft>
                <a:spcPct val="0"/>
              </a:spcAft>
              <a:defRPr sz="4000" b="1">
                <a:solidFill>
                  <a:schemeClr val="tx1"/>
                </a:solidFill>
                <a:latin typeface="Arial" panose="020B0604020202020204" pitchFamily="34" charset="0"/>
              </a:defRPr>
            </a:lvl6pPr>
            <a:lvl7pPr marL="2971800" indent="-228600" eaLnBrk="0" fontAlgn="base" hangingPunct="0">
              <a:spcBef>
                <a:spcPct val="0"/>
              </a:spcBef>
              <a:spcAft>
                <a:spcPct val="0"/>
              </a:spcAft>
              <a:defRPr sz="4000" b="1">
                <a:solidFill>
                  <a:schemeClr val="tx1"/>
                </a:solidFill>
                <a:latin typeface="Arial" panose="020B0604020202020204" pitchFamily="34" charset="0"/>
              </a:defRPr>
            </a:lvl7pPr>
            <a:lvl8pPr marL="3429000" indent="-228600" eaLnBrk="0" fontAlgn="base" hangingPunct="0">
              <a:spcBef>
                <a:spcPct val="0"/>
              </a:spcBef>
              <a:spcAft>
                <a:spcPct val="0"/>
              </a:spcAft>
              <a:defRPr sz="4000" b="1">
                <a:solidFill>
                  <a:schemeClr val="tx1"/>
                </a:solidFill>
                <a:latin typeface="Arial" panose="020B0604020202020204" pitchFamily="34" charset="0"/>
              </a:defRPr>
            </a:lvl8pPr>
            <a:lvl9pPr marL="3886200" indent="-228600" eaLnBrk="0" fontAlgn="base" hangingPunct="0">
              <a:spcBef>
                <a:spcPct val="0"/>
              </a:spcBef>
              <a:spcAft>
                <a:spcPct val="0"/>
              </a:spcAft>
              <a:defRPr sz="4000" b="1">
                <a:solidFill>
                  <a:schemeClr val="tx1"/>
                </a:solidFill>
                <a:latin typeface="Arial" panose="020B0604020202020204" pitchFamily="34" charset="0"/>
              </a:defRPr>
            </a:lvl9pPr>
          </a:lstStyle>
          <a:p>
            <a:pPr eaLnBrk="1" hangingPunct="1">
              <a:spcBef>
                <a:spcPct val="50000"/>
              </a:spcBef>
            </a:pPr>
            <a:r>
              <a:rPr lang="en-GB" altLang="en-US" sz="3600" dirty="0">
                <a:solidFill>
                  <a:srgbClr val="FFFF00"/>
                </a:solidFill>
                <a:cs typeface="Arial" panose="020B0604020202020204" pitchFamily="34" charset="0"/>
              </a:rPr>
              <a:t>Methoxyindole acetate</a:t>
            </a:r>
            <a:r>
              <a:rPr lang="en-GB" altLang="en-US" sz="4800" dirty="0">
                <a:solidFill>
                  <a:srgbClr val="FFFF00"/>
                </a:solidFill>
                <a:cs typeface="Arial" panose="020B0604020202020204" pitchFamily="34" charset="0"/>
              </a:rPr>
              <a:t>*</a:t>
            </a:r>
            <a:endParaRPr lang="en-US" altLang="en-US" sz="4800" dirty="0">
              <a:solidFill>
                <a:srgbClr val="FFFF00"/>
              </a:solidFill>
              <a:cs typeface="Arial" panose="020B0604020202020204" pitchFamily="34" charset="0"/>
            </a:endParaRPr>
          </a:p>
        </p:txBody>
      </p:sp>
      <p:sp>
        <p:nvSpPr>
          <p:cNvPr id="31" name="Down Arrow 28">
            <a:extLst>
              <a:ext uri="{FF2B5EF4-FFF2-40B4-BE49-F238E27FC236}">
                <a16:creationId xmlns:a16="http://schemas.microsoft.com/office/drawing/2014/main" id="{5DBC501F-220F-4746-AAE0-F48402099908}"/>
              </a:ext>
            </a:extLst>
          </p:cNvPr>
          <p:cNvSpPr/>
          <p:nvPr/>
        </p:nvSpPr>
        <p:spPr>
          <a:xfrm>
            <a:off x="7805413" y="5576690"/>
            <a:ext cx="576064" cy="648072"/>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 Box 4">
            <a:extLst>
              <a:ext uri="{FF2B5EF4-FFF2-40B4-BE49-F238E27FC236}">
                <a16:creationId xmlns:a16="http://schemas.microsoft.com/office/drawing/2014/main" id="{661046B8-5D23-4BB5-94E7-4C6C5FF89323}"/>
              </a:ext>
            </a:extLst>
          </p:cNvPr>
          <p:cNvSpPr txBox="1">
            <a:spLocks noChangeArrowheads="1"/>
          </p:cNvSpPr>
          <p:nvPr/>
        </p:nvSpPr>
        <p:spPr bwMode="auto">
          <a:xfrm>
            <a:off x="6763382" y="6082823"/>
            <a:ext cx="276329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000" b="1">
                <a:solidFill>
                  <a:schemeClr val="tx1"/>
                </a:solidFill>
                <a:latin typeface="Arial" panose="020B0604020202020204" pitchFamily="34" charset="0"/>
              </a:defRPr>
            </a:lvl1pPr>
            <a:lvl2pPr marL="742950" indent="-285750">
              <a:defRPr sz="4000" b="1">
                <a:solidFill>
                  <a:schemeClr val="tx1"/>
                </a:solidFill>
                <a:latin typeface="Arial" panose="020B0604020202020204" pitchFamily="34" charset="0"/>
              </a:defRPr>
            </a:lvl2pPr>
            <a:lvl3pPr marL="1143000" indent="-228600">
              <a:defRPr sz="4000" b="1">
                <a:solidFill>
                  <a:schemeClr val="tx1"/>
                </a:solidFill>
                <a:latin typeface="Arial" panose="020B0604020202020204" pitchFamily="34" charset="0"/>
              </a:defRPr>
            </a:lvl3pPr>
            <a:lvl4pPr marL="1600200" indent="-228600">
              <a:defRPr sz="4000" b="1">
                <a:solidFill>
                  <a:schemeClr val="tx1"/>
                </a:solidFill>
                <a:latin typeface="Arial" panose="020B0604020202020204" pitchFamily="34" charset="0"/>
              </a:defRPr>
            </a:lvl4pPr>
            <a:lvl5pPr marL="2057400" indent="-228600">
              <a:defRPr sz="4000" b="1">
                <a:solidFill>
                  <a:schemeClr val="tx1"/>
                </a:solidFill>
                <a:latin typeface="Arial" panose="020B0604020202020204" pitchFamily="34" charset="0"/>
              </a:defRPr>
            </a:lvl5pPr>
            <a:lvl6pPr marL="2514600" indent="-228600" eaLnBrk="0" fontAlgn="base" hangingPunct="0">
              <a:spcBef>
                <a:spcPct val="0"/>
              </a:spcBef>
              <a:spcAft>
                <a:spcPct val="0"/>
              </a:spcAft>
              <a:defRPr sz="4000" b="1">
                <a:solidFill>
                  <a:schemeClr val="tx1"/>
                </a:solidFill>
                <a:latin typeface="Arial" panose="020B0604020202020204" pitchFamily="34" charset="0"/>
              </a:defRPr>
            </a:lvl6pPr>
            <a:lvl7pPr marL="2971800" indent="-228600" eaLnBrk="0" fontAlgn="base" hangingPunct="0">
              <a:spcBef>
                <a:spcPct val="0"/>
              </a:spcBef>
              <a:spcAft>
                <a:spcPct val="0"/>
              </a:spcAft>
              <a:defRPr sz="4000" b="1">
                <a:solidFill>
                  <a:schemeClr val="tx1"/>
                </a:solidFill>
                <a:latin typeface="Arial" panose="020B0604020202020204" pitchFamily="34" charset="0"/>
              </a:defRPr>
            </a:lvl7pPr>
            <a:lvl8pPr marL="3429000" indent="-228600" eaLnBrk="0" fontAlgn="base" hangingPunct="0">
              <a:spcBef>
                <a:spcPct val="0"/>
              </a:spcBef>
              <a:spcAft>
                <a:spcPct val="0"/>
              </a:spcAft>
              <a:defRPr sz="4000" b="1">
                <a:solidFill>
                  <a:schemeClr val="tx1"/>
                </a:solidFill>
                <a:latin typeface="Arial" panose="020B0604020202020204" pitchFamily="34" charset="0"/>
              </a:defRPr>
            </a:lvl8pPr>
            <a:lvl9pPr marL="3886200" indent="-228600" eaLnBrk="0" fontAlgn="base" hangingPunct="0">
              <a:spcBef>
                <a:spcPct val="0"/>
              </a:spcBef>
              <a:spcAft>
                <a:spcPct val="0"/>
              </a:spcAft>
              <a:defRPr sz="4000" b="1">
                <a:solidFill>
                  <a:schemeClr val="tx1"/>
                </a:solidFill>
                <a:latin typeface="Arial" panose="020B0604020202020204" pitchFamily="34" charset="0"/>
              </a:defRPr>
            </a:lvl9pPr>
          </a:lstStyle>
          <a:p>
            <a:pPr algn="ctr" eaLnBrk="1" hangingPunct="1">
              <a:spcBef>
                <a:spcPct val="50000"/>
              </a:spcBef>
            </a:pPr>
            <a:r>
              <a:rPr lang="en-GB" altLang="en-US" sz="3600" dirty="0">
                <a:solidFill>
                  <a:schemeClr val="bg1"/>
                </a:solidFill>
                <a:cs typeface="Arial" panose="020B0604020202020204" pitchFamily="34" charset="0"/>
              </a:rPr>
              <a:t>Conjugates</a:t>
            </a:r>
            <a:endParaRPr lang="en-US" altLang="en-US" sz="3600" dirty="0">
              <a:solidFill>
                <a:schemeClr val="bg1"/>
              </a:solidFill>
              <a:cs typeface="Arial" panose="020B0604020202020204" pitchFamily="34" charset="0"/>
            </a:endParaRPr>
          </a:p>
        </p:txBody>
      </p:sp>
      <p:sp>
        <p:nvSpPr>
          <p:cNvPr id="33" name="TextBox 32">
            <a:extLst>
              <a:ext uri="{FF2B5EF4-FFF2-40B4-BE49-F238E27FC236}">
                <a16:creationId xmlns:a16="http://schemas.microsoft.com/office/drawing/2014/main" id="{F0339D5B-1F66-499B-A90F-2280420896B9}"/>
              </a:ext>
            </a:extLst>
          </p:cNvPr>
          <p:cNvSpPr txBox="1"/>
          <p:nvPr/>
        </p:nvSpPr>
        <p:spPr>
          <a:xfrm>
            <a:off x="8341359" y="4440548"/>
            <a:ext cx="2133409" cy="738664"/>
          </a:xfrm>
          <a:prstGeom prst="rect">
            <a:avLst/>
          </a:prstGeom>
          <a:noFill/>
        </p:spPr>
        <p:txBody>
          <a:bodyPr wrap="square" rtlCol="0">
            <a:spAutoFit/>
          </a:bodyPr>
          <a:lstStyle/>
          <a:p>
            <a:r>
              <a:rPr lang="en-GB" sz="1400" b="1" i="1" dirty="0">
                <a:solidFill>
                  <a:schemeClr val="bg1"/>
                </a:solidFill>
                <a:latin typeface="Arial" pitchFamily="34" charset="0"/>
                <a:cs typeface="Arial" pitchFamily="34" charset="0"/>
              </a:rPr>
              <a:t>methylation</a:t>
            </a:r>
          </a:p>
          <a:p>
            <a:r>
              <a:rPr lang="en-GB" sz="1400" b="1" dirty="0">
                <a:solidFill>
                  <a:schemeClr val="bg1"/>
                </a:solidFill>
                <a:latin typeface="Arial" pitchFamily="34" charset="0"/>
                <a:cs typeface="Arial" pitchFamily="34" charset="0"/>
              </a:rPr>
              <a:t>SAM, B12, 5MTHF, Zn</a:t>
            </a:r>
          </a:p>
          <a:p>
            <a:endParaRPr lang="en-GB" sz="1400" b="1" i="1" dirty="0">
              <a:solidFill>
                <a:schemeClr val="bg1"/>
              </a:solidFill>
              <a:latin typeface="Arial" pitchFamily="34" charset="0"/>
              <a:cs typeface="Arial" pitchFamily="34" charset="0"/>
            </a:endParaRPr>
          </a:p>
        </p:txBody>
      </p:sp>
      <p:sp>
        <p:nvSpPr>
          <p:cNvPr id="34" name="TextBox 33">
            <a:extLst>
              <a:ext uri="{FF2B5EF4-FFF2-40B4-BE49-F238E27FC236}">
                <a16:creationId xmlns:a16="http://schemas.microsoft.com/office/drawing/2014/main" id="{1A855E8C-0B74-4576-8513-8FB35B85EE14}"/>
              </a:ext>
            </a:extLst>
          </p:cNvPr>
          <p:cNvSpPr txBox="1"/>
          <p:nvPr/>
        </p:nvSpPr>
        <p:spPr>
          <a:xfrm>
            <a:off x="8352288" y="5519631"/>
            <a:ext cx="1936191" cy="954107"/>
          </a:xfrm>
          <a:prstGeom prst="rect">
            <a:avLst/>
          </a:prstGeom>
          <a:noFill/>
        </p:spPr>
        <p:txBody>
          <a:bodyPr wrap="square" rtlCol="0">
            <a:spAutoFit/>
          </a:bodyPr>
          <a:lstStyle/>
          <a:p>
            <a:r>
              <a:rPr lang="en-GB" sz="1400" b="1" i="1" dirty="0">
                <a:solidFill>
                  <a:schemeClr val="bg1"/>
                </a:solidFill>
                <a:latin typeface="Arial" pitchFamily="34" charset="0"/>
                <a:cs typeface="Arial" pitchFamily="34" charset="0"/>
              </a:rPr>
              <a:t>Glutathione, Sulfur</a:t>
            </a:r>
          </a:p>
          <a:p>
            <a:r>
              <a:rPr lang="en-GB" sz="1400" b="1" i="1" dirty="0">
                <a:solidFill>
                  <a:schemeClr val="bg1"/>
                </a:solidFill>
                <a:latin typeface="Arial" pitchFamily="34" charset="0"/>
                <a:cs typeface="Arial" pitchFamily="34" charset="0"/>
              </a:rPr>
              <a:t>Glucuronidation,</a:t>
            </a:r>
          </a:p>
          <a:p>
            <a:r>
              <a:rPr lang="en-GB" sz="1400" b="1" i="1" dirty="0">
                <a:solidFill>
                  <a:schemeClr val="bg1"/>
                </a:solidFill>
                <a:latin typeface="Arial" pitchFamily="34" charset="0"/>
                <a:cs typeface="Arial" pitchFamily="34" charset="0"/>
              </a:rPr>
              <a:t>Acetylation</a:t>
            </a:r>
            <a:endParaRPr lang="en-GB" sz="1400" b="1" dirty="0">
              <a:solidFill>
                <a:schemeClr val="bg1"/>
              </a:solidFill>
              <a:latin typeface="Arial" pitchFamily="34" charset="0"/>
              <a:cs typeface="Arial" pitchFamily="34" charset="0"/>
            </a:endParaRPr>
          </a:p>
          <a:p>
            <a:endParaRPr lang="en-GB" sz="1400" b="1" i="1" dirty="0">
              <a:solidFill>
                <a:schemeClr val="bg1"/>
              </a:solidFill>
              <a:latin typeface="Arial" pitchFamily="34" charset="0"/>
              <a:cs typeface="Arial" pitchFamily="34" charset="0"/>
            </a:endParaRPr>
          </a:p>
        </p:txBody>
      </p:sp>
      <p:sp>
        <p:nvSpPr>
          <p:cNvPr id="36" name="TextBox 35">
            <a:extLst>
              <a:ext uri="{FF2B5EF4-FFF2-40B4-BE49-F238E27FC236}">
                <a16:creationId xmlns:a16="http://schemas.microsoft.com/office/drawing/2014/main" id="{7EF725D9-199B-41FB-8861-0DB329E3EBD0}"/>
              </a:ext>
            </a:extLst>
          </p:cNvPr>
          <p:cNvSpPr txBox="1"/>
          <p:nvPr/>
        </p:nvSpPr>
        <p:spPr>
          <a:xfrm>
            <a:off x="3596956" y="4338956"/>
            <a:ext cx="988171" cy="523220"/>
          </a:xfrm>
          <a:prstGeom prst="rect">
            <a:avLst/>
          </a:prstGeom>
          <a:noFill/>
        </p:spPr>
        <p:txBody>
          <a:bodyPr wrap="square" rtlCol="0">
            <a:spAutoFit/>
          </a:bodyPr>
          <a:lstStyle/>
          <a:p>
            <a:r>
              <a:rPr lang="en-GB" sz="1400" b="1" i="1" dirty="0">
                <a:solidFill>
                  <a:schemeClr val="bg1"/>
                </a:solidFill>
                <a:latin typeface="Arial" pitchFamily="34" charset="0"/>
                <a:cs typeface="Arial" pitchFamily="34" charset="0"/>
              </a:rPr>
              <a:t>MAO</a:t>
            </a:r>
          </a:p>
          <a:p>
            <a:r>
              <a:rPr lang="en-GB" sz="1400" b="1" dirty="0">
                <a:solidFill>
                  <a:schemeClr val="bg1"/>
                </a:solidFill>
                <a:latin typeface="Arial" pitchFamily="34" charset="0"/>
                <a:cs typeface="Arial" pitchFamily="34" charset="0"/>
              </a:rPr>
              <a:t>Cu, FAD</a:t>
            </a:r>
          </a:p>
        </p:txBody>
      </p:sp>
      <p:sp>
        <p:nvSpPr>
          <p:cNvPr id="37" name="Arc 36">
            <a:extLst>
              <a:ext uri="{FF2B5EF4-FFF2-40B4-BE49-F238E27FC236}">
                <a16:creationId xmlns:a16="http://schemas.microsoft.com/office/drawing/2014/main" id="{5C020E14-F018-43EC-9EA0-29E7223AB64B}"/>
              </a:ext>
            </a:extLst>
          </p:cNvPr>
          <p:cNvSpPr/>
          <p:nvPr/>
        </p:nvSpPr>
        <p:spPr>
          <a:xfrm rot="6427659">
            <a:off x="5098319" y="4113160"/>
            <a:ext cx="557814" cy="540491"/>
          </a:xfrm>
          <a:prstGeom prst="arc">
            <a:avLst>
              <a:gd name="adj1" fmla="val 20859771"/>
              <a:gd name="adj2" fmla="val 4552318"/>
            </a:avLst>
          </a:prstGeom>
          <a:ln w="381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8" name="TextBox 37">
            <a:extLst>
              <a:ext uri="{FF2B5EF4-FFF2-40B4-BE49-F238E27FC236}">
                <a16:creationId xmlns:a16="http://schemas.microsoft.com/office/drawing/2014/main" id="{EF8FECF7-66CF-482B-B4F5-EBEB8F8B74EA}"/>
              </a:ext>
            </a:extLst>
          </p:cNvPr>
          <p:cNvSpPr txBox="1"/>
          <p:nvPr/>
        </p:nvSpPr>
        <p:spPr>
          <a:xfrm>
            <a:off x="5405415" y="4485898"/>
            <a:ext cx="648072" cy="369332"/>
          </a:xfrm>
          <a:prstGeom prst="rect">
            <a:avLst/>
          </a:prstGeom>
          <a:noFill/>
        </p:spPr>
        <p:txBody>
          <a:bodyPr wrap="square" rtlCol="0">
            <a:spAutoFit/>
          </a:bodyPr>
          <a:lstStyle/>
          <a:p>
            <a:r>
              <a:rPr lang="en-GB" b="1" dirty="0">
                <a:solidFill>
                  <a:srgbClr val="FFFF00"/>
                </a:solidFill>
                <a:latin typeface="Arial" panose="020B0604020202020204" pitchFamily="34" charset="0"/>
                <a:cs typeface="Arial" panose="020B0604020202020204" pitchFamily="34" charset="0"/>
              </a:rPr>
              <a:t>NH</a:t>
            </a:r>
            <a:r>
              <a:rPr lang="en-GB" sz="1400" b="1" dirty="0">
                <a:solidFill>
                  <a:srgbClr val="FFFF00"/>
                </a:solidFill>
                <a:latin typeface="Arial" panose="020B0604020202020204" pitchFamily="34" charset="0"/>
                <a:cs typeface="Arial" panose="020B0604020202020204" pitchFamily="34" charset="0"/>
              </a:rPr>
              <a:t>4</a:t>
            </a:r>
          </a:p>
        </p:txBody>
      </p:sp>
      <p:sp>
        <p:nvSpPr>
          <p:cNvPr id="39" name="Arc 38">
            <a:extLst>
              <a:ext uri="{FF2B5EF4-FFF2-40B4-BE49-F238E27FC236}">
                <a16:creationId xmlns:a16="http://schemas.microsoft.com/office/drawing/2014/main" id="{ADA1A1B2-DE61-4EBE-95A3-03B6EFE7BA77}"/>
              </a:ext>
            </a:extLst>
          </p:cNvPr>
          <p:cNvSpPr/>
          <p:nvPr/>
        </p:nvSpPr>
        <p:spPr>
          <a:xfrm rot="1171564">
            <a:off x="1810444" y="2937226"/>
            <a:ext cx="557814" cy="540491"/>
          </a:xfrm>
          <a:prstGeom prst="arc">
            <a:avLst>
              <a:gd name="adj1" fmla="val 20859771"/>
              <a:gd name="adj2" fmla="val 4552318"/>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0" name="TextBox 39">
            <a:extLst>
              <a:ext uri="{FF2B5EF4-FFF2-40B4-BE49-F238E27FC236}">
                <a16:creationId xmlns:a16="http://schemas.microsoft.com/office/drawing/2014/main" id="{1AC8C546-F91C-4A2C-8161-EFC09260C505}"/>
              </a:ext>
            </a:extLst>
          </p:cNvPr>
          <p:cNvSpPr txBox="1"/>
          <p:nvPr/>
        </p:nvSpPr>
        <p:spPr>
          <a:xfrm>
            <a:off x="1490563" y="3305574"/>
            <a:ext cx="648072"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CO</a:t>
            </a:r>
            <a:r>
              <a:rPr lang="en-GB" sz="1400" b="1" dirty="0">
                <a:solidFill>
                  <a:schemeClr val="bg1"/>
                </a:solidFill>
                <a:latin typeface="Arial" panose="020B0604020202020204" pitchFamily="34" charset="0"/>
                <a:cs typeface="Arial" panose="020B0604020202020204" pitchFamily="34" charset="0"/>
              </a:rPr>
              <a:t>2</a:t>
            </a:r>
          </a:p>
        </p:txBody>
      </p:sp>
      <p:sp>
        <p:nvSpPr>
          <p:cNvPr id="42" name="TextBox 41">
            <a:extLst>
              <a:ext uri="{FF2B5EF4-FFF2-40B4-BE49-F238E27FC236}">
                <a16:creationId xmlns:a16="http://schemas.microsoft.com/office/drawing/2014/main" id="{0DDA9E36-4F64-40DB-9790-BFB2F761F3EA}"/>
              </a:ext>
            </a:extLst>
          </p:cNvPr>
          <p:cNvSpPr txBox="1"/>
          <p:nvPr/>
        </p:nvSpPr>
        <p:spPr>
          <a:xfrm>
            <a:off x="7784012" y="748687"/>
            <a:ext cx="3485322" cy="830997"/>
          </a:xfrm>
          <a:prstGeom prst="rect">
            <a:avLst/>
          </a:prstGeom>
          <a:noFill/>
          <a:ln w="38100">
            <a:solidFill>
              <a:schemeClr val="bg1"/>
            </a:solidFill>
          </a:ln>
        </p:spPr>
        <p:txBody>
          <a:bodyPr wrap="square" rtlCol="0">
            <a:spAutoFit/>
          </a:bodyPr>
          <a:lstStyle/>
          <a:p>
            <a:r>
              <a:rPr lang="en-GB" sz="2400" b="1" dirty="0">
                <a:solidFill>
                  <a:schemeClr val="bg1"/>
                </a:solidFill>
              </a:rPr>
              <a:t>Low Serotonin = Bladder</a:t>
            </a:r>
          </a:p>
          <a:p>
            <a:r>
              <a:rPr lang="en-GB" sz="2400" b="1" dirty="0">
                <a:solidFill>
                  <a:schemeClr val="bg1"/>
                </a:solidFill>
              </a:rPr>
              <a:t>High Serotonin = Kidney</a:t>
            </a:r>
          </a:p>
        </p:txBody>
      </p:sp>
      <p:pic>
        <p:nvPicPr>
          <p:cNvPr id="9" name="Picture 8">
            <a:extLst>
              <a:ext uri="{FF2B5EF4-FFF2-40B4-BE49-F238E27FC236}">
                <a16:creationId xmlns:a16="http://schemas.microsoft.com/office/drawing/2014/main" id="{B5E63346-D77C-4572-B2A8-EB1FEB3C466F}"/>
              </a:ext>
            </a:extLst>
          </p:cNvPr>
          <p:cNvPicPr>
            <a:picLocks noChangeAspect="1"/>
          </p:cNvPicPr>
          <p:nvPr/>
        </p:nvPicPr>
        <p:blipFill>
          <a:blip r:embed="rId2"/>
          <a:stretch>
            <a:fillRect/>
          </a:stretch>
        </p:blipFill>
        <p:spPr>
          <a:xfrm>
            <a:off x="10792283" y="4013973"/>
            <a:ext cx="834556" cy="576065"/>
          </a:xfrm>
          <a:prstGeom prst="rect">
            <a:avLst/>
          </a:prstGeom>
        </p:spPr>
      </p:pic>
      <p:pic>
        <p:nvPicPr>
          <p:cNvPr id="11" name="Picture 10">
            <a:extLst>
              <a:ext uri="{FF2B5EF4-FFF2-40B4-BE49-F238E27FC236}">
                <a16:creationId xmlns:a16="http://schemas.microsoft.com/office/drawing/2014/main" id="{4CF7A6F1-57E4-40F5-ACD8-1FD5A9AE3A10}"/>
              </a:ext>
            </a:extLst>
          </p:cNvPr>
          <p:cNvPicPr>
            <a:picLocks noChangeAspect="1"/>
          </p:cNvPicPr>
          <p:nvPr/>
        </p:nvPicPr>
        <p:blipFill>
          <a:blip r:embed="rId3"/>
          <a:stretch>
            <a:fillRect/>
          </a:stretch>
        </p:blipFill>
        <p:spPr>
          <a:xfrm>
            <a:off x="10850757" y="5023604"/>
            <a:ext cx="776082" cy="526266"/>
          </a:xfrm>
          <a:prstGeom prst="rect">
            <a:avLst/>
          </a:prstGeom>
        </p:spPr>
      </p:pic>
      <p:pic>
        <p:nvPicPr>
          <p:cNvPr id="18" name="Picture 17">
            <a:extLst>
              <a:ext uri="{FF2B5EF4-FFF2-40B4-BE49-F238E27FC236}">
                <a16:creationId xmlns:a16="http://schemas.microsoft.com/office/drawing/2014/main" id="{9420213D-B7D8-40E3-BAA1-845FC869A565}"/>
              </a:ext>
            </a:extLst>
          </p:cNvPr>
          <p:cNvPicPr>
            <a:picLocks noChangeAspect="1"/>
          </p:cNvPicPr>
          <p:nvPr/>
        </p:nvPicPr>
        <p:blipFill>
          <a:blip r:embed="rId4"/>
          <a:stretch>
            <a:fillRect/>
          </a:stretch>
        </p:blipFill>
        <p:spPr>
          <a:xfrm flipV="1">
            <a:off x="3865077" y="6130587"/>
            <a:ext cx="852465" cy="598567"/>
          </a:xfrm>
          <a:prstGeom prst="rect">
            <a:avLst/>
          </a:prstGeom>
        </p:spPr>
      </p:pic>
      <p:pic>
        <p:nvPicPr>
          <p:cNvPr id="41" name="Picture 40">
            <a:extLst>
              <a:ext uri="{FF2B5EF4-FFF2-40B4-BE49-F238E27FC236}">
                <a16:creationId xmlns:a16="http://schemas.microsoft.com/office/drawing/2014/main" id="{3DF542C3-A0DE-499D-AA7E-BC64A56BECA8}"/>
              </a:ext>
            </a:extLst>
          </p:cNvPr>
          <p:cNvPicPr>
            <a:picLocks noChangeAspect="1"/>
          </p:cNvPicPr>
          <p:nvPr/>
        </p:nvPicPr>
        <p:blipFill>
          <a:blip r:embed="rId5"/>
          <a:stretch>
            <a:fillRect/>
          </a:stretch>
        </p:blipFill>
        <p:spPr>
          <a:xfrm>
            <a:off x="2929804" y="959175"/>
            <a:ext cx="994124" cy="576065"/>
          </a:xfrm>
          <a:prstGeom prst="rect">
            <a:avLst/>
          </a:prstGeom>
        </p:spPr>
      </p:pic>
      <p:pic>
        <p:nvPicPr>
          <p:cNvPr id="43" name="Picture 42">
            <a:extLst>
              <a:ext uri="{FF2B5EF4-FFF2-40B4-BE49-F238E27FC236}">
                <a16:creationId xmlns:a16="http://schemas.microsoft.com/office/drawing/2014/main" id="{C0003D89-AA95-4102-B3FB-3D209E5D940C}"/>
              </a:ext>
            </a:extLst>
          </p:cNvPr>
          <p:cNvPicPr>
            <a:picLocks noChangeAspect="1"/>
          </p:cNvPicPr>
          <p:nvPr/>
        </p:nvPicPr>
        <p:blipFill>
          <a:blip r:embed="rId6"/>
          <a:stretch>
            <a:fillRect/>
          </a:stretch>
        </p:blipFill>
        <p:spPr>
          <a:xfrm>
            <a:off x="3161159" y="1962686"/>
            <a:ext cx="899812" cy="624481"/>
          </a:xfrm>
          <a:prstGeom prst="rect">
            <a:avLst/>
          </a:prstGeom>
        </p:spPr>
      </p:pic>
      <p:pic>
        <p:nvPicPr>
          <p:cNvPr id="44" name="Picture 43">
            <a:extLst>
              <a:ext uri="{FF2B5EF4-FFF2-40B4-BE49-F238E27FC236}">
                <a16:creationId xmlns:a16="http://schemas.microsoft.com/office/drawing/2014/main" id="{B21E3AAB-B718-4B52-AE84-CCB92DAAF155}"/>
              </a:ext>
            </a:extLst>
          </p:cNvPr>
          <p:cNvPicPr>
            <a:picLocks noChangeAspect="1"/>
          </p:cNvPicPr>
          <p:nvPr/>
        </p:nvPicPr>
        <p:blipFill rotWithShape="1">
          <a:blip r:embed="rId7"/>
          <a:srcRect l="14804" t="15607" r="12754" b="4454"/>
          <a:stretch/>
        </p:blipFill>
        <p:spPr>
          <a:xfrm>
            <a:off x="3019013" y="3425377"/>
            <a:ext cx="576064" cy="578146"/>
          </a:xfrm>
          <a:prstGeom prst="rect">
            <a:avLst/>
          </a:prstGeom>
        </p:spPr>
      </p:pic>
      <p:sp>
        <p:nvSpPr>
          <p:cNvPr id="10" name="TextBox 9">
            <a:extLst>
              <a:ext uri="{FF2B5EF4-FFF2-40B4-BE49-F238E27FC236}">
                <a16:creationId xmlns:a16="http://schemas.microsoft.com/office/drawing/2014/main" id="{7ABC5A1B-3FDC-40D4-AACB-001EDD4EFBA2}"/>
              </a:ext>
            </a:extLst>
          </p:cNvPr>
          <p:cNvSpPr txBox="1"/>
          <p:nvPr/>
        </p:nvSpPr>
        <p:spPr>
          <a:xfrm>
            <a:off x="8184886" y="1891549"/>
            <a:ext cx="2587825" cy="923330"/>
          </a:xfrm>
          <a:prstGeom prst="rect">
            <a:avLst/>
          </a:prstGeom>
          <a:solidFill>
            <a:schemeClr val="bg1"/>
          </a:solidFill>
        </p:spPr>
        <p:txBody>
          <a:bodyPr wrap="square" rtlCol="0">
            <a:spAutoFit/>
          </a:bodyPr>
          <a:lstStyle/>
          <a:p>
            <a:r>
              <a:rPr lang="en-GB" b="1" dirty="0">
                <a:solidFill>
                  <a:srgbClr val="FF0000"/>
                </a:solidFill>
              </a:rPr>
              <a:t>Ammonium  causes real nasty thoughts especially at night time.</a:t>
            </a:r>
          </a:p>
        </p:txBody>
      </p:sp>
    </p:spTree>
    <p:extLst>
      <p:ext uri="{BB962C8B-B14F-4D97-AF65-F5344CB8AC3E}">
        <p14:creationId xmlns:p14="http://schemas.microsoft.com/office/powerpoint/2010/main" val="2476122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59DBE3-7776-4046-B46D-4AFF1AF16C7B}"/>
              </a:ext>
            </a:extLst>
          </p:cNvPr>
          <p:cNvSpPr txBox="1"/>
          <p:nvPr/>
        </p:nvSpPr>
        <p:spPr>
          <a:xfrm>
            <a:off x="971600" y="489046"/>
            <a:ext cx="3168352" cy="646331"/>
          </a:xfrm>
          <a:prstGeom prst="rect">
            <a:avLst/>
          </a:prstGeom>
          <a:noFill/>
        </p:spPr>
        <p:txBody>
          <a:bodyPr wrap="square" rtlCol="0">
            <a:spAutoFit/>
          </a:bodyPr>
          <a:lstStyle/>
          <a:p>
            <a:pPr algn="ctr"/>
            <a:r>
              <a:rPr lang="en-GB" sz="3600" b="1" dirty="0">
                <a:solidFill>
                  <a:schemeClr val="bg1"/>
                </a:solidFill>
                <a:latin typeface="Arial" pitchFamily="34" charset="0"/>
                <a:cs typeface="Arial" pitchFamily="34" charset="0"/>
              </a:rPr>
              <a:t>Tryptophan</a:t>
            </a:r>
          </a:p>
        </p:txBody>
      </p:sp>
      <p:sp>
        <p:nvSpPr>
          <p:cNvPr id="3" name="TextBox 2">
            <a:extLst>
              <a:ext uri="{FF2B5EF4-FFF2-40B4-BE49-F238E27FC236}">
                <a16:creationId xmlns:a16="http://schemas.microsoft.com/office/drawing/2014/main" id="{DC8126D8-E4F6-4E4D-A3DC-A22C5F92C025}"/>
              </a:ext>
            </a:extLst>
          </p:cNvPr>
          <p:cNvSpPr txBox="1"/>
          <p:nvPr/>
        </p:nvSpPr>
        <p:spPr>
          <a:xfrm>
            <a:off x="1475656" y="2001214"/>
            <a:ext cx="2016224" cy="646331"/>
          </a:xfrm>
          <a:prstGeom prst="rect">
            <a:avLst/>
          </a:prstGeom>
          <a:noFill/>
        </p:spPr>
        <p:txBody>
          <a:bodyPr wrap="square" rtlCol="0">
            <a:spAutoFit/>
          </a:bodyPr>
          <a:lstStyle/>
          <a:p>
            <a:pPr algn="ctr"/>
            <a:r>
              <a:rPr lang="en-GB" sz="3600" b="1" dirty="0">
                <a:solidFill>
                  <a:schemeClr val="bg1"/>
                </a:solidFill>
                <a:latin typeface="Arial" pitchFamily="34" charset="0"/>
                <a:cs typeface="Arial" pitchFamily="34" charset="0"/>
              </a:rPr>
              <a:t>5-HTP</a:t>
            </a:r>
          </a:p>
        </p:txBody>
      </p:sp>
      <p:sp>
        <p:nvSpPr>
          <p:cNvPr id="4" name="Down Arrow 7">
            <a:extLst>
              <a:ext uri="{FF2B5EF4-FFF2-40B4-BE49-F238E27FC236}">
                <a16:creationId xmlns:a16="http://schemas.microsoft.com/office/drawing/2014/main" id="{561D9996-88B6-4E6B-B757-B165D3DEAC9B}"/>
              </a:ext>
            </a:extLst>
          </p:cNvPr>
          <p:cNvSpPr/>
          <p:nvPr/>
        </p:nvSpPr>
        <p:spPr>
          <a:xfrm>
            <a:off x="2195736" y="993102"/>
            <a:ext cx="576064" cy="1080120"/>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Down Arrow 10">
            <a:extLst>
              <a:ext uri="{FF2B5EF4-FFF2-40B4-BE49-F238E27FC236}">
                <a16:creationId xmlns:a16="http://schemas.microsoft.com/office/drawing/2014/main" id="{C1A214C0-168E-49D2-9529-F1AB52BBA713}"/>
              </a:ext>
            </a:extLst>
          </p:cNvPr>
          <p:cNvSpPr/>
          <p:nvPr/>
        </p:nvSpPr>
        <p:spPr>
          <a:xfrm>
            <a:off x="2195736" y="2577278"/>
            <a:ext cx="576064" cy="1580360"/>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7DCB36AB-A499-4B03-AD84-D2C5FBFA6DE2}"/>
              </a:ext>
            </a:extLst>
          </p:cNvPr>
          <p:cNvSpPr txBox="1"/>
          <p:nvPr/>
        </p:nvSpPr>
        <p:spPr>
          <a:xfrm>
            <a:off x="1043608" y="1281134"/>
            <a:ext cx="1440160" cy="523220"/>
          </a:xfrm>
          <a:prstGeom prst="rect">
            <a:avLst/>
          </a:prstGeom>
          <a:noFill/>
        </p:spPr>
        <p:txBody>
          <a:bodyPr wrap="square" rtlCol="0">
            <a:spAutoFit/>
          </a:bodyPr>
          <a:lstStyle/>
          <a:p>
            <a:r>
              <a:rPr lang="en-GB" sz="1400" b="1" i="1" dirty="0">
                <a:solidFill>
                  <a:schemeClr val="bg1"/>
                </a:solidFill>
                <a:latin typeface="Arial" pitchFamily="34" charset="0"/>
                <a:cs typeface="Arial" pitchFamily="34" charset="0"/>
              </a:rPr>
              <a:t>hydroxylation</a:t>
            </a:r>
          </a:p>
          <a:p>
            <a:r>
              <a:rPr lang="en-GB" sz="1400" b="1" dirty="0">
                <a:solidFill>
                  <a:schemeClr val="bg1"/>
                </a:solidFill>
                <a:latin typeface="Arial" pitchFamily="34" charset="0"/>
                <a:cs typeface="Arial" pitchFamily="34" charset="0"/>
              </a:rPr>
              <a:t>H4Biopterin</a:t>
            </a:r>
          </a:p>
        </p:txBody>
      </p:sp>
      <p:sp>
        <p:nvSpPr>
          <p:cNvPr id="7" name="TextBox 6">
            <a:extLst>
              <a:ext uri="{FF2B5EF4-FFF2-40B4-BE49-F238E27FC236}">
                <a16:creationId xmlns:a16="http://schemas.microsoft.com/office/drawing/2014/main" id="{DEF4C90F-DFFA-4C8A-86EB-6B72E1A5DB4A}"/>
              </a:ext>
            </a:extLst>
          </p:cNvPr>
          <p:cNvSpPr txBox="1"/>
          <p:nvPr/>
        </p:nvSpPr>
        <p:spPr>
          <a:xfrm>
            <a:off x="683568" y="2793302"/>
            <a:ext cx="1656184" cy="523220"/>
          </a:xfrm>
          <a:prstGeom prst="rect">
            <a:avLst/>
          </a:prstGeom>
          <a:noFill/>
        </p:spPr>
        <p:txBody>
          <a:bodyPr wrap="square" rtlCol="0">
            <a:spAutoFit/>
          </a:bodyPr>
          <a:lstStyle/>
          <a:p>
            <a:r>
              <a:rPr lang="en-GB" sz="1400" b="1" i="1" dirty="0">
                <a:solidFill>
                  <a:schemeClr val="bg1"/>
                </a:solidFill>
                <a:latin typeface="Arial" pitchFamily="34" charset="0"/>
                <a:cs typeface="Arial" pitchFamily="34" charset="0"/>
              </a:rPr>
              <a:t>decarboxylation</a:t>
            </a:r>
          </a:p>
          <a:p>
            <a:r>
              <a:rPr lang="en-GB" sz="1400" b="1" dirty="0">
                <a:solidFill>
                  <a:schemeClr val="bg1"/>
                </a:solidFill>
                <a:latin typeface="Arial" pitchFamily="34" charset="0"/>
                <a:cs typeface="Arial" pitchFamily="34" charset="0"/>
              </a:rPr>
              <a:t>P-5-P</a:t>
            </a:r>
          </a:p>
        </p:txBody>
      </p:sp>
      <p:sp>
        <p:nvSpPr>
          <p:cNvPr id="8" name="TextBox 7">
            <a:extLst>
              <a:ext uri="{FF2B5EF4-FFF2-40B4-BE49-F238E27FC236}">
                <a16:creationId xmlns:a16="http://schemas.microsoft.com/office/drawing/2014/main" id="{676F4B84-284F-49E3-9E73-6B44DDE32F05}"/>
              </a:ext>
            </a:extLst>
          </p:cNvPr>
          <p:cNvSpPr txBox="1"/>
          <p:nvPr/>
        </p:nvSpPr>
        <p:spPr>
          <a:xfrm>
            <a:off x="899592" y="3975447"/>
            <a:ext cx="3168352" cy="646331"/>
          </a:xfrm>
          <a:prstGeom prst="rect">
            <a:avLst/>
          </a:prstGeom>
          <a:noFill/>
        </p:spPr>
        <p:txBody>
          <a:bodyPr wrap="square" rtlCol="0">
            <a:spAutoFit/>
          </a:bodyPr>
          <a:lstStyle/>
          <a:p>
            <a:pPr algn="ctr"/>
            <a:r>
              <a:rPr lang="en-GB" sz="3600" b="1" dirty="0">
                <a:solidFill>
                  <a:schemeClr val="bg1"/>
                </a:solidFill>
                <a:latin typeface="Arial" pitchFamily="34" charset="0"/>
                <a:cs typeface="Arial" pitchFamily="34" charset="0"/>
              </a:rPr>
              <a:t>Serotonin</a:t>
            </a:r>
          </a:p>
        </p:txBody>
      </p:sp>
      <p:sp>
        <p:nvSpPr>
          <p:cNvPr id="9" name="Down Arrow 20">
            <a:extLst>
              <a:ext uri="{FF2B5EF4-FFF2-40B4-BE49-F238E27FC236}">
                <a16:creationId xmlns:a16="http://schemas.microsoft.com/office/drawing/2014/main" id="{7443CEA6-91B9-4BC0-92F6-5F0215D38DEF}"/>
              </a:ext>
            </a:extLst>
          </p:cNvPr>
          <p:cNvSpPr/>
          <p:nvPr/>
        </p:nvSpPr>
        <p:spPr>
          <a:xfrm rot="16200000">
            <a:off x="4650105" y="3037439"/>
            <a:ext cx="576064" cy="2630882"/>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58774E65-2E39-4D77-91D6-F02B0790AF19}"/>
              </a:ext>
            </a:extLst>
          </p:cNvPr>
          <p:cNvSpPr txBox="1"/>
          <p:nvPr/>
        </p:nvSpPr>
        <p:spPr>
          <a:xfrm>
            <a:off x="6217924" y="3931718"/>
            <a:ext cx="4104456" cy="830997"/>
          </a:xfrm>
          <a:prstGeom prst="rect">
            <a:avLst/>
          </a:prstGeom>
          <a:noFill/>
        </p:spPr>
        <p:txBody>
          <a:bodyPr wrap="square" rtlCol="0">
            <a:spAutoFit/>
          </a:bodyPr>
          <a:lstStyle/>
          <a:p>
            <a:pPr algn="ctr"/>
            <a:r>
              <a:rPr lang="en-GB" sz="3600" b="1" dirty="0">
                <a:solidFill>
                  <a:srgbClr val="FFFF00"/>
                </a:solidFill>
                <a:latin typeface="Arial" pitchFamily="34" charset="0"/>
                <a:cs typeface="Arial" pitchFamily="34" charset="0"/>
              </a:rPr>
              <a:t>Serotonochrome</a:t>
            </a:r>
            <a:r>
              <a:rPr lang="en-GB" sz="4800" b="1" dirty="0">
                <a:solidFill>
                  <a:srgbClr val="FFFF00"/>
                </a:solidFill>
                <a:latin typeface="Arial" pitchFamily="34" charset="0"/>
                <a:cs typeface="Arial" pitchFamily="34" charset="0"/>
              </a:rPr>
              <a:t>*</a:t>
            </a:r>
          </a:p>
        </p:txBody>
      </p:sp>
      <p:sp>
        <p:nvSpPr>
          <p:cNvPr id="11" name="Down Arrow 23">
            <a:extLst>
              <a:ext uri="{FF2B5EF4-FFF2-40B4-BE49-F238E27FC236}">
                <a16:creationId xmlns:a16="http://schemas.microsoft.com/office/drawing/2014/main" id="{E78547B9-D0DB-4ED2-8E27-29B75FA6C149}"/>
              </a:ext>
            </a:extLst>
          </p:cNvPr>
          <p:cNvSpPr/>
          <p:nvPr/>
        </p:nvSpPr>
        <p:spPr>
          <a:xfrm rot="16200000">
            <a:off x="5042860" y="-485869"/>
            <a:ext cx="576064" cy="266990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2BF9ABBF-53B7-4A3E-AFC0-99CD27C6A6C3}"/>
              </a:ext>
            </a:extLst>
          </p:cNvPr>
          <p:cNvSpPr txBox="1"/>
          <p:nvPr/>
        </p:nvSpPr>
        <p:spPr>
          <a:xfrm>
            <a:off x="6385789" y="369778"/>
            <a:ext cx="3168352" cy="830997"/>
          </a:xfrm>
          <a:prstGeom prst="rect">
            <a:avLst/>
          </a:prstGeom>
          <a:noFill/>
        </p:spPr>
        <p:txBody>
          <a:bodyPr wrap="square" rtlCol="0">
            <a:spAutoFit/>
          </a:bodyPr>
          <a:lstStyle/>
          <a:p>
            <a:pPr algn="ctr"/>
            <a:r>
              <a:rPr lang="en-GB" sz="3600" b="1" dirty="0">
                <a:solidFill>
                  <a:srgbClr val="FFFF00"/>
                </a:solidFill>
                <a:latin typeface="Arial" pitchFamily="34" charset="0"/>
                <a:cs typeface="Arial" pitchFamily="34" charset="0"/>
              </a:rPr>
              <a:t>Tryptamine</a:t>
            </a:r>
            <a:r>
              <a:rPr lang="en-GB" sz="4800" b="1" dirty="0">
                <a:solidFill>
                  <a:srgbClr val="FFFF00"/>
                </a:solidFill>
                <a:latin typeface="Arial" pitchFamily="34" charset="0"/>
                <a:cs typeface="Arial" pitchFamily="34" charset="0"/>
              </a:rPr>
              <a:t>*</a:t>
            </a:r>
          </a:p>
        </p:txBody>
      </p:sp>
      <p:sp>
        <p:nvSpPr>
          <p:cNvPr id="13" name="TextBox 12">
            <a:extLst>
              <a:ext uri="{FF2B5EF4-FFF2-40B4-BE49-F238E27FC236}">
                <a16:creationId xmlns:a16="http://schemas.microsoft.com/office/drawing/2014/main" id="{34F0A45A-ED10-433A-ACD2-99980AC85536}"/>
              </a:ext>
            </a:extLst>
          </p:cNvPr>
          <p:cNvSpPr txBox="1"/>
          <p:nvPr/>
        </p:nvSpPr>
        <p:spPr>
          <a:xfrm>
            <a:off x="5290192" y="1667104"/>
            <a:ext cx="5220072" cy="646331"/>
          </a:xfrm>
          <a:prstGeom prst="rect">
            <a:avLst/>
          </a:prstGeom>
          <a:noFill/>
        </p:spPr>
        <p:txBody>
          <a:bodyPr wrap="square" rtlCol="0">
            <a:spAutoFit/>
          </a:bodyPr>
          <a:lstStyle/>
          <a:p>
            <a:pPr algn="ctr"/>
            <a:r>
              <a:rPr lang="en-GB" sz="3600" b="1" dirty="0">
                <a:solidFill>
                  <a:srgbClr val="FFFF00"/>
                </a:solidFill>
                <a:latin typeface="Arial" pitchFamily="34" charset="0"/>
                <a:cs typeface="Arial" pitchFamily="34" charset="0"/>
              </a:rPr>
              <a:t>N. Methyltryptamine</a:t>
            </a:r>
          </a:p>
        </p:txBody>
      </p:sp>
      <p:sp>
        <p:nvSpPr>
          <p:cNvPr id="14" name="TextBox 13">
            <a:extLst>
              <a:ext uri="{FF2B5EF4-FFF2-40B4-BE49-F238E27FC236}">
                <a16:creationId xmlns:a16="http://schemas.microsoft.com/office/drawing/2014/main" id="{C36A5156-08F9-4AFC-A5DD-C832A27D8F00}"/>
              </a:ext>
            </a:extLst>
          </p:cNvPr>
          <p:cNvSpPr txBox="1"/>
          <p:nvPr/>
        </p:nvSpPr>
        <p:spPr>
          <a:xfrm>
            <a:off x="4902366" y="2747224"/>
            <a:ext cx="6136698" cy="830997"/>
          </a:xfrm>
          <a:prstGeom prst="rect">
            <a:avLst/>
          </a:prstGeom>
          <a:noFill/>
        </p:spPr>
        <p:txBody>
          <a:bodyPr wrap="square" rtlCol="0">
            <a:spAutoFit/>
          </a:bodyPr>
          <a:lstStyle/>
          <a:p>
            <a:pPr algn="ctr"/>
            <a:r>
              <a:rPr lang="en-GB" sz="3600" b="1" dirty="0">
                <a:solidFill>
                  <a:srgbClr val="FFFF00"/>
                </a:solidFill>
                <a:latin typeface="Arial" pitchFamily="34" charset="0"/>
                <a:cs typeface="Arial" pitchFamily="34" charset="0"/>
              </a:rPr>
              <a:t>Dimethyltryptamine (DMT)</a:t>
            </a:r>
            <a:r>
              <a:rPr lang="en-GB" sz="4800" b="1" dirty="0">
                <a:solidFill>
                  <a:srgbClr val="FFFF00"/>
                </a:solidFill>
                <a:latin typeface="Arial" pitchFamily="34" charset="0"/>
                <a:cs typeface="Arial" pitchFamily="34" charset="0"/>
              </a:rPr>
              <a:t>*</a:t>
            </a:r>
          </a:p>
        </p:txBody>
      </p:sp>
      <p:sp>
        <p:nvSpPr>
          <p:cNvPr id="15" name="Down Arrow 27">
            <a:extLst>
              <a:ext uri="{FF2B5EF4-FFF2-40B4-BE49-F238E27FC236}">
                <a16:creationId xmlns:a16="http://schemas.microsoft.com/office/drawing/2014/main" id="{BA166DBE-9A50-4857-80DC-AF31697570CD}"/>
              </a:ext>
            </a:extLst>
          </p:cNvPr>
          <p:cNvSpPr/>
          <p:nvPr/>
        </p:nvSpPr>
        <p:spPr>
          <a:xfrm>
            <a:off x="7648334" y="1089299"/>
            <a:ext cx="576064" cy="64807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Down Arrow 28">
            <a:extLst>
              <a:ext uri="{FF2B5EF4-FFF2-40B4-BE49-F238E27FC236}">
                <a16:creationId xmlns:a16="http://schemas.microsoft.com/office/drawing/2014/main" id="{04B2F41B-F251-4178-B1AD-9820FBFDF421}"/>
              </a:ext>
            </a:extLst>
          </p:cNvPr>
          <p:cNvSpPr/>
          <p:nvPr/>
        </p:nvSpPr>
        <p:spPr>
          <a:xfrm>
            <a:off x="7667584" y="2241427"/>
            <a:ext cx="576064" cy="64807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05A9A1CB-FF18-48B4-A4A3-2359D77761D8}"/>
              </a:ext>
            </a:extLst>
          </p:cNvPr>
          <p:cNvSpPr txBox="1"/>
          <p:nvPr/>
        </p:nvSpPr>
        <p:spPr>
          <a:xfrm>
            <a:off x="8197474" y="1021545"/>
            <a:ext cx="2181880" cy="523220"/>
          </a:xfrm>
          <a:prstGeom prst="rect">
            <a:avLst/>
          </a:prstGeom>
          <a:noFill/>
        </p:spPr>
        <p:txBody>
          <a:bodyPr wrap="square" rtlCol="0">
            <a:spAutoFit/>
          </a:bodyPr>
          <a:lstStyle/>
          <a:p>
            <a:r>
              <a:rPr lang="en-GB" sz="1400" b="1" i="1" dirty="0">
                <a:solidFill>
                  <a:srgbClr val="FFFF00"/>
                </a:solidFill>
                <a:latin typeface="Arial" pitchFamily="34" charset="0"/>
                <a:cs typeface="Arial" pitchFamily="34" charset="0"/>
              </a:rPr>
              <a:t>methylation</a:t>
            </a:r>
          </a:p>
          <a:p>
            <a:r>
              <a:rPr lang="en-GB" sz="1400" b="1" dirty="0">
                <a:solidFill>
                  <a:srgbClr val="FFFF00"/>
                </a:solidFill>
                <a:latin typeface="Arial" pitchFamily="34" charset="0"/>
                <a:cs typeface="Arial" pitchFamily="34" charset="0"/>
              </a:rPr>
              <a:t>SAM, B12, 5MTHF, Zn</a:t>
            </a:r>
          </a:p>
        </p:txBody>
      </p:sp>
      <p:sp>
        <p:nvSpPr>
          <p:cNvPr id="19" name="TextBox 18">
            <a:extLst>
              <a:ext uri="{FF2B5EF4-FFF2-40B4-BE49-F238E27FC236}">
                <a16:creationId xmlns:a16="http://schemas.microsoft.com/office/drawing/2014/main" id="{EBF81BC0-2E3D-490F-BB41-EE5D4CBD5AD2}"/>
              </a:ext>
            </a:extLst>
          </p:cNvPr>
          <p:cNvSpPr txBox="1"/>
          <p:nvPr/>
        </p:nvSpPr>
        <p:spPr>
          <a:xfrm>
            <a:off x="4335966" y="973357"/>
            <a:ext cx="1656184" cy="307777"/>
          </a:xfrm>
          <a:prstGeom prst="rect">
            <a:avLst/>
          </a:prstGeom>
          <a:noFill/>
        </p:spPr>
        <p:txBody>
          <a:bodyPr wrap="square" rtlCol="0">
            <a:spAutoFit/>
          </a:bodyPr>
          <a:lstStyle/>
          <a:p>
            <a:r>
              <a:rPr lang="en-GB" sz="1400" b="1" i="1" dirty="0">
                <a:solidFill>
                  <a:srgbClr val="FFFF00"/>
                </a:solidFill>
                <a:latin typeface="Arial" pitchFamily="34" charset="0"/>
                <a:cs typeface="Arial" pitchFamily="34" charset="0"/>
              </a:rPr>
              <a:t>decarboxylation</a:t>
            </a:r>
          </a:p>
        </p:txBody>
      </p:sp>
      <p:sp>
        <p:nvSpPr>
          <p:cNvPr id="20" name="TextBox 19">
            <a:extLst>
              <a:ext uri="{FF2B5EF4-FFF2-40B4-BE49-F238E27FC236}">
                <a16:creationId xmlns:a16="http://schemas.microsoft.com/office/drawing/2014/main" id="{1B6218F8-2F02-4053-973A-48B0E6D4D3B1}"/>
              </a:ext>
            </a:extLst>
          </p:cNvPr>
          <p:cNvSpPr txBox="1"/>
          <p:nvPr/>
        </p:nvSpPr>
        <p:spPr>
          <a:xfrm>
            <a:off x="4283968" y="3891559"/>
            <a:ext cx="1080120" cy="307777"/>
          </a:xfrm>
          <a:prstGeom prst="rect">
            <a:avLst/>
          </a:prstGeom>
          <a:noFill/>
        </p:spPr>
        <p:txBody>
          <a:bodyPr wrap="square" rtlCol="0">
            <a:spAutoFit/>
          </a:bodyPr>
          <a:lstStyle/>
          <a:p>
            <a:r>
              <a:rPr lang="en-GB" sz="1400" b="1" i="1" dirty="0">
                <a:solidFill>
                  <a:srgbClr val="FFFF00"/>
                </a:solidFill>
                <a:latin typeface="Arial" pitchFamily="34" charset="0"/>
                <a:cs typeface="Arial" pitchFamily="34" charset="0"/>
              </a:rPr>
              <a:t>oxidation</a:t>
            </a:r>
          </a:p>
        </p:txBody>
      </p:sp>
      <p:sp>
        <p:nvSpPr>
          <p:cNvPr id="21" name="Down Arrow 33">
            <a:extLst>
              <a:ext uri="{FF2B5EF4-FFF2-40B4-BE49-F238E27FC236}">
                <a16:creationId xmlns:a16="http://schemas.microsoft.com/office/drawing/2014/main" id="{7DAFD105-1F21-49E2-BB06-BAAB7E0770BB}"/>
              </a:ext>
            </a:extLst>
          </p:cNvPr>
          <p:cNvSpPr/>
          <p:nvPr/>
        </p:nvSpPr>
        <p:spPr>
          <a:xfrm>
            <a:off x="2238869" y="4536936"/>
            <a:ext cx="576064" cy="717539"/>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a16="http://schemas.microsoft.com/office/drawing/2014/main" id="{D5BD45D5-C978-4112-BB6A-60AB05F924AD}"/>
              </a:ext>
            </a:extLst>
          </p:cNvPr>
          <p:cNvSpPr txBox="1"/>
          <p:nvPr/>
        </p:nvSpPr>
        <p:spPr>
          <a:xfrm>
            <a:off x="683568" y="5043084"/>
            <a:ext cx="4320480" cy="646331"/>
          </a:xfrm>
          <a:prstGeom prst="rect">
            <a:avLst/>
          </a:prstGeom>
          <a:noFill/>
        </p:spPr>
        <p:txBody>
          <a:bodyPr wrap="square" rtlCol="0">
            <a:spAutoFit/>
          </a:bodyPr>
          <a:lstStyle/>
          <a:p>
            <a:pPr algn="ctr"/>
            <a:r>
              <a:rPr lang="en-GB" sz="3600" b="1" dirty="0">
                <a:solidFill>
                  <a:schemeClr val="bg1"/>
                </a:solidFill>
                <a:latin typeface="Arial" pitchFamily="34" charset="0"/>
                <a:cs typeface="Arial" pitchFamily="34" charset="0"/>
              </a:rPr>
              <a:t>N. Acetylserotonin</a:t>
            </a:r>
          </a:p>
        </p:txBody>
      </p:sp>
      <p:sp>
        <p:nvSpPr>
          <p:cNvPr id="23" name="TextBox 22">
            <a:extLst>
              <a:ext uri="{FF2B5EF4-FFF2-40B4-BE49-F238E27FC236}">
                <a16:creationId xmlns:a16="http://schemas.microsoft.com/office/drawing/2014/main" id="{0F5F868B-3D9E-46D6-83FC-7C52EC41369F}"/>
              </a:ext>
            </a:extLst>
          </p:cNvPr>
          <p:cNvSpPr txBox="1"/>
          <p:nvPr/>
        </p:nvSpPr>
        <p:spPr>
          <a:xfrm>
            <a:off x="539552" y="6138180"/>
            <a:ext cx="4320480" cy="646331"/>
          </a:xfrm>
          <a:prstGeom prst="rect">
            <a:avLst/>
          </a:prstGeom>
          <a:noFill/>
        </p:spPr>
        <p:txBody>
          <a:bodyPr wrap="square" rtlCol="0">
            <a:spAutoFit/>
          </a:bodyPr>
          <a:lstStyle/>
          <a:p>
            <a:pPr algn="ctr"/>
            <a:r>
              <a:rPr lang="en-GB" sz="3600" b="1" dirty="0">
                <a:solidFill>
                  <a:schemeClr val="bg1"/>
                </a:solidFill>
                <a:latin typeface="Arial" pitchFamily="34" charset="0"/>
                <a:cs typeface="Arial" pitchFamily="34" charset="0"/>
              </a:rPr>
              <a:t>Melatonin</a:t>
            </a:r>
          </a:p>
        </p:txBody>
      </p:sp>
      <p:sp>
        <p:nvSpPr>
          <p:cNvPr id="24" name="Down Arrow 36">
            <a:extLst>
              <a:ext uri="{FF2B5EF4-FFF2-40B4-BE49-F238E27FC236}">
                <a16:creationId xmlns:a16="http://schemas.microsoft.com/office/drawing/2014/main" id="{C5FC9D68-C6DA-41D4-A8CE-6CA7BD0B5235}"/>
              </a:ext>
            </a:extLst>
          </p:cNvPr>
          <p:cNvSpPr/>
          <p:nvPr/>
        </p:nvSpPr>
        <p:spPr>
          <a:xfrm>
            <a:off x="2301252" y="5672265"/>
            <a:ext cx="576064" cy="64807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a:extLst>
              <a:ext uri="{FF2B5EF4-FFF2-40B4-BE49-F238E27FC236}">
                <a16:creationId xmlns:a16="http://schemas.microsoft.com/office/drawing/2014/main" id="{AE22AD11-AA63-463C-BD91-1AF68F657D40}"/>
              </a:ext>
            </a:extLst>
          </p:cNvPr>
          <p:cNvSpPr txBox="1"/>
          <p:nvPr/>
        </p:nvSpPr>
        <p:spPr>
          <a:xfrm>
            <a:off x="1240569" y="4500730"/>
            <a:ext cx="1152128" cy="523220"/>
          </a:xfrm>
          <a:prstGeom prst="rect">
            <a:avLst/>
          </a:prstGeom>
          <a:noFill/>
        </p:spPr>
        <p:txBody>
          <a:bodyPr wrap="square" rtlCol="0">
            <a:spAutoFit/>
          </a:bodyPr>
          <a:lstStyle/>
          <a:p>
            <a:r>
              <a:rPr lang="en-GB" sz="1400" b="1" i="1" dirty="0">
                <a:solidFill>
                  <a:schemeClr val="bg1"/>
                </a:solidFill>
                <a:latin typeface="Arial" pitchFamily="34" charset="0"/>
                <a:cs typeface="Arial" pitchFamily="34" charset="0"/>
              </a:rPr>
              <a:t>acetylation</a:t>
            </a:r>
          </a:p>
          <a:p>
            <a:r>
              <a:rPr lang="en-GB" sz="1400" b="1" dirty="0">
                <a:solidFill>
                  <a:schemeClr val="bg1"/>
                </a:solidFill>
                <a:latin typeface="Arial" pitchFamily="34" charset="0"/>
                <a:cs typeface="Arial" pitchFamily="34" charset="0"/>
              </a:rPr>
              <a:t>AcetylCoA</a:t>
            </a:r>
          </a:p>
        </p:txBody>
      </p:sp>
      <p:sp>
        <p:nvSpPr>
          <p:cNvPr id="26" name="TextBox 25">
            <a:extLst>
              <a:ext uri="{FF2B5EF4-FFF2-40B4-BE49-F238E27FC236}">
                <a16:creationId xmlns:a16="http://schemas.microsoft.com/office/drawing/2014/main" id="{B3B10179-DCB2-4CDE-B2F3-F9F3FE035162}"/>
              </a:ext>
            </a:extLst>
          </p:cNvPr>
          <p:cNvSpPr txBox="1"/>
          <p:nvPr/>
        </p:nvSpPr>
        <p:spPr>
          <a:xfrm>
            <a:off x="1115616" y="5672265"/>
            <a:ext cx="1440160" cy="738664"/>
          </a:xfrm>
          <a:prstGeom prst="rect">
            <a:avLst/>
          </a:prstGeom>
          <a:noFill/>
        </p:spPr>
        <p:txBody>
          <a:bodyPr wrap="square" rtlCol="0">
            <a:spAutoFit/>
          </a:bodyPr>
          <a:lstStyle/>
          <a:p>
            <a:r>
              <a:rPr lang="en-GB" sz="1400" b="1" i="1" dirty="0">
                <a:solidFill>
                  <a:schemeClr val="bg1"/>
                </a:solidFill>
                <a:latin typeface="Arial" pitchFamily="34" charset="0"/>
                <a:cs typeface="Arial" pitchFamily="34" charset="0"/>
              </a:rPr>
              <a:t>methylation</a:t>
            </a:r>
          </a:p>
          <a:p>
            <a:r>
              <a:rPr lang="en-GB" sz="1400" b="1" dirty="0">
                <a:solidFill>
                  <a:schemeClr val="bg1"/>
                </a:solidFill>
                <a:latin typeface="Arial" pitchFamily="34" charset="0"/>
                <a:cs typeface="Arial" pitchFamily="34" charset="0"/>
              </a:rPr>
              <a:t>SAM, B12, 5MTHF, Zn</a:t>
            </a:r>
          </a:p>
        </p:txBody>
      </p:sp>
      <p:sp>
        <p:nvSpPr>
          <p:cNvPr id="39" name="Arc 38">
            <a:extLst>
              <a:ext uri="{FF2B5EF4-FFF2-40B4-BE49-F238E27FC236}">
                <a16:creationId xmlns:a16="http://schemas.microsoft.com/office/drawing/2014/main" id="{ADA1A1B2-DE61-4EBE-95A3-03B6EFE7BA77}"/>
              </a:ext>
            </a:extLst>
          </p:cNvPr>
          <p:cNvSpPr/>
          <p:nvPr/>
        </p:nvSpPr>
        <p:spPr>
          <a:xfrm rot="1171564">
            <a:off x="1810444" y="3016738"/>
            <a:ext cx="557814" cy="540491"/>
          </a:xfrm>
          <a:prstGeom prst="arc">
            <a:avLst>
              <a:gd name="adj1" fmla="val 20859771"/>
              <a:gd name="adj2" fmla="val 4552318"/>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0" name="TextBox 39">
            <a:extLst>
              <a:ext uri="{FF2B5EF4-FFF2-40B4-BE49-F238E27FC236}">
                <a16:creationId xmlns:a16="http://schemas.microsoft.com/office/drawing/2014/main" id="{1AC8C546-F91C-4A2C-8161-EFC09260C505}"/>
              </a:ext>
            </a:extLst>
          </p:cNvPr>
          <p:cNvSpPr txBox="1"/>
          <p:nvPr/>
        </p:nvSpPr>
        <p:spPr>
          <a:xfrm>
            <a:off x="1490563" y="3385086"/>
            <a:ext cx="648072"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CO</a:t>
            </a:r>
            <a:r>
              <a:rPr lang="en-GB" sz="1400" b="1" dirty="0">
                <a:solidFill>
                  <a:schemeClr val="bg1"/>
                </a:solidFill>
                <a:latin typeface="Arial" panose="020B0604020202020204" pitchFamily="34" charset="0"/>
                <a:cs typeface="Arial" panose="020B0604020202020204" pitchFamily="34" charset="0"/>
              </a:rPr>
              <a:t>2</a:t>
            </a:r>
          </a:p>
        </p:txBody>
      </p:sp>
      <p:sp>
        <p:nvSpPr>
          <p:cNvPr id="41" name="TextBox 40">
            <a:extLst>
              <a:ext uri="{FF2B5EF4-FFF2-40B4-BE49-F238E27FC236}">
                <a16:creationId xmlns:a16="http://schemas.microsoft.com/office/drawing/2014/main" id="{8903F7B3-0B6D-400D-9351-01472BCF5554}"/>
              </a:ext>
            </a:extLst>
          </p:cNvPr>
          <p:cNvSpPr txBox="1"/>
          <p:nvPr/>
        </p:nvSpPr>
        <p:spPr>
          <a:xfrm>
            <a:off x="8243648" y="2198453"/>
            <a:ext cx="2181880" cy="523220"/>
          </a:xfrm>
          <a:prstGeom prst="rect">
            <a:avLst/>
          </a:prstGeom>
          <a:noFill/>
        </p:spPr>
        <p:txBody>
          <a:bodyPr wrap="square" rtlCol="0">
            <a:spAutoFit/>
          </a:bodyPr>
          <a:lstStyle/>
          <a:p>
            <a:r>
              <a:rPr lang="en-GB" sz="1400" b="1" i="1" dirty="0">
                <a:solidFill>
                  <a:srgbClr val="FFFF00"/>
                </a:solidFill>
                <a:latin typeface="Arial" pitchFamily="34" charset="0"/>
                <a:cs typeface="Arial" pitchFamily="34" charset="0"/>
              </a:rPr>
              <a:t>methylation</a:t>
            </a:r>
          </a:p>
          <a:p>
            <a:r>
              <a:rPr lang="en-GB" sz="1400" b="1" dirty="0">
                <a:solidFill>
                  <a:srgbClr val="FFFF00"/>
                </a:solidFill>
                <a:latin typeface="Arial" pitchFamily="34" charset="0"/>
                <a:cs typeface="Arial" pitchFamily="34" charset="0"/>
              </a:rPr>
              <a:t>SAM, B12, 5MTHF, Zn</a:t>
            </a:r>
          </a:p>
        </p:txBody>
      </p:sp>
      <p:pic>
        <p:nvPicPr>
          <p:cNvPr id="18" name="Picture 17">
            <a:extLst>
              <a:ext uri="{FF2B5EF4-FFF2-40B4-BE49-F238E27FC236}">
                <a16:creationId xmlns:a16="http://schemas.microsoft.com/office/drawing/2014/main" id="{5A970973-A780-4721-8CA3-F21F3F694694}"/>
              </a:ext>
            </a:extLst>
          </p:cNvPr>
          <p:cNvPicPr>
            <a:picLocks noChangeAspect="1"/>
          </p:cNvPicPr>
          <p:nvPr/>
        </p:nvPicPr>
        <p:blipFill>
          <a:blip r:embed="rId2"/>
          <a:stretch>
            <a:fillRect/>
          </a:stretch>
        </p:blipFill>
        <p:spPr>
          <a:xfrm>
            <a:off x="9462387" y="499610"/>
            <a:ext cx="637420" cy="577541"/>
          </a:xfrm>
          <a:prstGeom prst="rect">
            <a:avLst/>
          </a:prstGeom>
        </p:spPr>
      </p:pic>
      <p:pic>
        <p:nvPicPr>
          <p:cNvPr id="27" name="Picture 26">
            <a:extLst>
              <a:ext uri="{FF2B5EF4-FFF2-40B4-BE49-F238E27FC236}">
                <a16:creationId xmlns:a16="http://schemas.microsoft.com/office/drawing/2014/main" id="{22B154CC-A2DF-437E-BE72-B9C165316E92}"/>
              </a:ext>
            </a:extLst>
          </p:cNvPr>
          <p:cNvPicPr>
            <a:picLocks noChangeAspect="1"/>
          </p:cNvPicPr>
          <p:nvPr/>
        </p:nvPicPr>
        <p:blipFill>
          <a:blip r:embed="rId3"/>
          <a:stretch>
            <a:fillRect/>
          </a:stretch>
        </p:blipFill>
        <p:spPr>
          <a:xfrm>
            <a:off x="10161918" y="1623636"/>
            <a:ext cx="696691" cy="709836"/>
          </a:xfrm>
          <a:prstGeom prst="rect">
            <a:avLst/>
          </a:prstGeom>
        </p:spPr>
      </p:pic>
      <p:pic>
        <p:nvPicPr>
          <p:cNvPr id="28" name="Picture 27">
            <a:extLst>
              <a:ext uri="{FF2B5EF4-FFF2-40B4-BE49-F238E27FC236}">
                <a16:creationId xmlns:a16="http://schemas.microsoft.com/office/drawing/2014/main" id="{548FAFCE-25CB-4284-AA84-079A7E4EE175}"/>
              </a:ext>
            </a:extLst>
          </p:cNvPr>
          <p:cNvPicPr>
            <a:picLocks noChangeAspect="1"/>
          </p:cNvPicPr>
          <p:nvPr/>
        </p:nvPicPr>
        <p:blipFill>
          <a:blip r:embed="rId4"/>
          <a:stretch>
            <a:fillRect/>
          </a:stretch>
        </p:blipFill>
        <p:spPr>
          <a:xfrm rot="16200000" flipH="1">
            <a:off x="10853051" y="3203850"/>
            <a:ext cx="646331" cy="871676"/>
          </a:xfrm>
          <a:prstGeom prst="rect">
            <a:avLst/>
          </a:prstGeom>
        </p:spPr>
      </p:pic>
      <p:pic>
        <p:nvPicPr>
          <p:cNvPr id="32" name="Picture 31">
            <a:extLst>
              <a:ext uri="{FF2B5EF4-FFF2-40B4-BE49-F238E27FC236}">
                <a16:creationId xmlns:a16="http://schemas.microsoft.com/office/drawing/2014/main" id="{75B0DBA7-56C4-459A-B62F-A558E144DF4A}"/>
              </a:ext>
            </a:extLst>
          </p:cNvPr>
          <p:cNvPicPr>
            <a:picLocks noChangeAspect="1"/>
          </p:cNvPicPr>
          <p:nvPr/>
        </p:nvPicPr>
        <p:blipFill>
          <a:blip r:embed="rId5"/>
          <a:stretch>
            <a:fillRect/>
          </a:stretch>
        </p:blipFill>
        <p:spPr>
          <a:xfrm>
            <a:off x="2929804" y="1038687"/>
            <a:ext cx="994124" cy="576065"/>
          </a:xfrm>
          <a:prstGeom prst="rect">
            <a:avLst/>
          </a:prstGeom>
        </p:spPr>
      </p:pic>
      <p:pic>
        <p:nvPicPr>
          <p:cNvPr id="33" name="Picture 32">
            <a:extLst>
              <a:ext uri="{FF2B5EF4-FFF2-40B4-BE49-F238E27FC236}">
                <a16:creationId xmlns:a16="http://schemas.microsoft.com/office/drawing/2014/main" id="{A8834CA5-0207-447D-9FF6-6A3E0EA94DC1}"/>
              </a:ext>
            </a:extLst>
          </p:cNvPr>
          <p:cNvPicPr>
            <a:picLocks noChangeAspect="1"/>
          </p:cNvPicPr>
          <p:nvPr/>
        </p:nvPicPr>
        <p:blipFill>
          <a:blip r:embed="rId6"/>
          <a:stretch>
            <a:fillRect/>
          </a:stretch>
        </p:blipFill>
        <p:spPr>
          <a:xfrm>
            <a:off x="3161159" y="2042198"/>
            <a:ext cx="899812" cy="624481"/>
          </a:xfrm>
          <a:prstGeom prst="rect">
            <a:avLst/>
          </a:prstGeom>
        </p:spPr>
      </p:pic>
      <p:pic>
        <p:nvPicPr>
          <p:cNvPr id="34" name="Picture 33">
            <a:extLst>
              <a:ext uri="{FF2B5EF4-FFF2-40B4-BE49-F238E27FC236}">
                <a16:creationId xmlns:a16="http://schemas.microsoft.com/office/drawing/2014/main" id="{0012C3AB-3B2C-457B-AAC3-03BC41D45D22}"/>
              </a:ext>
            </a:extLst>
          </p:cNvPr>
          <p:cNvPicPr>
            <a:picLocks noChangeAspect="1"/>
          </p:cNvPicPr>
          <p:nvPr/>
        </p:nvPicPr>
        <p:blipFill rotWithShape="1">
          <a:blip r:embed="rId7"/>
          <a:srcRect l="14804" t="15607" r="12754" b="4454"/>
          <a:stretch/>
        </p:blipFill>
        <p:spPr>
          <a:xfrm>
            <a:off x="3019013" y="3504889"/>
            <a:ext cx="576064" cy="578146"/>
          </a:xfrm>
          <a:prstGeom prst="rect">
            <a:avLst/>
          </a:prstGeom>
        </p:spPr>
      </p:pic>
    </p:spTree>
    <p:extLst>
      <p:ext uri="{BB962C8B-B14F-4D97-AF65-F5344CB8AC3E}">
        <p14:creationId xmlns:p14="http://schemas.microsoft.com/office/powerpoint/2010/main" val="221735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753C36-EB19-422C-879F-829C676C361F}"/>
              </a:ext>
            </a:extLst>
          </p:cNvPr>
          <p:cNvSpPr txBox="1"/>
          <p:nvPr/>
        </p:nvSpPr>
        <p:spPr>
          <a:xfrm>
            <a:off x="556592" y="1411356"/>
            <a:ext cx="6513445" cy="3970318"/>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What is abnormal is if the anxiety or depression remain if the causal incident has passed or worse if we feel anxious or depressed and there has been </a:t>
            </a:r>
            <a:r>
              <a:rPr lang="en-GB" sz="3600" b="1" dirty="0">
                <a:solidFill>
                  <a:srgbClr val="FFFF00"/>
                </a:solidFill>
                <a:latin typeface="Arial" panose="020B0604020202020204" pitchFamily="34" charset="0"/>
                <a:cs typeface="Arial" panose="020B0604020202020204" pitchFamily="34" charset="0"/>
              </a:rPr>
              <a:t>no cause. </a:t>
            </a:r>
            <a:endParaRPr lang="en-GB" sz="3600" b="1"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A905F75-034E-4683-9F80-3E8C124E01ED}"/>
              </a:ext>
            </a:extLst>
          </p:cNvPr>
          <p:cNvPicPr>
            <a:picLocks noChangeAspect="1"/>
          </p:cNvPicPr>
          <p:nvPr/>
        </p:nvPicPr>
        <p:blipFill rotWithShape="1">
          <a:blip r:embed="rId2"/>
          <a:srcRect l="16377" t="6619" r="17971" b="5845"/>
          <a:stretch/>
        </p:blipFill>
        <p:spPr>
          <a:xfrm>
            <a:off x="7070037" y="1411356"/>
            <a:ext cx="4393096" cy="4393099"/>
          </a:xfrm>
          <a:prstGeom prst="rect">
            <a:avLst/>
          </a:prstGeom>
        </p:spPr>
      </p:pic>
    </p:spTree>
    <p:extLst>
      <p:ext uri="{BB962C8B-B14F-4D97-AF65-F5344CB8AC3E}">
        <p14:creationId xmlns:p14="http://schemas.microsoft.com/office/powerpoint/2010/main" val="380689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4802" y="405806"/>
            <a:ext cx="7796720" cy="5632311"/>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Tryptamine</a:t>
            </a:r>
            <a:r>
              <a:rPr lang="en-GB" sz="3600" b="1" dirty="0">
                <a:solidFill>
                  <a:schemeClr val="bg1"/>
                </a:solidFill>
                <a:latin typeface="Arial" pitchFamily="34" charset="0"/>
                <a:cs typeface="Arial" pitchFamily="34" charset="0"/>
              </a:rPr>
              <a:t> is a decarboxylation product of </a:t>
            </a:r>
            <a:r>
              <a:rPr lang="en-GB" sz="3600" b="1" cap="all" dirty="0">
                <a:solidFill>
                  <a:schemeClr val="bg1"/>
                </a:solidFill>
                <a:latin typeface="Arial" pitchFamily="34" charset="0"/>
                <a:cs typeface="Arial" pitchFamily="34" charset="0"/>
              </a:rPr>
              <a:t>L</a:t>
            </a:r>
            <a:r>
              <a:rPr lang="en-GB" sz="3600" b="1" dirty="0">
                <a:solidFill>
                  <a:schemeClr val="bg1"/>
                </a:solidFill>
                <a:latin typeface="Arial" pitchFamily="34" charset="0"/>
                <a:cs typeface="Arial" pitchFamily="34" charset="0"/>
              </a:rPr>
              <a:t>-tryptophan that occurs in plants   and certain foods (for example,     cheese, mushrooms, cashew nuts). </a:t>
            </a:r>
            <a:r>
              <a:rPr lang="en-GB" sz="3600" b="1" dirty="0" err="1">
                <a:solidFill>
                  <a:schemeClr val="bg1"/>
                </a:solidFill>
                <a:latin typeface="Arial" pitchFamily="34" charset="0"/>
                <a:cs typeface="Arial" pitchFamily="34" charset="0"/>
              </a:rPr>
              <a:t>It</a:t>
            </a:r>
            <a:r>
              <a:rPr lang="en-GB" sz="3600" b="1" dirty="0" err="1">
                <a:solidFill>
                  <a:srgbClr val="002060"/>
                </a:solidFill>
                <a:latin typeface="Arial" pitchFamily="34" charset="0"/>
                <a:cs typeface="Arial" pitchFamily="34" charset="0"/>
              </a:rPr>
              <a:t>.</a:t>
            </a:r>
            <a:r>
              <a:rPr lang="en-GB" sz="3600" b="1" dirty="0" err="1">
                <a:solidFill>
                  <a:schemeClr val="bg1"/>
                </a:solidFill>
                <a:latin typeface="Arial" pitchFamily="34" charset="0"/>
                <a:cs typeface="Arial" pitchFamily="34" charset="0"/>
              </a:rPr>
              <a:t>raises</a:t>
            </a:r>
            <a:r>
              <a:rPr lang="en-GB" sz="3600" b="1" dirty="0">
                <a:solidFill>
                  <a:schemeClr val="bg1"/>
                </a:solidFill>
                <a:latin typeface="Arial" pitchFamily="34" charset="0"/>
                <a:cs typeface="Arial" pitchFamily="34" charset="0"/>
              </a:rPr>
              <a:t> the blood pressure  through vasoconstrictor action,    </a:t>
            </a:r>
            <a:r>
              <a:rPr lang="en-GB" sz="3600" b="1" dirty="0" err="1">
                <a:solidFill>
                  <a:schemeClr val="bg1"/>
                </a:solidFill>
                <a:latin typeface="Arial" pitchFamily="34" charset="0"/>
                <a:cs typeface="Arial" pitchFamily="34" charset="0"/>
              </a:rPr>
              <a:t>by</a:t>
            </a:r>
            <a:r>
              <a:rPr lang="en-GB" sz="3600" b="1" dirty="0" err="1">
                <a:solidFill>
                  <a:srgbClr val="002060"/>
                </a:solidFill>
                <a:latin typeface="Arial" pitchFamily="34" charset="0"/>
                <a:cs typeface="Arial" pitchFamily="34" charset="0"/>
              </a:rPr>
              <a:t>.</a:t>
            </a:r>
            <a:r>
              <a:rPr lang="en-GB" sz="3600" b="1" dirty="0" err="1">
                <a:solidFill>
                  <a:schemeClr val="bg1"/>
                </a:solidFill>
                <a:latin typeface="Arial" pitchFamily="34" charset="0"/>
                <a:cs typeface="Arial" pitchFamily="34" charset="0"/>
              </a:rPr>
              <a:t>the</a:t>
            </a:r>
            <a:r>
              <a:rPr lang="en-GB" sz="3600" b="1" dirty="0">
                <a:solidFill>
                  <a:schemeClr val="bg1"/>
                </a:solidFill>
                <a:latin typeface="Arial" pitchFamily="34" charset="0"/>
                <a:cs typeface="Arial" pitchFamily="34" charset="0"/>
              </a:rPr>
              <a:t> </a:t>
            </a:r>
            <a:r>
              <a:rPr lang="en-GB" sz="3600" b="1" dirty="0" err="1">
                <a:solidFill>
                  <a:schemeClr val="bg1"/>
                </a:solidFill>
                <a:latin typeface="Arial" pitchFamily="34" charset="0"/>
                <a:cs typeface="Arial" pitchFamily="34" charset="0"/>
              </a:rPr>
              <a:t>release</a:t>
            </a:r>
            <a:r>
              <a:rPr lang="en-GB" sz="3600" b="1" dirty="0" err="1">
                <a:solidFill>
                  <a:srgbClr val="002060"/>
                </a:solidFill>
                <a:latin typeface="Arial" pitchFamily="34" charset="0"/>
                <a:cs typeface="Arial" pitchFamily="34" charset="0"/>
              </a:rPr>
              <a:t>.</a:t>
            </a:r>
            <a:r>
              <a:rPr lang="en-GB" sz="3600" b="1" dirty="0" err="1">
                <a:solidFill>
                  <a:schemeClr val="bg1"/>
                </a:solidFill>
                <a:latin typeface="Arial" pitchFamily="34" charset="0"/>
                <a:cs typeface="Arial" pitchFamily="34" charset="0"/>
              </a:rPr>
              <a:t>of</a:t>
            </a:r>
            <a:r>
              <a:rPr lang="en-GB" sz="3600" b="1" dirty="0">
                <a:solidFill>
                  <a:schemeClr val="bg1"/>
                </a:solidFill>
                <a:latin typeface="Arial" pitchFamily="34" charset="0"/>
                <a:cs typeface="Arial" pitchFamily="34" charset="0"/>
              </a:rPr>
              <a:t> noradrenalin at          postganglionic  sympathetic nerve endings.*</a:t>
            </a:r>
          </a:p>
        </p:txBody>
      </p:sp>
      <p:sp>
        <p:nvSpPr>
          <p:cNvPr id="3" name="TextBox 2"/>
          <p:cNvSpPr txBox="1"/>
          <p:nvPr/>
        </p:nvSpPr>
        <p:spPr>
          <a:xfrm>
            <a:off x="582650" y="5895850"/>
            <a:ext cx="7848872" cy="738664"/>
          </a:xfrm>
          <a:prstGeom prst="rect">
            <a:avLst/>
          </a:prstGeom>
          <a:noFill/>
        </p:spPr>
        <p:txBody>
          <a:bodyPr wrap="square" rtlCol="0">
            <a:spAutoFit/>
          </a:bodyPr>
          <a:lstStyle/>
          <a:p>
            <a:r>
              <a:rPr lang="en-GB" sz="1400" b="1" dirty="0">
                <a:solidFill>
                  <a:schemeClr val="bg1"/>
                </a:solidFill>
                <a:latin typeface="Arial" pitchFamily="34" charset="0"/>
                <a:cs typeface="Arial" pitchFamily="34" charset="0"/>
              </a:rPr>
              <a:t>*Khan MZ, Nawaz W (October 2016). "The emerging roles of human trace amines and human trace amine-associated receptors (hTAARs) in central nervous system". </a:t>
            </a:r>
            <a:r>
              <a:rPr lang="en-GB" sz="1400" b="1" i="1" dirty="0">
                <a:solidFill>
                  <a:schemeClr val="bg1"/>
                </a:solidFill>
                <a:latin typeface="Arial" pitchFamily="34" charset="0"/>
                <a:cs typeface="Arial" pitchFamily="34" charset="0"/>
              </a:rPr>
              <a:t>Biomed. Pharmacother</a:t>
            </a:r>
            <a:r>
              <a:rPr lang="en-GB" sz="1400" b="1" dirty="0">
                <a:solidFill>
                  <a:schemeClr val="bg1"/>
                </a:solidFill>
                <a:latin typeface="Arial" pitchFamily="34" charset="0"/>
                <a:cs typeface="Arial" pitchFamily="34" charset="0"/>
              </a:rPr>
              <a:t>. 83: 439–449. </a:t>
            </a:r>
          </a:p>
        </p:txBody>
      </p:sp>
      <p:pic>
        <p:nvPicPr>
          <p:cNvPr id="4" name="Picture 3">
            <a:extLst>
              <a:ext uri="{FF2B5EF4-FFF2-40B4-BE49-F238E27FC236}">
                <a16:creationId xmlns:a16="http://schemas.microsoft.com/office/drawing/2014/main" id="{1C373CBD-61BD-4649-811B-58AF44F1C14C}"/>
              </a:ext>
            </a:extLst>
          </p:cNvPr>
          <p:cNvPicPr>
            <a:picLocks noChangeAspect="1" noChangeArrowheads="1"/>
          </p:cNvPicPr>
          <p:nvPr/>
        </p:nvPicPr>
        <p:blipFill>
          <a:blip r:embed="rId2" cstate="print"/>
          <a:srcRect/>
          <a:stretch>
            <a:fillRect/>
          </a:stretch>
        </p:blipFill>
        <p:spPr bwMode="auto">
          <a:xfrm>
            <a:off x="8483674" y="2465249"/>
            <a:ext cx="3125676" cy="1927501"/>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B73113-3359-45EA-9CAE-38220E4005B4}"/>
              </a:ext>
            </a:extLst>
          </p:cNvPr>
          <p:cNvSpPr txBox="1"/>
          <p:nvPr/>
        </p:nvSpPr>
        <p:spPr>
          <a:xfrm>
            <a:off x="569843" y="536713"/>
            <a:ext cx="11039061" cy="4832092"/>
          </a:xfrm>
          <a:prstGeom prst="rect">
            <a:avLst/>
          </a:prstGeom>
          <a:noFill/>
        </p:spPr>
        <p:txBody>
          <a:bodyPr wrap="square" rtlCol="0">
            <a:spAutoFit/>
          </a:bodyPr>
          <a:lstStyle/>
          <a:p>
            <a:r>
              <a:rPr lang="en-GB" sz="2800" b="1" dirty="0">
                <a:solidFill>
                  <a:srgbClr val="FFFF00"/>
                </a:solidFill>
                <a:latin typeface="Arial" pitchFamily="34" charset="0"/>
                <a:cs typeface="Arial" pitchFamily="34" charset="0"/>
              </a:rPr>
              <a:t>Tryptamine</a:t>
            </a:r>
            <a:r>
              <a:rPr lang="en-GB" sz="2800" b="1" dirty="0">
                <a:solidFill>
                  <a:schemeClr val="bg1"/>
                </a:solidFill>
                <a:latin typeface="Arial" pitchFamily="34" charset="0"/>
                <a:cs typeface="Arial" pitchFamily="34" charset="0"/>
              </a:rPr>
              <a:t> binds to human trace amine-associated receptor 1 (TAAR1) as an agonist</a:t>
            </a:r>
          </a:p>
          <a:p>
            <a:r>
              <a:rPr lang="en-GB" sz="2800" b="1" dirty="0">
                <a:solidFill>
                  <a:schemeClr val="bg1"/>
                </a:solidFill>
                <a:latin typeface="Arial" pitchFamily="34" charset="0"/>
                <a:cs typeface="Arial" pitchFamily="34" charset="0"/>
              </a:rPr>
              <a:t>regulating neurotransmission in </a:t>
            </a:r>
            <a:r>
              <a:rPr lang="en-GB" sz="2800" b="1" u="sng" dirty="0">
                <a:solidFill>
                  <a:schemeClr val="bg1"/>
                </a:solidFill>
                <a:latin typeface="Arial" pitchFamily="34" charset="0"/>
                <a:cs typeface="Arial" pitchFamily="34" charset="0"/>
              </a:rPr>
              <a:t>dopamine, noradrenalin, and serotonin </a:t>
            </a:r>
            <a:r>
              <a:rPr lang="en-GB" sz="2800" b="1" dirty="0">
                <a:solidFill>
                  <a:schemeClr val="bg1"/>
                </a:solidFill>
                <a:latin typeface="Arial" pitchFamily="34" charset="0"/>
                <a:cs typeface="Arial" pitchFamily="34" charset="0"/>
              </a:rPr>
              <a:t>neurons in the CNS. It  also affects immune system and neuroimmune system function through different mechanisms.</a:t>
            </a:r>
          </a:p>
          <a:p>
            <a:r>
              <a:rPr lang="en-GB" sz="2800" b="1" dirty="0">
                <a:solidFill>
                  <a:schemeClr val="bg1"/>
                </a:solidFill>
                <a:latin typeface="Arial" pitchFamily="34" charset="0"/>
                <a:cs typeface="Arial" pitchFamily="34" charset="0"/>
              </a:rPr>
              <a:t>It is primarily expressed in several peripheral organs and cells (e.g. the stomach, small intestine, duodenum, and white blood cells), astrocytes, and in the intracellular milieu within the presynaptic plasma membrane (i.e., axon terminal) of monoamine neurons in the central nervous system (CNS).*</a:t>
            </a:r>
          </a:p>
        </p:txBody>
      </p:sp>
      <p:sp>
        <p:nvSpPr>
          <p:cNvPr id="3" name="TextBox 2">
            <a:extLst>
              <a:ext uri="{FF2B5EF4-FFF2-40B4-BE49-F238E27FC236}">
                <a16:creationId xmlns:a16="http://schemas.microsoft.com/office/drawing/2014/main" id="{56202AB8-6D36-4C7B-AD65-6AB03AEE72B9}"/>
              </a:ext>
            </a:extLst>
          </p:cNvPr>
          <p:cNvSpPr txBox="1"/>
          <p:nvPr/>
        </p:nvSpPr>
        <p:spPr>
          <a:xfrm>
            <a:off x="722243" y="5811078"/>
            <a:ext cx="10237305" cy="523220"/>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*Maguire JJ, Davenport AP (20 February 2018). </a:t>
            </a:r>
            <a:r>
              <a:rPr lang="en-GB" sz="1400" b="1"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"Trace amine receptor: TA</a:t>
            </a:r>
            <a:r>
              <a:rPr lang="en-GB" sz="1400" b="1" baseline="-25000"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1</a:t>
            </a:r>
            <a:r>
              <a:rPr lang="en-GB" sz="1400" b="1"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 receptor"</a:t>
            </a:r>
            <a:r>
              <a:rPr lang="en-GB" sz="1400" b="1" dirty="0">
                <a:solidFill>
                  <a:schemeClr val="bg1"/>
                </a:solidFill>
                <a:latin typeface="Arial" panose="020B0604020202020204" pitchFamily="34" charset="0"/>
                <a:cs typeface="Arial" panose="020B0604020202020204" pitchFamily="34" charset="0"/>
              </a:rPr>
              <a:t>. </a:t>
            </a:r>
            <a:r>
              <a:rPr lang="en-GB" sz="1400" b="1" i="1" dirty="0">
                <a:solidFill>
                  <a:schemeClr val="bg1"/>
                </a:solidFill>
                <a:latin typeface="Arial" panose="020B0604020202020204" pitchFamily="34" charset="0"/>
                <a:cs typeface="Arial" panose="020B0604020202020204" pitchFamily="34" charset="0"/>
              </a:rPr>
              <a:t>IUPHAR/BPS Guide to PHARMACOLOGY</a:t>
            </a:r>
            <a:r>
              <a:rPr lang="en-GB" sz="1400" b="1" dirty="0">
                <a:solidFill>
                  <a:schemeClr val="bg1"/>
                </a:solidFill>
                <a:latin typeface="Arial" panose="020B0604020202020204" pitchFamily="34" charset="0"/>
                <a:cs typeface="Arial" panose="020B0604020202020204" pitchFamily="34" charset="0"/>
              </a:rPr>
              <a:t>. International Union of Basic and Clinical Pharmacology. Retrieved 16 July2018. </a:t>
            </a:r>
          </a:p>
        </p:txBody>
      </p:sp>
    </p:spTree>
    <p:extLst>
      <p:ext uri="{BB962C8B-B14F-4D97-AF65-F5344CB8AC3E}">
        <p14:creationId xmlns:p14="http://schemas.microsoft.com/office/powerpoint/2010/main" val="186827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6221" y="870617"/>
            <a:ext cx="5976664" cy="3970318"/>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Other hallucinogenic compounds from Tryptophan -</a:t>
            </a:r>
          </a:p>
          <a:p>
            <a:r>
              <a:rPr lang="en-GB" sz="3600" b="1" dirty="0">
                <a:solidFill>
                  <a:srgbClr val="FFFF00"/>
                </a:solidFill>
                <a:latin typeface="Arial" pitchFamily="34" charset="0"/>
                <a:cs typeface="Arial" pitchFamily="34" charset="0"/>
              </a:rPr>
              <a:t>Dimethyltryptamine (DMT). </a:t>
            </a:r>
          </a:p>
          <a:p>
            <a:endParaRPr lang="en-GB" sz="3600" b="1" dirty="0">
              <a:solidFill>
                <a:schemeClr val="bg1"/>
              </a:solidFill>
              <a:latin typeface="Arial" pitchFamily="34" charset="0"/>
              <a:cs typeface="Arial" pitchFamily="34" charset="0"/>
            </a:endParaRPr>
          </a:p>
          <a:p>
            <a:r>
              <a:rPr lang="en-GB" sz="3600" b="1" dirty="0">
                <a:solidFill>
                  <a:schemeClr val="bg1"/>
                </a:solidFill>
                <a:latin typeface="Arial" pitchFamily="34" charset="0"/>
                <a:cs typeface="Arial" pitchFamily="34" charset="0"/>
              </a:rPr>
              <a:t>Rich in Ayahuasca brew</a:t>
            </a:r>
          </a:p>
        </p:txBody>
      </p:sp>
      <p:sp>
        <p:nvSpPr>
          <p:cNvPr id="4" name="TextBox 3"/>
          <p:cNvSpPr txBox="1"/>
          <p:nvPr/>
        </p:nvSpPr>
        <p:spPr>
          <a:xfrm>
            <a:off x="491927" y="5786491"/>
            <a:ext cx="5904656" cy="646331"/>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*"Erowid DMT (Dimethyltryptamine) Vault“. Erowid.org. Retrieved 2012-09-20.</a:t>
            </a:r>
          </a:p>
        </p:txBody>
      </p:sp>
      <p:pic>
        <p:nvPicPr>
          <p:cNvPr id="88066" name="Picture 2"/>
          <p:cNvPicPr>
            <a:picLocks noChangeAspect="1" noChangeArrowheads="1"/>
          </p:cNvPicPr>
          <p:nvPr/>
        </p:nvPicPr>
        <p:blipFill>
          <a:blip r:embed="rId2" cstate="print"/>
          <a:srcRect l="19517" r="24394"/>
          <a:stretch>
            <a:fillRect/>
          </a:stretch>
        </p:blipFill>
        <p:spPr bwMode="auto">
          <a:xfrm>
            <a:off x="6328559" y="1005432"/>
            <a:ext cx="5307220" cy="5310956"/>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3087" y="852573"/>
            <a:ext cx="5256584" cy="3970318"/>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DMT</a:t>
            </a:r>
            <a:r>
              <a:rPr lang="en-GB" sz="3600" b="1" dirty="0">
                <a:solidFill>
                  <a:schemeClr val="bg1"/>
                </a:solidFill>
                <a:latin typeface="Arial" pitchFamily="34" charset="0"/>
                <a:cs typeface="Arial" pitchFamily="34" charset="0"/>
              </a:rPr>
              <a:t> can produce vivid "projections" of mystical experiences involving euphoria and dynamic hallucinationsof geometric forms.*</a:t>
            </a:r>
          </a:p>
        </p:txBody>
      </p:sp>
      <p:sp>
        <p:nvSpPr>
          <p:cNvPr id="4" name="TextBox 3"/>
          <p:cNvSpPr txBox="1"/>
          <p:nvPr/>
        </p:nvSpPr>
        <p:spPr>
          <a:xfrm>
            <a:off x="564505" y="5452368"/>
            <a:ext cx="5904656" cy="646331"/>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*"Erowid DMT (Dimethyltryptamine) Vault“. Erowid.org. Retrieved 2012-09-20.</a:t>
            </a:r>
          </a:p>
        </p:txBody>
      </p:sp>
      <p:pic>
        <p:nvPicPr>
          <p:cNvPr id="5" name="Picture 3">
            <a:extLst>
              <a:ext uri="{FF2B5EF4-FFF2-40B4-BE49-F238E27FC236}">
                <a16:creationId xmlns:a16="http://schemas.microsoft.com/office/drawing/2014/main" id="{C8B1DD97-70D1-4743-8732-E1F7A058CC1D}"/>
              </a:ext>
            </a:extLst>
          </p:cNvPr>
          <p:cNvPicPr>
            <a:picLocks noChangeAspect="1" noChangeArrowheads="1"/>
          </p:cNvPicPr>
          <p:nvPr/>
        </p:nvPicPr>
        <p:blipFill>
          <a:blip r:embed="rId2" cstate="print"/>
          <a:srcRect l="6338" r="11408"/>
          <a:stretch>
            <a:fillRect/>
          </a:stretch>
        </p:blipFill>
        <p:spPr bwMode="auto">
          <a:xfrm rot="5400000">
            <a:off x="6713573" y="1458200"/>
            <a:ext cx="5589638" cy="3884359"/>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C0BB14-8C21-4DD1-9929-D2B520FFC157}"/>
              </a:ext>
            </a:extLst>
          </p:cNvPr>
          <p:cNvSpPr txBox="1"/>
          <p:nvPr/>
        </p:nvSpPr>
        <p:spPr>
          <a:xfrm>
            <a:off x="2140226" y="2882349"/>
            <a:ext cx="8275983" cy="646331"/>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Metabolic derivatives of Tyrosine</a:t>
            </a:r>
          </a:p>
        </p:txBody>
      </p:sp>
      <p:pic>
        <p:nvPicPr>
          <p:cNvPr id="4" name="Picture 3">
            <a:extLst>
              <a:ext uri="{FF2B5EF4-FFF2-40B4-BE49-F238E27FC236}">
                <a16:creationId xmlns:a16="http://schemas.microsoft.com/office/drawing/2014/main" id="{E895E0C6-9698-4D1D-A4BB-E074C7B22527}"/>
              </a:ext>
            </a:extLst>
          </p:cNvPr>
          <p:cNvPicPr>
            <a:picLocks noChangeAspect="1"/>
          </p:cNvPicPr>
          <p:nvPr/>
        </p:nvPicPr>
        <p:blipFill>
          <a:blip r:embed="rId2"/>
          <a:stretch>
            <a:fillRect/>
          </a:stretch>
        </p:blipFill>
        <p:spPr>
          <a:xfrm>
            <a:off x="3086799" y="4097622"/>
            <a:ext cx="5303591" cy="1948760"/>
          </a:xfrm>
          <a:prstGeom prst="rect">
            <a:avLst/>
          </a:prstGeom>
        </p:spPr>
      </p:pic>
    </p:spTree>
    <p:extLst>
      <p:ext uri="{BB962C8B-B14F-4D97-AF65-F5344CB8AC3E}">
        <p14:creationId xmlns:p14="http://schemas.microsoft.com/office/powerpoint/2010/main" val="349356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5BD1D7-72CB-4E95-9CC3-4F6ACE6F4BC2}"/>
              </a:ext>
            </a:extLst>
          </p:cNvPr>
          <p:cNvSpPr txBox="1"/>
          <p:nvPr/>
        </p:nvSpPr>
        <p:spPr>
          <a:xfrm>
            <a:off x="795333" y="567087"/>
            <a:ext cx="2318925" cy="646331"/>
          </a:xfrm>
          <a:prstGeom prst="rect">
            <a:avLst/>
          </a:prstGeom>
          <a:noFill/>
        </p:spPr>
        <p:txBody>
          <a:bodyPr wrap="square" rtlCol="0">
            <a:spAutoFit/>
          </a:bodyPr>
          <a:lstStyle/>
          <a:p>
            <a:pPr algn="ctr"/>
            <a:r>
              <a:rPr lang="en-GB" sz="3600" b="1" dirty="0">
                <a:solidFill>
                  <a:schemeClr val="bg1"/>
                </a:solidFill>
                <a:latin typeface="Arial" panose="020B0604020202020204" pitchFamily="34" charset="0"/>
                <a:cs typeface="Arial" panose="020B0604020202020204" pitchFamily="34" charset="0"/>
              </a:rPr>
              <a:t>Tyrosine</a:t>
            </a:r>
          </a:p>
        </p:txBody>
      </p:sp>
      <p:sp>
        <p:nvSpPr>
          <p:cNvPr id="3" name="TextBox 2">
            <a:extLst>
              <a:ext uri="{FF2B5EF4-FFF2-40B4-BE49-F238E27FC236}">
                <a16:creationId xmlns:a16="http://schemas.microsoft.com/office/drawing/2014/main" id="{4A6C7E44-5548-420F-9F17-B5283234223C}"/>
              </a:ext>
            </a:extLst>
          </p:cNvPr>
          <p:cNvSpPr txBox="1"/>
          <p:nvPr/>
        </p:nvSpPr>
        <p:spPr>
          <a:xfrm>
            <a:off x="967610" y="1864145"/>
            <a:ext cx="2000874" cy="646331"/>
          </a:xfrm>
          <a:prstGeom prst="rect">
            <a:avLst/>
          </a:prstGeom>
          <a:noFill/>
        </p:spPr>
        <p:txBody>
          <a:bodyPr wrap="square" rtlCol="0">
            <a:spAutoFit/>
          </a:bodyPr>
          <a:lstStyle/>
          <a:p>
            <a:pPr algn="ctr"/>
            <a:r>
              <a:rPr lang="en-GB" sz="3600" b="1" dirty="0">
                <a:solidFill>
                  <a:schemeClr val="bg1"/>
                </a:solidFill>
                <a:latin typeface="Arial" panose="020B0604020202020204" pitchFamily="34" charset="0"/>
                <a:cs typeface="Arial" panose="020B0604020202020204" pitchFamily="34" charset="0"/>
              </a:rPr>
              <a:t>L.DOPA</a:t>
            </a:r>
          </a:p>
        </p:txBody>
      </p:sp>
      <p:sp>
        <p:nvSpPr>
          <p:cNvPr id="4" name="TextBox 3">
            <a:extLst>
              <a:ext uri="{FF2B5EF4-FFF2-40B4-BE49-F238E27FC236}">
                <a16:creationId xmlns:a16="http://schemas.microsoft.com/office/drawing/2014/main" id="{63B73CB0-5151-4030-9DF8-705E7424EBA0}"/>
              </a:ext>
            </a:extLst>
          </p:cNvPr>
          <p:cNvSpPr txBox="1"/>
          <p:nvPr/>
        </p:nvSpPr>
        <p:spPr>
          <a:xfrm>
            <a:off x="119268" y="3044966"/>
            <a:ext cx="3676650" cy="646331"/>
          </a:xfrm>
          <a:prstGeom prst="rect">
            <a:avLst/>
          </a:prstGeom>
          <a:noFill/>
        </p:spPr>
        <p:txBody>
          <a:bodyPr wrap="square" rtlCol="0">
            <a:spAutoFit/>
          </a:bodyPr>
          <a:lstStyle/>
          <a:p>
            <a:pPr algn="ctr"/>
            <a:r>
              <a:rPr lang="en-GB" sz="3600" b="1" dirty="0">
                <a:solidFill>
                  <a:schemeClr val="bg1"/>
                </a:solidFill>
                <a:latin typeface="Arial" panose="020B0604020202020204" pitchFamily="34" charset="0"/>
                <a:cs typeface="Arial" panose="020B0604020202020204" pitchFamily="34" charset="0"/>
              </a:rPr>
              <a:t>Dopamine</a:t>
            </a:r>
          </a:p>
        </p:txBody>
      </p:sp>
      <p:sp>
        <p:nvSpPr>
          <p:cNvPr id="5" name="TextBox 4">
            <a:extLst>
              <a:ext uri="{FF2B5EF4-FFF2-40B4-BE49-F238E27FC236}">
                <a16:creationId xmlns:a16="http://schemas.microsoft.com/office/drawing/2014/main" id="{8877871D-3363-48B3-ABEF-BC3AA0861A98}"/>
              </a:ext>
            </a:extLst>
          </p:cNvPr>
          <p:cNvSpPr txBox="1"/>
          <p:nvPr/>
        </p:nvSpPr>
        <p:spPr>
          <a:xfrm>
            <a:off x="-16488" y="4202332"/>
            <a:ext cx="4006456" cy="646331"/>
          </a:xfrm>
          <a:prstGeom prst="rect">
            <a:avLst/>
          </a:prstGeom>
          <a:noFill/>
        </p:spPr>
        <p:txBody>
          <a:bodyPr wrap="square" rtlCol="0">
            <a:spAutoFit/>
          </a:bodyPr>
          <a:lstStyle/>
          <a:p>
            <a:pPr algn="ctr"/>
            <a:r>
              <a:rPr lang="en-GB" sz="3600" b="1" dirty="0">
                <a:solidFill>
                  <a:schemeClr val="bg1"/>
                </a:solidFill>
                <a:latin typeface="Arial" panose="020B0604020202020204" pitchFamily="34" charset="0"/>
                <a:cs typeface="Arial" panose="020B0604020202020204" pitchFamily="34" charset="0"/>
              </a:rPr>
              <a:t>Noradrenalin</a:t>
            </a:r>
          </a:p>
        </p:txBody>
      </p:sp>
      <p:sp>
        <p:nvSpPr>
          <p:cNvPr id="6" name="TextBox 5">
            <a:extLst>
              <a:ext uri="{FF2B5EF4-FFF2-40B4-BE49-F238E27FC236}">
                <a16:creationId xmlns:a16="http://schemas.microsoft.com/office/drawing/2014/main" id="{28D3843C-6883-405B-A733-BE7C7A84115A}"/>
              </a:ext>
            </a:extLst>
          </p:cNvPr>
          <p:cNvSpPr txBox="1"/>
          <p:nvPr/>
        </p:nvSpPr>
        <p:spPr>
          <a:xfrm>
            <a:off x="-32394" y="5451049"/>
            <a:ext cx="4006456" cy="646331"/>
          </a:xfrm>
          <a:prstGeom prst="rect">
            <a:avLst/>
          </a:prstGeom>
          <a:noFill/>
        </p:spPr>
        <p:txBody>
          <a:bodyPr wrap="square" rtlCol="0">
            <a:spAutoFit/>
          </a:bodyPr>
          <a:lstStyle/>
          <a:p>
            <a:pPr algn="ctr"/>
            <a:r>
              <a:rPr lang="en-GB" sz="3600" b="1" dirty="0">
                <a:solidFill>
                  <a:schemeClr val="bg1"/>
                </a:solidFill>
                <a:latin typeface="Arial" panose="020B0604020202020204" pitchFamily="34" charset="0"/>
                <a:cs typeface="Arial" panose="020B0604020202020204" pitchFamily="34" charset="0"/>
              </a:rPr>
              <a:t>Adrenalin</a:t>
            </a:r>
          </a:p>
        </p:txBody>
      </p:sp>
      <p:sp>
        <p:nvSpPr>
          <p:cNvPr id="9" name="Down Arrow 33">
            <a:extLst>
              <a:ext uri="{FF2B5EF4-FFF2-40B4-BE49-F238E27FC236}">
                <a16:creationId xmlns:a16="http://schemas.microsoft.com/office/drawing/2014/main" id="{E937DC90-17E5-4813-A33F-E70DC180AD1C}"/>
              </a:ext>
            </a:extLst>
          </p:cNvPr>
          <p:cNvSpPr/>
          <p:nvPr/>
        </p:nvSpPr>
        <p:spPr>
          <a:xfrm>
            <a:off x="1666763" y="1077309"/>
            <a:ext cx="576064" cy="818183"/>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Down Arrow 33">
            <a:extLst>
              <a:ext uri="{FF2B5EF4-FFF2-40B4-BE49-F238E27FC236}">
                <a16:creationId xmlns:a16="http://schemas.microsoft.com/office/drawing/2014/main" id="{0155C8F2-7BB2-44C3-B90C-8DBC02789134}"/>
              </a:ext>
            </a:extLst>
          </p:cNvPr>
          <p:cNvSpPr/>
          <p:nvPr/>
        </p:nvSpPr>
        <p:spPr>
          <a:xfrm>
            <a:off x="1685456" y="2402387"/>
            <a:ext cx="576064" cy="806736"/>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Down Arrow 33">
            <a:extLst>
              <a:ext uri="{FF2B5EF4-FFF2-40B4-BE49-F238E27FC236}">
                <a16:creationId xmlns:a16="http://schemas.microsoft.com/office/drawing/2014/main" id="{B1BAF9A7-745E-4940-AE23-DE37D093D563}"/>
              </a:ext>
            </a:extLst>
          </p:cNvPr>
          <p:cNvSpPr/>
          <p:nvPr/>
        </p:nvSpPr>
        <p:spPr>
          <a:xfrm>
            <a:off x="1673283" y="3598680"/>
            <a:ext cx="576064" cy="717539"/>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Down Arrow 33">
            <a:extLst>
              <a:ext uri="{FF2B5EF4-FFF2-40B4-BE49-F238E27FC236}">
                <a16:creationId xmlns:a16="http://schemas.microsoft.com/office/drawing/2014/main" id="{91B88865-4852-46A3-9E0B-390A0F593565}"/>
              </a:ext>
            </a:extLst>
          </p:cNvPr>
          <p:cNvSpPr/>
          <p:nvPr/>
        </p:nvSpPr>
        <p:spPr>
          <a:xfrm>
            <a:off x="1666763" y="4823114"/>
            <a:ext cx="576064" cy="809058"/>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BB0CE1A9-3769-412D-8D6D-B0BD00CE05D7}"/>
              </a:ext>
            </a:extLst>
          </p:cNvPr>
          <p:cNvSpPr txBox="1"/>
          <p:nvPr/>
        </p:nvSpPr>
        <p:spPr>
          <a:xfrm>
            <a:off x="514635" y="1079242"/>
            <a:ext cx="1440160" cy="523220"/>
          </a:xfrm>
          <a:prstGeom prst="rect">
            <a:avLst/>
          </a:prstGeom>
          <a:noFill/>
        </p:spPr>
        <p:txBody>
          <a:bodyPr wrap="square" rtlCol="0">
            <a:spAutoFit/>
          </a:bodyPr>
          <a:lstStyle/>
          <a:p>
            <a:r>
              <a:rPr lang="en-GB" sz="1400" b="1" i="1" dirty="0">
                <a:solidFill>
                  <a:schemeClr val="bg1"/>
                </a:solidFill>
                <a:latin typeface="Arial" pitchFamily="34" charset="0"/>
                <a:cs typeface="Arial" pitchFamily="34" charset="0"/>
              </a:rPr>
              <a:t>hydroxylation</a:t>
            </a:r>
          </a:p>
          <a:p>
            <a:r>
              <a:rPr lang="en-GB" sz="1400" b="1" dirty="0">
                <a:solidFill>
                  <a:schemeClr val="bg1"/>
                </a:solidFill>
                <a:latin typeface="Arial" pitchFamily="34" charset="0"/>
                <a:cs typeface="Arial" pitchFamily="34" charset="0"/>
              </a:rPr>
              <a:t>H4Biopterin</a:t>
            </a:r>
          </a:p>
        </p:txBody>
      </p:sp>
      <p:sp>
        <p:nvSpPr>
          <p:cNvPr id="14" name="TextBox 13">
            <a:extLst>
              <a:ext uri="{FF2B5EF4-FFF2-40B4-BE49-F238E27FC236}">
                <a16:creationId xmlns:a16="http://schemas.microsoft.com/office/drawing/2014/main" id="{8BB9D827-F88E-4F63-9352-BAA8C4AB1C07}"/>
              </a:ext>
            </a:extLst>
          </p:cNvPr>
          <p:cNvSpPr txBox="1"/>
          <p:nvPr/>
        </p:nvSpPr>
        <p:spPr>
          <a:xfrm>
            <a:off x="336402" y="2348403"/>
            <a:ext cx="1656184" cy="523220"/>
          </a:xfrm>
          <a:prstGeom prst="rect">
            <a:avLst/>
          </a:prstGeom>
          <a:noFill/>
        </p:spPr>
        <p:txBody>
          <a:bodyPr wrap="square" rtlCol="0">
            <a:spAutoFit/>
          </a:bodyPr>
          <a:lstStyle/>
          <a:p>
            <a:r>
              <a:rPr lang="en-GB" sz="1400" b="1" i="1" dirty="0">
                <a:solidFill>
                  <a:schemeClr val="bg1"/>
                </a:solidFill>
                <a:latin typeface="Arial" pitchFamily="34" charset="0"/>
                <a:cs typeface="Arial" pitchFamily="34" charset="0"/>
              </a:rPr>
              <a:t>decarboxylation</a:t>
            </a:r>
          </a:p>
          <a:p>
            <a:r>
              <a:rPr lang="en-GB" sz="1400" b="1" dirty="0">
                <a:solidFill>
                  <a:schemeClr val="bg1"/>
                </a:solidFill>
                <a:latin typeface="Arial" pitchFamily="34" charset="0"/>
                <a:cs typeface="Arial" pitchFamily="34" charset="0"/>
              </a:rPr>
              <a:t>P-5-P</a:t>
            </a:r>
          </a:p>
        </p:txBody>
      </p:sp>
      <p:sp>
        <p:nvSpPr>
          <p:cNvPr id="15" name="Arc 14">
            <a:extLst>
              <a:ext uri="{FF2B5EF4-FFF2-40B4-BE49-F238E27FC236}">
                <a16:creationId xmlns:a16="http://schemas.microsoft.com/office/drawing/2014/main" id="{4D02642B-1CA1-4996-9D06-8527E8DE2459}"/>
              </a:ext>
            </a:extLst>
          </p:cNvPr>
          <p:cNvSpPr/>
          <p:nvPr/>
        </p:nvSpPr>
        <p:spPr>
          <a:xfrm rot="1171564">
            <a:off x="1285799" y="2307040"/>
            <a:ext cx="557814" cy="540491"/>
          </a:xfrm>
          <a:prstGeom prst="arc">
            <a:avLst>
              <a:gd name="adj1" fmla="val 20859771"/>
              <a:gd name="adj2" fmla="val 4552318"/>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6" name="TextBox 15">
            <a:extLst>
              <a:ext uri="{FF2B5EF4-FFF2-40B4-BE49-F238E27FC236}">
                <a16:creationId xmlns:a16="http://schemas.microsoft.com/office/drawing/2014/main" id="{E64E13F7-459A-4523-942F-3A04F7CF6303}"/>
              </a:ext>
            </a:extLst>
          </p:cNvPr>
          <p:cNvSpPr txBox="1"/>
          <p:nvPr/>
        </p:nvSpPr>
        <p:spPr>
          <a:xfrm>
            <a:off x="986360" y="2730337"/>
            <a:ext cx="648072"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CO</a:t>
            </a:r>
            <a:r>
              <a:rPr lang="en-GB" sz="1400" b="1" dirty="0">
                <a:solidFill>
                  <a:schemeClr val="bg1"/>
                </a:solidFill>
                <a:latin typeface="Arial" panose="020B0604020202020204" pitchFamily="34" charset="0"/>
                <a:cs typeface="Arial" panose="020B0604020202020204" pitchFamily="34" charset="0"/>
              </a:rPr>
              <a:t>2</a:t>
            </a:r>
          </a:p>
        </p:txBody>
      </p:sp>
      <p:sp>
        <p:nvSpPr>
          <p:cNvPr id="19" name="TextBox 18">
            <a:extLst>
              <a:ext uri="{FF2B5EF4-FFF2-40B4-BE49-F238E27FC236}">
                <a16:creationId xmlns:a16="http://schemas.microsoft.com/office/drawing/2014/main" id="{2B043ED2-191A-4C07-A5EB-89C8F86881C6}"/>
              </a:ext>
            </a:extLst>
          </p:cNvPr>
          <p:cNvSpPr txBox="1"/>
          <p:nvPr/>
        </p:nvSpPr>
        <p:spPr>
          <a:xfrm>
            <a:off x="599117" y="3554894"/>
            <a:ext cx="1318782" cy="738664"/>
          </a:xfrm>
          <a:prstGeom prst="rect">
            <a:avLst/>
          </a:prstGeom>
          <a:noFill/>
        </p:spPr>
        <p:txBody>
          <a:bodyPr wrap="square" rtlCol="0">
            <a:spAutoFit/>
          </a:bodyPr>
          <a:lstStyle/>
          <a:p>
            <a:r>
              <a:rPr lang="en-GB" sz="1400" b="1" i="1" dirty="0">
                <a:solidFill>
                  <a:schemeClr val="bg1"/>
                </a:solidFill>
                <a:latin typeface="Arial" panose="020B0604020202020204" pitchFamily="34" charset="0"/>
                <a:cs typeface="Arial" panose="020B0604020202020204" pitchFamily="34" charset="0"/>
              </a:rPr>
              <a:t>dopamine hydroxylase</a:t>
            </a:r>
          </a:p>
          <a:p>
            <a:r>
              <a:rPr lang="en-GB" sz="1400" b="1" dirty="0">
                <a:solidFill>
                  <a:schemeClr val="bg1"/>
                </a:solidFill>
                <a:latin typeface="Arial" panose="020B0604020202020204" pitchFamily="34" charset="0"/>
                <a:cs typeface="Arial" panose="020B0604020202020204" pitchFamily="34" charset="0"/>
              </a:rPr>
              <a:t>Vit C, Cu</a:t>
            </a:r>
          </a:p>
        </p:txBody>
      </p:sp>
      <p:sp>
        <p:nvSpPr>
          <p:cNvPr id="21" name="TextBox 20">
            <a:extLst>
              <a:ext uri="{FF2B5EF4-FFF2-40B4-BE49-F238E27FC236}">
                <a16:creationId xmlns:a16="http://schemas.microsoft.com/office/drawing/2014/main" id="{1620D31E-4F50-46FE-8D46-E3707D4A8C52}"/>
              </a:ext>
            </a:extLst>
          </p:cNvPr>
          <p:cNvSpPr txBox="1"/>
          <p:nvPr/>
        </p:nvSpPr>
        <p:spPr>
          <a:xfrm>
            <a:off x="355219" y="4845775"/>
            <a:ext cx="1666730" cy="523220"/>
          </a:xfrm>
          <a:prstGeom prst="rect">
            <a:avLst/>
          </a:prstGeom>
          <a:noFill/>
        </p:spPr>
        <p:txBody>
          <a:bodyPr wrap="square" rtlCol="0">
            <a:spAutoFit/>
          </a:bodyPr>
          <a:lstStyle/>
          <a:p>
            <a:r>
              <a:rPr lang="en-GB" sz="1400" b="1" i="1" dirty="0">
                <a:solidFill>
                  <a:schemeClr val="bg1"/>
                </a:solidFill>
                <a:latin typeface="Arial" pitchFamily="34" charset="0"/>
                <a:cs typeface="Arial" pitchFamily="34" charset="0"/>
              </a:rPr>
              <a:t>methylation</a:t>
            </a:r>
          </a:p>
          <a:p>
            <a:r>
              <a:rPr lang="en-GB" sz="1400" b="1" dirty="0">
                <a:solidFill>
                  <a:schemeClr val="bg1"/>
                </a:solidFill>
                <a:latin typeface="Arial" pitchFamily="34" charset="0"/>
                <a:cs typeface="Arial" pitchFamily="34" charset="0"/>
              </a:rPr>
              <a:t>B12, 5MTHF, Zn</a:t>
            </a:r>
          </a:p>
        </p:txBody>
      </p:sp>
      <p:sp>
        <p:nvSpPr>
          <p:cNvPr id="22" name="Text Box 7">
            <a:extLst>
              <a:ext uri="{FF2B5EF4-FFF2-40B4-BE49-F238E27FC236}">
                <a16:creationId xmlns:a16="http://schemas.microsoft.com/office/drawing/2014/main" id="{A85A7F80-640D-41FF-ABE5-D5778A912204}"/>
              </a:ext>
            </a:extLst>
          </p:cNvPr>
          <p:cNvSpPr txBox="1">
            <a:spLocks noChangeArrowheads="1"/>
          </p:cNvSpPr>
          <p:nvPr/>
        </p:nvSpPr>
        <p:spPr bwMode="auto">
          <a:xfrm>
            <a:off x="5471001" y="4035762"/>
            <a:ext cx="57403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000" b="1">
                <a:solidFill>
                  <a:schemeClr val="tx1"/>
                </a:solidFill>
                <a:latin typeface="Arial" panose="020B0604020202020204" pitchFamily="34" charset="0"/>
              </a:defRPr>
            </a:lvl1pPr>
            <a:lvl2pPr marL="742950" indent="-285750">
              <a:defRPr sz="4000" b="1">
                <a:solidFill>
                  <a:schemeClr val="tx1"/>
                </a:solidFill>
                <a:latin typeface="Arial" panose="020B0604020202020204" pitchFamily="34" charset="0"/>
              </a:defRPr>
            </a:lvl2pPr>
            <a:lvl3pPr marL="1143000" indent="-228600">
              <a:defRPr sz="4000" b="1">
                <a:solidFill>
                  <a:schemeClr val="tx1"/>
                </a:solidFill>
                <a:latin typeface="Arial" panose="020B0604020202020204" pitchFamily="34" charset="0"/>
              </a:defRPr>
            </a:lvl3pPr>
            <a:lvl4pPr marL="1600200" indent="-228600">
              <a:defRPr sz="4000" b="1">
                <a:solidFill>
                  <a:schemeClr val="tx1"/>
                </a:solidFill>
                <a:latin typeface="Arial" panose="020B0604020202020204" pitchFamily="34" charset="0"/>
              </a:defRPr>
            </a:lvl4pPr>
            <a:lvl5pPr marL="2057400" indent="-228600">
              <a:defRPr sz="4000" b="1">
                <a:solidFill>
                  <a:schemeClr val="tx1"/>
                </a:solidFill>
                <a:latin typeface="Arial" panose="020B0604020202020204" pitchFamily="34" charset="0"/>
              </a:defRPr>
            </a:lvl5pPr>
            <a:lvl6pPr marL="2514600" indent="-228600" eaLnBrk="0" fontAlgn="base" hangingPunct="0">
              <a:spcBef>
                <a:spcPct val="0"/>
              </a:spcBef>
              <a:spcAft>
                <a:spcPct val="0"/>
              </a:spcAft>
              <a:defRPr sz="4000" b="1">
                <a:solidFill>
                  <a:schemeClr val="tx1"/>
                </a:solidFill>
                <a:latin typeface="Arial" panose="020B0604020202020204" pitchFamily="34" charset="0"/>
              </a:defRPr>
            </a:lvl6pPr>
            <a:lvl7pPr marL="2971800" indent="-228600" eaLnBrk="0" fontAlgn="base" hangingPunct="0">
              <a:spcBef>
                <a:spcPct val="0"/>
              </a:spcBef>
              <a:spcAft>
                <a:spcPct val="0"/>
              </a:spcAft>
              <a:defRPr sz="4000" b="1">
                <a:solidFill>
                  <a:schemeClr val="tx1"/>
                </a:solidFill>
                <a:latin typeface="Arial" panose="020B0604020202020204" pitchFamily="34" charset="0"/>
              </a:defRPr>
            </a:lvl7pPr>
            <a:lvl8pPr marL="3429000" indent="-228600" eaLnBrk="0" fontAlgn="base" hangingPunct="0">
              <a:spcBef>
                <a:spcPct val="0"/>
              </a:spcBef>
              <a:spcAft>
                <a:spcPct val="0"/>
              </a:spcAft>
              <a:defRPr sz="4000" b="1">
                <a:solidFill>
                  <a:schemeClr val="tx1"/>
                </a:solidFill>
                <a:latin typeface="Arial" panose="020B0604020202020204" pitchFamily="34" charset="0"/>
              </a:defRPr>
            </a:lvl8pPr>
            <a:lvl9pPr marL="3886200" indent="-228600" eaLnBrk="0" fontAlgn="base" hangingPunct="0">
              <a:spcBef>
                <a:spcPct val="0"/>
              </a:spcBef>
              <a:spcAft>
                <a:spcPct val="0"/>
              </a:spcAft>
              <a:defRPr sz="4000" b="1">
                <a:solidFill>
                  <a:schemeClr val="tx1"/>
                </a:solidFill>
                <a:latin typeface="Arial" panose="020B0604020202020204" pitchFamily="34" charset="0"/>
              </a:defRPr>
            </a:lvl9pPr>
          </a:lstStyle>
          <a:p>
            <a:pPr algn="ctr" eaLnBrk="1" hangingPunct="1">
              <a:spcBef>
                <a:spcPct val="50000"/>
              </a:spcBef>
            </a:pPr>
            <a:r>
              <a:rPr lang="en-GB" altLang="en-US" sz="3600" dirty="0" err="1">
                <a:solidFill>
                  <a:srgbClr val="FFFF00"/>
                </a:solidFill>
                <a:cs typeface="Arial" panose="020B0604020202020204" pitchFamily="34" charset="0"/>
              </a:rPr>
              <a:t>Dihydroxymandelic</a:t>
            </a:r>
            <a:r>
              <a:rPr lang="en-GB" altLang="en-US" sz="3600" dirty="0">
                <a:solidFill>
                  <a:srgbClr val="FFFF00"/>
                </a:solidFill>
                <a:cs typeface="Arial" panose="020B0604020202020204" pitchFamily="34" charset="0"/>
              </a:rPr>
              <a:t> acid</a:t>
            </a:r>
            <a:r>
              <a:rPr lang="en-GB" altLang="en-US" sz="4800" dirty="0">
                <a:solidFill>
                  <a:srgbClr val="FFFF00"/>
                </a:solidFill>
                <a:cs typeface="Arial" panose="020B0604020202020204" pitchFamily="34" charset="0"/>
              </a:rPr>
              <a:t>*</a:t>
            </a:r>
            <a:endParaRPr lang="en-US" altLang="en-US" sz="4800" dirty="0">
              <a:solidFill>
                <a:srgbClr val="FFFF00"/>
              </a:solidFill>
              <a:cs typeface="Arial" panose="020B0604020202020204" pitchFamily="34" charset="0"/>
            </a:endParaRPr>
          </a:p>
        </p:txBody>
      </p:sp>
      <p:sp>
        <p:nvSpPr>
          <p:cNvPr id="23" name="Text Box 15">
            <a:extLst>
              <a:ext uri="{FF2B5EF4-FFF2-40B4-BE49-F238E27FC236}">
                <a16:creationId xmlns:a16="http://schemas.microsoft.com/office/drawing/2014/main" id="{C81AFC99-E9CA-42EC-B7BB-3750A8C2FFDC}"/>
              </a:ext>
            </a:extLst>
          </p:cNvPr>
          <p:cNvSpPr txBox="1">
            <a:spLocks noChangeArrowheads="1"/>
          </p:cNvSpPr>
          <p:nvPr/>
        </p:nvSpPr>
        <p:spPr bwMode="auto">
          <a:xfrm>
            <a:off x="5622744" y="2425996"/>
            <a:ext cx="5257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Arial" panose="020B0604020202020204" pitchFamily="34" charset="0"/>
              </a:defRPr>
            </a:lvl1pPr>
            <a:lvl2pPr marL="742950" indent="-285750">
              <a:defRPr sz="4000" b="1">
                <a:solidFill>
                  <a:schemeClr val="tx1"/>
                </a:solidFill>
                <a:latin typeface="Arial" panose="020B0604020202020204" pitchFamily="34" charset="0"/>
              </a:defRPr>
            </a:lvl2pPr>
            <a:lvl3pPr marL="1143000" indent="-228600">
              <a:defRPr sz="4000" b="1">
                <a:solidFill>
                  <a:schemeClr val="tx1"/>
                </a:solidFill>
                <a:latin typeface="Arial" panose="020B0604020202020204" pitchFamily="34" charset="0"/>
              </a:defRPr>
            </a:lvl3pPr>
            <a:lvl4pPr marL="1600200" indent="-228600">
              <a:defRPr sz="4000" b="1">
                <a:solidFill>
                  <a:schemeClr val="tx1"/>
                </a:solidFill>
                <a:latin typeface="Arial" panose="020B0604020202020204" pitchFamily="34" charset="0"/>
              </a:defRPr>
            </a:lvl4pPr>
            <a:lvl5pPr marL="2057400" indent="-228600">
              <a:defRPr sz="4000" b="1">
                <a:solidFill>
                  <a:schemeClr val="tx1"/>
                </a:solidFill>
                <a:latin typeface="Arial" panose="020B0604020202020204" pitchFamily="34" charset="0"/>
              </a:defRPr>
            </a:lvl5pPr>
            <a:lvl6pPr marL="2514600" indent="-228600" eaLnBrk="0" fontAlgn="base" hangingPunct="0">
              <a:spcBef>
                <a:spcPct val="0"/>
              </a:spcBef>
              <a:spcAft>
                <a:spcPct val="0"/>
              </a:spcAft>
              <a:defRPr sz="4000" b="1">
                <a:solidFill>
                  <a:schemeClr val="tx1"/>
                </a:solidFill>
                <a:latin typeface="Arial" panose="020B0604020202020204" pitchFamily="34" charset="0"/>
              </a:defRPr>
            </a:lvl6pPr>
            <a:lvl7pPr marL="2971800" indent="-228600" eaLnBrk="0" fontAlgn="base" hangingPunct="0">
              <a:spcBef>
                <a:spcPct val="0"/>
              </a:spcBef>
              <a:spcAft>
                <a:spcPct val="0"/>
              </a:spcAft>
              <a:defRPr sz="4000" b="1">
                <a:solidFill>
                  <a:schemeClr val="tx1"/>
                </a:solidFill>
                <a:latin typeface="Arial" panose="020B0604020202020204" pitchFamily="34" charset="0"/>
              </a:defRPr>
            </a:lvl7pPr>
            <a:lvl8pPr marL="3429000" indent="-228600" eaLnBrk="0" fontAlgn="base" hangingPunct="0">
              <a:spcBef>
                <a:spcPct val="0"/>
              </a:spcBef>
              <a:spcAft>
                <a:spcPct val="0"/>
              </a:spcAft>
              <a:defRPr sz="4000" b="1">
                <a:solidFill>
                  <a:schemeClr val="tx1"/>
                </a:solidFill>
                <a:latin typeface="Arial" panose="020B0604020202020204" pitchFamily="34" charset="0"/>
              </a:defRPr>
            </a:lvl8pPr>
            <a:lvl9pPr marL="3886200" indent="-228600" eaLnBrk="0" fontAlgn="base" hangingPunct="0">
              <a:spcBef>
                <a:spcPct val="0"/>
              </a:spcBef>
              <a:spcAft>
                <a:spcPct val="0"/>
              </a:spcAft>
              <a:defRPr sz="4000" b="1">
                <a:solidFill>
                  <a:schemeClr val="tx1"/>
                </a:solidFill>
                <a:latin typeface="Arial" panose="020B0604020202020204" pitchFamily="34" charset="0"/>
              </a:defRPr>
            </a:lvl9pPr>
          </a:lstStyle>
          <a:p>
            <a:pPr algn="ctr" eaLnBrk="1" hangingPunct="1">
              <a:spcBef>
                <a:spcPct val="50000"/>
              </a:spcBef>
            </a:pPr>
            <a:r>
              <a:rPr lang="en-GB" altLang="en-US" sz="3600" dirty="0">
                <a:solidFill>
                  <a:srgbClr val="FFFF00"/>
                </a:solidFill>
                <a:cs typeface="Arial" panose="020B0604020202020204" pitchFamily="34" charset="0"/>
              </a:rPr>
              <a:t>Vanillylmandelic acid</a:t>
            </a:r>
            <a:r>
              <a:rPr lang="en-GB" altLang="en-US" sz="4800" dirty="0">
                <a:solidFill>
                  <a:srgbClr val="FFFF00"/>
                </a:solidFill>
                <a:cs typeface="Arial" panose="020B0604020202020204" pitchFamily="34" charset="0"/>
              </a:rPr>
              <a:t>*</a:t>
            </a:r>
            <a:endParaRPr lang="en-US" altLang="en-US" sz="4800" dirty="0">
              <a:solidFill>
                <a:srgbClr val="FFFF00"/>
              </a:solidFill>
              <a:cs typeface="Arial" panose="020B0604020202020204" pitchFamily="34" charset="0"/>
            </a:endParaRPr>
          </a:p>
        </p:txBody>
      </p:sp>
      <p:sp>
        <p:nvSpPr>
          <p:cNvPr id="24" name="Text Box 15">
            <a:extLst>
              <a:ext uri="{FF2B5EF4-FFF2-40B4-BE49-F238E27FC236}">
                <a16:creationId xmlns:a16="http://schemas.microsoft.com/office/drawing/2014/main" id="{11A49316-1B25-43E9-92B4-25A9DF29EB88}"/>
              </a:ext>
            </a:extLst>
          </p:cNvPr>
          <p:cNvSpPr txBox="1">
            <a:spLocks noChangeArrowheads="1"/>
          </p:cNvSpPr>
          <p:nvPr/>
        </p:nvSpPr>
        <p:spPr bwMode="auto">
          <a:xfrm>
            <a:off x="6841898" y="585452"/>
            <a:ext cx="279300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000" b="1">
                <a:solidFill>
                  <a:schemeClr val="tx1"/>
                </a:solidFill>
                <a:latin typeface="Arial" panose="020B0604020202020204" pitchFamily="34" charset="0"/>
              </a:defRPr>
            </a:lvl1pPr>
            <a:lvl2pPr marL="742950" indent="-285750">
              <a:defRPr sz="4000" b="1">
                <a:solidFill>
                  <a:schemeClr val="tx1"/>
                </a:solidFill>
                <a:latin typeface="Arial" panose="020B0604020202020204" pitchFamily="34" charset="0"/>
              </a:defRPr>
            </a:lvl2pPr>
            <a:lvl3pPr marL="1143000" indent="-228600">
              <a:defRPr sz="4000" b="1">
                <a:solidFill>
                  <a:schemeClr val="tx1"/>
                </a:solidFill>
                <a:latin typeface="Arial" panose="020B0604020202020204" pitchFamily="34" charset="0"/>
              </a:defRPr>
            </a:lvl3pPr>
            <a:lvl4pPr marL="1600200" indent="-228600">
              <a:defRPr sz="4000" b="1">
                <a:solidFill>
                  <a:schemeClr val="tx1"/>
                </a:solidFill>
                <a:latin typeface="Arial" panose="020B0604020202020204" pitchFamily="34" charset="0"/>
              </a:defRPr>
            </a:lvl4pPr>
            <a:lvl5pPr marL="2057400" indent="-228600">
              <a:defRPr sz="4000" b="1">
                <a:solidFill>
                  <a:schemeClr val="tx1"/>
                </a:solidFill>
                <a:latin typeface="Arial" panose="020B0604020202020204" pitchFamily="34" charset="0"/>
              </a:defRPr>
            </a:lvl5pPr>
            <a:lvl6pPr marL="2514600" indent="-228600" eaLnBrk="0" fontAlgn="base" hangingPunct="0">
              <a:spcBef>
                <a:spcPct val="0"/>
              </a:spcBef>
              <a:spcAft>
                <a:spcPct val="0"/>
              </a:spcAft>
              <a:defRPr sz="4000" b="1">
                <a:solidFill>
                  <a:schemeClr val="tx1"/>
                </a:solidFill>
                <a:latin typeface="Arial" panose="020B0604020202020204" pitchFamily="34" charset="0"/>
              </a:defRPr>
            </a:lvl6pPr>
            <a:lvl7pPr marL="2971800" indent="-228600" eaLnBrk="0" fontAlgn="base" hangingPunct="0">
              <a:spcBef>
                <a:spcPct val="0"/>
              </a:spcBef>
              <a:spcAft>
                <a:spcPct val="0"/>
              </a:spcAft>
              <a:defRPr sz="4000" b="1">
                <a:solidFill>
                  <a:schemeClr val="tx1"/>
                </a:solidFill>
                <a:latin typeface="Arial" panose="020B0604020202020204" pitchFamily="34" charset="0"/>
              </a:defRPr>
            </a:lvl7pPr>
            <a:lvl8pPr marL="3429000" indent="-228600" eaLnBrk="0" fontAlgn="base" hangingPunct="0">
              <a:spcBef>
                <a:spcPct val="0"/>
              </a:spcBef>
              <a:spcAft>
                <a:spcPct val="0"/>
              </a:spcAft>
              <a:defRPr sz="4000" b="1">
                <a:solidFill>
                  <a:schemeClr val="tx1"/>
                </a:solidFill>
                <a:latin typeface="Arial" panose="020B0604020202020204" pitchFamily="34" charset="0"/>
              </a:defRPr>
            </a:lvl8pPr>
            <a:lvl9pPr marL="3886200" indent="-228600" eaLnBrk="0" fontAlgn="base" hangingPunct="0">
              <a:spcBef>
                <a:spcPct val="0"/>
              </a:spcBef>
              <a:spcAft>
                <a:spcPct val="0"/>
              </a:spcAft>
              <a:defRPr sz="4000" b="1">
                <a:solidFill>
                  <a:schemeClr val="tx1"/>
                </a:solidFill>
                <a:latin typeface="Arial" panose="020B0604020202020204" pitchFamily="34" charset="0"/>
              </a:defRPr>
            </a:lvl9pPr>
          </a:lstStyle>
          <a:p>
            <a:pPr algn="ctr" eaLnBrk="1" hangingPunct="1">
              <a:spcBef>
                <a:spcPct val="50000"/>
              </a:spcBef>
            </a:pPr>
            <a:r>
              <a:rPr lang="en-GB" altLang="en-US" sz="3600" dirty="0">
                <a:solidFill>
                  <a:schemeClr val="bg1"/>
                </a:solidFill>
                <a:cs typeface="Arial" panose="020B0604020202020204" pitchFamily="34" charset="0"/>
              </a:rPr>
              <a:t>Conjugates</a:t>
            </a:r>
            <a:endParaRPr lang="en-US" altLang="en-US" sz="3600" dirty="0">
              <a:solidFill>
                <a:schemeClr val="bg1"/>
              </a:solidFill>
              <a:cs typeface="Arial" panose="020B0604020202020204" pitchFamily="34" charset="0"/>
            </a:endParaRPr>
          </a:p>
        </p:txBody>
      </p:sp>
      <p:sp>
        <p:nvSpPr>
          <p:cNvPr id="25" name="Down Arrow 33">
            <a:extLst>
              <a:ext uri="{FF2B5EF4-FFF2-40B4-BE49-F238E27FC236}">
                <a16:creationId xmlns:a16="http://schemas.microsoft.com/office/drawing/2014/main" id="{131721F9-C89A-4305-9D30-B0364C93788E}"/>
              </a:ext>
            </a:extLst>
          </p:cNvPr>
          <p:cNvSpPr/>
          <p:nvPr/>
        </p:nvSpPr>
        <p:spPr>
          <a:xfrm rot="10800000">
            <a:off x="7950368" y="3099668"/>
            <a:ext cx="576064" cy="1217945"/>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Down Arrow 33">
            <a:extLst>
              <a:ext uri="{FF2B5EF4-FFF2-40B4-BE49-F238E27FC236}">
                <a16:creationId xmlns:a16="http://schemas.microsoft.com/office/drawing/2014/main" id="{FC8B7FE9-A5D1-4A46-975D-E4E2C0E72BD7}"/>
              </a:ext>
            </a:extLst>
          </p:cNvPr>
          <p:cNvSpPr/>
          <p:nvPr/>
        </p:nvSpPr>
        <p:spPr>
          <a:xfrm rot="10800000">
            <a:off x="7963612" y="1178905"/>
            <a:ext cx="576064" cy="1525439"/>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Down Arrow 20">
            <a:extLst>
              <a:ext uri="{FF2B5EF4-FFF2-40B4-BE49-F238E27FC236}">
                <a16:creationId xmlns:a16="http://schemas.microsoft.com/office/drawing/2014/main" id="{92EBA3F9-B7B8-4A95-8E8D-4C65C221D0FC}"/>
              </a:ext>
            </a:extLst>
          </p:cNvPr>
          <p:cNvSpPr/>
          <p:nvPr/>
        </p:nvSpPr>
        <p:spPr>
          <a:xfrm rot="16200000">
            <a:off x="4211431" y="3584988"/>
            <a:ext cx="576064" cy="1936193"/>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TextBox 28">
            <a:extLst>
              <a:ext uri="{FF2B5EF4-FFF2-40B4-BE49-F238E27FC236}">
                <a16:creationId xmlns:a16="http://schemas.microsoft.com/office/drawing/2014/main" id="{B37A326F-15A0-473C-A80C-E7E629C981AF}"/>
              </a:ext>
            </a:extLst>
          </p:cNvPr>
          <p:cNvSpPr txBox="1"/>
          <p:nvPr/>
        </p:nvSpPr>
        <p:spPr>
          <a:xfrm>
            <a:off x="3901328" y="4642227"/>
            <a:ext cx="988171" cy="523220"/>
          </a:xfrm>
          <a:prstGeom prst="rect">
            <a:avLst/>
          </a:prstGeom>
          <a:noFill/>
        </p:spPr>
        <p:txBody>
          <a:bodyPr wrap="square" rtlCol="0">
            <a:spAutoFit/>
          </a:bodyPr>
          <a:lstStyle/>
          <a:p>
            <a:r>
              <a:rPr lang="en-GB" sz="1400" b="1" i="1" dirty="0">
                <a:solidFill>
                  <a:schemeClr val="bg1"/>
                </a:solidFill>
                <a:latin typeface="Arial" pitchFamily="34" charset="0"/>
                <a:cs typeface="Arial" pitchFamily="34" charset="0"/>
              </a:rPr>
              <a:t>MAO</a:t>
            </a:r>
          </a:p>
          <a:p>
            <a:r>
              <a:rPr lang="en-GB" sz="1400" b="1" dirty="0">
                <a:solidFill>
                  <a:schemeClr val="bg1"/>
                </a:solidFill>
                <a:latin typeface="Arial" pitchFamily="34" charset="0"/>
                <a:cs typeface="Arial" pitchFamily="34" charset="0"/>
              </a:rPr>
              <a:t>Cu, FAD</a:t>
            </a:r>
          </a:p>
        </p:txBody>
      </p:sp>
      <p:sp>
        <p:nvSpPr>
          <p:cNvPr id="30" name="Arc 29">
            <a:extLst>
              <a:ext uri="{FF2B5EF4-FFF2-40B4-BE49-F238E27FC236}">
                <a16:creationId xmlns:a16="http://schemas.microsoft.com/office/drawing/2014/main" id="{D4113F3E-F636-4557-9FED-86A347277922}"/>
              </a:ext>
            </a:extLst>
          </p:cNvPr>
          <p:cNvSpPr/>
          <p:nvPr/>
        </p:nvSpPr>
        <p:spPr>
          <a:xfrm rot="6427659">
            <a:off x="5098319" y="4417956"/>
            <a:ext cx="557814" cy="540491"/>
          </a:xfrm>
          <a:prstGeom prst="arc">
            <a:avLst>
              <a:gd name="adj1" fmla="val 20859771"/>
              <a:gd name="adj2" fmla="val 4552318"/>
            </a:avLst>
          </a:prstGeom>
          <a:ln w="381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1" name="TextBox 30">
            <a:extLst>
              <a:ext uri="{FF2B5EF4-FFF2-40B4-BE49-F238E27FC236}">
                <a16:creationId xmlns:a16="http://schemas.microsoft.com/office/drawing/2014/main" id="{2E950CC8-4AFB-4743-9D5D-B9EC8437D030}"/>
              </a:ext>
            </a:extLst>
          </p:cNvPr>
          <p:cNvSpPr txBox="1"/>
          <p:nvPr/>
        </p:nvSpPr>
        <p:spPr>
          <a:xfrm>
            <a:off x="5405415" y="4790694"/>
            <a:ext cx="648072" cy="369332"/>
          </a:xfrm>
          <a:prstGeom prst="rect">
            <a:avLst/>
          </a:prstGeom>
          <a:noFill/>
        </p:spPr>
        <p:txBody>
          <a:bodyPr wrap="square" rtlCol="0">
            <a:spAutoFit/>
          </a:bodyPr>
          <a:lstStyle/>
          <a:p>
            <a:r>
              <a:rPr lang="en-GB" b="1" dirty="0">
                <a:solidFill>
                  <a:srgbClr val="FFFF00"/>
                </a:solidFill>
                <a:latin typeface="Arial" panose="020B0604020202020204" pitchFamily="34" charset="0"/>
                <a:cs typeface="Arial" panose="020B0604020202020204" pitchFamily="34" charset="0"/>
              </a:rPr>
              <a:t>NH</a:t>
            </a:r>
            <a:r>
              <a:rPr lang="en-GB" sz="1400" b="1" dirty="0">
                <a:solidFill>
                  <a:srgbClr val="FFFF00"/>
                </a:solidFill>
                <a:latin typeface="Arial" panose="020B0604020202020204" pitchFamily="34" charset="0"/>
                <a:cs typeface="Arial" panose="020B0604020202020204" pitchFamily="34" charset="0"/>
              </a:rPr>
              <a:t>4</a:t>
            </a:r>
          </a:p>
        </p:txBody>
      </p:sp>
      <p:sp>
        <p:nvSpPr>
          <p:cNvPr id="32" name="TextBox 31">
            <a:extLst>
              <a:ext uri="{FF2B5EF4-FFF2-40B4-BE49-F238E27FC236}">
                <a16:creationId xmlns:a16="http://schemas.microsoft.com/office/drawing/2014/main" id="{42E37E27-7D60-4C12-87BB-F77CE21726B3}"/>
              </a:ext>
            </a:extLst>
          </p:cNvPr>
          <p:cNvSpPr txBox="1"/>
          <p:nvPr/>
        </p:nvSpPr>
        <p:spPr>
          <a:xfrm>
            <a:off x="8420872" y="3562929"/>
            <a:ext cx="1936191" cy="738664"/>
          </a:xfrm>
          <a:prstGeom prst="rect">
            <a:avLst/>
          </a:prstGeom>
          <a:noFill/>
        </p:spPr>
        <p:txBody>
          <a:bodyPr wrap="square" rtlCol="0">
            <a:spAutoFit/>
          </a:bodyPr>
          <a:lstStyle/>
          <a:p>
            <a:r>
              <a:rPr lang="en-GB" sz="1400" b="1" i="1" dirty="0">
                <a:solidFill>
                  <a:schemeClr val="bg1"/>
                </a:solidFill>
                <a:latin typeface="Arial" pitchFamily="34" charset="0"/>
                <a:cs typeface="Arial" pitchFamily="34" charset="0"/>
              </a:rPr>
              <a:t>methylation</a:t>
            </a:r>
          </a:p>
          <a:p>
            <a:r>
              <a:rPr lang="en-GB" sz="1400" b="1" dirty="0">
                <a:solidFill>
                  <a:schemeClr val="bg1"/>
                </a:solidFill>
                <a:latin typeface="Arial" pitchFamily="34" charset="0"/>
                <a:cs typeface="Arial" pitchFamily="34" charset="0"/>
              </a:rPr>
              <a:t>B12, 5MTHF, Zn</a:t>
            </a:r>
          </a:p>
          <a:p>
            <a:endParaRPr lang="en-GB" sz="1400" b="1" i="1" dirty="0">
              <a:solidFill>
                <a:schemeClr val="bg1"/>
              </a:solidFill>
              <a:latin typeface="Arial" pitchFamily="34" charset="0"/>
              <a:cs typeface="Arial" pitchFamily="34" charset="0"/>
            </a:endParaRPr>
          </a:p>
        </p:txBody>
      </p:sp>
      <p:sp>
        <p:nvSpPr>
          <p:cNvPr id="33" name="TextBox 32">
            <a:extLst>
              <a:ext uri="{FF2B5EF4-FFF2-40B4-BE49-F238E27FC236}">
                <a16:creationId xmlns:a16="http://schemas.microsoft.com/office/drawing/2014/main" id="{56A174A8-6565-4935-AD25-19555F57F6D7}"/>
              </a:ext>
            </a:extLst>
          </p:cNvPr>
          <p:cNvSpPr txBox="1"/>
          <p:nvPr/>
        </p:nvSpPr>
        <p:spPr>
          <a:xfrm>
            <a:off x="8420871" y="1553752"/>
            <a:ext cx="1936191" cy="1169551"/>
          </a:xfrm>
          <a:prstGeom prst="rect">
            <a:avLst/>
          </a:prstGeom>
          <a:noFill/>
        </p:spPr>
        <p:txBody>
          <a:bodyPr wrap="square" rtlCol="0">
            <a:spAutoFit/>
          </a:bodyPr>
          <a:lstStyle/>
          <a:p>
            <a:r>
              <a:rPr lang="en-GB" sz="1400" b="1" i="1" dirty="0">
                <a:solidFill>
                  <a:schemeClr val="bg1"/>
                </a:solidFill>
                <a:latin typeface="Arial" pitchFamily="34" charset="0"/>
                <a:cs typeface="Arial" pitchFamily="34" charset="0"/>
              </a:rPr>
              <a:t>Glutathione,     Sulfur</a:t>
            </a:r>
          </a:p>
          <a:p>
            <a:r>
              <a:rPr lang="en-GB" sz="1400" b="1" i="1" dirty="0">
                <a:solidFill>
                  <a:schemeClr val="bg1"/>
                </a:solidFill>
                <a:latin typeface="Arial" pitchFamily="34" charset="0"/>
                <a:cs typeface="Arial" pitchFamily="34" charset="0"/>
              </a:rPr>
              <a:t>Glucuronidation,</a:t>
            </a:r>
          </a:p>
          <a:p>
            <a:r>
              <a:rPr lang="en-GB" sz="1400" b="1" i="1" dirty="0">
                <a:solidFill>
                  <a:schemeClr val="bg1"/>
                </a:solidFill>
                <a:latin typeface="Arial" pitchFamily="34" charset="0"/>
                <a:cs typeface="Arial" pitchFamily="34" charset="0"/>
              </a:rPr>
              <a:t>Acetylation</a:t>
            </a:r>
            <a:endParaRPr lang="en-GB" sz="1400" b="1" dirty="0">
              <a:solidFill>
                <a:schemeClr val="bg1"/>
              </a:solidFill>
              <a:latin typeface="Arial" pitchFamily="34" charset="0"/>
              <a:cs typeface="Arial" pitchFamily="34" charset="0"/>
            </a:endParaRPr>
          </a:p>
          <a:p>
            <a:endParaRPr lang="en-GB" sz="1400" b="1" i="1" dirty="0">
              <a:solidFill>
                <a:schemeClr val="bg1"/>
              </a:solidFill>
              <a:latin typeface="Arial" pitchFamily="34" charset="0"/>
              <a:cs typeface="Arial" pitchFamily="34" charset="0"/>
            </a:endParaRPr>
          </a:p>
        </p:txBody>
      </p:sp>
      <p:sp>
        <p:nvSpPr>
          <p:cNvPr id="34" name="Down Arrow 33">
            <a:extLst>
              <a:ext uri="{FF2B5EF4-FFF2-40B4-BE49-F238E27FC236}">
                <a16:creationId xmlns:a16="http://schemas.microsoft.com/office/drawing/2014/main" id="{052E34F1-5596-4BC0-98CC-38164965FD94}"/>
              </a:ext>
            </a:extLst>
          </p:cNvPr>
          <p:cNvSpPr/>
          <p:nvPr/>
        </p:nvSpPr>
        <p:spPr>
          <a:xfrm rot="10800000">
            <a:off x="7963612" y="4712936"/>
            <a:ext cx="576064" cy="1217945"/>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extLst>
              <a:ext uri="{FF2B5EF4-FFF2-40B4-BE49-F238E27FC236}">
                <a16:creationId xmlns:a16="http://schemas.microsoft.com/office/drawing/2014/main" id="{42FA2B04-1F0E-4225-A17E-219B864F27DD}"/>
              </a:ext>
            </a:extLst>
          </p:cNvPr>
          <p:cNvSpPr/>
          <p:nvPr/>
        </p:nvSpPr>
        <p:spPr>
          <a:xfrm>
            <a:off x="3169000" y="5718311"/>
            <a:ext cx="5225362" cy="29154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sp>
        <p:nvSpPr>
          <p:cNvPr id="36" name="TextBox 35">
            <a:extLst>
              <a:ext uri="{FF2B5EF4-FFF2-40B4-BE49-F238E27FC236}">
                <a16:creationId xmlns:a16="http://schemas.microsoft.com/office/drawing/2014/main" id="{A8E6DCA9-8BB5-433F-9371-76BCC342BA95}"/>
              </a:ext>
            </a:extLst>
          </p:cNvPr>
          <p:cNvSpPr txBox="1"/>
          <p:nvPr/>
        </p:nvSpPr>
        <p:spPr>
          <a:xfrm>
            <a:off x="5287595" y="6009285"/>
            <a:ext cx="988171" cy="523220"/>
          </a:xfrm>
          <a:prstGeom prst="rect">
            <a:avLst/>
          </a:prstGeom>
          <a:noFill/>
        </p:spPr>
        <p:txBody>
          <a:bodyPr wrap="square" rtlCol="0">
            <a:spAutoFit/>
          </a:bodyPr>
          <a:lstStyle/>
          <a:p>
            <a:r>
              <a:rPr lang="en-GB" sz="1400" b="1" i="1" dirty="0">
                <a:solidFill>
                  <a:schemeClr val="bg1"/>
                </a:solidFill>
                <a:latin typeface="Arial" pitchFamily="34" charset="0"/>
                <a:cs typeface="Arial" pitchFamily="34" charset="0"/>
              </a:rPr>
              <a:t>MAO</a:t>
            </a:r>
          </a:p>
          <a:p>
            <a:r>
              <a:rPr lang="en-GB" sz="1400" b="1" dirty="0">
                <a:solidFill>
                  <a:schemeClr val="bg1"/>
                </a:solidFill>
                <a:latin typeface="Arial" pitchFamily="34" charset="0"/>
                <a:cs typeface="Arial" pitchFamily="34" charset="0"/>
              </a:rPr>
              <a:t>Cu, FAD</a:t>
            </a:r>
          </a:p>
        </p:txBody>
      </p:sp>
      <p:sp>
        <p:nvSpPr>
          <p:cNvPr id="37" name="TextBox 36">
            <a:extLst>
              <a:ext uri="{FF2B5EF4-FFF2-40B4-BE49-F238E27FC236}">
                <a16:creationId xmlns:a16="http://schemas.microsoft.com/office/drawing/2014/main" id="{6EF7F693-E23A-4F02-886B-544CE5EE6D25}"/>
              </a:ext>
            </a:extLst>
          </p:cNvPr>
          <p:cNvSpPr txBox="1"/>
          <p:nvPr/>
        </p:nvSpPr>
        <p:spPr>
          <a:xfrm>
            <a:off x="4360155" y="1595053"/>
            <a:ext cx="3617642" cy="830997"/>
          </a:xfrm>
          <a:prstGeom prst="rect">
            <a:avLst/>
          </a:prstGeom>
          <a:noFill/>
          <a:ln w="38100">
            <a:solidFill>
              <a:schemeClr val="bg1"/>
            </a:solidFill>
          </a:ln>
        </p:spPr>
        <p:txBody>
          <a:bodyPr wrap="square" rtlCol="0">
            <a:spAutoFit/>
          </a:bodyPr>
          <a:lstStyle/>
          <a:p>
            <a:r>
              <a:rPr lang="en-GB" sz="2400" b="1" dirty="0">
                <a:solidFill>
                  <a:schemeClr val="bg1"/>
                </a:solidFill>
              </a:rPr>
              <a:t>Low Noradrenalin = SI</a:t>
            </a:r>
          </a:p>
          <a:p>
            <a:r>
              <a:rPr lang="en-GB" sz="2400" b="1" dirty="0">
                <a:solidFill>
                  <a:schemeClr val="bg1"/>
                </a:solidFill>
              </a:rPr>
              <a:t>High Noradrenalin = Heart</a:t>
            </a:r>
          </a:p>
        </p:txBody>
      </p:sp>
      <p:pic>
        <p:nvPicPr>
          <p:cNvPr id="7" name="Picture 6">
            <a:extLst>
              <a:ext uri="{FF2B5EF4-FFF2-40B4-BE49-F238E27FC236}">
                <a16:creationId xmlns:a16="http://schemas.microsoft.com/office/drawing/2014/main" id="{CACDA628-597A-4143-8CAA-91D56B24EA77}"/>
              </a:ext>
            </a:extLst>
          </p:cNvPr>
          <p:cNvPicPr>
            <a:picLocks noChangeAspect="1"/>
          </p:cNvPicPr>
          <p:nvPr/>
        </p:nvPicPr>
        <p:blipFill>
          <a:blip r:embed="rId2"/>
          <a:stretch>
            <a:fillRect/>
          </a:stretch>
        </p:blipFill>
        <p:spPr>
          <a:xfrm>
            <a:off x="2980475" y="645584"/>
            <a:ext cx="1545372" cy="567834"/>
          </a:xfrm>
          <a:prstGeom prst="rect">
            <a:avLst/>
          </a:prstGeom>
        </p:spPr>
      </p:pic>
      <p:pic>
        <p:nvPicPr>
          <p:cNvPr id="17" name="Picture 16">
            <a:extLst>
              <a:ext uri="{FF2B5EF4-FFF2-40B4-BE49-F238E27FC236}">
                <a16:creationId xmlns:a16="http://schemas.microsoft.com/office/drawing/2014/main" id="{E0DAE87D-D95A-4744-8C98-474D4BE71755}"/>
              </a:ext>
            </a:extLst>
          </p:cNvPr>
          <p:cNvPicPr>
            <a:picLocks noChangeAspect="1"/>
          </p:cNvPicPr>
          <p:nvPr/>
        </p:nvPicPr>
        <p:blipFill>
          <a:blip r:embed="rId3"/>
          <a:stretch>
            <a:fillRect/>
          </a:stretch>
        </p:blipFill>
        <p:spPr>
          <a:xfrm>
            <a:off x="2892779" y="1940930"/>
            <a:ext cx="1308050" cy="567834"/>
          </a:xfrm>
          <a:prstGeom prst="rect">
            <a:avLst/>
          </a:prstGeom>
        </p:spPr>
      </p:pic>
      <p:pic>
        <p:nvPicPr>
          <p:cNvPr id="18" name="Picture 17">
            <a:extLst>
              <a:ext uri="{FF2B5EF4-FFF2-40B4-BE49-F238E27FC236}">
                <a16:creationId xmlns:a16="http://schemas.microsoft.com/office/drawing/2014/main" id="{FE653537-30AF-4BD0-9E7D-467CED169F7F}"/>
              </a:ext>
            </a:extLst>
          </p:cNvPr>
          <p:cNvPicPr>
            <a:picLocks noChangeAspect="1"/>
          </p:cNvPicPr>
          <p:nvPr/>
        </p:nvPicPr>
        <p:blipFill>
          <a:blip r:embed="rId4"/>
          <a:stretch>
            <a:fillRect/>
          </a:stretch>
        </p:blipFill>
        <p:spPr>
          <a:xfrm>
            <a:off x="3114257" y="3121693"/>
            <a:ext cx="1560287" cy="619635"/>
          </a:xfrm>
          <a:prstGeom prst="rect">
            <a:avLst/>
          </a:prstGeom>
        </p:spPr>
      </p:pic>
      <p:pic>
        <p:nvPicPr>
          <p:cNvPr id="20" name="Picture 19">
            <a:extLst>
              <a:ext uri="{FF2B5EF4-FFF2-40B4-BE49-F238E27FC236}">
                <a16:creationId xmlns:a16="http://schemas.microsoft.com/office/drawing/2014/main" id="{C508D294-7936-4CF0-BF9B-13332740821A}"/>
              </a:ext>
            </a:extLst>
          </p:cNvPr>
          <p:cNvPicPr>
            <a:picLocks noChangeAspect="1"/>
          </p:cNvPicPr>
          <p:nvPr/>
        </p:nvPicPr>
        <p:blipFill rotWithShape="1">
          <a:blip r:embed="rId5"/>
          <a:srcRect t="9154" r="4633" b="13187"/>
          <a:stretch/>
        </p:blipFill>
        <p:spPr>
          <a:xfrm>
            <a:off x="2252348" y="4736777"/>
            <a:ext cx="1236560" cy="639542"/>
          </a:xfrm>
          <a:prstGeom prst="rect">
            <a:avLst/>
          </a:prstGeom>
        </p:spPr>
      </p:pic>
      <p:pic>
        <p:nvPicPr>
          <p:cNvPr id="28" name="Picture 27">
            <a:extLst>
              <a:ext uri="{FF2B5EF4-FFF2-40B4-BE49-F238E27FC236}">
                <a16:creationId xmlns:a16="http://schemas.microsoft.com/office/drawing/2014/main" id="{53F94558-D442-4D3B-BDBF-AEA20C7388A8}"/>
              </a:ext>
            </a:extLst>
          </p:cNvPr>
          <p:cNvPicPr>
            <a:picLocks noChangeAspect="1"/>
          </p:cNvPicPr>
          <p:nvPr/>
        </p:nvPicPr>
        <p:blipFill>
          <a:blip r:embed="rId6"/>
          <a:stretch>
            <a:fillRect/>
          </a:stretch>
        </p:blipFill>
        <p:spPr>
          <a:xfrm>
            <a:off x="1234715" y="5978705"/>
            <a:ext cx="1430245" cy="642398"/>
          </a:xfrm>
          <a:prstGeom prst="rect">
            <a:avLst/>
          </a:prstGeom>
        </p:spPr>
      </p:pic>
      <p:pic>
        <p:nvPicPr>
          <p:cNvPr id="38" name="Picture 37">
            <a:extLst>
              <a:ext uri="{FF2B5EF4-FFF2-40B4-BE49-F238E27FC236}">
                <a16:creationId xmlns:a16="http://schemas.microsoft.com/office/drawing/2014/main" id="{52A0EA11-3503-48F6-B9DD-05B18D10C9AA}"/>
              </a:ext>
            </a:extLst>
          </p:cNvPr>
          <p:cNvPicPr>
            <a:picLocks noChangeAspect="1"/>
          </p:cNvPicPr>
          <p:nvPr/>
        </p:nvPicPr>
        <p:blipFill>
          <a:blip r:embed="rId7"/>
          <a:stretch>
            <a:fillRect/>
          </a:stretch>
        </p:blipFill>
        <p:spPr>
          <a:xfrm>
            <a:off x="10145412" y="3128189"/>
            <a:ext cx="1161309" cy="830997"/>
          </a:xfrm>
          <a:prstGeom prst="rect">
            <a:avLst/>
          </a:prstGeom>
        </p:spPr>
      </p:pic>
      <p:pic>
        <p:nvPicPr>
          <p:cNvPr id="39" name="Picture 38">
            <a:extLst>
              <a:ext uri="{FF2B5EF4-FFF2-40B4-BE49-F238E27FC236}">
                <a16:creationId xmlns:a16="http://schemas.microsoft.com/office/drawing/2014/main" id="{89C946AA-1CF1-43A9-88DA-04A356D89930}"/>
              </a:ext>
            </a:extLst>
          </p:cNvPr>
          <p:cNvPicPr>
            <a:picLocks noChangeAspect="1"/>
          </p:cNvPicPr>
          <p:nvPr/>
        </p:nvPicPr>
        <p:blipFill>
          <a:blip r:embed="rId8"/>
          <a:stretch>
            <a:fillRect/>
          </a:stretch>
        </p:blipFill>
        <p:spPr>
          <a:xfrm>
            <a:off x="10028530" y="4790694"/>
            <a:ext cx="1202775" cy="793397"/>
          </a:xfrm>
          <a:prstGeom prst="rect">
            <a:avLst/>
          </a:prstGeom>
        </p:spPr>
      </p:pic>
      <p:sp>
        <p:nvSpPr>
          <p:cNvPr id="40" name="TextBox 39">
            <a:extLst>
              <a:ext uri="{FF2B5EF4-FFF2-40B4-BE49-F238E27FC236}">
                <a16:creationId xmlns:a16="http://schemas.microsoft.com/office/drawing/2014/main" id="{E03806BA-E178-46FE-BF73-6A002C34C50A}"/>
              </a:ext>
            </a:extLst>
          </p:cNvPr>
          <p:cNvSpPr txBox="1"/>
          <p:nvPr/>
        </p:nvSpPr>
        <p:spPr>
          <a:xfrm>
            <a:off x="10145412" y="3809794"/>
            <a:ext cx="765544" cy="215444"/>
          </a:xfrm>
          <a:prstGeom prst="rect">
            <a:avLst/>
          </a:prstGeom>
          <a:noFill/>
        </p:spPr>
        <p:txBody>
          <a:bodyPr wrap="square" rtlCol="0">
            <a:spAutoFit/>
          </a:bodyPr>
          <a:lstStyle/>
          <a:p>
            <a:r>
              <a:rPr lang="en-GB" sz="800" b="1" dirty="0">
                <a:solidFill>
                  <a:srgbClr val="FF0000"/>
                </a:solidFill>
                <a:latin typeface="Arial" panose="020B0604020202020204" pitchFamily="34" charset="0"/>
                <a:cs typeface="Arial" panose="020B0604020202020204" pitchFamily="34" charset="0"/>
              </a:rPr>
              <a:t>CH3</a:t>
            </a:r>
          </a:p>
        </p:txBody>
      </p:sp>
    </p:spTree>
    <p:extLst>
      <p:ext uri="{BB962C8B-B14F-4D97-AF65-F5344CB8AC3E}">
        <p14:creationId xmlns:p14="http://schemas.microsoft.com/office/powerpoint/2010/main" val="283397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5BD1D7-72CB-4E95-9CC3-4F6ACE6F4BC2}"/>
              </a:ext>
            </a:extLst>
          </p:cNvPr>
          <p:cNvSpPr txBox="1"/>
          <p:nvPr/>
        </p:nvSpPr>
        <p:spPr>
          <a:xfrm>
            <a:off x="795333" y="560461"/>
            <a:ext cx="2318925" cy="646331"/>
          </a:xfrm>
          <a:prstGeom prst="rect">
            <a:avLst/>
          </a:prstGeom>
          <a:noFill/>
        </p:spPr>
        <p:txBody>
          <a:bodyPr wrap="square" rtlCol="0">
            <a:spAutoFit/>
          </a:bodyPr>
          <a:lstStyle/>
          <a:p>
            <a:pPr algn="ctr"/>
            <a:r>
              <a:rPr lang="en-GB" sz="3600" b="1" dirty="0">
                <a:solidFill>
                  <a:schemeClr val="bg1"/>
                </a:solidFill>
                <a:latin typeface="Arial" panose="020B0604020202020204" pitchFamily="34" charset="0"/>
                <a:cs typeface="Arial" panose="020B0604020202020204" pitchFamily="34" charset="0"/>
              </a:rPr>
              <a:t>Tyrosine</a:t>
            </a:r>
          </a:p>
        </p:txBody>
      </p:sp>
      <p:sp>
        <p:nvSpPr>
          <p:cNvPr id="3" name="TextBox 2">
            <a:extLst>
              <a:ext uri="{FF2B5EF4-FFF2-40B4-BE49-F238E27FC236}">
                <a16:creationId xmlns:a16="http://schemas.microsoft.com/office/drawing/2014/main" id="{4A6C7E44-5548-420F-9F17-B5283234223C}"/>
              </a:ext>
            </a:extLst>
          </p:cNvPr>
          <p:cNvSpPr txBox="1"/>
          <p:nvPr/>
        </p:nvSpPr>
        <p:spPr>
          <a:xfrm>
            <a:off x="967610" y="1857519"/>
            <a:ext cx="2000874" cy="646331"/>
          </a:xfrm>
          <a:prstGeom prst="rect">
            <a:avLst/>
          </a:prstGeom>
          <a:noFill/>
        </p:spPr>
        <p:txBody>
          <a:bodyPr wrap="square" rtlCol="0">
            <a:spAutoFit/>
          </a:bodyPr>
          <a:lstStyle/>
          <a:p>
            <a:pPr algn="ctr"/>
            <a:r>
              <a:rPr lang="en-GB" sz="3600" b="1" dirty="0">
                <a:solidFill>
                  <a:schemeClr val="bg1"/>
                </a:solidFill>
                <a:latin typeface="Arial" panose="020B0604020202020204" pitchFamily="34" charset="0"/>
                <a:cs typeface="Arial" panose="020B0604020202020204" pitchFamily="34" charset="0"/>
              </a:rPr>
              <a:t>L.DOPA</a:t>
            </a:r>
          </a:p>
        </p:txBody>
      </p:sp>
      <p:sp>
        <p:nvSpPr>
          <p:cNvPr id="4" name="TextBox 3">
            <a:extLst>
              <a:ext uri="{FF2B5EF4-FFF2-40B4-BE49-F238E27FC236}">
                <a16:creationId xmlns:a16="http://schemas.microsoft.com/office/drawing/2014/main" id="{63B73CB0-5151-4030-9DF8-705E7424EBA0}"/>
              </a:ext>
            </a:extLst>
          </p:cNvPr>
          <p:cNvSpPr txBox="1"/>
          <p:nvPr/>
        </p:nvSpPr>
        <p:spPr>
          <a:xfrm>
            <a:off x="119268" y="3038340"/>
            <a:ext cx="3676650" cy="646331"/>
          </a:xfrm>
          <a:prstGeom prst="rect">
            <a:avLst/>
          </a:prstGeom>
          <a:noFill/>
        </p:spPr>
        <p:txBody>
          <a:bodyPr wrap="square" rtlCol="0">
            <a:spAutoFit/>
          </a:bodyPr>
          <a:lstStyle/>
          <a:p>
            <a:pPr algn="ctr"/>
            <a:r>
              <a:rPr lang="en-GB" sz="3600" b="1" dirty="0">
                <a:solidFill>
                  <a:schemeClr val="bg1"/>
                </a:solidFill>
                <a:latin typeface="Arial" panose="020B0604020202020204" pitchFamily="34" charset="0"/>
                <a:cs typeface="Arial" panose="020B0604020202020204" pitchFamily="34" charset="0"/>
              </a:rPr>
              <a:t>Dopamine</a:t>
            </a:r>
          </a:p>
        </p:txBody>
      </p:sp>
      <p:sp>
        <p:nvSpPr>
          <p:cNvPr id="5" name="TextBox 4">
            <a:extLst>
              <a:ext uri="{FF2B5EF4-FFF2-40B4-BE49-F238E27FC236}">
                <a16:creationId xmlns:a16="http://schemas.microsoft.com/office/drawing/2014/main" id="{8877871D-3363-48B3-ABEF-BC3AA0861A98}"/>
              </a:ext>
            </a:extLst>
          </p:cNvPr>
          <p:cNvSpPr txBox="1"/>
          <p:nvPr/>
        </p:nvSpPr>
        <p:spPr>
          <a:xfrm>
            <a:off x="-16488" y="4195706"/>
            <a:ext cx="4006456" cy="646331"/>
          </a:xfrm>
          <a:prstGeom prst="rect">
            <a:avLst/>
          </a:prstGeom>
          <a:noFill/>
        </p:spPr>
        <p:txBody>
          <a:bodyPr wrap="square" rtlCol="0">
            <a:spAutoFit/>
          </a:bodyPr>
          <a:lstStyle/>
          <a:p>
            <a:pPr algn="ctr"/>
            <a:r>
              <a:rPr lang="en-GB" sz="3600" b="1" dirty="0">
                <a:solidFill>
                  <a:schemeClr val="bg1"/>
                </a:solidFill>
                <a:latin typeface="Arial" panose="020B0604020202020204" pitchFamily="34" charset="0"/>
                <a:cs typeface="Arial" panose="020B0604020202020204" pitchFamily="34" charset="0"/>
              </a:rPr>
              <a:t>Noradrenalin</a:t>
            </a:r>
          </a:p>
        </p:txBody>
      </p:sp>
      <p:sp>
        <p:nvSpPr>
          <p:cNvPr id="6" name="TextBox 5">
            <a:extLst>
              <a:ext uri="{FF2B5EF4-FFF2-40B4-BE49-F238E27FC236}">
                <a16:creationId xmlns:a16="http://schemas.microsoft.com/office/drawing/2014/main" id="{28D3843C-6883-405B-A733-BE7C7A84115A}"/>
              </a:ext>
            </a:extLst>
          </p:cNvPr>
          <p:cNvSpPr txBox="1"/>
          <p:nvPr/>
        </p:nvSpPr>
        <p:spPr>
          <a:xfrm>
            <a:off x="-32394" y="5444423"/>
            <a:ext cx="4006456" cy="646331"/>
          </a:xfrm>
          <a:prstGeom prst="rect">
            <a:avLst/>
          </a:prstGeom>
          <a:noFill/>
        </p:spPr>
        <p:txBody>
          <a:bodyPr wrap="square" rtlCol="0">
            <a:spAutoFit/>
          </a:bodyPr>
          <a:lstStyle/>
          <a:p>
            <a:pPr algn="ctr"/>
            <a:r>
              <a:rPr lang="en-GB" sz="3600" b="1" dirty="0">
                <a:solidFill>
                  <a:schemeClr val="bg1"/>
                </a:solidFill>
                <a:latin typeface="Arial" panose="020B0604020202020204" pitchFamily="34" charset="0"/>
                <a:cs typeface="Arial" panose="020B0604020202020204" pitchFamily="34" charset="0"/>
              </a:rPr>
              <a:t>Adrenalin</a:t>
            </a:r>
          </a:p>
        </p:txBody>
      </p:sp>
      <p:sp>
        <p:nvSpPr>
          <p:cNvPr id="9" name="Down Arrow 33">
            <a:extLst>
              <a:ext uri="{FF2B5EF4-FFF2-40B4-BE49-F238E27FC236}">
                <a16:creationId xmlns:a16="http://schemas.microsoft.com/office/drawing/2014/main" id="{E937DC90-17E5-4813-A33F-E70DC180AD1C}"/>
              </a:ext>
            </a:extLst>
          </p:cNvPr>
          <p:cNvSpPr/>
          <p:nvPr/>
        </p:nvSpPr>
        <p:spPr>
          <a:xfrm>
            <a:off x="1666763" y="1070683"/>
            <a:ext cx="576064" cy="818183"/>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Down Arrow 33">
            <a:extLst>
              <a:ext uri="{FF2B5EF4-FFF2-40B4-BE49-F238E27FC236}">
                <a16:creationId xmlns:a16="http://schemas.microsoft.com/office/drawing/2014/main" id="{0155C8F2-7BB2-44C3-B90C-8DBC02789134}"/>
              </a:ext>
            </a:extLst>
          </p:cNvPr>
          <p:cNvSpPr/>
          <p:nvPr/>
        </p:nvSpPr>
        <p:spPr>
          <a:xfrm>
            <a:off x="1685456" y="2395761"/>
            <a:ext cx="576064" cy="806736"/>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Down Arrow 33">
            <a:extLst>
              <a:ext uri="{FF2B5EF4-FFF2-40B4-BE49-F238E27FC236}">
                <a16:creationId xmlns:a16="http://schemas.microsoft.com/office/drawing/2014/main" id="{B1BAF9A7-745E-4940-AE23-DE37D093D563}"/>
              </a:ext>
            </a:extLst>
          </p:cNvPr>
          <p:cNvSpPr/>
          <p:nvPr/>
        </p:nvSpPr>
        <p:spPr>
          <a:xfrm>
            <a:off x="1673283" y="3592054"/>
            <a:ext cx="576064" cy="717539"/>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Down Arrow 33">
            <a:extLst>
              <a:ext uri="{FF2B5EF4-FFF2-40B4-BE49-F238E27FC236}">
                <a16:creationId xmlns:a16="http://schemas.microsoft.com/office/drawing/2014/main" id="{91B88865-4852-46A3-9E0B-390A0F593565}"/>
              </a:ext>
            </a:extLst>
          </p:cNvPr>
          <p:cNvSpPr/>
          <p:nvPr/>
        </p:nvSpPr>
        <p:spPr>
          <a:xfrm>
            <a:off x="1666763" y="4816488"/>
            <a:ext cx="576064" cy="809058"/>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BB0CE1A9-3769-412D-8D6D-B0BD00CE05D7}"/>
              </a:ext>
            </a:extLst>
          </p:cNvPr>
          <p:cNvSpPr txBox="1"/>
          <p:nvPr/>
        </p:nvSpPr>
        <p:spPr>
          <a:xfrm>
            <a:off x="514635" y="1072616"/>
            <a:ext cx="1440160" cy="523220"/>
          </a:xfrm>
          <a:prstGeom prst="rect">
            <a:avLst/>
          </a:prstGeom>
          <a:noFill/>
        </p:spPr>
        <p:txBody>
          <a:bodyPr wrap="square" rtlCol="0">
            <a:spAutoFit/>
          </a:bodyPr>
          <a:lstStyle/>
          <a:p>
            <a:r>
              <a:rPr lang="en-GB" sz="1400" b="1" i="1" dirty="0">
                <a:solidFill>
                  <a:schemeClr val="bg1"/>
                </a:solidFill>
                <a:latin typeface="Arial" pitchFamily="34" charset="0"/>
                <a:cs typeface="Arial" pitchFamily="34" charset="0"/>
              </a:rPr>
              <a:t>hydroxylation</a:t>
            </a:r>
          </a:p>
          <a:p>
            <a:r>
              <a:rPr lang="en-GB" sz="1400" b="1" dirty="0">
                <a:solidFill>
                  <a:schemeClr val="bg1"/>
                </a:solidFill>
                <a:latin typeface="Arial" pitchFamily="34" charset="0"/>
                <a:cs typeface="Arial" pitchFamily="34" charset="0"/>
              </a:rPr>
              <a:t>H4Biopterin</a:t>
            </a:r>
          </a:p>
        </p:txBody>
      </p:sp>
      <p:sp>
        <p:nvSpPr>
          <p:cNvPr id="14" name="TextBox 13">
            <a:extLst>
              <a:ext uri="{FF2B5EF4-FFF2-40B4-BE49-F238E27FC236}">
                <a16:creationId xmlns:a16="http://schemas.microsoft.com/office/drawing/2014/main" id="{8BB9D827-F88E-4F63-9352-BAA8C4AB1C07}"/>
              </a:ext>
            </a:extLst>
          </p:cNvPr>
          <p:cNvSpPr txBox="1"/>
          <p:nvPr/>
        </p:nvSpPr>
        <p:spPr>
          <a:xfrm>
            <a:off x="336402" y="2341777"/>
            <a:ext cx="1656184" cy="523220"/>
          </a:xfrm>
          <a:prstGeom prst="rect">
            <a:avLst/>
          </a:prstGeom>
          <a:noFill/>
        </p:spPr>
        <p:txBody>
          <a:bodyPr wrap="square" rtlCol="0">
            <a:spAutoFit/>
          </a:bodyPr>
          <a:lstStyle/>
          <a:p>
            <a:r>
              <a:rPr lang="en-GB" sz="1400" b="1" i="1" dirty="0">
                <a:solidFill>
                  <a:schemeClr val="bg1"/>
                </a:solidFill>
                <a:latin typeface="Arial" pitchFamily="34" charset="0"/>
                <a:cs typeface="Arial" pitchFamily="34" charset="0"/>
              </a:rPr>
              <a:t>decarboxylation</a:t>
            </a:r>
          </a:p>
          <a:p>
            <a:r>
              <a:rPr lang="en-GB" sz="1400" b="1" dirty="0">
                <a:solidFill>
                  <a:schemeClr val="bg1"/>
                </a:solidFill>
                <a:latin typeface="Arial" pitchFamily="34" charset="0"/>
                <a:cs typeface="Arial" pitchFamily="34" charset="0"/>
              </a:rPr>
              <a:t>P-5-P</a:t>
            </a:r>
          </a:p>
        </p:txBody>
      </p:sp>
      <p:sp>
        <p:nvSpPr>
          <p:cNvPr id="15" name="Arc 14">
            <a:extLst>
              <a:ext uri="{FF2B5EF4-FFF2-40B4-BE49-F238E27FC236}">
                <a16:creationId xmlns:a16="http://schemas.microsoft.com/office/drawing/2014/main" id="{4D02642B-1CA1-4996-9D06-8527E8DE2459}"/>
              </a:ext>
            </a:extLst>
          </p:cNvPr>
          <p:cNvSpPr/>
          <p:nvPr/>
        </p:nvSpPr>
        <p:spPr>
          <a:xfrm rot="1171564">
            <a:off x="1285799" y="2300414"/>
            <a:ext cx="557814" cy="540491"/>
          </a:xfrm>
          <a:prstGeom prst="arc">
            <a:avLst>
              <a:gd name="adj1" fmla="val 20859771"/>
              <a:gd name="adj2" fmla="val 4552318"/>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6" name="TextBox 15">
            <a:extLst>
              <a:ext uri="{FF2B5EF4-FFF2-40B4-BE49-F238E27FC236}">
                <a16:creationId xmlns:a16="http://schemas.microsoft.com/office/drawing/2014/main" id="{E64E13F7-459A-4523-942F-3A04F7CF6303}"/>
              </a:ext>
            </a:extLst>
          </p:cNvPr>
          <p:cNvSpPr txBox="1"/>
          <p:nvPr/>
        </p:nvSpPr>
        <p:spPr>
          <a:xfrm>
            <a:off x="986360" y="2723711"/>
            <a:ext cx="648072"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CO</a:t>
            </a:r>
            <a:r>
              <a:rPr lang="en-GB" sz="1400" b="1" dirty="0">
                <a:solidFill>
                  <a:schemeClr val="bg1"/>
                </a:solidFill>
                <a:latin typeface="Arial" panose="020B0604020202020204" pitchFamily="34" charset="0"/>
                <a:cs typeface="Arial" panose="020B0604020202020204" pitchFamily="34" charset="0"/>
              </a:rPr>
              <a:t>2</a:t>
            </a:r>
          </a:p>
        </p:txBody>
      </p:sp>
      <p:sp>
        <p:nvSpPr>
          <p:cNvPr id="19" name="TextBox 18">
            <a:extLst>
              <a:ext uri="{FF2B5EF4-FFF2-40B4-BE49-F238E27FC236}">
                <a16:creationId xmlns:a16="http://schemas.microsoft.com/office/drawing/2014/main" id="{2B043ED2-191A-4C07-A5EB-89C8F86881C6}"/>
              </a:ext>
            </a:extLst>
          </p:cNvPr>
          <p:cNvSpPr txBox="1"/>
          <p:nvPr/>
        </p:nvSpPr>
        <p:spPr>
          <a:xfrm>
            <a:off x="599117" y="3548268"/>
            <a:ext cx="1318782" cy="738664"/>
          </a:xfrm>
          <a:prstGeom prst="rect">
            <a:avLst/>
          </a:prstGeom>
          <a:noFill/>
        </p:spPr>
        <p:txBody>
          <a:bodyPr wrap="square" rtlCol="0">
            <a:spAutoFit/>
          </a:bodyPr>
          <a:lstStyle/>
          <a:p>
            <a:r>
              <a:rPr lang="en-GB" sz="1400" b="1" i="1" dirty="0">
                <a:solidFill>
                  <a:schemeClr val="bg1"/>
                </a:solidFill>
                <a:latin typeface="Arial" panose="020B0604020202020204" pitchFamily="34" charset="0"/>
                <a:cs typeface="Arial" panose="020B0604020202020204" pitchFamily="34" charset="0"/>
              </a:rPr>
              <a:t>dopamine hydroxylase</a:t>
            </a:r>
          </a:p>
          <a:p>
            <a:r>
              <a:rPr lang="en-GB" sz="1400" b="1" dirty="0">
                <a:solidFill>
                  <a:schemeClr val="bg1"/>
                </a:solidFill>
                <a:latin typeface="Arial" panose="020B0604020202020204" pitchFamily="34" charset="0"/>
                <a:cs typeface="Arial" panose="020B0604020202020204" pitchFamily="34" charset="0"/>
              </a:rPr>
              <a:t>Vit C, Cu</a:t>
            </a:r>
          </a:p>
        </p:txBody>
      </p:sp>
      <p:sp>
        <p:nvSpPr>
          <p:cNvPr id="21" name="TextBox 20">
            <a:extLst>
              <a:ext uri="{FF2B5EF4-FFF2-40B4-BE49-F238E27FC236}">
                <a16:creationId xmlns:a16="http://schemas.microsoft.com/office/drawing/2014/main" id="{1620D31E-4F50-46FE-8D46-E3707D4A8C52}"/>
              </a:ext>
            </a:extLst>
          </p:cNvPr>
          <p:cNvSpPr txBox="1"/>
          <p:nvPr/>
        </p:nvSpPr>
        <p:spPr>
          <a:xfrm>
            <a:off x="355219" y="4839149"/>
            <a:ext cx="1666730" cy="523220"/>
          </a:xfrm>
          <a:prstGeom prst="rect">
            <a:avLst/>
          </a:prstGeom>
          <a:noFill/>
        </p:spPr>
        <p:txBody>
          <a:bodyPr wrap="square" rtlCol="0">
            <a:spAutoFit/>
          </a:bodyPr>
          <a:lstStyle/>
          <a:p>
            <a:r>
              <a:rPr lang="en-GB" sz="1400" b="1" i="1" dirty="0">
                <a:solidFill>
                  <a:schemeClr val="bg1"/>
                </a:solidFill>
                <a:latin typeface="Arial" pitchFamily="34" charset="0"/>
                <a:cs typeface="Arial" pitchFamily="34" charset="0"/>
              </a:rPr>
              <a:t>methylation</a:t>
            </a:r>
          </a:p>
          <a:p>
            <a:r>
              <a:rPr lang="en-GB" sz="1400" b="1" dirty="0">
                <a:solidFill>
                  <a:schemeClr val="bg1"/>
                </a:solidFill>
                <a:latin typeface="Arial" pitchFamily="34" charset="0"/>
                <a:cs typeface="Arial" pitchFamily="34" charset="0"/>
              </a:rPr>
              <a:t>B12, 5MTHF, Zn</a:t>
            </a:r>
          </a:p>
        </p:txBody>
      </p:sp>
      <p:sp>
        <p:nvSpPr>
          <p:cNvPr id="22" name="Text Box 7">
            <a:extLst>
              <a:ext uri="{FF2B5EF4-FFF2-40B4-BE49-F238E27FC236}">
                <a16:creationId xmlns:a16="http://schemas.microsoft.com/office/drawing/2014/main" id="{A85A7F80-640D-41FF-ABE5-D5778A912204}"/>
              </a:ext>
            </a:extLst>
          </p:cNvPr>
          <p:cNvSpPr txBox="1">
            <a:spLocks noChangeArrowheads="1"/>
          </p:cNvSpPr>
          <p:nvPr/>
        </p:nvSpPr>
        <p:spPr bwMode="auto">
          <a:xfrm>
            <a:off x="5471001" y="4088770"/>
            <a:ext cx="55514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000" b="1">
                <a:solidFill>
                  <a:schemeClr val="tx1"/>
                </a:solidFill>
                <a:latin typeface="Arial" panose="020B0604020202020204" pitchFamily="34" charset="0"/>
              </a:defRPr>
            </a:lvl1pPr>
            <a:lvl2pPr marL="742950" indent="-285750">
              <a:defRPr sz="4000" b="1">
                <a:solidFill>
                  <a:schemeClr val="tx1"/>
                </a:solidFill>
                <a:latin typeface="Arial" panose="020B0604020202020204" pitchFamily="34" charset="0"/>
              </a:defRPr>
            </a:lvl2pPr>
            <a:lvl3pPr marL="1143000" indent="-228600">
              <a:defRPr sz="4000" b="1">
                <a:solidFill>
                  <a:schemeClr val="tx1"/>
                </a:solidFill>
                <a:latin typeface="Arial" panose="020B0604020202020204" pitchFamily="34" charset="0"/>
              </a:defRPr>
            </a:lvl3pPr>
            <a:lvl4pPr marL="1600200" indent="-228600">
              <a:defRPr sz="4000" b="1">
                <a:solidFill>
                  <a:schemeClr val="tx1"/>
                </a:solidFill>
                <a:latin typeface="Arial" panose="020B0604020202020204" pitchFamily="34" charset="0"/>
              </a:defRPr>
            </a:lvl4pPr>
            <a:lvl5pPr marL="2057400" indent="-228600">
              <a:defRPr sz="4000" b="1">
                <a:solidFill>
                  <a:schemeClr val="tx1"/>
                </a:solidFill>
                <a:latin typeface="Arial" panose="020B0604020202020204" pitchFamily="34" charset="0"/>
              </a:defRPr>
            </a:lvl5pPr>
            <a:lvl6pPr marL="2514600" indent="-228600" eaLnBrk="0" fontAlgn="base" hangingPunct="0">
              <a:spcBef>
                <a:spcPct val="0"/>
              </a:spcBef>
              <a:spcAft>
                <a:spcPct val="0"/>
              </a:spcAft>
              <a:defRPr sz="4000" b="1">
                <a:solidFill>
                  <a:schemeClr val="tx1"/>
                </a:solidFill>
                <a:latin typeface="Arial" panose="020B0604020202020204" pitchFamily="34" charset="0"/>
              </a:defRPr>
            </a:lvl6pPr>
            <a:lvl7pPr marL="2971800" indent="-228600" eaLnBrk="0" fontAlgn="base" hangingPunct="0">
              <a:spcBef>
                <a:spcPct val="0"/>
              </a:spcBef>
              <a:spcAft>
                <a:spcPct val="0"/>
              </a:spcAft>
              <a:defRPr sz="4000" b="1">
                <a:solidFill>
                  <a:schemeClr val="tx1"/>
                </a:solidFill>
                <a:latin typeface="Arial" panose="020B0604020202020204" pitchFamily="34" charset="0"/>
              </a:defRPr>
            </a:lvl7pPr>
            <a:lvl8pPr marL="3429000" indent="-228600" eaLnBrk="0" fontAlgn="base" hangingPunct="0">
              <a:spcBef>
                <a:spcPct val="0"/>
              </a:spcBef>
              <a:spcAft>
                <a:spcPct val="0"/>
              </a:spcAft>
              <a:defRPr sz="4000" b="1">
                <a:solidFill>
                  <a:schemeClr val="tx1"/>
                </a:solidFill>
                <a:latin typeface="Arial" panose="020B0604020202020204" pitchFamily="34" charset="0"/>
              </a:defRPr>
            </a:lvl8pPr>
            <a:lvl9pPr marL="3886200" indent="-228600" eaLnBrk="0" fontAlgn="base" hangingPunct="0">
              <a:spcBef>
                <a:spcPct val="0"/>
              </a:spcBef>
              <a:spcAft>
                <a:spcPct val="0"/>
              </a:spcAft>
              <a:defRPr sz="4000" b="1">
                <a:solidFill>
                  <a:schemeClr val="tx1"/>
                </a:solidFill>
                <a:latin typeface="Arial" panose="020B0604020202020204" pitchFamily="34" charset="0"/>
              </a:defRPr>
            </a:lvl9pPr>
          </a:lstStyle>
          <a:p>
            <a:pPr algn="ctr" eaLnBrk="1" hangingPunct="1">
              <a:spcBef>
                <a:spcPct val="50000"/>
              </a:spcBef>
            </a:pPr>
            <a:r>
              <a:rPr lang="en-GB" altLang="en-US" sz="3600" dirty="0">
                <a:solidFill>
                  <a:srgbClr val="FFFF00"/>
                </a:solidFill>
                <a:cs typeface="Arial" panose="020B0604020202020204" pitchFamily="34" charset="0"/>
              </a:rPr>
              <a:t>Noradrenochrome</a:t>
            </a:r>
            <a:r>
              <a:rPr lang="en-GB" altLang="en-US" sz="4800" dirty="0">
                <a:solidFill>
                  <a:srgbClr val="FFFF00"/>
                </a:solidFill>
                <a:cs typeface="Arial" panose="020B0604020202020204" pitchFamily="34" charset="0"/>
              </a:rPr>
              <a:t>*</a:t>
            </a:r>
            <a:endParaRPr lang="en-US" altLang="en-US" sz="4800" dirty="0">
              <a:solidFill>
                <a:srgbClr val="FFFF00"/>
              </a:solidFill>
              <a:cs typeface="Arial" panose="020B0604020202020204" pitchFamily="34" charset="0"/>
            </a:endParaRPr>
          </a:p>
        </p:txBody>
      </p:sp>
      <p:sp>
        <p:nvSpPr>
          <p:cNvPr id="27" name="Down Arrow 20">
            <a:extLst>
              <a:ext uri="{FF2B5EF4-FFF2-40B4-BE49-F238E27FC236}">
                <a16:creationId xmlns:a16="http://schemas.microsoft.com/office/drawing/2014/main" id="{92EBA3F9-B7B8-4A95-8E8D-4C65C221D0FC}"/>
              </a:ext>
            </a:extLst>
          </p:cNvPr>
          <p:cNvSpPr/>
          <p:nvPr/>
        </p:nvSpPr>
        <p:spPr>
          <a:xfrm rot="16200000">
            <a:off x="4546910" y="3242884"/>
            <a:ext cx="576064" cy="260715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TextBox 28">
            <a:extLst>
              <a:ext uri="{FF2B5EF4-FFF2-40B4-BE49-F238E27FC236}">
                <a16:creationId xmlns:a16="http://schemas.microsoft.com/office/drawing/2014/main" id="{B37A326F-15A0-473C-A80C-E7E629C981AF}"/>
              </a:ext>
            </a:extLst>
          </p:cNvPr>
          <p:cNvSpPr txBox="1"/>
          <p:nvPr/>
        </p:nvSpPr>
        <p:spPr>
          <a:xfrm>
            <a:off x="4076478" y="4662599"/>
            <a:ext cx="1115520" cy="307777"/>
          </a:xfrm>
          <a:prstGeom prst="rect">
            <a:avLst/>
          </a:prstGeom>
          <a:noFill/>
        </p:spPr>
        <p:txBody>
          <a:bodyPr wrap="square" rtlCol="0">
            <a:spAutoFit/>
          </a:bodyPr>
          <a:lstStyle/>
          <a:p>
            <a:r>
              <a:rPr lang="en-GB" sz="1400" b="1" i="1" dirty="0">
                <a:solidFill>
                  <a:schemeClr val="bg1"/>
                </a:solidFill>
                <a:latin typeface="Arial" pitchFamily="34" charset="0"/>
                <a:cs typeface="Arial" pitchFamily="34" charset="0"/>
              </a:rPr>
              <a:t>oxidation</a:t>
            </a:r>
          </a:p>
        </p:txBody>
      </p:sp>
      <p:sp>
        <p:nvSpPr>
          <p:cNvPr id="34" name="TextBox 33">
            <a:extLst>
              <a:ext uri="{FF2B5EF4-FFF2-40B4-BE49-F238E27FC236}">
                <a16:creationId xmlns:a16="http://schemas.microsoft.com/office/drawing/2014/main" id="{399C178E-78F4-454F-B85A-F6EFA2ECFAB8}"/>
              </a:ext>
            </a:extLst>
          </p:cNvPr>
          <p:cNvSpPr txBox="1"/>
          <p:nvPr/>
        </p:nvSpPr>
        <p:spPr>
          <a:xfrm>
            <a:off x="4039988" y="5337487"/>
            <a:ext cx="3744416" cy="830997"/>
          </a:xfrm>
          <a:prstGeom prst="rect">
            <a:avLst/>
          </a:prstGeom>
          <a:noFill/>
        </p:spPr>
        <p:txBody>
          <a:bodyPr wrap="square" rtlCol="0">
            <a:spAutoFit/>
          </a:bodyPr>
          <a:lstStyle/>
          <a:p>
            <a:pPr algn="ctr"/>
            <a:r>
              <a:rPr lang="en-GB" sz="3600" b="1" dirty="0">
                <a:solidFill>
                  <a:srgbClr val="FFFF00"/>
                </a:solidFill>
                <a:latin typeface="Arial" pitchFamily="34" charset="0"/>
                <a:cs typeface="Arial" pitchFamily="34" charset="0"/>
              </a:rPr>
              <a:t>Adrenochrome</a:t>
            </a:r>
            <a:r>
              <a:rPr lang="en-GB" sz="4800" b="1" dirty="0">
                <a:solidFill>
                  <a:srgbClr val="FFFF00"/>
                </a:solidFill>
                <a:latin typeface="Arial" pitchFamily="34" charset="0"/>
                <a:cs typeface="Arial" pitchFamily="34" charset="0"/>
              </a:rPr>
              <a:t>*</a:t>
            </a:r>
          </a:p>
        </p:txBody>
      </p:sp>
      <p:sp>
        <p:nvSpPr>
          <p:cNvPr id="35" name="TextBox 34">
            <a:extLst>
              <a:ext uri="{FF2B5EF4-FFF2-40B4-BE49-F238E27FC236}">
                <a16:creationId xmlns:a16="http://schemas.microsoft.com/office/drawing/2014/main" id="{C41704CB-6C0D-4501-8C23-3F695D830EFD}"/>
              </a:ext>
            </a:extLst>
          </p:cNvPr>
          <p:cNvSpPr txBox="1"/>
          <p:nvPr/>
        </p:nvSpPr>
        <p:spPr>
          <a:xfrm>
            <a:off x="8463787" y="5337833"/>
            <a:ext cx="3744416" cy="830997"/>
          </a:xfrm>
          <a:prstGeom prst="rect">
            <a:avLst/>
          </a:prstGeom>
          <a:noFill/>
        </p:spPr>
        <p:txBody>
          <a:bodyPr wrap="square" rtlCol="0">
            <a:spAutoFit/>
          </a:bodyPr>
          <a:lstStyle/>
          <a:p>
            <a:pPr algn="ctr"/>
            <a:r>
              <a:rPr lang="en-GB" sz="3600" b="1" dirty="0">
                <a:solidFill>
                  <a:srgbClr val="FFFF00"/>
                </a:solidFill>
                <a:latin typeface="Arial" pitchFamily="34" charset="0"/>
                <a:cs typeface="Arial" pitchFamily="34" charset="0"/>
              </a:rPr>
              <a:t>Adrenolutein</a:t>
            </a:r>
            <a:r>
              <a:rPr lang="en-GB" sz="4800" b="1" dirty="0">
                <a:solidFill>
                  <a:srgbClr val="FFFF00"/>
                </a:solidFill>
                <a:latin typeface="Arial" pitchFamily="34" charset="0"/>
                <a:cs typeface="Arial" pitchFamily="34" charset="0"/>
              </a:rPr>
              <a:t>*</a:t>
            </a:r>
          </a:p>
        </p:txBody>
      </p:sp>
      <p:sp>
        <p:nvSpPr>
          <p:cNvPr id="36" name="Down Arrow 22">
            <a:extLst>
              <a:ext uri="{FF2B5EF4-FFF2-40B4-BE49-F238E27FC236}">
                <a16:creationId xmlns:a16="http://schemas.microsoft.com/office/drawing/2014/main" id="{AC363943-A090-4208-936C-7E8B86A2FB1C}"/>
              </a:ext>
            </a:extLst>
          </p:cNvPr>
          <p:cNvSpPr/>
          <p:nvPr/>
        </p:nvSpPr>
        <p:spPr>
          <a:xfrm rot="16200000">
            <a:off x="3342567" y="5239928"/>
            <a:ext cx="576064" cy="114068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Down Arrow 22">
            <a:extLst>
              <a:ext uri="{FF2B5EF4-FFF2-40B4-BE49-F238E27FC236}">
                <a16:creationId xmlns:a16="http://schemas.microsoft.com/office/drawing/2014/main" id="{684111CF-D225-4B8A-9764-09B91A916971}"/>
              </a:ext>
            </a:extLst>
          </p:cNvPr>
          <p:cNvSpPr/>
          <p:nvPr/>
        </p:nvSpPr>
        <p:spPr>
          <a:xfrm rot="16200000">
            <a:off x="7921189" y="5239929"/>
            <a:ext cx="576064" cy="114067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TextBox 37">
            <a:extLst>
              <a:ext uri="{FF2B5EF4-FFF2-40B4-BE49-F238E27FC236}">
                <a16:creationId xmlns:a16="http://schemas.microsoft.com/office/drawing/2014/main" id="{F1FC7134-72F1-40B6-B6D1-A2DA3A686E9D}"/>
              </a:ext>
            </a:extLst>
          </p:cNvPr>
          <p:cNvSpPr txBox="1"/>
          <p:nvPr/>
        </p:nvSpPr>
        <p:spPr>
          <a:xfrm>
            <a:off x="2996358" y="5875881"/>
            <a:ext cx="1080120" cy="307777"/>
          </a:xfrm>
          <a:prstGeom prst="rect">
            <a:avLst/>
          </a:prstGeom>
          <a:noFill/>
        </p:spPr>
        <p:txBody>
          <a:bodyPr wrap="square" rtlCol="0">
            <a:spAutoFit/>
          </a:bodyPr>
          <a:lstStyle/>
          <a:p>
            <a:r>
              <a:rPr lang="en-GB" sz="1400" b="1" i="1" dirty="0">
                <a:solidFill>
                  <a:schemeClr val="bg1"/>
                </a:solidFill>
                <a:latin typeface="Arial" pitchFamily="34" charset="0"/>
                <a:cs typeface="Arial" pitchFamily="34" charset="0"/>
              </a:rPr>
              <a:t>oxidation</a:t>
            </a:r>
          </a:p>
        </p:txBody>
      </p:sp>
      <p:sp>
        <p:nvSpPr>
          <p:cNvPr id="39" name="TextBox 38">
            <a:extLst>
              <a:ext uri="{FF2B5EF4-FFF2-40B4-BE49-F238E27FC236}">
                <a16:creationId xmlns:a16="http://schemas.microsoft.com/office/drawing/2014/main" id="{AD9D02F5-E20A-4858-A082-E8E7727286A2}"/>
              </a:ext>
            </a:extLst>
          </p:cNvPr>
          <p:cNvSpPr txBox="1"/>
          <p:nvPr/>
        </p:nvSpPr>
        <p:spPr>
          <a:xfrm>
            <a:off x="7560406" y="5859736"/>
            <a:ext cx="1008112" cy="307777"/>
          </a:xfrm>
          <a:prstGeom prst="rect">
            <a:avLst/>
          </a:prstGeom>
          <a:noFill/>
        </p:spPr>
        <p:txBody>
          <a:bodyPr wrap="square" rtlCol="0">
            <a:spAutoFit/>
          </a:bodyPr>
          <a:lstStyle/>
          <a:p>
            <a:r>
              <a:rPr lang="en-GB" sz="1400" b="1" i="1" dirty="0">
                <a:solidFill>
                  <a:schemeClr val="bg1"/>
                </a:solidFill>
                <a:latin typeface="Arial" pitchFamily="34" charset="0"/>
                <a:cs typeface="Arial" pitchFamily="34" charset="0"/>
              </a:rPr>
              <a:t>reduction</a:t>
            </a:r>
          </a:p>
        </p:txBody>
      </p:sp>
      <p:pic>
        <p:nvPicPr>
          <p:cNvPr id="26" name="Picture 25">
            <a:extLst>
              <a:ext uri="{FF2B5EF4-FFF2-40B4-BE49-F238E27FC236}">
                <a16:creationId xmlns:a16="http://schemas.microsoft.com/office/drawing/2014/main" id="{5B9C16ED-DFA5-4896-BCB7-1CF54F20CEB9}"/>
              </a:ext>
            </a:extLst>
          </p:cNvPr>
          <p:cNvPicPr>
            <a:picLocks noChangeAspect="1"/>
          </p:cNvPicPr>
          <p:nvPr/>
        </p:nvPicPr>
        <p:blipFill>
          <a:blip r:embed="rId2"/>
          <a:stretch>
            <a:fillRect/>
          </a:stretch>
        </p:blipFill>
        <p:spPr>
          <a:xfrm>
            <a:off x="2980475" y="638958"/>
            <a:ext cx="1545372" cy="567834"/>
          </a:xfrm>
          <a:prstGeom prst="rect">
            <a:avLst/>
          </a:prstGeom>
        </p:spPr>
      </p:pic>
      <p:pic>
        <p:nvPicPr>
          <p:cNvPr id="28" name="Picture 27">
            <a:extLst>
              <a:ext uri="{FF2B5EF4-FFF2-40B4-BE49-F238E27FC236}">
                <a16:creationId xmlns:a16="http://schemas.microsoft.com/office/drawing/2014/main" id="{109092D0-C3C5-433A-9B49-91CED89B2960}"/>
              </a:ext>
            </a:extLst>
          </p:cNvPr>
          <p:cNvPicPr>
            <a:picLocks noChangeAspect="1"/>
          </p:cNvPicPr>
          <p:nvPr/>
        </p:nvPicPr>
        <p:blipFill>
          <a:blip r:embed="rId3"/>
          <a:stretch>
            <a:fillRect/>
          </a:stretch>
        </p:blipFill>
        <p:spPr>
          <a:xfrm>
            <a:off x="2892779" y="1934304"/>
            <a:ext cx="1308050" cy="567834"/>
          </a:xfrm>
          <a:prstGeom prst="rect">
            <a:avLst/>
          </a:prstGeom>
        </p:spPr>
      </p:pic>
      <p:pic>
        <p:nvPicPr>
          <p:cNvPr id="30" name="Picture 29">
            <a:extLst>
              <a:ext uri="{FF2B5EF4-FFF2-40B4-BE49-F238E27FC236}">
                <a16:creationId xmlns:a16="http://schemas.microsoft.com/office/drawing/2014/main" id="{DC1CAE0F-0C11-4456-8D15-28CA699CD110}"/>
              </a:ext>
            </a:extLst>
          </p:cNvPr>
          <p:cNvPicPr>
            <a:picLocks noChangeAspect="1"/>
          </p:cNvPicPr>
          <p:nvPr/>
        </p:nvPicPr>
        <p:blipFill>
          <a:blip r:embed="rId4"/>
          <a:stretch>
            <a:fillRect/>
          </a:stretch>
        </p:blipFill>
        <p:spPr>
          <a:xfrm>
            <a:off x="3114257" y="3115067"/>
            <a:ext cx="1560287" cy="619635"/>
          </a:xfrm>
          <a:prstGeom prst="rect">
            <a:avLst/>
          </a:prstGeom>
        </p:spPr>
      </p:pic>
      <p:pic>
        <p:nvPicPr>
          <p:cNvPr id="31" name="Picture 30">
            <a:extLst>
              <a:ext uri="{FF2B5EF4-FFF2-40B4-BE49-F238E27FC236}">
                <a16:creationId xmlns:a16="http://schemas.microsoft.com/office/drawing/2014/main" id="{AC38EBA8-89A6-43D3-9E62-EAD88279D4F5}"/>
              </a:ext>
            </a:extLst>
          </p:cNvPr>
          <p:cNvPicPr>
            <a:picLocks noChangeAspect="1"/>
          </p:cNvPicPr>
          <p:nvPr/>
        </p:nvPicPr>
        <p:blipFill rotWithShape="1">
          <a:blip r:embed="rId5"/>
          <a:srcRect t="9154" r="4633" b="13187"/>
          <a:stretch/>
        </p:blipFill>
        <p:spPr>
          <a:xfrm>
            <a:off x="2252348" y="4730151"/>
            <a:ext cx="1236560" cy="639542"/>
          </a:xfrm>
          <a:prstGeom prst="rect">
            <a:avLst/>
          </a:prstGeom>
        </p:spPr>
      </p:pic>
      <p:pic>
        <p:nvPicPr>
          <p:cNvPr id="32" name="Picture 31">
            <a:extLst>
              <a:ext uri="{FF2B5EF4-FFF2-40B4-BE49-F238E27FC236}">
                <a16:creationId xmlns:a16="http://schemas.microsoft.com/office/drawing/2014/main" id="{E20E4D58-AC64-40A1-B08D-BE1F17F72D33}"/>
              </a:ext>
            </a:extLst>
          </p:cNvPr>
          <p:cNvPicPr>
            <a:picLocks noChangeAspect="1"/>
          </p:cNvPicPr>
          <p:nvPr/>
        </p:nvPicPr>
        <p:blipFill>
          <a:blip r:embed="rId6"/>
          <a:stretch>
            <a:fillRect/>
          </a:stretch>
        </p:blipFill>
        <p:spPr>
          <a:xfrm>
            <a:off x="1234715" y="5972079"/>
            <a:ext cx="1430245" cy="642398"/>
          </a:xfrm>
          <a:prstGeom prst="rect">
            <a:avLst/>
          </a:prstGeom>
        </p:spPr>
      </p:pic>
      <p:pic>
        <p:nvPicPr>
          <p:cNvPr id="7" name="Picture 6">
            <a:extLst>
              <a:ext uri="{FF2B5EF4-FFF2-40B4-BE49-F238E27FC236}">
                <a16:creationId xmlns:a16="http://schemas.microsoft.com/office/drawing/2014/main" id="{C11C215D-090E-4AB8-906F-87F7DAFC78F4}"/>
              </a:ext>
            </a:extLst>
          </p:cNvPr>
          <p:cNvPicPr>
            <a:picLocks noChangeAspect="1"/>
          </p:cNvPicPr>
          <p:nvPr/>
        </p:nvPicPr>
        <p:blipFill>
          <a:blip r:embed="rId7"/>
          <a:stretch>
            <a:fillRect/>
          </a:stretch>
        </p:blipFill>
        <p:spPr>
          <a:xfrm>
            <a:off x="9040467" y="3747809"/>
            <a:ext cx="872284" cy="646331"/>
          </a:xfrm>
          <a:prstGeom prst="rect">
            <a:avLst/>
          </a:prstGeom>
        </p:spPr>
      </p:pic>
      <p:pic>
        <p:nvPicPr>
          <p:cNvPr id="8" name="Picture 7">
            <a:extLst>
              <a:ext uri="{FF2B5EF4-FFF2-40B4-BE49-F238E27FC236}">
                <a16:creationId xmlns:a16="http://schemas.microsoft.com/office/drawing/2014/main" id="{08590120-16CE-41CF-843D-A64762202454}"/>
              </a:ext>
            </a:extLst>
          </p:cNvPr>
          <p:cNvPicPr>
            <a:picLocks noChangeAspect="1"/>
          </p:cNvPicPr>
          <p:nvPr/>
        </p:nvPicPr>
        <p:blipFill>
          <a:blip r:embed="rId8"/>
          <a:stretch>
            <a:fillRect/>
          </a:stretch>
        </p:blipFill>
        <p:spPr>
          <a:xfrm>
            <a:off x="5390984" y="6005977"/>
            <a:ext cx="854915" cy="665503"/>
          </a:xfrm>
          <a:prstGeom prst="rect">
            <a:avLst/>
          </a:prstGeom>
        </p:spPr>
      </p:pic>
      <p:pic>
        <p:nvPicPr>
          <p:cNvPr id="17" name="Picture 16">
            <a:extLst>
              <a:ext uri="{FF2B5EF4-FFF2-40B4-BE49-F238E27FC236}">
                <a16:creationId xmlns:a16="http://schemas.microsoft.com/office/drawing/2014/main" id="{13082F17-2FE0-4745-8780-6C6CCDD07991}"/>
              </a:ext>
            </a:extLst>
          </p:cNvPr>
          <p:cNvPicPr>
            <a:picLocks noChangeAspect="1"/>
          </p:cNvPicPr>
          <p:nvPr/>
        </p:nvPicPr>
        <p:blipFill>
          <a:blip r:embed="rId9"/>
          <a:stretch>
            <a:fillRect/>
          </a:stretch>
        </p:blipFill>
        <p:spPr>
          <a:xfrm>
            <a:off x="9497473" y="5985185"/>
            <a:ext cx="983353" cy="666142"/>
          </a:xfrm>
          <a:prstGeom prst="rect">
            <a:avLst/>
          </a:prstGeom>
        </p:spPr>
      </p:pic>
    </p:spTree>
    <p:extLst>
      <p:ext uri="{BB962C8B-B14F-4D97-AF65-F5344CB8AC3E}">
        <p14:creationId xmlns:p14="http://schemas.microsoft.com/office/powerpoint/2010/main" val="1657797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91744" y="3042767"/>
            <a:ext cx="4608512" cy="646331"/>
          </a:xfrm>
          <a:prstGeom prst="rect">
            <a:avLst/>
          </a:prstGeom>
          <a:noFill/>
        </p:spPr>
        <p:txBody>
          <a:bodyPr wrap="square" rtlCol="0">
            <a:spAutoFit/>
          </a:bodyPr>
          <a:lstStyle/>
          <a:p>
            <a:pPr algn="ctr"/>
            <a:r>
              <a:rPr lang="en-GB" sz="3600" b="1" dirty="0">
                <a:solidFill>
                  <a:srgbClr val="FFFF00"/>
                </a:solidFill>
                <a:latin typeface="Arial" pitchFamily="34" charset="0"/>
                <a:cs typeface="Arial" pitchFamily="34" charset="0"/>
              </a:rPr>
              <a:t>Dopamine</a:t>
            </a:r>
          </a:p>
        </p:txBody>
      </p:sp>
    </p:spTree>
    <p:extLst>
      <p:ext uri="{BB962C8B-B14F-4D97-AF65-F5344CB8AC3E}">
        <p14:creationId xmlns:p14="http://schemas.microsoft.com/office/powerpoint/2010/main" val="26427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5BD1D7-72CB-4E95-9CC3-4F6ACE6F4BC2}"/>
              </a:ext>
            </a:extLst>
          </p:cNvPr>
          <p:cNvSpPr txBox="1"/>
          <p:nvPr/>
        </p:nvSpPr>
        <p:spPr>
          <a:xfrm>
            <a:off x="795333" y="580339"/>
            <a:ext cx="2318925" cy="646331"/>
          </a:xfrm>
          <a:prstGeom prst="rect">
            <a:avLst/>
          </a:prstGeom>
          <a:noFill/>
        </p:spPr>
        <p:txBody>
          <a:bodyPr wrap="square" rtlCol="0">
            <a:spAutoFit/>
          </a:bodyPr>
          <a:lstStyle/>
          <a:p>
            <a:pPr algn="ctr"/>
            <a:r>
              <a:rPr lang="en-GB" sz="3600" b="1" dirty="0">
                <a:solidFill>
                  <a:schemeClr val="bg1"/>
                </a:solidFill>
                <a:latin typeface="Arial" panose="020B0604020202020204" pitchFamily="34" charset="0"/>
                <a:cs typeface="Arial" panose="020B0604020202020204" pitchFamily="34" charset="0"/>
              </a:rPr>
              <a:t>Tyrosine</a:t>
            </a:r>
          </a:p>
        </p:txBody>
      </p:sp>
      <p:sp>
        <p:nvSpPr>
          <p:cNvPr id="3" name="TextBox 2">
            <a:extLst>
              <a:ext uri="{FF2B5EF4-FFF2-40B4-BE49-F238E27FC236}">
                <a16:creationId xmlns:a16="http://schemas.microsoft.com/office/drawing/2014/main" id="{4A6C7E44-5548-420F-9F17-B5283234223C}"/>
              </a:ext>
            </a:extLst>
          </p:cNvPr>
          <p:cNvSpPr txBox="1"/>
          <p:nvPr/>
        </p:nvSpPr>
        <p:spPr>
          <a:xfrm>
            <a:off x="967610" y="1877397"/>
            <a:ext cx="2000874" cy="646331"/>
          </a:xfrm>
          <a:prstGeom prst="rect">
            <a:avLst/>
          </a:prstGeom>
          <a:noFill/>
        </p:spPr>
        <p:txBody>
          <a:bodyPr wrap="square" rtlCol="0">
            <a:spAutoFit/>
          </a:bodyPr>
          <a:lstStyle/>
          <a:p>
            <a:pPr algn="ctr"/>
            <a:r>
              <a:rPr lang="en-GB" sz="3600" b="1" dirty="0">
                <a:solidFill>
                  <a:schemeClr val="bg1"/>
                </a:solidFill>
                <a:latin typeface="Arial" panose="020B0604020202020204" pitchFamily="34" charset="0"/>
                <a:cs typeface="Arial" panose="020B0604020202020204" pitchFamily="34" charset="0"/>
              </a:rPr>
              <a:t>L.DOPA</a:t>
            </a:r>
          </a:p>
        </p:txBody>
      </p:sp>
      <p:sp>
        <p:nvSpPr>
          <p:cNvPr id="4" name="TextBox 3">
            <a:extLst>
              <a:ext uri="{FF2B5EF4-FFF2-40B4-BE49-F238E27FC236}">
                <a16:creationId xmlns:a16="http://schemas.microsoft.com/office/drawing/2014/main" id="{63B73CB0-5151-4030-9DF8-705E7424EBA0}"/>
              </a:ext>
            </a:extLst>
          </p:cNvPr>
          <p:cNvSpPr txBox="1"/>
          <p:nvPr/>
        </p:nvSpPr>
        <p:spPr>
          <a:xfrm>
            <a:off x="119268" y="3058218"/>
            <a:ext cx="3676650" cy="646331"/>
          </a:xfrm>
          <a:prstGeom prst="rect">
            <a:avLst/>
          </a:prstGeom>
          <a:noFill/>
        </p:spPr>
        <p:txBody>
          <a:bodyPr wrap="square" rtlCol="0">
            <a:spAutoFit/>
          </a:bodyPr>
          <a:lstStyle/>
          <a:p>
            <a:pPr algn="ctr"/>
            <a:r>
              <a:rPr lang="en-GB" sz="3600" b="1" dirty="0">
                <a:solidFill>
                  <a:schemeClr val="bg1"/>
                </a:solidFill>
                <a:latin typeface="Arial" panose="020B0604020202020204" pitchFamily="34" charset="0"/>
                <a:cs typeface="Arial" panose="020B0604020202020204" pitchFamily="34" charset="0"/>
              </a:rPr>
              <a:t>Dopamine</a:t>
            </a:r>
          </a:p>
        </p:txBody>
      </p:sp>
      <p:sp>
        <p:nvSpPr>
          <p:cNvPr id="9" name="Down Arrow 33">
            <a:extLst>
              <a:ext uri="{FF2B5EF4-FFF2-40B4-BE49-F238E27FC236}">
                <a16:creationId xmlns:a16="http://schemas.microsoft.com/office/drawing/2014/main" id="{E937DC90-17E5-4813-A33F-E70DC180AD1C}"/>
              </a:ext>
            </a:extLst>
          </p:cNvPr>
          <p:cNvSpPr/>
          <p:nvPr/>
        </p:nvSpPr>
        <p:spPr>
          <a:xfrm>
            <a:off x="1666763" y="1090561"/>
            <a:ext cx="576064" cy="818183"/>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Down Arrow 33">
            <a:extLst>
              <a:ext uri="{FF2B5EF4-FFF2-40B4-BE49-F238E27FC236}">
                <a16:creationId xmlns:a16="http://schemas.microsoft.com/office/drawing/2014/main" id="{0155C8F2-7BB2-44C3-B90C-8DBC02789134}"/>
              </a:ext>
            </a:extLst>
          </p:cNvPr>
          <p:cNvSpPr/>
          <p:nvPr/>
        </p:nvSpPr>
        <p:spPr>
          <a:xfrm>
            <a:off x="1685456" y="2415639"/>
            <a:ext cx="576064" cy="806736"/>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BB0CE1A9-3769-412D-8D6D-B0BD00CE05D7}"/>
              </a:ext>
            </a:extLst>
          </p:cNvPr>
          <p:cNvSpPr txBox="1"/>
          <p:nvPr/>
        </p:nvSpPr>
        <p:spPr>
          <a:xfrm>
            <a:off x="514635" y="1092494"/>
            <a:ext cx="1440160" cy="523220"/>
          </a:xfrm>
          <a:prstGeom prst="rect">
            <a:avLst/>
          </a:prstGeom>
          <a:noFill/>
        </p:spPr>
        <p:txBody>
          <a:bodyPr wrap="square" rtlCol="0">
            <a:spAutoFit/>
          </a:bodyPr>
          <a:lstStyle/>
          <a:p>
            <a:r>
              <a:rPr lang="en-GB" sz="1400" b="1" i="1" dirty="0">
                <a:solidFill>
                  <a:schemeClr val="bg1"/>
                </a:solidFill>
                <a:latin typeface="Arial" pitchFamily="34" charset="0"/>
                <a:cs typeface="Arial" pitchFamily="34" charset="0"/>
              </a:rPr>
              <a:t>hydroxylation</a:t>
            </a:r>
          </a:p>
          <a:p>
            <a:r>
              <a:rPr lang="en-GB" sz="1400" b="1" dirty="0">
                <a:solidFill>
                  <a:schemeClr val="bg1"/>
                </a:solidFill>
                <a:latin typeface="Arial" pitchFamily="34" charset="0"/>
                <a:cs typeface="Arial" pitchFamily="34" charset="0"/>
              </a:rPr>
              <a:t>H4Biopterin</a:t>
            </a:r>
          </a:p>
        </p:txBody>
      </p:sp>
      <p:sp>
        <p:nvSpPr>
          <p:cNvPr id="14" name="TextBox 13">
            <a:extLst>
              <a:ext uri="{FF2B5EF4-FFF2-40B4-BE49-F238E27FC236}">
                <a16:creationId xmlns:a16="http://schemas.microsoft.com/office/drawing/2014/main" id="{8BB9D827-F88E-4F63-9352-BAA8C4AB1C07}"/>
              </a:ext>
            </a:extLst>
          </p:cNvPr>
          <p:cNvSpPr txBox="1"/>
          <p:nvPr/>
        </p:nvSpPr>
        <p:spPr>
          <a:xfrm>
            <a:off x="336402" y="2361655"/>
            <a:ext cx="1656184" cy="523220"/>
          </a:xfrm>
          <a:prstGeom prst="rect">
            <a:avLst/>
          </a:prstGeom>
          <a:noFill/>
        </p:spPr>
        <p:txBody>
          <a:bodyPr wrap="square" rtlCol="0">
            <a:spAutoFit/>
          </a:bodyPr>
          <a:lstStyle/>
          <a:p>
            <a:r>
              <a:rPr lang="en-GB" sz="1400" b="1" i="1" dirty="0">
                <a:solidFill>
                  <a:schemeClr val="bg1"/>
                </a:solidFill>
                <a:latin typeface="Arial" pitchFamily="34" charset="0"/>
                <a:cs typeface="Arial" pitchFamily="34" charset="0"/>
              </a:rPr>
              <a:t>decarboxylation</a:t>
            </a:r>
          </a:p>
          <a:p>
            <a:r>
              <a:rPr lang="en-GB" sz="1400" b="1" dirty="0">
                <a:solidFill>
                  <a:schemeClr val="bg1"/>
                </a:solidFill>
                <a:latin typeface="Arial" pitchFamily="34" charset="0"/>
                <a:cs typeface="Arial" pitchFamily="34" charset="0"/>
              </a:rPr>
              <a:t>P-5-P</a:t>
            </a:r>
          </a:p>
        </p:txBody>
      </p:sp>
      <p:sp>
        <p:nvSpPr>
          <p:cNvPr id="15" name="Arc 14">
            <a:extLst>
              <a:ext uri="{FF2B5EF4-FFF2-40B4-BE49-F238E27FC236}">
                <a16:creationId xmlns:a16="http://schemas.microsoft.com/office/drawing/2014/main" id="{4D02642B-1CA1-4996-9D06-8527E8DE2459}"/>
              </a:ext>
            </a:extLst>
          </p:cNvPr>
          <p:cNvSpPr/>
          <p:nvPr/>
        </p:nvSpPr>
        <p:spPr>
          <a:xfrm rot="1171564">
            <a:off x="1285799" y="2320292"/>
            <a:ext cx="557814" cy="540491"/>
          </a:xfrm>
          <a:prstGeom prst="arc">
            <a:avLst>
              <a:gd name="adj1" fmla="val 20859771"/>
              <a:gd name="adj2" fmla="val 4552318"/>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6" name="TextBox 15">
            <a:extLst>
              <a:ext uri="{FF2B5EF4-FFF2-40B4-BE49-F238E27FC236}">
                <a16:creationId xmlns:a16="http://schemas.microsoft.com/office/drawing/2014/main" id="{E64E13F7-459A-4523-942F-3A04F7CF6303}"/>
              </a:ext>
            </a:extLst>
          </p:cNvPr>
          <p:cNvSpPr txBox="1"/>
          <p:nvPr/>
        </p:nvSpPr>
        <p:spPr>
          <a:xfrm>
            <a:off x="986360" y="2743589"/>
            <a:ext cx="648072"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CO</a:t>
            </a:r>
            <a:r>
              <a:rPr lang="en-GB" sz="1400" b="1" dirty="0">
                <a:solidFill>
                  <a:schemeClr val="bg1"/>
                </a:solidFill>
                <a:latin typeface="Arial" panose="020B0604020202020204" pitchFamily="34" charset="0"/>
                <a:cs typeface="Arial" panose="020B0604020202020204" pitchFamily="34" charset="0"/>
              </a:rPr>
              <a:t>2</a:t>
            </a:r>
          </a:p>
        </p:txBody>
      </p:sp>
      <p:sp>
        <p:nvSpPr>
          <p:cNvPr id="22" name="Text Box 7">
            <a:extLst>
              <a:ext uri="{FF2B5EF4-FFF2-40B4-BE49-F238E27FC236}">
                <a16:creationId xmlns:a16="http://schemas.microsoft.com/office/drawing/2014/main" id="{A85A7F80-640D-41FF-ABE5-D5778A912204}"/>
              </a:ext>
            </a:extLst>
          </p:cNvPr>
          <p:cNvSpPr txBox="1">
            <a:spLocks noChangeArrowheads="1"/>
          </p:cNvSpPr>
          <p:nvPr/>
        </p:nvSpPr>
        <p:spPr bwMode="auto">
          <a:xfrm>
            <a:off x="4983557" y="2993481"/>
            <a:ext cx="66584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000" b="1">
                <a:solidFill>
                  <a:schemeClr val="tx1"/>
                </a:solidFill>
                <a:latin typeface="Arial" panose="020B0604020202020204" pitchFamily="34" charset="0"/>
              </a:defRPr>
            </a:lvl1pPr>
            <a:lvl2pPr marL="742950" indent="-285750">
              <a:defRPr sz="4000" b="1">
                <a:solidFill>
                  <a:schemeClr val="tx1"/>
                </a:solidFill>
                <a:latin typeface="Arial" panose="020B0604020202020204" pitchFamily="34" charset="0"/>
              </a:defRPr>
            </a:lvl2pPr>
            <a:lvl3pPr marL="1143000" indent="-228600">
              <a:defRPr sz="4000" b="1">
                <a:solidFill>
                  <a:schemeClr val="tx1"/>
                </a:solidFill>
                <a:latin typeface="Arial" panose="020B0604020202020204" pitchFamily="34" charset="0"/>
              </a:defRPr>
            </a:lvl3pPr>
            <a:lvl4pPr marL="1600200" indent="-228600">
              <a:defRPr sz="4000" b="1">
                <a:solidFill>
                  <a:schemeClr val="tx1"/>
                </a:solidFill>
                <a:latin typeface="Arial" panose="020B0604020202020204" pitchFamily="34" charset="0"/>
              </a:defRPr>
            </a:lvl4pPr>
            <a:lvl5pPr marL="2057400" indent="-228600">
              <a:defRPr sz="4000" b="1">
                <a:solidFill>
                  <a:schemeClr val="tx1"/>
                </a:solidFill>
                <a:latin typeface="Arial" panose="020B0604020202020204" pitchFamily="34" charset="0"/>
              </a:defRPr>
            </a:lvl5pPr>
            <a:lvl6pPr marL="2514600" indent="-228600" eaLnBrk="0" fontAlgn="base" hangingPunct="0">
              <a:spcBef>
                <a:spcPct val="0"/>
              </a:spcBef>
              <a:spcAft>
                <a:spcPct val="0"/>
              </a:spcAft>
              <a:defRPr sz="4000" b="1">
                <a:solidFill>
                  <a:schemeClr val="tx1"/>
                </a:solidFill>
                <a:latin typeface="Arial" panose="020B0604020202020204" pitchFamily="34" charset="0"/>
              </a:defRPr>
            </a:lvl6pPr>
            <a:lvl7pPr marL="2971800" indent="-228600" eaLnBrk="0" fontAlgn="base" hangingPunct="0">
              <a:spcBef>
                <a:spcPct val="0"/>
              </a:spcBef>
              <a:spcAft>
                <a:spcPct val="0"/>
              </a:spcAft>
              <a:defRPr sz="4000" b="1">
                <a:solidFill>
                  <a:schemeClr val="tx1"/>
                </a:solidFill>
                <a:latin typeface="Arial" panose="020B0604020202020204" pitchFamily="34" charset="0"/>
              </a:defRPr>
            </a:lvl7pPr>
            <a:lvl8pPr marL="3429000" indent="-228600" eaLnBrk="0" fontAlgn="base" hangingPunct="0">
              <a:spcBef>
                <a:spcPct val="0"/>
              </a:spcBef>
              <a:spcAft>
                <a:spcPct val="0"/>
              </a:spcAft>
              <a:defRPr sz="4000" b="1">
                <a:solidFill>
                  <a:schemeClr val="tx1"/>
                </a:solidFill>
                <a:latin typeface="Arial" panose="020B0604020202020204" pitchFamily="34" charset="0"/>
              </a:defRPr>
            </a:lvl8pPr>
            <a:lvl9pPr marL="3886200" indent="-228600" eaLnBrk="0" fontAlgn="base" hangingPunct="0">
              <a:spcBef>
                <a:spcPct val="0"/>
              </a:spcBef>
              <a:spcAft>
                <a:spcPct val="0"/>
              </a:spcAft>
              <a:defRPr sz="4000" b="1">
                <a:solidFill>
                  <a:schemeClr val="tx1"/>
                </a:solidFill>
                <a:latin typeface="Arial" panose="020B0604020202020204" pitchFamily="34" charset="0"/>
              </a:defRPr>
            </a:lvl9pPr>
          </a:lstStyle>
          <a:p>
            <a:pPr algn="ctr" eaLnBrk="1" hangingPunct="1">
              <a:spcBef>
                <a:spcPct val="50000"/>
              </a:spcBef>
            </a:pPr>
            <a:r>
              <a:rPr lang="en-GB" altLang="en-US" sz="3600" dirty="0">
                <a:solidFill>
                  <a:srgbClr val="FFFF00"/>
                </a:solidFill>
                <a:cs typeface="Arial" panose="020B0604020202020204" pitchFamily="34" charset="0"/>
              </a:rPr>
              <a:t>Dihydroxyphenyl acetic acid</a:t>
            </a:r>
            <a:r>
              <a:rPr lang="en-GB" altLang="en-US" sz="4800" dirty="0">
                <a:solidFill>
                  <a:srgbClr val="FFFF00"/>
                </a:solidFill>
                <a:cs typeface="Arial" panose="020B0604020202020204" pitchFamily="34" charset="0"/>
              </a:rPr>
              <a:t>*</a:t>
            </a:r>
            <a:endParaRPr lang="en-US" altLang="en-US" sz="4800" dirty="0">
              <a:solidFill>
                <a:srgbClr val="FFFF00"/>
              </a:solidFill>
              <a:cs typeface="Arial" panose="020B0604020202020204" pitchFamily="34" charset="0"/>
            </a:endParaRPr>
          </a:p>
        </p:txBody>
      </p:sp>
      <p:sp>
        <p:nvSpPr>
          <p:cNvPr id="23" name="Text Box 15">
            <a:extLst>
              <a:ext uri="{FF2B5EF4-FFF2-40B4-BE49-F238E27FC236}">
                <a16:creationId xmlns:a16="http://schemas.microsoft.com/office/drawing/2014/main" id="{C81AFC99-E9CA-42EC-B7BB-3750A8C2FFDC}"/>
              </a:ext>
            </a:extLst>
          </p:cNvPr>
          <p:cNvSpPr txBox="1">
            <a:spLocks noChangeArrowheads="1"/>
          </p:cNvSpPr>
          <p:nvPr/>
        </p:nvSpPr>
        <p:spPr bwMode="auto">
          <a:xfrm>
            <a:off x="5609500" y="4505355"/>
            <a:ext cx="5257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Arial" panose="020B0604020202020204" pitchFamily="34" charset="0"/>
              </a:defRPr>
            </a:lvl1pPr>
            <a:lvl2pPr marL="742950" indent="-285750">
              <a:defRPr sz="4000" b="1">
                <a:solidFill>
                  <a:schemeClr val="tx1"/>
                </a:solidFill>
                <a:latin typeface="Arial" panose="020B0604020202020204" pitchFamily="34" charset="0"/>
              </a:defRPr>
            </a:lvl2pPr>
            <a:lvl3pPr marL="1143000" indent="-228600">
              <a:defRPr sz="4000" b="1">
                <a:solidFill>
                  <a:schemeClr val="tx1"/>
                </a:solidFill>
                <a:latin typeface="Arial" panose="020B0604020202020204" pitchFamily="34" charset="0"/>
              </a:defRPr>
            </a:lvl3pPr>
            <a:lvl4pPr marL="1600200" indent="-228600">
              <a:defRPr sz="4000" b="1">
                <a:solidFill>
                  <a:schemeClr val="tx1"/>
                </a:solidFill>
                <a:latin typeface="Arial" panose="020B0604020202020204" pitchFamily="34" charset="0"/>
              </a:defRPr>
            </a:lvl4pPr>
            <a:lvl5pPr marL="2057400" indent="-228600">
              <a:defRPr sz="4000" b="1">
                <a:solidFill>
                  <a:schemeClr val="tx1"/>
                </a:solidFill>
                <a:latin typeface="Arial" panose="020B0604020202020204" pitchFamily="34" charset="0"/>
              </a:defRPr>
            </a:lvl5pPr>
            <a:lvl6pPr marL="2514600" indent="-228600" eaLnBrk="0" fontAlgn="base" hangingPunct="0">
              <a:spcBef>
                <a:spcPct val="0"/>
              </a:spcBef>
              <a:spcAft>
                <a:spcPct val="0"/>
              </a:spcAft>
              <a:defRPr sz="4000" b="1">
                <a:solidFill>
                  <a:schemeClr val="tx1"/>
                </a:solidFill>
                <a:latin typeface="Arial" panose="020B0604020202020204" pitchFamily="34" charset="0"/>
              </a:defRPr>
            </a:lvl6pPr>
            <a:lvl7pPr marL="2971800" indent="-228600" eaLnBrk="0" fontAlgn="base" hangingPunct="0">
              <a:spcBef>
                <a:spcPct val="0"/>
              </a:spcBef>
              <a:spcAft>
                <a:spcPct val="0"/>
              </a:spcAft>
              <a:defRPr sz="4000" b="1">
                <a:solidFill>
                  <a:schemeClr val="tx1"/>
                </a:solidFill>
                <a:latin typeface="Arial" panose="020B0604020202020204" pitchFamily="34" charset="0"/>
              </a:defRPr>
            </a:lvl7pPr>
            <a:lvl8pPr marL="3429000" indent="-228600" eaLnBrk="0" fontAlgn="base" hangingPunct="0">
              <a:spcBef>
                <a:spcPct val="0"/>
              </a:spcBef>
              <a:spcAft>
                <a:spcPct val="0"/>
              </a:spcAft>
              <a:defRPr sz="4000" b="1">
                <a:solidFill>
                  <a:schemeClr val="tx1"/>
                </a:solidFill>
                <a:latin typeface="Arial" panose="020B0604020202020204" pitchFamily="34" charset="0"/>
              </a:defRPr>
            </a:lvl8pPr>
            <a:lvl9pPr marL="3886200" indent="-228600" eaLnBrk="0" fontAlgn="base" hangingPunct="0">
              <a:spcBef>
                <a:spcPct val="0"/>
              </a:spcBef>
              <a:spcAft>
                <a:spcPct val="0"/>
              </a:spcAft>
              <a:defRPr sz="4000" b="1">
                <a:solidFill>
                  <a:schemeClr val="tx1"/>
                </a:solidFill>
                <a:latin typeface="Arial" panose="020B0604020202020204" pitchFamily="34" charset="0"/>
              </a:defRPr>
            </a:lvl9pPr>
          </a:lstStyle>
          <a:p>
            <a:pPr algn="ctr" eaLnBrk="1" hangingPunct="1">
              <a:spcBef>
                <a:spcPct val="50000"/>
              </a:spcBef>
            </a:pPr>
            <a:r>
              <a:rPr lang="en-GB" altLang="en-US" sz="3600" dirty="0">
                <a:solidFill>
                  <a:srgbClr val="FFFF00"/>
                </a:solidFill>
                <a:cs typeface="Arial" panose="020B0604020202020204" pitchFamily="34" charset="0"/>
              </a:rPr>
              <a:t>Vanillylmandelic acid</a:t>
            </a:r>
            <a:r>
              <a:rPr lang="en-GB" altLang="en-US" sz="4800" dirty="0">
                <a:solidFill>
                  <a:srgbClr val="FFFF00"/>
                </a:solidFill>
                <a:cs typeface="Arial" panose="020B0604020202020204" pitchFamily="34" charset="0"/>
              </a:rPr>
              <a:t>*</a:t>
            </a:r>
            <a:endParaRPr lang="en-US" altLang="en-US" sz="4800" dirty="0">
              <a:solidFill>
                <a:srgbClr val="FFFF00"/>
              </a:solidFill>
              <a:cs typeface="Arial" panose="020B0604020202020204" pitchFamily="34" charset="0"/>
            </a:endParaRPr>
          </a:p>
        </p:txBody>
      </p:sp>
      <p:sp>
        <p:nvSpPr>
          <p:cNvPr id="24" name="Text Box 15">
            <a:extLst>
              <a:ext uri="{FF2B5EF4-FFF2-40B4-BE49-F238E27FC236}">
                <a16:creationId xmlns:a16="http://schemas.microsoft.com/office/drawing/2014/main" id="{11A49316-1B25-43E9-92B4-25A9DF29EB88}"/>
              </a:ext>
            </a:extLst>
          </p:cNvPr>
          <p:cNvSpPr txBox="1">
            <a:spLocks noChangeArrowheads="1"/>
          </p:cNvSpPr>
          <p:nvPr/>
        </p:nvSpPr>
        <p:spPr bwMode="auto">
          <a:xfrm>
            <a:off x="6848520" y="6030681"/>
            <a:ext cx="279300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000" b="1">
                <a:solidFill>
                  <a:schemeClr val="tx1"/>
                </a:solidFill>
                <a:latin typeface="Arial" panose="020B0604020202020204" pitchFamily="34" charset="0"/>
              </a:defRPr>
            </a:lvl1pPr>
            <a:lvl2pPr marL="742950" indent="-285750">
              <a:defRPr sz="4000" b="1">
                <a:solidFill>
                  <a:schemeClr val="tx1"/>
                </a:solidFill>
                <a:latin typeface="Arial" panose="020B0604020202020204" pitchFamily="34" charset="0"/>
              </a:defRPr>
            </a:lvl2pPr>
            <a:lvl3pPr marL="1143000" indent="-228600">
              <a:defRPr sz="4000" b="1">
                <a:solidFill>
                  <a:schemeClr val="tx1"/>
                </a:solidFill>
                <a:latin typeface="Arial" panose="020B0604020202020204" pitchFamily="34" charset="0"/>
              </a:defRPr>
            </a:lvl3pPr>
            <a:lvl4pPr marL="1600200" indent="-228600">
              <a:defRPr sz="4000" b="1">
                <a:solidFill>
                  <a:schemeClr val="tx1"/>
                </a:solidFill>
                <a:latin typeface="Arial" panose="020B0604020202020204" pitchFamily="34" charset="0"/>
              </a:defRPr>
            </a:lvl4pPr>
            <a:lvl5pPr marL="2057400" indent="-228600">
              <a:defRPr sz="4000" b="1">
                <a:solidFill>
                  <a:schemeClr val="tx1"/>
                </a:solidFill>
                <a:latin typeface="Arial" panose="020B0604020202020204" pitchFamily="34" charset="0"/>
              </a:defRPr>
            </a:lvl5pPr>
            <a:lvl6pPr marL="2514600" indent="-228600" eaLnBrk="0" fontAlgn="base" hangingPunct="0">
              <a:spcBef>
                <a:spcPct val="0"/>
              </a:spcBef>
              <a:spcAft>
                <a:spcPct val="0"/>
              </a:spcAft>
              <a:defRPr sz="4000" b="1">
                <a:solidFill>
                  <a:schemeClr val="tx1"/>
                </a:solidFill>
                <a:latin typeface="Arial" panose="020B0604020202020204" pitchFamily="34" charset="0"/>
              </a:defRPr>
            </a:lvl6pPr>
            <a:lvl7pPr marL="2971800" indent="-228600" eaLnBrk="0" fontAlgn="base" hangingPunct="0">
              <a:spcBef>
                <a:spcPct val="0"/>
              </a:spcBef>
              <a:spcAft>
                <a:spcPct val="0"/>
              </a:spcAft>
              <a:defRPr sz="4000" b="1">
                <a:solidFill>
                  <a:schemeClr val="tx1"/>
                </a:solidFill>
                <a:latin typeface="Arial" panose="020B0604020202020204" pitchFamily="34" charset="0"/>
              </a:defRPr>
            </a:lvl7pPr>
            <a:lvl8pPr marL="3429000" indent="-228600" eaLnBrk="0" fontAlgn="base" hangingPunct="0">
              <a:spcBef>
                <a:spcPct val="0"/>
              </a:spcBef>
              <a:spcAft>
                <a:spcPct val="0"/>
              </a:spcAft>
              <a:defRPr sz="4000" b="1">
                <a:solidFill>
                  <a:schemeClr val="tx1"/>
                </a:solidFill>
                <a:latin typeface="Arial" panose="020B0604020202020204" pitchFamily="34" charset="0"/>
              </a:defRPr>
            </a:lvl8pPr>
            <a:lvl9pPr marL="3886200" indent="-228600" eaLnBrk="0" fontAlgn="base" hangingPunct="0">
              <a:spcBef>
                <a:spcPct val="0"/>
              </a:spcBef>
              <a:spcAft>
                <a:spcPct val="0"/>
              </a:spcAft>
              <a:defRPr sz="4000" b="1">
                <a:solidFill>
                  <a:schemeClr val="tx1"/>
                </a:solidFill>
                <a:latin typeface="Arial" panose="020B0604020202020204" pitchFamily="34" charset="0"/>
              </a:defRPr>
            </a:lvl9pPr>
          </a:lstStyle>
          <a:p>
            <a:pPr algn="ctr" eaLnBrk="1" hangingPunct="1">
              <a:spcBef>
                <a:spcPct val="50000"/>
              </a:spcBef>
            </a:pPr>
            <a:r>
              <a:rPr lang="en-GB" altLang="en-US" sz="3600" dirty="0">
                <a:solidFill>
                  <a:schemeClr val="bg1"/>
                </a:solidFill>
                <a:cs typeface="Arial" panose="020B0604020202020204" pitchFamily="34" charset="0"/>
              </a:rPr>
              <a:t>Conjugates</a:t>
            </a:r>
            <a:endParaRPr lang="en-US" altLang="en-US" sz="3600" dirty="0">
              <a:solidFill>
                <a:schemeClr val="bg1"/>
              </a:solidFill>
              <a:cs typeface="Arial" panose="020B0604020202020204" pitchFamily="34" charset="0"/>
            </a:endParaRPr>
          </a:p>
        </p:txBody>
      </p:sp>
      <p:sp>
        <p:nvSpPr>
          <p:cNvPr id="25" name="Down Arrow 33">
            <a:extLst>
              <a:ext uri="{FF2B5EF4-FFF2-40B4-BE49-F238E27FC236}">
                <a16:creationId xmlns:a16="http://schemas.microsoft.com/office/drawing/2014/main" id="{131721F9-C89A-4305-9D30-B0364C93788E}"/>
              </a:ext>
            </a:extLst>
          </p:cNvPr>
          <p:cNvSpPr/>
          <p:nvPr/>
        </p:nvSpPr>
        <p:spPr>
          <a:xfrm>
            <a:off x="7956990" y="3675903"/>
            <a:ext cx="576064" cy="1201523"/>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Down Arrow 33">
            <a:extLst>
              <a:ext uri="{FF2B5EF4-FFF2-40B4-BE49-F238E27FC236}">
                <a16:creationId xmlns:a16="http://schemas.microsoft.com/office/drawing/2014/main" id="{FC8B7FE9-A5D1-4A46-975D-E4E2C0E72BD7}"/>
              </a:ext>
            </a:extLst>
          </p:cNvPr>
          <p:cNvSpPr/>
          <p:nvPr/>
        </p:nvSpPr>
        <p:spPr>
          <a:xfrm>
            <a:off x="7963612" y="5231605"/>
            <a:ext cx="576064" cy="1030045"/>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Down Arrow 20">
            <a:extLst>
              <a:ext uri="{FF2B5EF4-FFF2-40B4-BE49-F238E27FC236}">
                <a16:creationId xmlns:a16="http://schemas.microsoft.com/office/drawing/2014/main" id="{92EBA3F9-B7B8-4A95-8E8D-4C65C221D0FC}"/>
              </a:ext>
            </a:extLst>
          </p:cNvPr>
          <p:cNvSpPr/>
          <p:nvPr/>
        </p:nvSpPr>
        <p:spPr>
          <a:xfrm rot="16200000">
            <a:off x="3800315" y="2465763"/>
            <a:ext cx="576064" cy="1936193"/>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TextBox 28">
            <a:extLst>
              <a:ext uri="{FF2B5EF4-FFF2-40B4-BE49-F238E27FC236}">
                <a16:creationId xmlns:a16="http://schemas.microsoft.com/office/drawing/2014/main" id="{B37A326F-15A0-473C-A80C-E7E629C981AF}"/>
              </a:ext>
            </a:extLst>
          </p:cNvPr>
          <p:cNvSpPr txBox="1"/>
          <p:nvPr/>
        </p:nvSpPr>
        <p:spPr>
          <a:xfrm>
            <a:off x="3444710" y="3576181"/>
            <a:ext cx="988171" cy="523220"/>
          </a:xfrm>
          <a:prstGeom prst="rect">
            <a:avLst/>
          </a:prstGeom>
          <a:noFill/>
        </p:spPr>
        <p:txBody>
          <a:bodyPr wrap="square" rtlCol="0">
            <a:spAutoFit/>
          </a:bodyPr>
          <a:lstStyle/>
          <a:p>
            <a:r>
              <a:rPr lang="en-GB" sz="1400" b="1" i="1" dirty="0">
                <a:solidFill>
                  <a:schemeClr val="bg1"/>
                </a:solidFill>
                <a:latin typeface="Arial" pitchFamily="34" charset="0"/>
                <a:cs typeface="Arial" pitchFamily="34" charset="0"/>
              </a:rPr>
              <a:t>MAO</a:t>
            </a:r>
          </a:p>
          <a:p>
            <a:r>
              <a:rPr lang="en-GB" sz="1400" b="1" dirty="0">
                <a:solidFill>
                  <a:schemeClr val="bg1"/>
                </a:solidFill>
                <a:latin typeface="Arial" pitchFamily="34" charset="0"/>
                <a:cs typeface="Arial" pitchFamily="34" charset="0"/>
              </a:rPr>
              <a:t>Cu, FAD</a:t>
            </a:r>
          </a:p>
        </p:txBody>
      </p:sp>
      <p:sp>
        <p:nvSpPr>
          <p:cNvPr id="30" name="Arc 29">
            <a:extLst>
              <a:ext uri="{FF2B5EF4-FFF2-40B4-BE49-F238E27FC236}">
                <a16:creationId xmlns:a16="http://schemas.microsoft.com/office/drawing/2014/main" id="{D4113F3E-F636-4557-9FED-86A347277922}"/>
              </a:ext>
            </a:extLst>
          </p:cNvPr>
          <p:cNvSpPr/>
          <p:nvPr/>
        </p:nvSpPr>
        <p:spPr>
          <a:xfrm rot="6427659">
            <a:off x="4494373" y="3329142"/>
            <a:ext cx="557814" cy="540491"/>
          </a:xfrm>
          <a:prstGeom prst="arc">
            <a:avLst>
              <a:gd name="adj1" fmla="val 20859771"/>
              <a:gd name="adj2" fmla="val 4552318"/>
            </a:avLst>
          </a:prstGeom>
          <a:ln w="3810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1" name="TextBox 30">
            <a:extLst>
              <a:ext uri="{FF2B5EF4-FFF2-40B4-BE49-F238E27FC236}">
                <a16:creationId xmlns:a16="http://schemas.microsoft.com/office/drawing/2014/main" id="{2E950CC8-4AFB-4743-9D5D-B9EC8437D030}"/>
              </a:ext>
            </a:extLst>
          </p:cNvPr>
          <p:cNvSpPr txBox="1"/>
          <p:nvPr/>
        </p:nvSpPr>
        <p:spPr>
          <a:xfrm>
            <a:off x="4760262" y="3707543"/>
            <a:ext cx="648072" cy="369332"/>
          </a:xfrm>
          <a:prstGeom prst="rect">
            <a:avLst/>
          </a:prstGeom>
          <a:noFill/>
        </p:spPr>
        <p:txBody>
          <a:bodyPr wrap="square" rtlCol="0">
            <a:spAutoFit/>
          </a:bodyPr>
          <a:lstStyle/>
          <a:p>
            <a:r>
              <a:rPr lang="en-GB" b="1" dirty="0">
                <a:solidFill>
                  <a:srgbClr val="FFFF00"/>
                </a:solidFill>
                <a:latin typeface="Arial" panose="020B0604020202020204" pitchFamily="34" charset="0"/>
                <a:cs typeface="Arial" panose="020B0604020202020204" pitchFamily="34" charset="0"/>
              </a:rPr>
              <a:t>NH</a:t>
            </a:r>
            <a:r>
              <a:rPr lang="en-GB" sz="1400" b="1" dirty="0">
                <a:solidFill>
                  <a:srgbClr val="FFFF00"/>
                </a:solidFill>
                <a:latin typeface="Arial" panose="020B0604020202020204" pitchFamily="34" charset="0"/>
                <a:cs typeface="Arial" panose="020B0604020202020204" pitchFamily="34" charset="0"/>
              </a:rPr>
              <a:t>2</a:t>
            </a:r>
          </a:p>
        </p:txBody>
      </p:sp>
      <p:sp>
        <p:nvSpPr>
          <p:cNvPr id="32" name="TextBox 31">
            <a:extLst>
              <a:ext uri="{FF2B5EF4-FFF2-40B4-BE49-F238E27FC236}">
                <a16:creationId xmlns:a16="http://schemas.microsoft.com/office/drawing/2014/main" id="{42E37E27-7D60-4C12-87BB-F77CE21726B3}"/>
              </a:ext>
            </a:extLst>
          </p:cNvPr>
          <p:cNvSpPr txBox="1"/>
          <p:nvPr/>
        </p:nvSpPr>
        <p:spPr>
          <a:xfrm>
            <a:off x="8377990" y="3903966"/>
            <a:ext cx="2028956" cy="738664"/>
          </a:xfrm>
          <a:prstGeom prst="rect">
            <a:avLst/>
          </a:prstGeom>
          <a:noFill/>
        </p:spPr>
        <p:txBody>
          <a:bodyPr wrap="square" rtlCol="0">
            <a:spAutoFit/>
          </a:bodyPr>
          <a:lstStyle/>
          <a:p>
            <a:r>
              <a:rPr lang="en-GB" sz="1400" b="1" i="1" dirty="0">
                <a:solidFill>
                  <a:schemeClr val="bg1"/>
                </a:solidFill>
                <a:latin typeface="Arial" pitchFamily="34" charset="0"/>
                <a:cs typeface="Arial" pitchFamily="34" charset="0"/>
              </a:rPr>
              <a:t>methylation</a:t>
            </a:r>
          </a:p>
          <a:p>
            <a:r>
              <a:rPr lang="en-GB" sz="1400" b="1" dirty="0">
                <a:solidFill>
                  <a:schemeClr val="bg1"/>
                </a:solidFill>
                <a:latin typeface="Arial" pitchFamily="34" charset="0"/>
                <a:cs typeface="Arial" pitchFamily="34" charset="0"/>
              </a:rPr>
              <a:t>SAM, B12, 5MTHF, Zn</a:t>
            </a:r>
          </a:p>
          <a:p>
            <a:endParaRPr lang="en-GB" sz="1400" b="1" i="1" dirty="0">
              <a:solidFill>
                <a:schemeClr val="bg1"/>
              </a:solidFill>
              <a:latin typeface="Arial" pitchFamily="34" charset="0"/>
              <a:cs typeface="Arial" pitchFamily="34" charset="0"/>
            </a:endParaRPr>
          </a:p>
        </p:txBody>
      </p:sp>
      <p:sp>
        <p:nvSpPr>
          <p:cNvPr id="33" name="TextBox 32">
            <a:extLst>
              <a:ext uri="{FF2B5EF4-FFF2-40B4-BE49-F238E27FC236}">
                <a16:creationId xmlns:a16="http://schemas.microsoft.com/office/drawing/2014/main" id="{56A174A8-6565-4935-AD25-19555F57F6D7}"/>
              </a:ext>
            </a:extLst>
          </p:cNvPr>
          <p:cNvSpPr txBox="1"/>
          <p:nvPr/>
        </p:nvSpPr>
        <p:spPr>
          <a:xfrm>
            <a:off x="8539676" y="5266496"/>
            <a:ext cx="1936191" cy="1169551"/>
          </a:xfrm>
          <a:prstGeom prst="rect">
            <a:avLst/>
          </a:prstGeom>
          <a:noFill/>
        </p:spPr>
        <p:txBody>
          <a:bodyPr wrap="square" rtlCol="0">
            <a:spAutoFit/>
          </a:bodyPr>
          <a:lstStyle/>
          <a:p>
            <a:r>
              <a:rPr lang="en-GB" sz="1400" b="1" i="1" dirty="0">
                <a:solidFill>
                  <a:schemeClr val="bg1"/>
                </a:solidFill>
                <a:latin typeface="Arial" pitchFamily="34" charset="0"/>
                <a:cs typeface="Arial" pitchFamily="34" charset="0"/>
              </a:rPr>
              <a:t>Glutathione,     Sulfur</a:t>
            </a:r>
          </a:p>
          <a:p>
            <a:r>
              <a:rPr lang="en-GB" sz="1400" b="1" i="1" dirty="0">
                <a:solidFill>
                  <a:schemeClr val="bg1"/>
                </a:solidFill>
                <a:latin typeface="Arial" pitchFamily="34" charset="0"/>
                <a:cs typeface="Arial" pitchFamily="34" charset="0"/>
              </a:rPr>
              <a:t>Glucuronidation,</a:t>
            </a:r>
          </a:p>
          <a:p>
            <a:r>
              <a:rPr lang="en-GB" sz="1400" b="1" i="1" dirty="0">
                <a:solidFill>
                  <a:schemeClr val="bg1"/>
                </a:solidFill>
                <a:latin typeface="Arial" pitchFamily="34" charset="0"/>
                <a:cs typeface="Arial" pitchFamily="34" charset="0"/>
              </a:rPr>
              <a:t>Acetylation</a:t>
            </a:r>
            <a:endParaRPr lang="en-GB" sz="1400" b="1" dirty="0">
              <a:solidFill>
                <a:schemeClr val="bg1"/>
              </a:solidFill>
              <a:latin typeface="Arial" pitchFamily="34" charset="0"/>
              <a:cs typeface="Arial" pitchFamily="34" charset="0"/>
            </a:endParaRPr>
          </a:p>
          <a:p>
            <a:endParaRPr lang="en-GB" sz="1400" b="1" i="1" dirty="0">
              <a:solidFill>
                <a:schemeClr val="bg1"/>
              </a:solidFill>
              <a:latin typeface="Arial" pitchFamily="34" charset="0"/>
              <a:cs typeface="Arial" pitchFamily="34" charset="0"/>
            </a:endParaRPr>
          </a:p>
        </p:txBody>
      </p:sp>
      <p:sp>
        <p:nvSpPr>
          <p:cNvPr id="38" name="TextBox 37">
            <a:extLst>
              <a:ext uri="{FF2B5EF4-FFF2-40B4-BE49-F238E27FC236}">
                <a16:creationId xmlns:a16="http://schemas.microsoft.com/office/drawing/2014/main" id="{3B6F7705-E012-4128-8242-3DBC6FC80E7B}"/>
              </a:ext>
            </a:extLst>
          </p:cNvPr>
          <p:cNvSpPr txBox="1"/>
          <p:nvPr/>
        </p:nvSpPr>
        <p:spPr>
          <a:xfrm>
            <a:off x="5763056" y="700245"/>
            <a:ext cx="2903866" cy="830997"/>
          </a:xfrm>
          <a:prstGeom prst="rect">
            <a:avLst/>
          </a:prstGeom>
          <a:noFill/>
          <a:ln w="38100">
            <a:solidFill>
              <a:schemeClr val="bg1"/>
            </a:solidFill>
          </a:ln>
        </p:spPr>
        <p:txBody>
          <a:bodyPr wrap="square" rtlCol="0">
            <a:spAutoFit/>
          </a:bodyPr>
          <a:lstStyle/>
          <a:p>
            <a:r>
              <a:rPr lang="en-GB" sz="2400" b="1" dirty="0">
                <a:solidFill>
                  <a:schemeClr val="bg1"/>
                </a:solidFill>
              </a:rPr>
              <a:t>Low Dopamine = CV</a:t>
            </a:r>
          </a:p>
          <a:p>
            <a:r>
              <a:rPr lang="en-GB" sz="2400" b="1" dirty="0">
                <a:solidFill>
                  <a:schemeClr val="bg1"/>
                </a:solidFill>
              </a:rPr>
              <a:t>High Dopamine = GV</a:t>
            </a:r>
          </a:p>
        </p:txBody>
      </p:sp>
      <p:pic>
        <p:nvPicPr>
          <p:cNvPr id="28" name="Picture 27">
            <a:extLst>
              <a:ext uri="{FF2B5EF4-FFF2-40B4-BE49-F238E27FC236}">
                <a16:creationId xmlns:a16="http://schemas.microsoft.com/office/drawing/2014/main" id="{45969167-14EC-4AD4-A737-443F2966E855}"/>
              </a:ext>
            </a:extLst>
          </p:cNvPr>
          <p:cNvPicPr>
            <a:picLocks noChangeAspect="1"/>
          </p:cNvPicPr>
          <p:nvPr/>
        </p:nvPicPr>
        <p:blipFill>
          <a:blip r:embed="rId2"/>
          <a:stretch>
            <a:fillRect/>
          </a:stretch>
        </p:blipFill>
        <p:spPr>
          <a:xfrm>
            <a:off x="2980475" y="658836"/>
            <a:ext cx="1545372" cy="567834"/>
          </a:xfrm>
          <a:prstGeom prst="rect">
            <a:avLst/>
          </a:prstGeom>
        </p:spPr>
      </p:pic>
      <p:pic>
        <p:nvPicPr>
          <p:cNvPr id="34" name="Picture 33">
            <a:extLst>
              <a:ext uri="{FF2B5EF4-FFF2-40B4-BE49-F238E27FC236}">
                <a16:creationId xmlns:a16="http://schemas.microsoft.com/office/drawing/2014/main" id="{6CF33FCB-134D-4135-AD4A-0B790B083C10}"/>
              </a:ext>
            </a:extLst>
          </p:cNvPr>
          <p:cNvPicPr>
            <a:picLocks noChangeAspect="1"/>
          </p:cNvPicPr>
          <p:nvPr/>
        </p:nvPicPr>
        <p:blipFill>
          <a:blip r:embed="rId3"/>
          <a:stretch>
            <a:fillRect/>
          </a:stretch>
        </p:blipFill>
        <p:spPr>
          <a:xfrm>
            <a:off x="2892779" y="1954182"/>
            <a:ext cx="1308050" cy="567834"/>
          </a:xfrm>
          <a:prstGeom prst="rect">
            <a:avLst/>
          </a:prstGeom>
        </p:spPr>
      </p:pic>
      <p:pic>
        <p:nvPicPr>
          <p:cNvPr id="35" name="Picture 34">
            <a:extLst>
              <a:ext uri="{FF2B5EF4-FFF2-40B4-BE49-F238E27FC236}">
                <a16:creationId xmlns:a16="http://schemas.microsoft.com/office/drawing/2014/main" id="{E80BD9DF-192A-4B65-9FF4-BF5D487D7D75}"/>
              </a:ext>
            </a:extLst>
          </p:cNvPr>
          <p:cNvPicPr>
            <a:picLocks noChangeAspect="1"/>
          </p:cNvPicPr>
          <p:nvPr/>
        </p:nvPicPr>
        <p:blipFill>
          <a:blip r:embed="rId4"/>
          <a:stretch>
            <a:fillRect/>
          </a:stretch>
        </p:blipFill>
        <p:spPr>
          <a:xfrm>
            <a:off x="1284625" y="3675903"/>
            <a:ext cx="1560287" cy="619635"/>
          </a:xfrm>
          <a:prstGeom prst="rect">
            <a:avLst/>
          </a:prstGeom>
        </p:spPr>
      </p:pic>
      <p:pic>
        <p:nvPicPr>
          <p:cNvPr id="36" name="Picture 35">
            <a:extLst>
              <a:ext uri="{FF2B5EF4-FFF2-40B4-BE49-F238E27FC236}">
                <a16:creationId xmlns:a16="http://schemas.microsoft.com/office/drawing/2014/main" id="{0E391CE3-D2C1-4F9F-BBF5-CE48544CAE3F}"/>
              </a:ext>
            </a:extLst>
          </p:cNvPr>
          <p:cNvPicPr>
            <a:picLocks noChangeAspect="1"/>
          </p:cNvPicPr>
          <p:nvPr/>
        </p:nvPicPr>
        <p:blipFill>
          <a:blip r:embed="rId5"/>
          <a:stretch>
            <a:fillRect/>
          </a:stretch>
        </p:blipFill>
        <p:spPr>
          <a:xfrm>
            <a:off x="8906383" y="2459865"/>
            <a:ext cx="1202775" cy="793397"/>
          </a:xfrm>
          <a:prstGeom prst="rect">
            <a:avLst/>
          </a:prstGeom>
        </p:spPr>
      </p:pic>
      <p:pic>
        <p:nvPicPr>
          <p:cNvPr id="37" name="Picture 36">
            <a:extLst>
              <a:ext uri="{FF2B5EF4-FFF2-40B4-BE49-F238E27FC236}">
                <a16:creationId xmlns:a16="http://schemas.microsoft.com/office/drawing/2014/main" id="{233423D1-6519-497F-ADD6-8BEAF06A2313}"/>
              </a:ext>
            </a:extLst>
          </p:cNvPr>
          <p:cNvPicPr>
            <a:picLocks noChangeAspect="1"/>
          </p:cNvPicPr>
          <p:nvPr/>
        </p:nvPicPr>
        <p:blipFill>
          <a:blip r:embed="rId6"/>
          <a:stretch>
            <a:fillRect/>
          </a:stretch>
        </p:blipFill>
        <p:spPr>
          <a:xfrm>
            <a:off x="10679825" y="4639704"/>
            <a:ext cx="1161309" cy="830997"/>
          </a:xfrm>
          <a:prstGeom prst="rect">
            <a:avLst/>
          </a:prstGeom>
        </p:spPr>
      </p:pic>
      <p:sp>
        <p:nvSpPr>
          <p:cNvPr id="39" name="TextBox 38">
            <a:extLst>
              <a:ext uri="{FF2B5EF4-FFF2-40B4-BE49-F238E27FC236}">
                <a16:creationId xmlns:a16="http://schemas.microsoft.com/office/drawing/2014/main" id="{F766111C-3CD5-45C4-92B6-4AA67FF82317}"/>
              </a:ext>
            </a:extLst>
          </p:cNvPr>
          <p:cNvSpPr txBox="1"/>
          <p:nvPr/>
        </p:nvSpPr>
        <p:spPr>
          <a:xfrm>
            <a:off x="10688486" y="5328307"/>
            <a:ext cx="765544" cy="215444"/>
          </a:xfrm>
          <a:prstGeom prst="rect">
            <a:avLst/>
          </a:prstGeom>
          <a:noFill/>
        </p:spPr>
        <p:txBody>
          <a:bodyPr wrap="square" rtlCol="0">
            <a:spAutoFit/>
          </a:bodyPr>
          <a:lstStyle/>
          <a:p>
            <a:r>
              <a:rPr lang="en-GB" sz="800" b="1" dirty="0">
                <a:solidFill>
                  <a:srgbClr val="FF0000"/>
                </a:solidFill>
                <a:latin typeface="Arial" panose="020B0604020202020204" pitchFamily="34" charset="0"/>
                <a:cs typeface="Arial" panose="020B0604020202020204" pitchFamily="34" charset="0"/>
              </a:rPr>
              <a:t>CH3</a:t>
            </a:r>
          </a:p>
        </p:txBody>
      </p:sp>
    </p:spTree>
    <p:extLst>
      <p:ext uri="{BB962C8B-B14F-4D97-AF65-F5344CB8AC3E}">
        <p14:creationId xmlns:p14="http://schemas.microsoft.com/office/powerpoint/2010/main" val="177322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C2E6C2-FAA2-4274-98E4-8C1B9EF09414}"/>
              </a:ext>
            </a:extLst>
          </p:cNvPr>
          <p:cNvSpPr txBox="1"/>
          <p:nvPr/>
        </p:nvSpPr>
        <p:spPr>
          <a:xfrm>
            <a:off x="397565" y="781878"/>
            <a:ext cx="6035408" cy="6955750"/>
          </a:xfrm>
          <a:prstGeom prst="rect">
            <a:avLst/>
          </a:prstGeom>
          <a:noFill/>
        </p:spPr>
        <p:txBody>
          <a:bodyPr wrap="square" rtlCol="0">
            <a:spAutoFit/>
          </a:bodyPr>
          <a:lstStyle/>
          <a:p>
            <a:r>
              <a:rPr lang="en-GB" sz="3600" b="1" dirty="0">
                <a:solidFill>
                  <a:srgbClr val="FFFF00"/>
                </a:solidFill>
                <a:latin typeface="Arial" panose="020B0604020202020204" pitchFamily="34" charset="0"/>
                <a:cs typeface="Arial" panose="020B0604020202020204" pitchFamily="34" charset="0"/>
              </a:rPr>
              <a:t>Tyrosine</a:t>
            </a:r>
            <a:r>
              <a:rPr lang="en-GB" sz="3600" b="1" dirty="0">
                <a:solidFill>
                  <a:schemeClr val="bg1"/>
                </a:solidFill>
                <a:latin typeface="Arial" panose="020B0604020202020204" pitchFamily="34" charset="0"/>
                <a:cs typeface="Arial" panose="020B0604020202020204" pitchFamily="34" charset="0"/>
              </a:rPr>
              <a:t> derived trace amines attaching to the </a:t>
            </a:r>
            <a:r>
              <a:rPr lang="en-GB" sz="3600" b="1" dirty="0">
                <a:solidFill>
                  <a:srgbClr val="FFFF00"/>
                </a:solidFill>
                <a:latin typeface="Arial" panose="020B0604020202020204" pitchFamily="34" charset="0"/>
                <a:cs typeface="Arial" panose="020B0604020202020204" pitchFamily="34" charset="0"/>
              </a:rPr>
              <a:t>TAAR1 receptor </a:t>
            </a:r>
            <a:r>
              <a:rPr lang="en-GB" sz="3600" b="1" dirty="0">
                <a:solidFill>
                  <a:schemeClr val="bg1"/>
                </a:solidFill>
                <a:latin typeface="Arial" panose="020B0604020202020204" pitchFamily="34" charset="0"/>
                <a:cs typeface="Arial" panose="020B0604020202020204" pitchFamily="34" charset="0"/>
              </a:rPr>
              <a:t>are</a:t>
            </a:r>
          </a:p>
          <a:p>
            <a:pPr lvl="1"/>
            <a:r>
              <a:rPr lang="en-GB" sz="3200" b="1" dirty="0">
                <a:solidFill>
                  <a:schemeClr val="bg1"/>
                </a:solidFill>
                <a:latin typeface="Arial" panose="020B0604020202020204" pitchFamily="34" charset="0"/>
                <a:cs typeface="Arial" panose="020B0604020202020204" pitchFamily="34" charset="0"/>
              </a:rPr>
              <a:t>Phenethylamine</a:t>
            </a:r>
          </a:p>
          <a:p>
            <a:pPr lvl="1"/>
            <a:r>
              <a:rPr lang="en-GB" sz="3200" b="1" i="1" dirty="0">
                <a:solidFill>
                  <a:schemeClr val="bg1"/>
                </a:solidFill>
                <a:latin typeface="Arial" panose="020B0604020202020204" pitchFamily="34" charset="0"/>
                <a:cs typeface="Arial" panose="020B0604020202020204" pitchFamily="34" charset="0"/>
              </a:rPr>
              <a:t>N</a:t>
            </a:r>
            <a:r>
              <a:rPr lang="en-GB" sz="3200" b="1" dirty="0">
                <a:solidFill>
                  <a:schemeClr val="bg1"/>
                </a:solidFill>
                <a:latin typeface="Arial" panose="020B0604020202020204" pitchFamily="34" charset="0"/>
                <a:cs typeface="Arial" panose="020B0604020202020204" pitchFamily="34" charset="0"/>
              </a:rPr>
              <a:t>-Methylphenethylamine</a:t>
            </a:r>
          </a:p>
          <a:p>
            <a:pPr lvl="1"/>
            <a:r>
              <a:rPr lang="en-GB" sz="3200" b="1" dirty="0" err="1">
                <a:solidFill>
                  <a:schemeClr val="bg1"/>
                </a:solidFill>
                <a:latin typeface="Arial" panose="020B0604020202020204" pitchFamily="34" charset="0"/>
                <a:cs typeface="Arial" panose="020B0604020202020204" pitchFamily="34" charset="0"/>
              </a:rPr>
              <a:t>Phenylethanolamine</a:t>
            </a:r>
            <a:endParaRPr lang="en-GB" sz="3200" b="1" dirty="0">
              <a:solidFill>
                <a:schemeClr val="bg1"/>
              </a:solidFill>
              <a:latin typeface="Arial" panose="020B0604020202020204" pitchFamily="34" charset="0"/>
              <a:cs typeface="Arial" panose="020B0604020202020204" pitchFamily="34" charset="0"/>
            </a:endParaRPr>
          </a:p>
          <a:p>
            <a:pPr lvl="1"/>
            <a:r>
              <a:rPr lang="en-GB" sz="3200" b="1" dirty="0">
                <a:solidFill>
                  <a:schemeClr val="bg1"/>
                </a:solidFill>
                <a:latin typeface="Arial" panose="020B0604020202020204" pitchFamily="34" charset="0"/>
                <a:cs typeface="Arial" panose="020B0604020202020204" pitchFamily="34" charset="0"/>
              </a:rPr>
              <a:t>Tyramine</a:t>
            </a:r>
          </a:p>
          <a:p>
            <a:pPr lvl="1"/>
            <a:r>
              <a:rPr lang="en-GB" sz="3200" b="1" dirty="0">
                <a:solidFill>
                  <a:schemeClr val="bg1"/>
                </a:solidFill>
                <a:latin typeface="Arial" panose="020B0604020202020204" pitchFamily="34" charset="0"/>
                <a:cs typeface="Arial" panose="020B0604020202020204" pitchFamily="34" charset="0"/>
              </a:rPr>
              <a:t>3-Methoxytyramine</a:t>
            </a:r>
          </a:p>
          <a:p>
            <a:pPr lvl="1"/>
            <a:r>
              <a:rPr lang="en-GB" sz="3200" b="1" i="1" dirty="0">
                <a:solidFill>
                  <a:schemeClr val="bg1"/>
                </a:solidFill>
                <a:latin typeface="Arial" panose="020B0604020202020204" pitchFamily="34" charset="0"/>
                <a:cs typeface="Arial" panose="020B0604020202020204" pitchFamily="34" charset="0"/>
              </a:rPr>
              <a:t>N</a:t>
            </a:r>
            <a:r>
              <a:rPr lang="en-GB" sz="3200" b="1" dirty="0">
                <a:solidFill>
                  <a:schemeClr val="bg1"/>
                </a:solidFill>
                <a:latin typeface="Arial" panose="020B0604020202020204" pitchFamily="34" charset="0"/>
                <a:cs typeface="Arial" panose="020B0604020202020204" pitchFamily="34" charset="0"/>
              </a:rPr>
              <a:t>-Methyltyramine</a:t>
            </a:r>
          </a:p>
          <a:p>
            <a:pPr lvl="1"/>
            <a:r>
              <a:rPr lang="en-GB" sz="3200" b="1" dirty="0">
                <a:solidFill>
                  <a:schemeClr val="bg1"/>
                </a:solidFill>
                <a:latin typeface="Arial" panose="020B0604020202020204" pitchFamily="34" charset="0"/>
                <a:cs typeface="Arial" panose="020B0604020202020204" pitchFamily="34" charset="0"/>
              </a:rPr>
              <a:t>Octopamine</a:t>
            </a:r>
          </a:p>
          <a:p>
            <a:pPr lvl="1"/>
            <a:r>
              <a:rPr lang="en-GB" sz="3200" b="1" dirty="0">
                <a:solidFill>
                  <a:schemeClr val="bg1"/>
                </a:solidFill>
                <a:latin typeface="Arial" panose="020B0604020202020204" pitchFamily="34" charset="0"/>
                <a:cs typeface="Arial" panose="020B0604020202020204" pitchFamily="34" charset="0"/>
              </a:rPr>
              <a:t>Synephrine</a:t>
            </a:r>
          </a:p>
          <a:p>
            <a:endParaRPr lang="en-GB" sz="3200" b="1" dirty="0">
              <a:solidFill>
                <a:schemeClr val="bg1"/>
              </a:solidFill>
              <a:latin typeface="Arial" panose="020B0604020202020204" pitchFamily="34" charset="0"/>
              <a:cs typeface="Arial" panose="020B0604020202020204" pitchFamily="34" charset="0"/>
            </a:endParaRPr>
          </a:p>
          <a:p>
            <a:endParaRPr lang="en-GB" sz="3200" b="1" dirty="0">
              <a:solidFill>
                <a:schemeClr val="bg1"/>
              </a:solidFill>
              <a:latin typeface="Arial" panose="020B0604020202020204" pitchFamily="34" charset="0"/>
              <a:cs typeface="Arial" panose="020B0604020202020204" pitchFamily="34" charset="0"/>
            </a:endParaRPr>
          </a:p>
          <a:p>
            <a:endParaRPr lang="en-GB" dirty="0"/>
          </a:p>
        </p:txBody>
      </p:sp>
      <p:pic>
        <p:nvPicPr>
          <p:cNvPr id="3" name="Picture 2">
            <a:extLst>
              <a:ext uri="{FF2B5EF4-FFF2-40B4-BE49-F238E27FC236}">
                <a16:creationId xmlns:a16="http://schemas.microsoft.com/office/drawing/2014/main" id="{64CB92EF-105A-4022-9087-2C63E4B90867}"/>
              </a:ext>
            </a:extLst>
          </p:cNvPr>
          <p:cNvPicPr>
            <a:picLocks noChangeAspect="1"/>
          </p:cNvPicPr>
          <p:nvPr/>
        </p:nvPicPr>
        <p:blipFill>
          <a:blip r:embed="rId2"/>
          <a:stretch>
            <a:fillRect/>
          </a:stretch>
        </p:blipFill>
        <p:spPr>
          <a:xfrm>
            <a:off x="6671512" y="1187274"/>
            <a:ext cx="5175931" cy="5140640"/>
          </a:xfrm>
          <a:prstGeom prst="rect">
            <a:avLst/>
          </a:prstGeom>
        </p:spPr>
      </p:pic>
    </p:spTree>
    <p:extLst>
      <p:ext uri="{BB962C8B-B14F-4D97-AF65-F5344CB8AC3E}">
        <p14:creationId xmlns:p14="http://schemas.microsoft.com/office/powerpoint/2010/main" val="66438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753C36-EB19-422C-879F-829C676C361F}"/>
              </a:ext>
            </a:extLst>
          </p:cNvPr>
          <p:cNvSpPr txBox="1"/>
          <p:nvPr/>
        </p:nvSpPr>
        <p:spPr>
          <a:xfrm>
            <a:off x="569843" y="2330298"/>
            <a:ext cx="6281531" cy="2308324"/>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This is probably indicative of a </a:t>
            </a:r>
            <a:r>
              <a:rPr lang="en-GB" sz="3600" b="1" dirty="0">
                <a:solidFill>
                  <a:srgbClr val="FFFF00"/>
                </a:solidFill>
                <a:latin typeface="Arial" panose="020B0604020202020204" pitchFamily="34" charset="0"/>
                <a:cs typeface="Arial" panose="020B0604020202020204" pitchFamily="34" charset="0"/>
              </a:rPr>
              <a:t>biochemical imbalance </a:t>
            </a:r>
            <a:r>
              <a:rPr lang="en-GB" sz="3600" b="1" dirty="0">
                <a:solidFill>
                  <a:schemeClr val="bg1"/>
                </a:solidFill>
                <a:latin typeface="Arial" panose="020B0604020202020204" pitchFamily="34" charset="0"/>
                <a:cs typeface="Arial" panose="020B0604020202020204" pitchFamily="34" charset="0"/>
              </a:rPr>
              <a:t>in our neurotransmitter and / or hormonal systems.</a:t>
            </a:r>
          </a:p>
        </p:txBody>
      </p:sp>
      <p:pic>
        <p:nvPicPr>
          <p:cNvPr id="3" name="Picture 2">
            <a:extLst>
              <a:ext uri="{FF2B5EF4-FFF2-40B4-BE49-F238E27FC236}">
                <a16:creationId xmlns:a16="http://schemas.microsoft.com/office/drawing/2014/main" id="{8A905F75-034E-4683-9F80-3E8C124E01ED}"/>
              </a:ext>
            </a:extLst>
          </p:cNvPr>
          <p:cNvPicPr>
            <a:picLocks noChangeAspect="1"/>
          </p:cNvPicPr>
          <p:nvPr/>
        </p:nvPicPr>
        <p:blipFill rotWithShape="1">
          <a:blip r:embed="rId2"/>
          <a:srcRect l="16377" t="6619" r="17971" b="5845"/>
          <a:stretch/>
        </p:blipFill>
        <p:spPr>
          <a:xfrm>
            <a:off x="7070037" y="1411356"/>
            <a:ext cx="4393096" cy="4393099"/>
          </a:xfrm>
          <a:prstGeom prst="rect">
            <a:avLst/>
          </a:prstGeom>
        </p:spPr>
      </p:pic>
    </p:spTree>
    <p:extLst>
      <p:ext uri="{BB962C8B-B14F-4D97-AF65-F5344CB8AC3E}">
        <p14:creationId xmlns:p14="http://schemas.microsoft.com/office/powerpoint/2010/main" val="23709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5BD1D7-72CB-4E95-9CC3-4F6ACE6F4BC2}"/>
              </a:ext>
            </a:extLst>
          </p:cNvPr>
          <p:cNvSpPr txBox="1"/>
          <p:nvPr/>
        </p:nvSpPr>
        <p:spPr>
          <a:xfrm>
            <a:off x="795333" y="606843"/>
            <a:ext cx="2318925" cy="646331"/>
          </a:xfrm>
          <a:prstGeom prst="rect">
            <a:avLst/>
          </a:prstGeom>
          <a:noFill/>
        </p:spPr>
        <p:txBody>
          <a:bodyPr wrap="square" rtlCol="0">
            <a:spAutoFit/>
          </a:bodyPr>
          <a:lstStyle/>
          <a:p>
            <a:pPr algn="ctr"/>
            <a:r>
              <a:rPr lang="en-GB" sz="3600" b="1" dirty="0">
                <a:solidFill>
                  <a:schemeClr val="bg1"/>
                </a:solidFill>
                <a:latin typeface="Arial" panose="020B0604020202020204" pitchFamily="34" charset="0"/>
                <a:cs typeface="Arial" panose="020B0604020202020204" pitchFamily="34" charset="0"/>
              </a:rPr>
              <a:t>Tyrosine</a:t>
            </a:r>
          </a:p>
        </p:txBody>
      </p:sp>
      <p:sp>
        <p:nvSpPr>
          <p:cNvPr id="3" name="TextBox 2">
            <a:extLst>
              <a:ext uri="{FF2B5EF4-FFF2-40B4-BE49-F238E27FC236}">
                <a16:creationId xmlns:a16="http://schemas.microsoft.com/office/drawing/2014/main" id="{4A6C7E44-5548-420F-9F17-B5283234223C}"/>
              </a:ext>
            </a:extLst>
          </p:cNvPr>
          <p:cNvSpPr txBox="1"/>
          <p:nvPr/>
        </p:nvSpPr>
        <p:spPr>
          <a:xfrm>
            <a:off x="967610" y="1903901"/>
            <a:ext cx="2000874" cy="646331"/>
          </a:xfrm>
          <a:prstGeom prst="rect">
            <a:avLst/>
          </a:prstGeom>
          <a:noFill/>
        </p:spPr>
        <p:txBody>
          <a:bodyPr wrap="square" rtlCol="0">
            <a:spAutoFit/>
          </a:bodyPr>
          <a:lstStyle/>
          <a:p>
            <a:pPr algn="ctr"/>
            <a:r>
              <a:rPr lang="en-GB" sz="3600" b="1" dirty="0">
                <a:solidFill>
                  <a:schemeClr val="bg1"/>
                </a:solidFill>
                <a:latin typeface="Arial" panose="020B0604020202020204" pitchFamily="34" charset="0"/>
                <a:cs typeface="Arial" panose="020B0604020202020204" pitchFamily="34" charset="0"/>
              </a:rPr>
              <a:t>L.DOPA</a:t>
            </a:r>
          </a:p>
        </p:txBody>
      </p:sp>
      <p:sp>
        <p:nvSpPr>
          <p:cNvPr id="4" name="TextBox 3">
            <a:extLst>
              <a:ext uri="{FF2B5EF4-FFF2-40B4-BE49-F238E27FC236}">
                <a16:creationId xmlns:a16="http://schemas.microsoft.com/office/drawing/2014/main" id="{63B73CB0-5151-4030-9DF8-705E7424EBA0}"/>
              </a:ext>
            </a:extLst>
          </p:cNvPr>
          <p:cNvSpPr txBox="1"/>
          <p:nvPr/>
        </p:nvSpPr>
        <p:spPr>
          <a:xfrm>
            <a:off x="119268" y="3084722"/>
            <a:ext cx="3676650" cy="646331"/>
          </a:xfrm>
          <a:prstGeom prst="rect">
            <a:avLst/>
          </a:prstGeom>
          <a:noFill/>
        </p:spPr>
        <p:txBody>
          <a:bodyPr wrap="square" rtlCol="0">
            <a:spAutoFit/>
          </a:bodyPr>
          <a:lstStyle/>
          <a:p>
            <a:pPr algn="ctr"/>
            <a:r>
              <a:rPr lang="en-GB" sz="3600" b="1" dirty="0">
                <a:solidFill>
                  <a:schemeClr val="bg1"/>
                </a:solidFill>
                <a:latin typeface="Arial" panose="020B0604020202020204" pitchFamily="34" charset="0"/>
                <a:cs typeface="Arial" panose="020B0604020202020204" pitchFamily="34" charset="0"/>
              </a:rPr>
              <a:t>Dopamine</a:t>
            </a:r>
          </a:p>
        </p:txBody>
      </p:sp>
      <p:sp>
        <p:nvSpPr>
          <p:cNvPr id="9" name="Down Arrow 33">
            <a:extLst>
              <a:ext uri="{FF2B5EF4-FFF2-40B4-BE49-F238E27FC236}">
                <a16:creationId xmlns:a16="http://schemas.microsoft.com/office/drawing/2014/main" id="{E937DC90-17E5-4813-A33F-E70DC180AD1C}"/>
              </a:ext>
            </a:extLst>
          </p:cNvPr>
          <p:cNvSpPr/>
          <p:nvPr/>
        </p:nvSpPr>
        <p:spPr>
          <a:xfrm>
            <a:off x="1666763" y="1117065"/>
            <a:ext cx="576064" cy="818183"/>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Down Arrow 33">
            <a:extLst>
              <a:ext uri="{FF2B5EF4-FFF2-40B4-BE49-F238E27FC236}">
                <a16:creationId xmlns:a16="http://schemas.microsoft.com/office/drawing/2014/main" id="{0155C8F2-7BB2-44C3-B90C-8DBC02789134}"/>
              </a:ext>
            </a:extLst>
          </p:cNvPr>
          <p:cNvSpPr/>
          <p:nvPr/>
        </p:nvSpPr>
        <p:spPr>
          <a:xfrm>
            <a:off x="1685456" y="2442143"/>
            <a:ext cx="576064" cy="806736"/>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BB0CE1A9-3769-412D-8D6D-B0BD00CE05D7}"/>
              </a:ext>
            </a:extLst>
          </p:cNvPr>
          <p:cNvSpPr txBox="1"/>
          <p:nvPr/>
        </p:nvSpPr>
        <p:spPr>
          <a:xfrm>
            <a:off x="514635" y="1118998"/>
            <a:ext cx="1440160" cy="523220"/>
          </a:xfrm>
          <a:prstGeom prst="rect">
            <a:avLst/>
          </a:prstGeom>
          <a:noFill/>
        </p:spPr>
        <p:txBody>
          <a:bodyPr wrap="square" rtlCol="0">
            <a:spAutoFit/>
          </a:bodyPr>
          <a:lstStyle/>
          <a:p>
            <a:r>
              <a:rPr lang="en-GB" sz="1400" b="1" i="1" dirty="0">
                <a:solidFill>
                  <a:schemeClr val="bg1"/>
                </a:solidFill>
                <a:latin typeface="Arial" pitchFamily="34" charset="0"/>
                <a:cs typeface="Arial" pitchFamily="34" charset="0"/>
              </a:rPr>
              <a:t>hydroxylation</a:t>
            </a:r>
          </a:p>
          <a:p>
            <a:r>
              <a:rPr lang="en-GB" sz="1400" b="1" dirty="0">
                <a:solidFill>
                  <a:schemeClr val="bg1"/>
                </a:solidFill>
                <a:latin typeface="Arial" pitchFamily="34" charset="0"/>
                <a:cs typeface="Arial" pitchFamily="34" charset="0"/>
              </a:rPr>
              <a:t>H4Biopterin</a:t>
            </a:r>
          </a:p>
        </p:txBody>
      </p:sp>
      <p:sp>
        <p:nvSpPr>
          <p:cNvPr id="14" name="TextBox 13">
            <a:extLst>
              <a:ext uri="{FF2B5EF4-FFF2-40B4-BE49-F238E27FC236}">
                <a16:creationId xmlns:a16="http://schemas.microsoft.com/office/drawing/2014/main" id="{8BB9D827-F88E-4F63-9352-BAA8C4AB1C07}"/>
              </a:ext>
            </a:extLst>
          </p:cNvPr>
          <p:cNvSpPr txBox="1"/>
          <p:nvPr/>
        </p:nvSpPr>
        <p:spPr>
          <a:xfrm>
            <a:off x="336402" y="2388159"/>
            <a:ext cx="1656184" cy="523220"/>
          </a:xfrm>
          <a:prstGeom prst="rect">
            <a:avLst/>
          </a:prstGeom>
          <a:noFill/>
        </p:spPr>
        <p:txBody>
          <a:bodyPr wrap="square" rtlCol="0">
            <a:spAutoFit/>
          </a:bodyPr>
          <a:lstStyle/>
          <a:p>
            <a:r>
              <a:rPr lang="en-GB" sz="1400" b="1" i="1" dirty="0">
                <a:solidFill>
                  <a:schemeClr val="bg1"/>
                </a:solidFill>
                <a:latin typeface="Arial" pitchFamily="34" charset="0"/>
                <a:cs typeface="Arial" pitchFamily="34" charset="0"/>
              </a:rPr>
              <a:t>decarboxylation</a:t>
            </a:r>
          </a:p>
          <a:p>
            <a:r>
              <a:rPr lang="en-GB" sz="1400" b="1" dirty="0">
                <a:solidFill>
                  <a:schemeClr val="bg1"/>
                </a:solidFill>
                <a:latin typeface="Arial" pitchFamily="34" charset="0"/>
                <a:cs typeface="Arial" pitchFamily="34" charset="0"/>
              </a:rPr>
              <a:t>P-5-P</a:t>
            </a:r>
          </a:p>
        </p:txBody>
      </p:sp>
      <p:sp>
        <p:nvSpPr>
          <p:cNvPr id="15" name="Arc 14">
            <a:extLst>
              <a:ext uri="{FF2B5EF4-FFF2-40B4-BE49-F238E27FC236}">
                <a16:creationId xmlns:a16="http://schemas.microsoft.com/office/drawing/2014/main" id="{4D02642B-1CA1-4996-9D06-8527E8DE2459}"/>
              </a:ext>
            </a:extLst>
          </p:cNvPr>
          <p:cNvSpPr/>
          <p:nvPr/>
        </p:nvSpPr>
        <p:spPr>
          <a:xfrm rot="1171564">
            <a:off x="1285799" y="2346796"/>
            <a:ext cx="557814" cy="540491"/>
          </a:xfrm>
          <a:prstGeom prst="arc">
            <a:avLst>
              <a:gd name="adj1" fmla="val 20859771"/>
              <a:gd name="adj2" fmla="val 4552318"/>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6" name="TextBox 15">
            <a:extLst>
              <a:ext uri="{FF2B5EF4-FFF2-40B4-BE49-F238E27FC236}">
                <a16:creationId xmlns:a16="http://schemas.microsoft.com/office/drawing/2014/main" id="{E64E13F7-459A-4523-942F-3A04F7CF6303}"/>
              </a:ext>
            </a:extLst>
          </p:cNvPr>
          <p:cNvSpPr txBox="1"/>
          <p:nvPr/>
        </p:nvSpPr>
        <p:spPr>
          <a:xfrm>
            <a:off x="986360" y="2770093"/>
            <a:ext cx="648072"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CO</a:t>
            </a:r>
            <a:r>
              <a:rPr lang="en-GB" sz="1400" b="1" dirty="0">
                <a:solidFill>
                  <a:schemeClr val="bg1"/>
                </a:solidFill>
                <a:latin typeface="Arial" panose="020B0604020202020204" pitchFamily="34" charset="0"/>
                <a:cs typeface="Arial" panose="020B0604020202020204" pitchFamily="34" charset="0"/>
              </a:rPr>
              <a:t>2</a:t>
            </a:r>
          </a:p>
        </p:txBody>
      </p:sp>
      <p:sp>
        <p:nvSpPr>
          <p:cNvPr id="22" name="Text Box 7">
            <a:extLst>
              <a:ext uri="{FF2B5EF4-FFF2-40B4-BE49-F238E27FC236}">
                <a16:creationId xmlns:a16="http://schemas.microsoft.com/office/drawing/2014/main" id="{A85A7F80-640D-41FF-ABE5-D5778A912204}"/>
              </a:ext>
            </a:extLst>
          </p:cNvPr>
          <p:cNvSpPr txBox="1">
            <a:spLocks noChangeArrowheads="1"/>
          </p:cNvSpPr>
          <p:nvPr/>
        </p:nvSpPr>
        <p:spPr bwMode="auto">
          <a:xfrm>
            <a:off x="5063955" y="3005500"/>
            <a:ext cx="459332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000" b="1">
                <a:solidFill>
                  <a:schemeClr val="tx1"/>
                </a:solidFill>
                <a:latin typeface="Arial" panose="020B0604020202020204" pitchFamily="34" charset="0"/>
              </a:defRPr>
            </a:lvl1pPr>
            <a:lvl2pPr marL="742950" indent="-285750">
              <a:defRPr sz="4000" b="1">
                <a:solidFill>
                  <a:schemeClr val="tx1"/>
                </a:solidFill>
                <a:latin typeface="Arial" panose="020B0604020202020204" pitchFamily="34" charset="0"/>
              </a:defRPr>
            </a:lvl2pPr>
            <a:lvl3pPr marL="1143000" indent="-228600">
              <a:defRPr sz="4000" b="1">
                <a:solidFill>
                  <a:schemeClr val="tx1"/>
                </a:solidFill>
                <a:latin typeface="Arial" panose="020B0604020202020204" pitchFamily="34" charset="0"/>
              </a:defRPr>
            </a:lvl3pPr>
            <a:lvl4pPr marL="1600200" indent="-228600">
              <a:defRPr sz="4000" b="1">
                <a:solidFill>
                  <a:schemeClr val="tx1"/>
                </a:solidFill>
                <a:latin typeface="Arial" panose="020B0604020202020204" pitchFamily="34" charset="0"/>
              </a:defRPr>
            </a:lvl4pPr>
            <a:lvl5pPr marL="2057400" indent="-228600">
              <a:defRPr sz="4000" b="1">
                <a:solidFill>
                  <a:schemeClr val="tx1"/>
                </a:solidFill>
                <a:latin typeface="Arial" panose="020B0604020202020204" pitchFamily="34" charset="0"/>
              </a:defRPr>
            </a:lvl5pPr>
            <a:lvl6pPr marL="2514600" indent="-228600" eaLnBrk="0" fontAlgn="base" hangingPunct="0">
              <a:spcBef>
                <a:spcPct val="0"/>
              </a:spcBef>
              <a:spcAft>
                <a:spcPct val="0"/>
              </a:spcAft>
              <a:defRPr sz="4000" b="1">
                <a:solidFill>
                  <a:schemeClr val="tx1"/>
                </a:solidFill>
                <a:latin typeface="Arial" panose="020B0604020202020204" pitchFamily="34" charset="0"/>
              </a:defRPr>
            </a:lvl6pPr>
            <a:lvl7pPr marL="2971800" indent="-228600" eaLnBrk="0" fontAlgn="base" hangingPunct="0">
              <a:spcBef>
                <a:spcPct val="0"/>
              </a:spcBef>
              <a:spcAft>
                <a:spcPct val="0"/>
              </a:spcAft>
              <a:defRPr sz="4000" b="1">
                <a:solidFill>
                  <a:schemeClr val="tx1"/>
                </a:solidFill>
                <a:latin typeface="Arial" panose="020B0604020202020204" pitchFamily="34" charset="0"/>
              </a:defRPr>
            </a:lvl7pPr>
            <a:lvl8pPr marL="3429000" indent="-228600" eaLnBrk="0" fontAlgn="base" hangingPunct="0">
              <a:spcBef>
                <a:spcPct val="0"/>
              </a:spcBef>
              <a:spcAft>
                <a:spcPct val="0"/>
              </a:spcAft>
              <a:defRPr sz="4000" b="1">
                <a:solidFill>
                  <a:schemeClr val="tx1"/>
                </a:solidFill>
                <a:latin typeface="Arial" panose="020B0604020202020204" pitchFamily="34" charset="0"/>
              </a:defRPr>
            </a:lvl8pPr>
            <a:lvl9pPr marL="3886200" indent="-228600" eaLnBrk="0" fontAlgn="base" hangingPunct="0">
              <a:spcBef>
                <a:spcPct val="0"/>
              </a:spcBef>
              <a:spcAft>
                <a:spcPct val="0"/>
              </a:spcAft>
              <a:defRPr sz="4000" b="1">
                <a:solidFill>
                  <a:schemeClr val="tx1"/>
                </a:solidFill>
                <a:latin typeface="Arial" panose="020B0604020202020204" pitchFamily="34" charset="0"/>
              </a:defRPr>
            </a:lvl9pPr>
          </a:lstStyle>
          <a:p>
            <a:pPr algn="ctr" eaLnBrk="1" hangingPunct="1">
              <a:spcBef>
                <a:spcPct val="50000"/>
              </a:spcBef>
            </a:pPr>
            <a:r>
              <a:rPr lang="en-GB" altLang="en-US" sz="3600" dirty="0">
                <a:solidFill>
                  <a:srgbClr val="FFFF00"/>
                </a:solidFill>
                <a:cs typeface="Arial" panose="020B0604020202020204" pitchFamily="34" charset="0"/>
              </a:rPr>
              <a:t>3-Methoxytyramine</a:t>
            </a:r>
            <a:r>
              <a:rPr lang="en-GB" altLang="en-US" sz="4800" dirty="0">
                <a:solidFill>
                  <a:srgbClr val="FFFF00"/>
                </a:solidFill>
                <a:cs typeface="Arial" panose="020B0604020202020204" pitchFamily="34" charset="0"/>
              </a:rPr>
              <a:t>*</a:t>
            </a:r>
            <a:endParaRPr lang="en-US" altLang="en-US" sz="4800" dirty="0">
              <a:solidFill>
                <a:srgbClr val="FFFF00"/>
              </a:solidFill>
              <a:cs typeface="Arial" panose="020B0604020202020204" pitchFamily="34" charset="0"/>
            </a:endParaRPr>
          </a:p>
        </p:txBody>
      </p:sp>
      <p:sp>
        <p:nvSpPr>
          <p:cNvPr id="25" name="Down Arrow 33">
            <a:extLst>
              <a:ext uri="{FF2B5EF4-FFF2-40B4-BE49-F238E27FC236}">
                <a16:creationId xmlns:a16="http://schemas.microsoft.com/office/drawing/2014/main" id="{131721F9-C89A-4305-9D30-B0364C93788E}"/>
              </a:ext>
            </a:extLst>
          </p:cNvPr>
          <p:cNvSpPr/>
          <p:nvPr/>
        </p:nvSpPr>
        <p:spPr>
          <a:xfrm>
            <a:off x="6565798" y="1200230"/>
            <a:ext cx="576064" cy="106888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Down Arrow 33">
            <a:extLst>
              <a:ext uri="{FF2B5EF4-FFF2-40B4-BE49-F238E27FC236}">
                <a16:creationId xmlns:a16="http://schemas.microsoft.com/office/drawing/2014/main" id="{FC8B7FE9-A5D1-4A46-975D-E4E2C0E72BD7}"/>
              </a:ext>
            </a:extLst>
          </p:cNvPr>
          <p:cNvSpPr/>
          <p:nvPr/>
        </p:nvSpPr>
        <p:spPr>
          <a:xfrm>
            <a:off x="7901227" y="1197403"/>
            <a:ext cx="576064" cy="103004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Down Arrow 20">
            <a:extLst>
              <a:ext uri="{FF2B5EF4-FFF2-40B4-BE49-F238E27FC236}">
                <a16:creationId xmlns:a16="http://schemas.microsoft.com/office/drawing/2014/main" id="{92EBA3F9-B7B8-4A95-8E8D-4C65C221D0FC}"/>
              </a:ext>
            </a:extLst>
          </p:cNvPr>
          <p:cNvSpPr/>
          <p:nvPr/>
        </p:nvSpPr>
        <p:spPr>
          <a:xfrm rot="16200000">
            <a:off x="3800315" y="2492267"/>
            <a:ext cx="576064" cy="193619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9" name="TextBox 28">
            <a:extLst>
              <a:ext uri="{FF2B5EF4-FFF2-40B4-BE49-F238E27FC236}">
                <a16:creationId xmlns:a16="http://schemas.microsoft.com/office/drawing/2014/main" id="{B37A326F-15A0-473C-A80C-E7E629C981AF}"/>
              </a:ext>
            </a:extLst>
          </p:cNvPr>
          <p:cNvSpPr txBox="1"/>
          <p:nvPr/>
        </p:nvSpPr>
        <p:spPr>
          <a:xfrm>
            <a:off x="4039847" y="3605114"/>
            <a:ext cx="988171" cy="523220"/>
          </a:xfrm>
          <a:prstGeom prst="rect">
            <a:avLst/>
          </a:prstGeom>
          <a:noFill/>
        </p:spPr>
        <p:txBody>
          <a:bodyPr wrap="square" rtlCol="0">
            <a:spAutoFit/>
          </a:bodyPr>
          <a:lstStyle/>
          <a:p>
            <a:r>
              <a:rPr lang="en-GB" sz="1400" b="1" i="1" dirty="0">
                <a:solidFill>
                  <a:srgbClr val="FFFF00"/>
                </a:solidFill>
                <a:latin typeface="Arial" pitchFamily="34" charset="0"/>
                <a:cs typeface="Arial" pitchFamily="34" charset="0"/>
              </a:rPr>
              <a:t>MAO</a:t>
            </a:r>
          </a:p>
          <a:p>
            <a:r>
              <a:rPr lang="en-GB" sz="1400" b="1" dirty="0">
                <a:solidFill>
                  <a:srgbClr val="FFFF00"/>
                </a:solidFill>
                <a:latin typeface="Arial" pitchFamily="34" charset="0"/>
                <a:cs typeface="Arial" pitchFamily="34" charset="0"/>
              </a:rPr>
              <a:t>Cu, FAD</a:t>
            </a:r>
          </a:p>
        </p:txBody>
      </p:sp>
      <p:sp>
        <p:nvSpPr>
          <p:cNvPr id="32" name="TextBox 31">
            <a:extLst>
              <a:ext uri="{FF2B5EF4-FFF2-40B4-BE49-F238E27FC236}">
                <a16:creationId xmlns:a16="http://schemas.microsoft.com/office/drawing/2014/main" id="{42E37E27-7D60-4C12-87BB-F77CE21726B3}"/>
              </a:ext>
            </a:extLst>
          </p:cNvPr>
          <p:cNvSpPr txBox="1"/>
          <p:nvPr/>
        </p:nvSpPr>
        <p:spPr>
          <a:xfrm>
            <a:off x="4747975" y="1510131"/>
            <a:ext cx="2028956" cy="738664"/>
          </a:xfrm>
          <a:prstGeom prst="rect">
            <a:avLst/>
          </a:prstGeom>
          <a:noFill/>
        </p:spPr>
        <p:txBody>
          <a:bodyPr wrap="square" rtlCol="0">
            <a:spAutoFit/>
          </a:bodyPr>
          <a:lstStyle/>
          <a:p>
            <a:r>
              <a:rPr lang="en-GB" sz="1400" b="1" i="1" dirty="0">
                <a:solidFill>
                  <a:srgbClr val="FFFF00"/>
                </a:solidFill>
                <a:latin typeface="Arial" pitchFamily="34" charset="0"/>
                <a:cs typeface="Arial" pitchFamily="34" charset="0"/>
              </a:rPr>
              <a:t>methylation</a:t>
            </a:r>
          </a:p>
          <a:p>
            <a:r>
              <a:rPr lang="en-GB" sz="1400" b="1" dirty="0">
                <a:solidFill>
                  <a:srgbClr val="FFFF00"/>
                </a:solidFill>
                <a:latin typeface="Arial" pitchFamily="34" charset="0"/>
                <a:cs typeface="Arial" pitchFamily="34" charset="0"/>
              </a:rPr>
              <a:t>SAM, B12, 5MTHF, Zn</a:t>
            </a:r>
          </a:p>
          <a:p>
            <a:endParaRPr lang="en-GB" sz="1400" b="1" i="1" dirty="0">
              <a:solidFill>
                <a:schemeClr val="bg1"/>
              </a:solidFill>
              <a:latin typeface="Arial" pitchFamily="34" charset="0"/>
              <a:cs typeface="Arial" pitchFamily="34" charset="0"/>
            </a:endParaRPr>
          </a:p>
        </p:txBody>
      </p:sp>
      <p:sp>
        <p:nvSpPr>
          <p:cNvPr id="28" name="Down Arrow 33">
            <a:extLst>
              <a:ext uri="{FF2B5EF4-FFF2-40B4-BE49-F238E27FC236}">
                <a16:creationId xmlns:a16="http://schemas.microsoft.com/office/drawing/2014/main" id="{C101A178-F8F3-40D3-91EF-2E7FFA5EE114}"/>
              </a:ext>
            </a:extLst>
          </p:cNvPr>
          <p:cNvSpPr/>
          <p:nvPr/>
        </p:nvSpPr>
        <p:spPr>
          <a:xfrm>
            <a:off x="1704554" y="3657320"/>
            <a:ext cx="576064" cy="120152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33">
            <a:extLst>
              <a:ext uri="{FF2B5EF4-FFF2-40B4-BE49-F238E27FC236}">
                <a16:creationId xmlns:a16="http://schemas.microsoft.com/office/drawing/2014/main" id="{E384CE03-8A85-4116-8A7B-2D6C0C97CD63}"/>
              </a:ext>
            </a:extLst>
          </p:cNvPr>
          <p:cNvSpPr txBox="1"/>
          <p:nvPr/>
        </p:nvSpPr>
        <p:spPr>
          <a:xfrm>
            <a:off x="119268" y="4796514"/>
            <a:ext cx="4313612" cy="830997"/>
          </a:xfrm>
          <a:prstGeom prst="rect">
            <a:avLst/>
          </a:prstGeom>
          <a:noFill/>
        </p:spPr>
        <p:txBody>
          <a:bodyPr wrap="square" rtlCol="0">
            <a:spAutoFit/>
          </a:bodyPr>
          <a:lstStyle/>
          <a:p>
            <a:pPr algn="ctr"/>
            <a:r>
              <a:rPr lang="en-GB" sz="3600" b="1" dirty="0">
                <a:solidFill>
                  <a:srgbClr val="FFFF00"/>
                </a:solidFill>
                <a:latin typeface="Arial" panose="020B0604020202020204" pitchFamily="34" charset="0"/>
                <a:cs typeface="Arial" panose="020B0604020202020204" pitchFamily="34" charset="0"/>
              </a:rPr>
              <a:t>Dopaminochrome</a:t>
            </a:r>
            <a:r>
              <a:rPr lang="en-GB" sz="4800" b="1" dirty="0">
                <a:solidFill>
                  <a:srgbClr val="FFFF00"/>
                </a:solidFill>
                <a:latin typeface="Arial" panose="020B0604020202020204" pitchFamily="34" charset="0"/>
                <a:cs typeface="Arial" panose="020B0604020202020204" pitchFamily="34" charset="0"/>
              </a:rPr>
              <a:t>*</a:t>
            </a:r>
          </a:p>
        </p:txBody>
      </p:sp>
      <p:sp>
        <p:nvSpPr>
          <p:cNvPr id="35" name="Down Arrow 20">
            <a:extLst>
              <a:ext uri="{FF2B5EF4-FFF2-40B4-BE49-F238E27FC236}">
                <a16:creationId xmlns:a16="http://schemas.microsoft.com/office/drawing/2014/main" id="{D6EBE313-C37C-4EB8-A68F-55E45ED0A2F4}"/>
              </a:ext>
            </a:extLst>
          </p:cNvPr>
          <p:cNvSpPr/>
          <p:nvPr/>
        </p:nvSpPr>
        <p:spPr>
          <a:xfrm rot="16200000">
            <a:off x="4348280" y="-616246"/>
            <a:ext cx="576064" cy="323743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Text Box 7">
            <a:extLst>
              <a:ext uri="{FF2B5EF4-FFF2-40B4-BE49-F238E27FC236}">
                <a16:creationId xmlns:a16="http://schemas.microsoft.com/office/drawing/2014/main" id="{9EA69D7B-641F-43D9-AAC2-30AE9AAAB2D0}"/>
              </a:ext>
            </a:extLst>
          </p:cNvPr>
          <p:cNvSpPr txBox="1">
            <a:spLocks noChangeArrowheads="1"/>
          </p:cNvSpPr>
          <p:nvPr/>
        </p:nvSpPr>
        <p:spPr bwMode="auto">
          <a:xfrm>
            <a:off x="6051175" y="540856"/>
            <a:ext cx="258261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000" b="1">
                <a:solidFill>
                  <a:schemeClr val="tx1"/>
                </a:solidFill>
                <a:latin typeface="Arial" panose="020B0604020202020204" pitchFamily="34" charset="0"/>
              </a:defRPr>
            </a:lvl1pPr>
            <a:lvl2pPr marL="742950" indent="-285750">
              <a:defRPr sz="4000" b="1">
                <a:solidFill>
                  <a:schemeClr val="tx1"/>
                </a:solidFill>
                <a:latin typeface="Arial" panose="020B0604020202020204" pitchFamily="34" charset="0"/>
              </a:defRPr>
            </a:lvl2pPr>
            <a:lvl3pPr marL="1143000" indent="-228600">
              <a:defRPr sz="4000" b="1">
                <a:solidFill>
                  <a:schemeClr val="tx1"/>
                </a:solidFill>
                <a:latin typeface="Arial" panose="020B0604020202020204" pitchFamily="34" charset="0"/>
              </a:defRPr>
            </a:lvl3pPr>
            <a:lvl4pPr marL="1600200" indent="-228600">
              <a:defRPr sz="4000" b="1">
                <a:solidFill>
                  <a:schemeClr val="tx1"/>
                </a:solidFill>
                <a:latin typeface="Arial" panose="020B0604020202020204" pitchFamily="34" charset="0"/>
              </a:defRPr>
            </a:lvl4pPr>
            <a:lvl5pPr marL="2057400" indent="-228600">
              <a:defRPr sz="4000" b="1">
                <a:solidFill>
                  <a:schemeClr val="tx1"/>
                </a:solidFill>
                <a:latin typeface="Arial" panose="020B0604020202020204" pitchFamily="34" charset="0"/>
              </a:defRPr>
            </a:lvl5pPr>
            <a:lvl6pPr marL="2514600" indent="-228600" eaLnBrk="0" fontAlgn="base" hangingPunct="0">
              <a:spcBef>
                <a:spcPct val="0"/>
              </a:spcBef>
              <a:spcAft>
                <a:spcPct val="0"/>
              </a:spcAft>
              <a:defRPr sz="4000" b="1">
                <a:solidFill>
                  <a:schemeClr val="tx1"/>
                </a:solidFill>
                <a:latin typeface="Arial" panose="020B0604020202020204" pitchFamily="34" charset="0"/>
              </a:defRPr>
            </a:lvl6pPr>
            <a:lvl7pPr marL="2971800" indent="-228600" eaLnBrk="0" fontAlgn="base" hangingPunct="0">
              <a:spcBef>
                <a:spcPct val="0"/>
              </a:spcBef>
              <a:spcAft>
                <a:spcPct val="0"/>
              </a:spcAft>
              <a:defRPr sz="4000" b="1">
                <a:solidFill>
                  <a:schemeClr val="tx1"/>
                </a:solidFill>
                <a:latin typeface="Arial" panose="020B0604020202020204" pitchFamily="34" charset="0"/>
              </a:defRPr>
            </a:lvl7pPr>
            <a:lvl8pPr marL="3429000" indent="-228600" eaLnBrk="0" fontAlgn="base" hangingPunct="0">
              <a:spcBef>
                <a:spcPct val="0"/>
              </a:spcBef>
              <a:spcAft>
                <a:spcPct val="0"/>
              </a:spcAft>
              <a:defRPr sz="4000" b="1">
                <a:solidFill>
                  <a:schemeClr val="tx1"/>
                </a:solidFill>
                <a:latin typeface="Arial" panose="020B0604020202020204" pitchFamily="34" charset="0"/>
              </a:defRPr>
            </a:lvl8pPr>
            <a:lvl9pPr marL="3886200" indent="-228600" eaLnBrk="0" fontAlgn="base" hangingPunct="0">
              <a:spcBef>
                <a:spcPct val="0"/>
              </a:spcBef>
              <a:spcAft>
                <a:spcPct val="0"/>
              </a:spcAft>
              <a:defRPr sz="4000" b="1">
                <a:solidFill>
                  <a:schemeClr val="tx1"/>
                </a:solidFill>
                <a:latin typeface="Arial" panose="020B0604020202020204" pitchFamily="34" charset="0"/>
              </a:defRPr>
            </a:lvl9pPr>
          </a:lstStyle>
          <a:p>
            <a:pPr algn="ctr" eaLnBrk="1" hangingPunct="1">
              <a:spcBef>
                <a:spcPct val="50000"/>
              </a:spcBef>
            </a:pPr>
            <a:r>
              <a:rPr lang="en-GB" altLang="en-US" sz="3600" dirty="0">
                <a:solidFill>
                  <a:srgbClr val="FFFF00"/>
                </a:solidFill>
                <a:cs typeface="Arial" panose="020B0604020202020204" pitchFamily="34" charset="0"/>
              </a:rPr>
              <a:t>Tyramine</a:t>
            </a:r>
            <a:r>
              <a:rPr lang="en-GB" altLang="en-US" sz="4800" dirty="0">
                <a:solidFill>
                  <a:srgbClr val="FFFF00"/>
                </a:solidFill>
                <a:cs typeface="Arial" panose="020B0604020202020204" pitchFamily="34" charset="0"/>
              </a:rPr>
              <a:t>*</a:t>
            </a:r>
            <a:endParaRPr lang="en-US" altLang="en-US" sz="4800" dirty="0">
              <a:solidFill>
                <a:srgbClr val="FFFF00"/>
              </a:solidFill>
              <a:cs typeface="Arial" panose="020B0604020202020204" pitchFamily="34" charset="0"/>
            </a:endParaRPr>
          </a:p>
        </p:txBody>
      </p:sp>
      <p:sp>
        <p:nvSpPr>
          <p:cNvPr id="5" name="TextBox 4">
            <a:extLst>
              <a:ext uri="{FF2B5EF4-FFF2-40B4-BE49-F238E27FC236}">
                <a16:creationId xmlns:a16="http://schemas.microsoft.com/office/drawing/2014/main" id="{416DED8C-BAB5-412E-B373-5656731573C0}"/>
              </a:ext>
            </a:extLst>
          </p:cNvPr>
          <p:cNvSpPr txBox="1"/>
          <p:nvPr/>
        </p:nvSpPr>
        <p:spPr>
          <a:xfrm>
            <a:off x="3020245" y="1154660"/>
            <a:ext cx="3388953" cy="523220"/>
          </a:xfrm>
          <a:prstGeom prst="rect">
            <a:avLst/>
          </a:prstGeom>
          <a:noFill/>
        </p:spPr>
        <p:txBody>
          <a:bodyPr wrap="square" rtlCol="0">
            <a:spAutoFit/>
          </a:bodyPr>
          <a:lstStyle/>
          <a:p>
            <a:r>
              <a:rPr lang="en-GB" sz="1400" b="1" i="1" dirty="0">
                <a:solidFill>
                  <a:srgbClr val="FFFF00"/>
                </a:solidFill>
                <a:latin typeface="Arial" pitchFamily="34" charset="0"/>
                <a:cs typeface="Arial" pitchFamily="34" charset="0"/>
              </a:rPr>
              <a:t>aromatic L-amino acid decarboxylase</a:t>
            </a:r>
          </a:p>
          <a:p>
            <a:r>
              <a:rPr lang="en-GB" sz="1400" b="1" dirty="0">
                <a:solidFill>
                  <a:srgbClr val="FFFF00"/>
                </a:solidFill>
                <a:latin typeface="Arial" pitchFamily="34" charset="0"/>
                <a:cs typeface="Arial" pitchFamily="34" charset="0"/>
              </a:rPr>
              <a:t>P-5-P</a:t>
            </a:r>
          </a:p>
        </p:txBody>
      </p:sp>
      <p:sp>
        <p:nvSpPr>
          <p:cNvPr id="39" name="Text Box 7">
            <a:extLst>
              <a:ext uri="{FF2B5EF4-FFF2-40B4-BE49-F238E27FC236}">
                <a16:creationId xmlns:a16="http://schemas.microsoft.com/office/drawing/2014/main" id="{407C4E4E-90E5-45BE-BFEE-C74379B829A7}"/>
              </a:ext>
            </a:extLst>
          </p:cNvPr>
          <p:cNvSpPr txBox="1">
            <a:spLocks noChangeArrowheads="1"/>
          </p:cNvSpPr>
          <p:nvPr/>
        </p:nvSpPr>
        <p:spPr bwMode="auto">
          <a:xfrm>
            <a:off x="3270857" y="1940499"/>
            <a:ext cx="474008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000" b="1">
                <a:solidFill>
                  <a:schemeClr val="tx1"/>
                </a:solidFill>
                <a:latin typeface="Arial" panose="020B0604020202020204" pitchFamily="34" charset="0"/>
              </a:defRPr>
            </a:lvl1pPr>
            <a:lvl2pPr marL="742950" indent="-285750">
              <a:defRPr sz="4000" b="1">
                <a:solidFill>
                  <a:schemeClr val="tx1"/>
                </a:solidFill>
                <a:latin typeface="Arial" panose="020B0604020202020204" pitchFamily="34" charset="0"/>
              </a:defRPr>
            </a:lvl2pPr>
            <a:lvl3pPr marL="1143000" indent="-228600">
              <a:defRPr sz="4000" b="1">
                <a:solidFill>
                  <a:schemeClr val="tx1"/>
                </a:solidFill>
                <a:latin typeface="Arial" panose="020B0604020202020204" pitchFamily="34" charset="0"/>
              </a:defRPr>
            </a:lvl3pPr>
            <a:lvl4pPr marL="1600200" indent="-228600">
              <a:defRPr sz="4000" b="1">
                <a:solidFill>
                  <a:schemeClr val="tx1"/>
                </a:solidFill>
                <a:latin typeface="Arial" panose="020B0604020202020204" pitchFamily="34" charset="0"/>
              </a:defRPr>
            </a:lvl4pPr>
            <a:lvl5pPr marL="2057400" indent="-228600">
              <a:defRPr sz="4000" b="1">
                <a:solidFill>
                  <a:schemeClr val="tx1"/>
                </a:solidFill>
                <a:latin typeface="Arial" panose="020B0604020202020204" pitchFamily="34" charset="0"/>
              </a:defRPr>
            </a:lvl5pPr>
            <a:lvl6pPr marL="2514600" indent="-228600" eaLnBrk="0" fontAlgn="base" hangingPunct="0">
              <a:spcBef>
                <a:spcPct val="0"/>
              </a:spcBef>
              <a:spcAft>
                <a:spcPct val="0"/>
              </a:spcAft>
              <a:defRPr sz="4000" b="1">
                <a:solidFill>
                  <a:schemeClr val="tx1"/>
                </a:solidFill>
                <a:latin typeface="Arial" panose="020B0604020202020204" pitchFamily="34" charset="0"/>
              </a:defRPr>
            </a:lvl6pPr>
            <a:lvl7pPr marL="2971800" indent="-228600" eaLnBrk="0" fontAlgn="base" hangingPunct="0">
              <a:spcBef>
                <a:spcPct val="0"/>
              </a:spcBef>
              <a:spcAft>
                <a:spcPct val="0"/>
              </a:spcAft>
              <a:defRPr sz="4000" b="1">
                <a:solidFill>
                  <a:schemeClr val="tx1"/>
                </a:solidFill>
                <a:latin typeface="Arial" panose="020B0604020202020204" pitchFamily="34" charset="0"/>
              </a:defRPr>
            </a:lvl7pPr>
            <a:lvl8pPr marL="3429000" indent="-228600" eaLnBrk="0" fontAlgn="base" hangingPunct="0">
              <a:spcBef>
                <a:spcPct val="0"/>
              </a:spcBef>
              <a:spcAft>
                <a:spcPct val="0"/>
              </a:spcAft>
              <a:defRPr sz="4000" b="1">
                <a:solidFill>
                  <a:schemeClr val="tx1"/>
                </a:solidFill>
                <a:latin typeface="Arial" panose="020B0604020202020204" pitchFamily="34" charset="0"/>
              </a:defRPr>
            </a:lvl8pPr>
            <a:lvl9pPr marL="3886200" indent="-228600" eaLnBrk="0" fontAlgn="base" hangingPunct="0">
              <a:spcBef>
                <a:spcPct val="0"/>
              </a:spcBef>
              <a:spcAft>
                <a:spcPct val="0"/>
              </a:spcAft>
              <a:defRPr sz="4000" b="1">
                <a:solidFill>
                  <a:schemeClr val="tx1"/>
                </a:solidFill>
                <a:latin typeface="Arial" panose="020B0604020202020204" pitchFamily="34" charset="0"/>
              </a:defRPr>
            </a:lvl9pPr>
          </a:lstStyle>
          <a:p>
            <a:pPr algn="ctr">
              <a:spcBef>
                <a:spcPct val="50000"/>
              </a:spcBef>
            </a:pPr>
            <a:r>
              <a:rPr lang="en-GB" altLang="en-US" sz="3600" dirty="0">
                <a:solidFill>
                  <a:srgbClr val="FFFF00"/>
                </a:solidFill>
                <a:cs typeface="Arial" panose="020B0604020202020204" pitchFamily="34" charset="0"/>
              </a:rPr>
              <a:t>N-Methoxytyramine</a:t>
            </a:r>
            <a:r>
              <a:rPr lang="en-GB" altLang="en-US" sz="4800" dirty="0">
                <a:solidFill>
                  <a:srgbClr val="FFFF00"/>
                </a:solidFill>
                <a:cs typeface="Arial" panose="020B0604020202020204" pitchFamily="34" charset="0"/>
              </a:rPr>
              <a:t>*</a:t>
            </a:r>
            <a:endParaRPr lang="en-US" altLang="en-US" sz="4800" dirty="0">
              <a:solidFill>
                <a:srgbClr val="FFFF00"/>
              </a:solidFill>
              <a:cs typeface="Arial" panose="020B0604020202020204" pitchFamily="34" charset="0"/>
            </a:endParaRPr>
          </a:p>
        </p:txBody>
      </p:sp>
      <p:sp>
        <p:nvSpPr>
          <p:cNvPr id="40" name="Text Box 7">
            <a:extLst>
              <a:ext uri="{FF2B5EF4-FFF2-40B4-BE49-F238E27FC236}">
                <a16:creationId xmlns:a16="http://schemas.microsoft.com/office/drawing/2014/main" id="{6222201E-0DD8-4A79-872D-F70266F2F2D6}"/>
              </a:ext>
            </a:extLst>
          </p:cNvPr>
          <p:cNvSpPr txBox="1">
            <a:spLocks noChangeArrowheads="1"/>
          </p:cNvSpPr>
          <p:nvPr/>
        </p:nvSpPr>
        <p:spPr bwMode="auto">
          <a:xfrm>
            <a:off x="7824583" y="1957316"/>
            <a:ext cx="306546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000" b="1">
                <a:solidFill>
                  <a:schemeClr val="tx1"/>
                </a:solidFill>
                <a:latin typeface="Arial" panose="020B0604020202020204" pitchFamily="34" charset="0"/>
              </a:defRPr>
            </a:lvl1pPr>
            <a:lvl2pPr marL="742950" indent="-285750">
              <a:defRPr sz="4000" b="1">
                <a:solidFill>
                  <a:schemeClr val="tx1"/>
                </a:solidFill>
                <a:latin typeface="Arial" panose="020B0604020202020204" pitchFamily="34" charset="0"/>
              </a:defRPr>
            </a:lvl2pPr>
            <a:lvl3pPr marL="1143000" indent="-228600">
              <a:defRPr sz="4000" b="1">
                <a:solidFill>
                  <a:schemeClr val="tx1"/>
                </a:solidFill>
                <a:latin typeface="Arial" panose="020B0604020202020204" pitchFamily="34" charset="0"/>
              </a:defRPr>
            </a:lvl3pPr>
            <a:lvl4pPr marL="1600200" indent="-228600">
              <a:defRPr sz="4000" b="1">
                <a:solidFill>
                  <a:schemeClr val="tx1"/>
                </a:solidFill>
                <a:latin typeface="Arial" panose="020B0604020202020204" pitchFamily="34" charset="0"/>
              </a:defRPr>
            </a:lvl4pPr>
            <a:lvl5pPr marL="2057400" indent="-228600">
              <a:defRPr sz="4000" b="1">
                <a:solidFill>
                  <a:schemeClr val="tx1"/>
                </a:solidFill>
                <a:latin typeface="Arial" panose="020B0604020202020204" pitchFamily="34" charset="0"/>
              </a:defRPr>
            </a:lvl5pPr>
            <a:lvl6pPr marL="2514600" indent="-228600" eaLnBrk="0" fontAlgn="base" hangingPunct="0">
              <a:spcBef>
                <a:spcPct val="0"/>
              </a:spcBef>
              <a:spcAft>
                <a:spcPct val="0"/>
              </a:spcAft>
              <a:defRPr sz="4000" b="1">
                <a:solidFill>
                  <a:schemeClr val="tx1"/>
                </a:solidFill>
                <a:latin typeface="Arial" panose="020B0604020202020204" pitchFamily="34" charset="0"/>
              </a:defRPr>
            </a:lvl6pPr>
            <a:lvl7pPr marL="2971800" indent="-228600" eaLnBrk="0" fontAlgn="base" hangingPunct="0">
              <a:spcBef>
                <a:spcPct val="0"/>
              </a:spcBef>
              <a:spcAft>
                <a:spcPct val="0"/>
              </a:spcAft>
              <a:defRPr sz="4000" b="1">
                <a:solidFill>
                  <a:schemeClr val="tx1"/>
                </a:solidFill>
                <a:latin typeface="Arial" panose="020B0604020202020204" pitchFamily="34" charset="0"/>
              </a:defRPr>
            </a:lvl7pPr>
            <a:lvl8pPr marL="3429000" indent="-228600" eaLnBrk="0" fontAlgn="base" hangingPunct="0">
              <a:spcBef>
                <a:spcPct val="0"/>
              </a:spcBef>
              <a:spcAft>
                <a:spcPct val="0"/>
              </a:spcAft>
              <a:defRPr sz="4000" b="1">
                <a:solidFill>
                  <a:schemeClr val="tx1"/>
                </a:solidFill>
                <a:latin typeface="Arial" panose="020B0604020202020204" pitchFamily="34" charset="0"/>
              </a:defRPr>
            </a:lvl8pPr>
            <a:lvl9pPr marL="3886200" indent="-228600" eaLnBrk="0" fontAlgn="base" hangingPunct="0">
              <a:spcBef>
                <a:spcPct val="0"/>
              </a:spcBef>
              <a:spcAft>
                <a:spcPct val="0"/>
              </a:spcAft>
              <a:defRPr sz="4000" b="1">
                <a:solidFill>
                  <a:schemeClr val="tx1"/>
                </a:solidFill>
                <a:latin typeface="Arial" panose="020B0604020202020204" pitchFamily="34" charset="0"/>
              </a:defRPr>
            </a:lvl9pPr>
          </a:lstStyle>
          <a:p>
            <a:pPr algn="ctr" eaLnBrk="1" hangingPunct="1">
              <a:spcBef>
                <a:spcPct val="50000"/>
              </a:spcBef>
            </a:pPr>
            <a:r>
              <a:rPr lang="en-GB" altLang="en-US" sz="3600" dirty="0">
                <a:solidFill>
                  <a:srgbClr val="FFFF00"/>
                </a:solidFill>
                <a:cs typeface="Arial" panose="020B0604020202020204" pitchFamily="34" charset="0"/>
              </a:rPr>
              <a:t>Octopamine</a:t>
            </a:r>
            <a:r>
              <a:rPr lang="en-GB" altLang="en-US" sz="4800" dirty="0">
                <a:solidFill>
                  <a:srgbClr val="FFFF00"/>
                </a:solidFill>
                <a:cs typeface="Arial" panose="020B0604020202020204" pitchFamily="34" charset="0"/>
              </a:rPr>
              <a:t>*</a:t>
            </a:r>
            <a:endParaRPr lang="en-US" altLang="en-US" sz="4800" dirty="0">
              <a:solidFill>
                <a:srgbClr val="FFFF00"/>
              </a:solidFill>
              <a:cs typeface="Arial" panose="020B0604020202020204" pitchFamily="34" charset="0"/>
            </a:endParaRPr>
          </a:p>
        </p:txBody>
      </p:sp>
      <p:sp>
        <p:nvSpPr>
          <p:cNvPr id="41" name="TextBox 40">
            <a:extLst>
              <a:ext uri="{FF2B5EF4-FFF2-40B4-BE49-F238E27FC236}">
                <a16:creationId xmlns:a16="http://schemas.microsoft.com/office/drawing/2014/main" id="{8DDF4241-F796-4F3D-AFFE-D43898475478}"/>
              </a:ext>
            </a:extLst>
          </p:cNvPr>
          <p:cNvSpPr txBox="1"/>
          <p:nvPr/>
        </p:nvSpPr>
        <p:spPr>
          <a:xfrm>
            <a:off x="870267" y="3989220"/>
            <a:ext cx="969538" cy="307777"/>
          </a:xfrm>
          <a:prstGeom prst="rect">
            <a:avLst/>
          </a:prstGeom>
          <a:noFill/>
        </p:spPr>
        <p:txBody>
          <a:bodyPr wrap="square" rtlCol="0">
            <a:spAutoFit/>
          </a:bodyPr>
          <a:lstStyle/>
          <a:p>
            <a:r>
              <a:rPr lang="en-GB" sz="1400" b="1" i="1" dirty="0">
                <a:solidFill>
                  <a:schemeClr val="bg1"/>
                </a:solidFill>
                <a:latin typeface="Arial" panose="020B0604020202020204" pitchFamily="34" charset="0"/>
                <a:cs typeface="Arial" panose="020B0604020202020204" pitchFamily="34" charset="0"/>
              </a:rPr>
              <a:t>oxidation</a:t>
            </a:r>
          </a:p>
        </p:txBody>
      </p:sp>
      <p:sp>
        <p:nvSpPr>
          <p:cNvPr id="42" name="TextBox 41">
            <a:extLst>
              <a:ext uri="{FF2B5EF4-FFF2-40B4-BE49-F238E27FC236}">
                <a16:creationId xmlns:a16="http://schemas.microsoft.com/office/drawing/2014/main" id="{FBD2CEEB-D9FB-4123-B7D6-B0FF4EAEC7E0}"/>
              </a:ext>
            </a:extLst>
          </p:cNvPr>
          <p:cNvSpPr txBox="1"/>
          <p:nvPr/>
        </p:nvSpPr>
        <p:spPr>
          <a:xfrm>
            <a:off x="8338500" y="1252644"/>
            <a:ext cx="1318782" cy="738664"/>
          </a:xfrm>
          <a:prstGeom prst="rect">
            <a:avLst/>
          </a:prstGeom>
          <a:noFill/>
        </p:spPr>
        <p:txBody>
          <a:bodyPr wrap="square" rtlCol="0">
            <a:spAutoFit/>
          </a:bodyPr>
          <a:lstStyle/>
          <a:p>
            <a:r>
              <a:rPr lang="en-GB" sz="1400" b="1" i="1" dirty="0">
                <a:solidFill>
                  <a:srgbClr val="FFFF00"/>
                </a:solidFill>
                <a:latin typeface="Arial" panose="020B0604020202020204" pitchFamily="34" charset="0"/>
                <a:cs typeface="Arial" panose="020B0604020202020204" pitchFamily="34" charset="0"/>
              </a:rPr>
              <a:t>dopamine hydroxylase</a:t>
            </a:r>
          </a:p>
          <a:p>
            <a:r>
              <a:rPr lang="en-GB" sz="1400" b="1" dirty="0">
                <a:solidFill>
                  <a:srgbClr val="FFFF00"/>
                </a:solidFill>
                <a:latin typeface="Arial" panose="020B0604020202020204" pitchFamily="34" charset="0"/>
                <a:cs typeface="Arial" panose="020B0604020202020204" pitchFamily="34" charset="0"/>
              </a:rPr>
              <a:t>Vit C, Cu</a:t>
            </a:r>
          </a:p>
        </p:txBody>
      </p:sp>
      <p:sp>
        <p:nvSpPr>
          <p:cNvPr id="43" name="Down Arrow 33">
            <a:extLst>
              <a:ext uri="{FF2B5EF4-FFF2-40B4-BE49-F238E27FC236}">
                <a16:creationId xmlns:a16="http://schemas.microsoft.com/office/drawing/2014/main" id="{08AD77F9-B3E5-4A21-B1B0-78F74D376456}"/>
              </a:ext>
            </a:extLst>
          </p:cNvPr>
          <p:cNvSpPr/>
          <p:nvPr/>
        </p:nvSpPr>
        <p:spPr>
          <a:xfrm>
            <a:off x="10278748" y="2645082"/>
            <a:ext cx="576064" cy="201968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Text Box 7">
            <a:extLst>
              <a:ext uri="{FF2B5EF4-FFF2-40B4-BE49-F238E27FC236}">
                <a16:creationId xmlns:a16="http://schemas.microsoft.com/office/drawing/2014/main" id="{12FD0375-88F6-43EC-A904-501206505E42}"/>
              </a:ext>
            </a:extLst>
          </p:cNvPr>
          <p:cNvSpPr txBox="1">
            <a:spLocks noChangeArrowheads="1"/>
          </p:cNvSpPr>
          <p:nvPr/>
        </p:nvSpPr>
        <p:spPr bwMode="auto">
          <a:xfrm>
            <a:off x="8851627" y="4481723"/>
            <a:ext cx="298576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000" b="1">
                <a:solidFill>
                  <a:schemeClr val="tx1"/>
                </a:solidFill>
                <a:latin typeface="Arial" panose="020B0604020202020204" pitchFamily="34" charset="0"/>
              </a:defRPr>
            </a:lvl1pPr>
            <a:lvl2pPr marL="742950" indent="-285750">
              <a:defRPr sz="4000" b="1">
                <a:solidFill>
                  <a:schemeClr val="tx1"/>
                </a:solidFill>
                <a:latin typeface="Arial" panose="020B0604020202020204" pitchFamily="34" charset="0"/>
              </a:defRPr>
            </a:lvl2pPr>
            <a:lvl3pPr marL="1143000" indent="-228600">
              <a:defRPr sz="4000" b="1">
                <a:solidFill>
                  <a:schemeClr val="tx1"/>
                </a:solidFill>
                <a:latin typeface="Arial" panose="020B0604020202020204" pitchFamily="34" charset="0"/>
              </a:defRPr>
            </a:lvl3pPr>
            <a:lvl4pPr marL="1600200" indent="-228600">
              <a:defRPr sz="4000" b="1">
                <a:solidFill>
                  <a:schemeClr val="tx1"/>
                </a:solidFill>
                <a:latin typeface="Arial" panose="020B0604020202020204" pitchFamily="34" charset="0"/>
              </a:defRPr>
            </a:lvl4pPr>
            <a:lvl5pPr marL="2057400" indent="-228600">
              <a:defRPr sz="4000" b="1">
                <a:solidFill>
                  <a:schemeClr val="tx1"/>
                </a:solidFill>
                <a:latin typeface="Arial" panose="020B0604020202020204" pitchFamily="34" charset="0"/>
              </a:defRPr>
            </a:lvl5pPr>
            <a:lvl6pPr marL="2514600" indent="-228600" eaLnBrk="0" fontAlgn="base" hangingPunct="0">
              <a:spcBef>
                <a:spcPct val="0"/>
              </a:spcBef>
              <a:spcAft>
                <a:spcPct val="0"/>
              </a:spcAft>
              <a:defRPr sz="4000" b="1">
                <a:solidFill>
                  <a:schemeClr val="tx1"/>
                </a:solidFill>
                <a:latin typeface="Arial" panose="020B0604020202020204" pitchFamily="34" charset="0"/>
              </a:defRPr>
            </a:lvl6pPr>
            <a:lvl7pPr marL="2971800" indent="-228600" eaLnBrk="0" fontAlgn="base" hangingPunct="0">
              <a:spcBef>
                <a:spcPct val="0"/>
              </a:spcBef>
              <a:spcAft>
                <a:spcPct val="0"/>
              </a:spcAft>
              <a:defRPr sz="4000" b="1">
                <a:solidFill>
                  <a:schemeClr val="tx1"/>
                </a:solidFill>
                <a:latin typeface="Arial" panose="020B0604020202020204" pitchFamily="34" charset="0"/>
              </a:defRPr>
            </a:lvl7pPr>
            <a:lvl8pPr marL="3429000" indent="-228600" eaLnBrk="0" fontAlgn="base" hangingPunct="0">
              <a:spcBef>
                <a:spcPct val="0"/>
              </a:spcBef>
              <a:spcAft>
                <a:spcPct val="0"/>
              </a:spcAft>
              <a:defRPr sz="4000" b="1">
                <a:solidFill>
                  <a:schemeClr val="tx1"/>
                </a:solidFill>
                <a:latin typeface="Arial" panose="020B0604020202020204" pitchFamily="34" charset="0"/>
              </a:defRPr>
            </a:lvl8pPr>
            <a:lvl9pPr marL="3886200" indent="-228600" eaLnBrk="0" fontAlgn="base" hangingPunct="0">
              <a:spcBef>
                <a:spcPct val="0"/>
              </a:spcBef>
              <a:spcAft>
                <a:spcPct val="0"/>
              </a:spcAft>
              <a:defRPr sz="4000" b="1">
                <a:solidFill>
                  <a:schemeClr val="tx1"/>
                </a:solidFill>
                <a:latin typeface="Arial" panose="020B0604020202020204" pitchFamily="34" charset="0"/>
              </a:defRPr>
            </a:lvl9pPr>
          </a:lstStyle>
          <a:p>
            <a:pPr algn="ctr" eaLnBrk="1" hangingPunct="1">
              <a:spcBef>
                <a:spcPct val="50000"/>
              </a:spcBef>
            </a:pPr>
            <a:r>
              <a:rPr lang="en-GB" altLang="en-US" sz="3600" dirty="0">
                <a:solidFill>
                  <a:srgbClr val="FFFF00"/>
                </a:solidFill>
                <a:cs typeface="Arial" panose="020B0604020202020204" pitchFamily="34" charset="0"/>
              </a:rPr>
              <a:t>Synephrine</a:t>
            </a:r>
            <a:r>
              <a:rPr lang="en-GB" altLang="en-US" sz="4800" dirty="0">
                <a:solidFill>
                  <a:srgbClr val="FFFF00"/>
                </a:solidFill>
                <a:cs typeface="Arial" panose="020B0604020202020204" pitchFamily="34" charset="0"/>
              </a:rPr>
              <a:t>*</a:t>
            </a:r>
            <a:endParaRPr lang="en-US" altLang="en-US" sz="4800" dirty="0">
              <a:solidFill>
                <a:srgbClr val="FFFF00"/>
              </a:solidFill>
              <a:cs typeface="Arial" panose="020B0604020202020204" pitchFamily="34" charset="0"/>
            </a:endParaRPr>
          </a:p>
        </p:txBody>
      </p:sp>
      <p:sp>
        <p:nvSpPr>
          <p:cNvPr id="45" name="TextBox 44">
            <a:extLst>
              <a:ext uri="{FF2B5EF4-FFF2-40B4-BE49-F238E27FC236}">
                <a16:creationId xmlns:a16="http://schemas.microsoft.com/office/drawing/2014/main" id="{B48D24F1-ABDF-44AA-90F6-A6F53A9E1032}"/>
              </a:ext>
            </a:extLst>
          </p:cNvPr>
          <p:cNvSpPr txBox="1"/>
          <p:nvPr/>
        </p:nvSpPr>
        <p:spPr>
          <a:xfrm>
            <a:off x="10689696" y="3205003"/>
            <a:ext cx="1323483" cy="954107"/>
          </a:xfrm>
          <a:prstGeom prst="rect">
            <a:avLst/>
          </a:prstGeom>
          <a:noFill/>
        </p:spPr>
        <p:txBody>
          <a:bodyPr wrap="square" rtlCol="0">
            <a:spAutoFit/>
          </a:bodyPr>
          <a:lstStyle/>
          <a:p>
            <a:r>
              <a:rPr lang="en-GB" sz="1400" b="1" i="1" dirty="0">
                <a:solidFill>
                  <a:srgbClr val="FFFF00"/>
                </a:solidFill>
                <a:latin typeface="Arial" pitchFamily="34" charset="0"/>
                <a:cs typeface="Arial" pitchFamily="34" charset="0"/>
              </a:rPr>
              <a:t>methylation</a:t>
            </a:r>
          </a:p>
          <a:p>
            <a:r>
              <a:rPr lang="en-GB" sz="1400" b="1" dirty="0">
                <a:solidFill>
                  <a:srgbClr val="FFFF00"/>
                </a:solidFill>
                <a:latin typeface="Arial" pitchFamily="34" charset="0"/>
                <a:cs typeface="Arial" pitchFamily="34" charset="0"/>
              </a:rPr>
              <a:t>SAM, B12, </a:t>
            </a:r>
          </a:p>
          <a:p>
            <a:r>
              <a:rPr lang="en-GB" sz="1400" b="1" dirty="0">
                <a:solidFill>
                  <a:srgbClr val="FFFF00"/>
                </a:solidFill>
                <a:latin typeface="Arial" pitchFamily="34" charset="0"/>
                <a:cs typeface="Arial" pitchFamily="34" charset="0"/>
              </a:rPr>
              <a:t>5MTHF, Zn</a:t>
            </a:r>
          </a:p>
          <a:p>
            <a:endParaRPr lang="en-GB" sz="1400" b="1" i="1" dirty="0">
              <a:solidFill>
                <a:schemeClr val="bg1"/>
              </a:solidFill>
              <a:latin typeface="Arial" pitchFamily="34" charset="0"/>
              <a:cs typeface="Arial" pitchFamily="34" charset="0"/>
            </a:endParaRPr>
          </a:p>
        </p:txBody>
      </p:sp>
      <p:pic>
        <p:nvPicPr>
          <p:cNvPr id="30" name="Picture 29">
            <a:extLst>
              <a:ext uri="{FF2B5EF4-FFF2-40B4-BE49-F238E27FC236}">
                <a16:creationId xmlns:a16="http://schemas.microsoft.com/office/drawing/2014/main" id="{A5D788AF-27AD-47F9-9CF9-99B1D2ECBE06}"/>
              </a:ext>
            </a:extLst>
          </p:cNvPr>
          <p:cNvPicPr>
            <a:picLocks noChangeAspect="1"/>
          </p:cNvPicPr>
          <p:nvPr/>
        </p:nvPicPr>
        <p:blipFill>
          <a:blip r:embed="rId2"/>
          <a:stretch>
            <a:fillRect/>
          </a:stretch>
        </p:blipFill>
        <p:spPr>
          <a:xfrm>
            <a:off x="2994864" y="608464"/>
            <a:ext cx="1545372" cy="567834"/>
          </a:xfrm>
          <a:prstGeom prst="rect">
            <a:avLst/>
          </a:prstGeom>
        </p:spPr>
      </p:pic>
      <p:pic>
        <p:nvPicPr>
          <p:cNvPr id="31" name="Picture 30">
            <a:extLst>
              <a:ext uri="{FF2B5EF4-FFF2-40B4-BE49-F238E27FC236}">
                <a16:creationId xmlns:a16="http://schemas.microsoft.com/office/drawing/2014/main" id="{175E46F1-3CFD-4F8C-B38C-1D11C5B84468}"/>
              </a:ext>
            </a:extLst>
          </p:cNvPr>
          <p:cNvPicPr>
            <a:picLocks noChangeAspect="1"/>
          </p:cNvPicPr>
          <p:nvPr/>
        </p:nvPicPr>
        <p:blipFill>
          <a:blip r:embed="rId3"/>
          <a:stretch>
            <a:fillRect/>
          </a:stretch>
        </p:blipFill>
        <p:spPr>
          <a:xfrm>
            <a:off x="2759998" y="1642218"/>
            <a:ext cx="1308050" cy="567834"/>
          </a:xfrm>
          <a:prstGeom prst="rect">
            <a:avLst/>
          </a:prstGeom>
        </p:spPr>
      </p:pic>
      <p:pic>
        <p:nvPicPr>
          <p:cNvPr id="33" name="Picture 32">
            <a:extLst>
              <a:ext uri="{FF2B5EF4-FFF2-40B4-BE49-F238E27FC236}">
                <a16:creationId xmlns:a16="http://schemas.microsoft.com/office/drawing/2014/main" id="{FFD211D3-C933-4C92-97F6-0F5DB99F9F03}"/>
              </a:ext>
            </a:extLst>
          </p:cNvPr>
          <p:cNvPicPr>
            <a:picLocks noChangeAspect="1"/>
          </p:cNvPicPr>
          <p:nvPr/>
        </p:nvPicPr>
        <p:blipFill>
          <a:blip r:embed="rId4"/>
          <a:stretch>
            <a:fillRect/>
          </a:stretch>
        </p:blipFill>
        <p:spPr>
          <a:xfrm>
            <a:off x="2267421" y="2629244"/>
            <a:ext cx="1560287" cy="619635"/>
          </a:xfrm>
          <a:prstGeom prst="rect">
            <a:avLst/>
          </a:prstGeom>
        </p:spPr>
      </p:pic>
      <p:pic>
        <p:nvPicPr>
          <p:cNvPr id="6" name="Picture 5">
            <a:extLst>
              <a:ext uri="{FF2B5EF4-FFF2-40B4-BE49-F238E27FC236}">
                <a16:creationId xmlns:a16="http://schemas.microsoft.com/office/drawing/2014/main" id="{AB55F4BB-02BB-4C78-8777-6F0AC4EAD92B}"/>
              </a:ext>
            </a:extLst>
          </p:cNvPr>
          <p:cNvPicPr>
            <a:picLocks noChangeAspect="1"/>
          </p:cNvPicPr>
          <p:nvPr/>
        </p:nvPicPr>
        <p:blipFill>
          <a:blip r:embed="rId5"/>
          <a:stretch>
            <a:fillRect/>
          </a:stretch>
        </p:blipFill>
        <p:spPr>
          <a:xfrm>
            <a:off x="2297420" y="5529286"/>
            <a:ext cx="1394888" cy="830997"/>
          </a:xfrm>
          <a:prstGeom prst="rect">
            <a:avLst/>
          </a:prstGeom>
        </p:spPr>
      </p:pic>
      <p:pic>
        <p:nvPicPr>
          <p:cNvPr id="7" name="Picture 6">
            <a:extLst>
              <a:ext uri="{FF2B5EF4-FFF2-40B4-BE49-F238E27FC236}">
                <a16:creationId xmlns:a16="http://schemas.microsoft.com/office/drawing/2014/main" id="{89F2632F-06E3-4307-B18B-2771D8496681}"/>
              </a:ext>
            </a:extLst>
          </p:cNvPr>
          <p:cNvPicPr>
            <a:picLocks noChangeAspect="1"/>
          </p:cNvPicPr>
          <p:nvPr/>
        </p:nvPicPr>
        <p:blipFill>
          <a:blip r:embed="rId6"/>
          <a:stretch>
            <a:fillRect/>
          </a:stretch>
        </p:blipFill>
        <p:spPr>
          <a:xfrm>
            <a:off x="7023460" y="3699709"/>
            <a:ext cx="1703693" cy="633605"/>
          </a:xfrm>
          <a:prstGeom prst="rect">
            <a:avLst/>
          </a:prstGeom>
        </p:spPr>
      </p:pic>
      <p:pic>
        <p:nvPicPr>
          <p:cNvPr id="8" name="Picture 7">
            <a:extLst>
              <a:ext uri="{FF2B5EF4-FFF2-40B4-BE49-F238E27FC236}">
                <a16:creationId xmlns:a16="http://schemas.microsoft.com/office/drawing/2014/main" id="{D6D9C4A2-193F-4D78-A3CA-05C5950DC102}"/>
              </a:ext>
            </a:extLst>
          </p:cNvPr>
          <p:cNvPicPr>
            <a:picLocks noChangeAspect="1"/>
          </p:cNvPicPr>
          <p:nvPr/>
        </p:nvPicPr>
        <p:blipFill>
          <a:blip r:embed="rId7"/>
          <a:stretch>
            <a:fillRect/>
          </a:stretch>
        </p:blipFill>
        <p:spPr>
          <a:xfrm>
            <a:off x="5564589" y="2671574"/>
            <a:ext cx="1918120" cy="634217"/>
          </a:xfrm>
          <a:prstGeom prst="rect">
            <a:avLst/>
          </a:prstGeom>
        </p:spPr>
      </p:pic>
      <p:pic>
        <p:nvPicPr>
          <p:cNvPr id="11" name="Picture 10">
            <a:extLst>
              <a:ext uri="{FF2B5EF4-FFF2-40B4-BE49-F238E27FC236}">
                <a16:creationId xmlns:a16="http://schemas.microsoft.com/office/drawing/2014/main" id="{DA34B141-5043-421A-9BA3-3E3B790690EA}"/>
              </a:ext>
            </a:extLst>
          </p:cNvPr>
          <p:cNvPicPr>
            <a:picLocks noChangeAspect="1"/>
          </p:cNvPicPr>
          <p:nvPr/>
        </p:nvPicPr>
        <p:blipFill>
          <a:blip r:embed="rId8"/>
          <a:stretch>
            <a:fillRect/>
          </a:stretch>
        </p:blipFill>
        <p:spPr>
          <a:xfrm>
            <a:off x="8480839" y="684443"/>
            <a:ext cx="1273157" cy="543214"/>
          </a:xfrm>
          <a:prstGeom prst="rect">
            <a:avLst/>
          </a:prstGeom>
        </p:spPr>
      </p:pic>
      <p:pic>
        <p:nvPicPr>
          <p:cNvPr id="12" name="Picture 11">
            <a:extLst>
              <a:ext uri="{FF2B5EF4-FFF2-40B4-BE49-F238E27FC236}">
                <a16:creationId xmlns:a16="http://schemas.microsoft.com/office/drawing/2014/main" id="{6A33F885-39B2-47EC-9114-09BDFA7415C0}"/>
              </a:ext>
            </a:extLst>
          </p:cNvPr>
          <p:cNvPicPr>
            <a:picLocks noChangeAspect="1"/>
          </p:cNvPicPr>
          <p:nvPr/>
        </p:nvPicPr>
        <p:blipFill>
          <a:blip r:embed="rId9"/>
          <a:stretch>
            <a:fillRect/>
          </a:stretch>
        </p:blipFill>
        <p:spPr>
          <a:xfrm>
            <a:off x="10120557" y="1385356"/>
            <a:ext cx="1449603" cy="754054"/>
          </a:xfrm>
          <a:prstGeom prst="rect">
            <a:avLst/>
          </a:prstGeom>
        </p:spPr>
      </p:pic>
      <p:pic>
        <p:nvPicPr>
          <p:cNvPr id="17" name="Picture 16">
            <a:extLst>
              <a:ext uri="{FF2B5EF4-FFF2-40B4-BE49-F238E27FC236}">
                <a16:creationId xmlns:a16="http://schemas.microsoft.com/office/drawing/2014/main" id="{8462CD1D-24FE-483C-8158-570E54BBBDA6}"/>
              </a:ext>
            </a:extLst>
          </p:cNvPr>
          <p:cNvPicPr>
            <a:picLocks noChangeAspect="1"/>
          </p:cNvPicPr>
          <p:nvPr/>
        </p:nvPicPr>
        <p:blipFill>
          <a:blip r:embed="rId10"/>
          <a:stretch>
            <a:fillRect/>
          </a:stretch>
        </p:blipFill>
        <p:spPr>
          <a:xfrm>
            <a:off x="9656522" y="5243604"/>
            <a:ext cx="1779960" cy="783457"/>
          </a:xfrm>
          <a:prstGeom prst="rect">
            <a:avLst/>
          </a:prstGeom>
        </p:spPr>
      </p:pic>
    </p:spTree>
    <p:extLst>
      <p:ext uri="{BB962C8B-B14F-4D97-AF65-F5344CB8AC3E}">
        <p14:creationId xmlns:p14="http://schemas.microsoft.com/office/powerpoint/2010/main" val="203481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FC78B0-9023-4E3C-87AA-ED638EE12BE7}"/>
              </a:ext>
            </a:extLst>
          </p:cNvPr>
          <p:cNvSpPr/>
          <p:nvPr/>
        </p:nvSpPr>
        <p:spPr>
          <a:xfrm>
            <a:off x="589722" y="443948"/>
            <a:ext cx="10906539" cy="59778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2204" y="627157"/>
            <a:ext cx="7934124" cy="5794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7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8359" name="Text Box 7"/>
          <p:cNvSpPr txBox="1">
            <a:spLocks noChangeArrowheads="1"/>
          </p:cNvSpPr>
          <p:nvPr/>
        </p:nvSpPr>
        <p:spPr bwMode="auto">
          <a:xfrm>
            <a:off x="686032" y="2028882"/>
            <a:ext cx="1070066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b="1">
                <a:solidFill>
                  <a:schemeClr val="tx1"/>
                </a:solidFill>
                <a:latin typeface="Arial" charset="0"/>
              </a:defRPr>
            </a:lvl1pPr>
            <a:lvl2pPr marL="742950" indent="-285750" eaLnBrk="0" hangingPunct="0">
              <a:defRPr sz="4000" b="1">
                <a:solidFill>
                  <a:schemeClr val="tx1"/>
                </a:solidFill>
                <a:latin typeface="Arial" charset="0"/>
              </a:defRPr>
            </a:lvl2pPr>
            <a:lvl3pPr marL="1143000" indent="-228600" eaLnBrk="0" hangingPunct="0">
              <a:defRPr sz="4000" b="1">
                <a:solidFill>
                  <a:schemeClr val="tx1"/>
                </a:solidFill>
                <a:latin typeface="Arial" charset="0"/>
              </a:defRPr>
            </a:lvl3pPr>
            <a:lvl4pPr marL="1600200" indent="-228600" eaLnBrk="0" hangingPunct="0">
              <a:defRPr sz="4000" b="1">
                <a:solidFill>
                  <a:schemeClr val="tx1"/>
                </a:solidFill>
                <a:latin typeface="Arial" charset="0"/>
              </a:defRPr>
            </a:lvl4pPr>
            <a:lvl5pPr marL="2057400" indent="-228600" eaLnBrk="0" hangingPunct="0">
              <a:defRPr sz="4000" b="1">
                <a:solidFill>
                  <a:schemeClr val="tx1"/>
                </a:solidFill>
                <a:latin typeface="Arial" charset="0"/>
              </a:defRPr>
            </a:lvl5pPr>
            <a:lvl6pPr marL="2514600" indent="-228600" eaLnBrk="0" fontAlgn="base" hangingPunct="0">
              <a:spcBef>
                <a:spcPct val="0"/>
              </a:spcBef>
              <a:spcAft>
                <a:spcPct val="0"/>
              </a:spcAft>
              <a:defRPr sz="4000" b="1">
                <a:solidFill>
                  <a:schemeClr val="tx1"/>
                </a:solidFill>
                <a:latin typeface="Arial" charset="0"/>
              </a:defRPr>
            </a:lvl6pPr>
            <a:lvl7pPr marL="2971800" indent="-228600" eaLnBrk="0" fontAlgn="base" hangingPunct="0">
              <a:spcBef>
                <a:spcPct val="0"/>
              </a:spcBef>
              <a:spcAft>
                <a:spcPct val="0"/>
              </a:spcAft>
              <a:defRPr sz="4000" b="1">
                <a:solidFill>
                  <a:schemeClr val="tx1"/>
                </a:solidFill>
                <a:latin typeface="Arial" charset="0"/>
              </a:defRPr>
            </a:lvl7pPr>
            <a:lvl8pPr marL="3429000" indent="-228600" eaLnBrk="0" fontAlgn="base" hangingPunct="0">
              <a:spcBef>
                <a:spcPct val="0"/>
              </a:spcBef>
              <a:spcAft>
                <a:spcPct val="0"/>
              </a:spcAft>
              <a:defRPr sz="4000" b="1">
                <a:solidFill>
                  <a:schemeClr val="tx1"/>
                </a:solidFill>
                <a:latin typeface="Arial" charset="0"/>
              </a:defRPr>
            </a:lvl8pPr>
            <a:lvl9pPr marL="3886200" indent="-228600" eaLnBrk="0" fontAlgn="base" hangingPunct="0">
              <a:spcBef>
                <a:spcPct val="0"/>
              </a:spcBef>
              <a:spcAft>
                <a:spcPct val="0"/>
              </a:spcAft>
              <a:defRPr sz="4000" b="1">
                <a:solidFill>
                  <a:schemeClr val="tx1"/>
                </a:solidFill>
                <a:latin typeface="Arial" charset="0"/>
              </a:defRPr>
            </a:lvl9pPr>
          </a:lstStyle>
          <a:p>
            <a:pPr eaLnBrk="1" hangingPunct="1">
              <a:spcBef>
                <a:spcPct val="50000"/>
              </a:spcBef>
            </a:pPr>
            <a:r>
              <a:rPr lang="en-GB" sz="3600" dirty="0">
                <a:solidFill>
                  <a:srgbClr val="FFFF00"/>
                </a:solidFill>
                <a:cs typeface="Times New Roman" pitchFamily="18" charset="0"/>
              </a:rPr>
              <a:t>Tyramine</a:t>
            </a:r>
            <a:r>
              <a:rPr lang="en-GB" sz="3600" dirty="0">
                <a:solidFill>
                  <a:schemeClr val="bg1"/>
                </a:solidFill>
                <a:cs typeface="Times New Roman" pitchFamily="18" charset="0"/>
              </a:rPr>
              <a:t> is an indirect acting </a:t>
            </a:r>
            <a:r>
              <a:rPr lang="en-GB" sz="3600" dirty="0" err="1">
                <a:solidFill>
                  <a:schemeClr val="bg1"/>
                </a:solidFill>
                <a:cs typeface="Times New Roman" pitchFamily="18" charset="0"/>
              </a:rPr>
              <a:t>catcholaminergic</a:t>
            </a:r>
            <a:r>
              <a:rPr lang="en-GB" sz="3600" dirty="0">
                <a:solidFill>
                  <a:schemeClr val="bg1"/>
                </a:solidFill>
                <a:cs typeface="Times New Roman" pitchFamily="18" charset="0"/>
              </a:rPr>
              <a:t> amine found in </a:t>
            </a:r>
            <a:r>
              <a:rPr lang="en-GB" sz="3600" u="sng" dirty="0">
                <a:solidFill>
                  <a:schemeClr val="bg1"/>
                </a:solidFill>
                <a:cs typeface="Times New Roman" pitchFamily="18" charset="0"/>
              </a:rPr>
              <a:t>Bananas and Avocados,</a:t>
            </a:r>
            <a:r>
              <a:rPr lang="en-GB" sz="3600" dirty="0">
                <a:solidFill>
                  <a:schemeClr val="bg1"/>
                </a:solidFill>
                <a:cs typeface="Times New Roman" pitchFamily="18" charset="0"/>
              </a:rPr>
              <a:t> Barley grass, Mandarin, Tangerine, Orange, Lemon, Grapefruit, Tomato, Pea, Plum, Aubergine, Cacao, Potato </a:t>
            </a:r>
            <a:r>
              <a:rPr lang="en-GB" sz="3600" u="sng" dirty="0">
                <a:solidFill>
                  <a:schemeClr val="bg1"/>
                </a:solidFill>
                <a:cs typeface="Times New Roman" pitchFamily="18" charset="0"/>
              </a:rPr>
              <a:t>Cheese, Sour cream,</a:t>
            </a:r>
            <a:r>
              <a:rPr lang="en-GB" sz="3600" dirty="0">
                <a:solidFill>
                  <a:schemeClr val="bg1"/>
                </a:solidFill>
                <a:cs typeface="Times New Roman" pitchFamily="18" charset="0"/>
              </a:rPr>
              <a:t> Pizzas, Chocolate.</a:t>
            </a:r>
          </a:p>
        </p:txBody>
      </p:sp>
    </p:spTree>
    <p:extLst>
      <p:ext uri="{BB962C8B-B14F-4D97-AF65-F5344CB8AC3E}">
        <p14:creationId xmlns:p14="http://schemas.microsoft.com/office/powerpoint/2010/main" val="191079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8359" name="Text Box 7"/>
          <p:cNvSpPr txBox="1">
            <a:spLocks noChangeArrowheads="1"/>
          </p:cNvSpPr>
          <p:nvPr/>
        </p:nvSpPr>
        <p:spPr bwMode="auto">
          <a:xfrm>
            <a:off x="633023" y="1236092"/>
            <a:ext cx="10700668" cy="438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b="1">
                <a:solidFill>
                  <a:schemeClr val="tx1"/>
                </a:solidFill>
                <a:latin typeface="Arial" charset="0"/>
              </a:defRPr>
            </a:lvl1pPr>
            <a:lvl2pPr marL="742950" indent="-285750" eaLnBrk="0" hangingPunct="0">
              <a:defRPr sz="4000" b="1">
                <a:solidFill>
                  <a:schemeClr val="tx1"/>
                </a:solidFill>
                <a:latin typeface="Arial" charset="0"/>
              </a:defRPr>
            </a:lvl2pPr>
            <a:lvl3pPr marL="1143000" indent="-228600" eaLnBrk="0" hangingPunct="0">
              <a:defRPr sz="4000" b="1">
                <a:solidFill>
                  <a:schemeClr val="tx1"/>
                </a:solidFill>
                <a:latin typeface="Arial" charset="0"/>
              </a:defRPr>
            </a:lvl3pPr>
            <a:lvl4pPr marL="1600200" indent="-228600" eaLnBrk="0" hangingPunct="0">
              <a:defRPr sz="4000" b="1">
                <a:solidFill>
                  <a:schemeClr val="tx1"/>
                </a:solidFill>
                <a:latin typeface="Arial" charset="0"/>
              </a:defRPr>
            </a:lvl4pPr>
            <a:lvl5pPr marL="2057400" indent="-228600" eaLnBrk="0" hangingPunct="0">
              <a:defRPr sz="4000" b="1">
                <a:solidFill>
                  <a:schemeClr val="tx1"/>
                </a:solidFill>
                <a:latin typeface="Arial" charset="0"/>
              </a:defRPr>
            </a:lvl5pPr>
            <a:lvl6pPr marL="2514600" indent="-228600" eaLnBrk="0" fontAlgn="base" hangingPunct="0">
              <a:spcBef>
                <a:spcPct val="0"/>
              </a:spcBef>
              <a:spcAft>
                <a:spcPct val="0"/>
              </a:spcAft>
              <a:defRPr sz="4000" b="1">
                <a:solidFill>
                  <a:schemeClr val="tx1"/>
                </a:solidFill>
                <a:latin typeface="Arial" charset="0"/>
              </a:defRPr>
            </a:lvl6pPr>
            <a:lvl7pPr marL="2971800" indent="-228600" eaLnBrk="0" fontAlgn="base" hangingPunct="0">
              <a:spcBef>
                <a:spcPct val="0"/>
              </a:spcBef>
              <a:spcAft>
                <a:spcPct val="0"/>
              </a:spcAft>
              <a:defRPr sz="4000" b="1">
                <a:solidFill>
                  <a:schemeClr val="tx1"/>
                </a:solidFill>
                <a:latin typeface="Arial" charset="0"/>
              </a:defRPr>
            </a:lvl7pPr>
            <a:lvl8pPr marL="3429000" indent="-228600" eaLnBrk="0" fontAlgn="base" hangingPunct="0">
              <a:spcBef>
                <a:spcPct val="0"/>
              </a:spcBef>
              <a:spcAft>
                <a:spcPct val="0"/>
              </a:spcAft>
              <a:defRPr sz="4000" b="1">
                <a:solidFill>
                  <a:schemeClr val="tx1"/>
                </a:solidFill>
                <a:latin typeface="Arial" charset="0"/>
              </a:defRPr>
            </a:lvl8pPr>
            <a:lvl9pPr marL="3886200" indent="-228600" eaLnBrk="0" fontAlgn="base" hangingPunct="0">
              <a:spcBef>
                <a:spcPct val="0"/>
              </a:spcBef>
              <a:spcAft>
                <a:spcPct val="0"/>
              </a:spcAft>
              <a:defRPr sz="4000" b="1">
                <a:solidFill>
                  <a:schemeClr val="tx1"/>
                </a:solidFill>
                <a:latin typeface="Arial" charset="0"/>
              </a:defRPr>
            </a:lvl9pPr>
          </a:lstStyle>
          <a:p>
            <a:pPr eaLnBrk="1" hangingPunct="1">
              <a:spcBef>
                <a:spcPct val="50000"/>
              </a:spcBef>
            </a:pPr>
            <a:r>
              <a:rPr lang="en-GB" sz="3600" i="1" dirty="0">
                <a:solidFill>
                  <a:schemeClr val="bg1"/>
                </a:solidFill>
                <a:cs typeface="Times New Roman" pitchFamily="18" charset="0"/>
              </a:rPr>
              <a:t>Pickled Herrings,</a:t>
            </a:r>
            <a:r>
              <a:rPr lang="en-GB" sz="3600" dirty="0">
                <a:solidFill>
                  <a:schemeClr val="bg1"/>
                </a:solidFill>
                <a:cs typeface="Times New Roman" pitchFamily="18" charset="0"/>
              </a:rPr>
              <a:t> Caviar, Liver, </a:t>
            </a:r>
            <a:r>
              <a:rPr lang="en-GB" sz="3600" i="1" dirty="0">
                <a:solidFill>
                  <a:schemeClr val="bg1"/>
                </a:solidFill>
                <a:cs typeface="Times New Roman" pitchFamily="18" charset="0"/>
              </a:rPr>
              <a:t>Salamis,</a:t>
            </a:r>
            <a:r>
              <a:rPr lang="en-GB" sz="3600" dirty="0">
                <a:solidFill>
                  <a:schemeClr val="bg1"/>
                </a:solidFill>
                <a:cs typeface="Times New Roman" pitchFamily="18" charset="0"/>
              </a:rPr>
              <a:t> Broad Beans pods.</a:t>
            </a:r>
          </a:p>
          <a:p>
            <a:pPr eaLnBrk="1" hangingPunct="1">
              <a:lnSpc>
                <a:spcPct val="95000"/>
              </a:lnSpc>
              <a:spcBef>
                <a:spcPct val="50000"/>
              </a:spcBef>
            </a:pPr>
            <a:r>
              <a:rPr lang="en-GB" sz="3600" i="1" dirty="0">
                <a:solidFill>
                  <a:schemeClr val="bg1"/>
                </a:solidFill>
                <a:cs typeface="Times New Roman" pitchFamily="18" charset="0"/>
              </a:rPr>
              <a:t>Fermented dairy products such as Yoghurt, Sauerkraut</a:t>
            </a:r>
          </a:p>
          <a:p>
            <a:pPr eaLnBrk="1" hangingPunct="1">
              <a:lnSpc>
                <a:spcPct val="95000"/>
              </a:lnSpc>
              <a:spcBef>
                <a:spcPct val="50000"/>
              </a:spcBef>
            </a:pPr>
            <a:r>
              <a:rPr lang="en-GB" sz="3600" i="1" dirty="0">
                <a:solidFill>
                  <a:schemeClr val="bg1"/>
                </a:solidFill>
                <a:cs typeface="Times New Roman" pitchFamily="18" charset="0"/>
              </a:rPr>
              <a:t>Yeast extracts</a:t>
            </a:r>
            <a:r>
              <a:rPr lang="en-GB" sz="3600" dirty="0">
                <a:solidFill>
                  <a:schemeClr val="bg1"/>
                </a:solidFill>
                <a:cs typeface="Times New Roman" pitchFamily="18" charset="0"/>
              </a:rPr>
              <a:t> including Beer and Wine, Bovril, Oxo, Marmite, MSG and all </a:t>
            </a:r>
            <a:r>
              <a:rPr lang="en-GB" sz="3600" i="1" dirty="0">
                <a:solidFill>
                  <a:schemeClr val="bg1"/>
                </a:solidFill>
                <a:cs typeface="Times New Roman" pitchFamily="18" charset="0"/>
              </a:rPr>
              <a:t>fermented Soya Bean products.</a:t>
            </a:r>
          </a:p>
        </p:txBody>
      </p:sp>
    </p:spTree>
    <p:extLst>
      <p:ext uri="{BB962C8B-B14F-4D97-AF65-F5344CB8AC3E}">
        <p14:creationId xmlns:p14="http://schemas.microsoft.com/office/powerpoint/2010/main" val="2403639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5474" name="Text Box 2"/>
          <p:cNvSpPr txBox="1">
            <a:spLocks noChangeArrowheads="1"/>
          </p:cNvSpPr>
          <p:nvPr/>
        </p:nvSpPr>
        <p:spPr bwMode="auto">
          <a:xfrm>
            <a:off x="696915" y="1649412"/>
            <a:ext cx="10798170" cy="325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b="1">
                <a:solidFill>
                  <a:schemeClr val="tx1"/>
                </a:solidFill>
                <a:latin typeface="Arial" charset="0"/>
              </a:defRPr>
            </a:lvl1pPr>
            <a:lvl2pPr marL="742950" indent="-285750" eaLnBrk="0" hangingPunct="0">
              <a:defRPr sz="4000" b="1">
                <a:solidFill>
                  <a:schemeClr val="tx1"/>
                </a:solidFill>
                <a:latin typeface="Arial" charset="0"/>
              </a:defRPr>
            </a:lvl2pPr>
            <a:lvl3pPr marL="1143000" indent="-228600" eaLnBrk="0" hangingPunct="0">
              <a:defRPr sz="4000" b="1">
                <a:solidFill>
                  <a:schemeClr val="tx1"/>
                </a:solidFill>
                <a:latin typeface="Arial" charset="0"/>
              </a:defRPr>
            </a:lvl3pPr>
            <a:lvl4pPr marL="1600200" indent="-228600" eaLnBrk="0" hangingPunct="0">
              <a:defRPr sz="4000" b="1">
                <a:solidFill>
                  <a:schemeClr val="tx1"/>
                </a:solidFill>
                <a:latin typeface="Arial" charset="0"/>
              </a:defRPr>
            </a:lvl4pPr>
            <a:lvl5pPr marL="2057400" indent="-228600" eaLnBrk="0" hangingPunct="0">
              <a:defRPr sz="4000" b="1">
                <a:solidFill>
                  <a:schemeClr val="tx1"/>
                </a:solidFill>
                <a:latin typeface="Arial" charset="0"/>
              </a:defRPr>
            </a:lvl5pPr>
            <a:lvl6pPr marL="2514600" indent="-228600" eaLnBrk="0" fontAlgn="base" hangingPunct="0">
              <a:spcBef>
                <a:spcPct val="0"/>
              </a:spcBef>
              <a:spcAft>
                <a:spcPct val="0"/>
              </a:spcAft>
              <a:defRPr sz="4000" b="1">
                <a:solidFill>
                  <a:schemeClr val="tx1"/>
                </a:solidFill>
                <a:latin typeface="Arial" charset="0"/>
              </a:defRPr>
            </a:lvl6pPr>
            <a:lvl7pPr marL="2971800" indent="-228600" eaLnBrk="0" fontAlgn="base" hangingPunct="0">
              <a:spcBef>
                <a:spcPct val="0"/>
              </a:spcBef>
              <a:spcAft>
                <a:spcPct val="0"/>
              </a:spcAft>
              <a:defRPr sz="4000" b="1">
                <a:solidFill>
                  <a:schemeClr val="tx1"/>
                </a:solidFill>
                <a:latin typeface="Arial" charset="0"/>
              </a:defRPr>
            </a:lvl7pPr>
            <a:lvl8pPr marL="3429000" indent="-228600" eaLnBrk="0" fontAlgn="base" hangingPunct="0">
              <a:spcBef>
                <a:spcPct val="0"/>
              </a:spcBef>
              <a:spcAft>
                <a:spcPct val="0"/>
              </a:spcAft>
              <a:defRPr sz="4000" b="1">
                <a:solidFill>
                  <a:schemeClr val="tx1"/>
                </a:solidFill>
                <a:latin typeface="Arial" charset="0"/>
              </a:defRPr>
            </a:lvl8pPr>
            <a:lvl9pPr marL="3886200" indent="-228600" eaLnBrk="0" fontAlgn="base" hangingPunct="0">
              <a:spcBef>
                <a:spcPct val="0"/>
              </a:spcBef>
              <a:spcAft>
                <a:spcPct val="0"/>
              </a:spcAft>
              <a:defRPr sz="4000" b="1">
                <a:solidFill>
                  <a:schemeClr val="tx1"/>
                </a:solidFill>
                <a:latin typeface="Arial" charset="0"/>
              </a:defRPr>
            </a:lvl9pPr>
          </a:lstStyle>
          <a:p>
            <a:pPr eaLnBrk="1" hangingPunct="1">
              <a:lnSpc>
                <a:spcPct val="95000"/>
              </a:lnSpc>
              <a:spcBef>
                <a:spcPct val="50000"/>
              </a:spcBef>
            </a:pPr>
            <a:r>
              <a:rPr lang="en-GB" sz="3600" dirty="0">
                <a:solidFill>
                  <a:schemeClr val="bg1"/>
                </a:solidFill>
                <a:cs typeface="Times New Roman" pitchFamily="18" charset="0"/>
              </a:rPr>
              <a:t>Normally </a:t>
            </a:r>
            <a:r>
              <a:rPr lang="en-GB" sz="3600" dirty="0">
                <a:solidFill>
                  <a:srgbClr val="FFFF00"/>
                </a:solidFill>
                <a:cs typeface="Times New Roman" pitchFamily="18" charset="0"/>
              </a:rPr>
              <a:t>tyramine</a:t>
            </a:r>
            <a:r>
              <a:rPr lang="en-GB" sz="3600" dirty="0">
                <a:solidFill>
                  <a:schemeClr val="bg1"/>
                </a:solidFill>
                <a:cs typeface="Times New Roman" pitchFamily="18" charset="0"/>
              </a:rPr>
              <a:t> is completely inactivated by MAO when taken in the diet. Thus inhibition of MAO enzymes will lead to excess sympathetic activity. When these foods are eaten in the evening they often cause disrupted sleep and nightmares if high dopamine.</a:t>
            </a:r>
            <a:endParaRPr lang="en-GB" sz="3600" dirty="0">
              <a:solidFill>
                <a:schemeClr val="bg1"/>
              </a:solidFill>
            </a:endParaRPr>
          </a:p>
        </p:txBody>
      </p:sp>
      <p:sp>
        <p:nvSpPr>
          <p:cNvPr id="3" name="TextBox 2"/>
          <p:cNvSpPr txBox="1"/>
          <p:nvPr/>
        </p:nvSpPr>
        <p:spPr>
          <a:xfrm>
            <a:off x="696915" y="6103988"/>
            <a:ext cx="7410091" cy="307777"/>
          </a:xfrm>
          <a:prstGeom prst="rect">
            <a:avLst/>
          </a:prstGeom>
          <a:noFill/>
        </p:spPr>
        <p:txBody>
          <a:bodyPr wrap="square" rtlCol="0">
            <a:spAutoFit/>
          </a:bodyPr>
          <a:lstStyle/>
          <a:p>
            <a:r>
              <a:rPr lang="en-GB" sz="1400" b="1" dirty="0">
                <a:solidFill>
                  <a:schemeClr val="bg1"/>
                </a:solidFill>
                <a:latin typeface="Arial" pitchFamily="34" charset="0"/>
                <a:cs typeface="Arial" pitchFamily="34" charset="0"/>
              </a:rPr>
              <a:t>Neurotransmitters and Drugs by Z. Kruk and C. </a:t>
            </a:r>
            <a:r>
              <a:rPr lang="en-GB" sz="1400" b="1" dirty="0" err="1">
                <a:solidFill>
                  <a:schemeClr val="bg1"/>
                </a:solidFill>
                <a:latin typeface="Arial" pitchFamily="34" charset="0"/>
                <a:cs typeface="Arial" pitchFamily="34" charset="0"/>
              </a:rPr>
              <a:t>Pycock</a:t>
            </a:r>
            <a:r>
              <a:rPr lang="en-GB" sz="1400" b="1" dirty="0">
                <a:solidFill>
                  <a:schemeClr val="bg1"/>
                </a:solidFill>
                <a:latin typeface="Arial" pitchFamily="34" charset="0"/>
                <a:cs typeface="Arial" pitchFamily="34" charset="0"/>
              </a:rPr>
              <a:t>. </a:t>
            </a:r>
          </a:p>
        </p:txBody>
      </p:sp>
    </p:spTree>
    <p:extLst>
      <p:ext uri="{BB962C8B-B14F-4D97-AF65-F5344CB8AC3E}">
        <p14:creationId xmlns:p14="http://schemas.microsoft.com/office/powerpoint/2010/main" val="3036010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4"/>
          <p:cNvSpPr txBox="1">
            <a:spLocks noChangeArrowheads="1"/>
          </p:cNvSpPr>
          <p:nvPr/>
        </p:nvSpPr>
        <p:spPr bwMode="auto">
          <a:xfrm>
            <a:off x="700436" y="694226"/>
            <a:ext cx="10510903"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b="1">
                <a:solidFill>
                  <a:schemeClr val="tx1"/>
                </a:solidFill>
                <a:latin typeface="Arial" charset="0"/>
              </a:defRPr>
            </a:lvl1pPr>
            <a:lvl2pPr marL="742950" indent="-285750" eaLnBrk="0" hangingPunct="0">
              <a:defRPr sz="4000" b="1">
                <a:solidFill>
                  <a:schemeClr val="tx1"/>
                </a:solidFill>
                <a:latin typeface="Arial" charset="0"/>
              </a:defRPr>
            </a:lvl2pPr>
            <a:lvl3pPr marL="1143000" indent="-228600" eaLnBrk="0" hangingPunct="0">
              <a:defRPr sz="4000" b="1">
                <a:solidFill>
                  <a:schemeClr val="tx1"/>
                </a:solidFill>
                <a:latin typeface="Arial" charset="0"/>
              </a:defRPr>
            </a:lvl3pPr>
            <a:lvl4pPr marL="1600200" indent="-228600" eaLnBrk="0" hangingPunct="0">
              <a:defRPr sz="4000" b="1">
                <a:solidFill>
                  <a:schemeClr val="tx1"/>
                </a:solidFill>
                <a:latin typeface="Arial" charset="0"/>
              </a:defRPr>
            </a:lvl4pPr>
            <a:lvl5pPr marL="2057400" indent="-228600" eaLnBrk="0" hangingPunct="0">
              <a:defRPr sz="4000" b="1">
                <a:solidFill>
                  <a:schemeClr val="tx1"/>
                </a:solidFill>
                <a:latin typeface="Arial" charset="0"/>
              </a:defRPr>
            </a:lvl5pPr>
            <a:lvl6pPr marL="2514600" indent="-228600" eaLnBrk="0" fontAlgn="base" hangingPunct="0">
              <a:spcBef>
                <a:spcPct val="0"/>
              </a:spcBef>
              <a:spcAft>
                <a:spcPct val="0"/>
              </a:spcAft>
              <a:defRPr sz="4000" b="1">
                <a:solidFill>
                  <a:schemeClr val="tx1"/>
                </a:solidFill>
                <a:latin typeface="Arial" charset="0"/>
              </a:defRPr>
            </a:lvl6pPr>
            <a:lvl7pPr marL="2971800" indent="-228600" eaLnBrk="0" fontAlgn="base" hangingPunct="0">
              <a:spcBef>
                <a:spcPct val="0"/>
              </a:spcBef>
              <a:spcAft>
                <a:spcPct val="0"/>
              </a:spcAft>
              <a:defRPr sz="4000" b="1">
                <a:solidFill>
                  <a:schemeClr val="tx1"/>
                </a:solidFill>
                <a:latin typeface="Arial" charset="0"/>
              </a:defRPr>
            </a:lvl7pPr>
            <a:lvl8pPr marL="3429000" indent="-228600" eaLnBrk="0" fontAlgn="base" hangingPunct="0">
              <a:spcBef>
                <a:spcPct val="0"/>
              </a:spcBef>
              <a:spcAft>
                <a:spcPct val="0"/>
              </a:spcAft>
              <a:defRPr sz="4000" b="1">
                <a:solidFill>
                  <a:schemeClr val="tx1"/>
                </a:solidFill>
                <a:latin typeface="Arial" charset="0"/>
              </a:defRPr>
            </a:lvl8pPr>
            <a:lvl9pPr marL="3886200" indent="-228600" eaLnBrk="0" fontAlgn="base" hangingPunct="0">
              <a:spcBef>
                <a:spcPct val="0"/>
              </a:spcBef>
              <a:spcAft>
                <a:spcPct val="0"/>
              </a:spcAft>
              <a:defRPr sz="4000" b="1">
                <a:solidFill>
                  <a:schemeClr val="tx1"/>
                </a:solidFill>
                <a:latin typeface="Arial" charset="0"/>
              </a:defRPr>
            </a:lvl9pPr>
          </a:lstStyle>
          <a:p>
            <a:pPr eaLnBrk="1" hangingPunct="1">
              <a:spcBef>
                <a:spcPct val="50000"/>
              </a:spcBef>
            </a:pPr>
            <a:r>
              <a:rPr lang="en-GB" sz="3600" dirty="0">
                <a:solidFill>
                  <a:schemeClr val="bg1"/>
                </a:solidFill>
              </a:rPr>
              <a:t>We know these foods because they are not permitted to be ingested when patients are taking monoamine oxidase inhibitor drugs such as</a:t>
            </a:r>
          </a:p>
          <a:p>
            <a:pPr eaLnBrk="1" hangingPunct="1">
              <a:spcBef>
                <a:spcPct val="50000"/>
              </a:spcBef>
            </a:pPr>
            <a:endParaRPr lang="en-GB" sz="3600" dirty="0">
              <a:solidFill>
                <a:schemeClr val="bg1"/>
              </a:solidFill>
            </a:endParaRPr>
          </a:p>
          <a:p>
            <a:pPr eaLnBrk="1" hangingPunct="1">
              <a:spcBef>
                <a:spcPct val="50000"/>
              </a:spcBef>
            </a:pPr>
            <a:r>
              <a:rPr lang="en-GB" sz="3600" dirty="0">
                <a:solidFill>
                  <a:srgbClr val="FFFF00"/>
                </a:solidFill>
              </a:rPr>
              <a:t>“</a:t>
            </a:r>
            <a:r>
              <a:rPr lang="en-GB" sz="3600" dirty="0" err="1">
                <a:solidFill>
                  <a:srgbClr val="FFFF00"/>
                </a:solidFill>
              </a:rPr>
              <a:t>Marplan</a:t>
            </a:r>
            <a:r>
              <a:rPr lang="en-GB" sz="3600" dirty="0">
                <a:solidFill>
                  <a:srgbClr val="FFFF00"/>
                </a:solidFill>
              </a:rPr>
              <a:t>”,                             </a:t>
            </a:r>
          </a:p>
          <a:p>
            <a:pPr eaLnBrk="1" hangingPunct="1">
              <a:spcBef>
                <a:spcPct val="50000"/>
              </a:spcBef>
            </a:pPr>
            <a:r>
              <a:rPr lang="en-GB" sz="3600" dirty="0">
                <a:solidFill>
                  <a:srgbClr val="FFFF00"/>
                </a:solidFill>
              </a:rPr>
              <a:t>“</a:t>
            </a:r>
            <a:r>
              <a:rPr lang="en-GB" sz="3600" dirty="0" err="1">
                <a:solidFill>
                  <a:srgbClr val="FFFF00"/>
                </a:solidFill>
              </a:rPr>
              <a:t>Nardil</a:t>
            </a:r>
            <a:r>
              <a:rPr lang="en-GB" sz="3600" dirty="0">
                <a:solidFill>
                  <a:srgbClr val="FFFF00"/>
                </a:solidFill>
              </a:rPr>
              <a:t>”,                                  </a:t>
            </a:r>
          </a:p>
          <a:p>
            <a:pPr eaLnBrk="1" hangingPunct="1">
              <a:spcBef>
                <a:spcPct val="50000"/>
              </a:spcBef>
            </a:pPr>
            <a:r>
              <a:rPr lang="en-GB" sz="3600" dirty="0">
                <a:solidFill>
                  <a:srgbClr val="FFFF00"/>
                </a:solidFill>
              </a:rPr>
              <a:t>“</a:t>
            </a:r>
            <a:r>
              <a:rPr lang="en-GB" sz="3600" dirty="0" err="1">
                <a:solidFill>
                  <a:srgbClr val="FFFF00"/>
                </a:solidFill>
              </a:rPr>
              <a:t>Parnate</a:t>
            </a:r>
            <a:r>
              <a:rPr lang="en-GB" sz="3600" dirty="0">
                <a:solidFill>
                  <a:srgbClr val="FFFF00"/>
                </a:solidFill>
              </a:rPr>
              <a:t>”.</a:t>
            </a:r>
            <a:endParaRPr lang="en-US" sz="3600" dirty="0">
              <a:solidFill>
                <a:srgbClr val="FFFF00"/>
              </a:solidFill>
            </a:endParaRPr>
          </a:p>
        </p:txBody>
      </p:sp>
    </p:spTree>
    <p:extLst>
      <p:ext uri="{BB962C8B-B14F-4D97-AF65-F5344CB8AC3E}">
        <p14:creationId xmlns:p14="http://schemas.microsoft.com/office/powerpoint/2010/main" val="249392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ext Box 2"/>
          <p:cNvSpPr txBox="1">
            <a:spLocks noChangeArrowheads="1"/>
          </p:cNvSpPr>
          <p:nvPr/>
        </p:nvSpPr>
        <p:spPr bwMode="auto">
          <a:xfrm>
            <a:off x="5011734" y="3013502"/>
            <a:ext cx="20161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chemeClr val="tx1"/>
                </a:solidFill>
                <a:latin typeface="Arial" charset="0"/>
              </a:defRPr>
            </a:lvl1pPr>
            <a:lvl2pPr marL="742950" indent="-285750" eaLnBrk="0" hangingPunct="0">
              <a:defRPr sz="4000" b="1">
                <a:solidFill>
                  <a:schemeClr val="tx1"/>
                </a:solidFill>
                <a:latin typeface="Arial" charset="0"/>
              </a:defRPr>
            </a:lvl2pPr>
            <a:lvl3pPr marL="1143000" indent="-228600" eaLnBrk="0" hangingPunct="0">
              <a:defRPr sz="4000" b="1">
                <a:solidFill>
                  <a:schemeClr val="tx1"/>
                </a:solidFill>
                <a:latin typeface="Arial" charset="0"/>
              </a:defRPr>
            </a:lvl3pPr>
            <a:lvl4pPr marL="1600200" indent="-228600" eaLnBrk="0" hangingPunct="0">
              <a:defRPr sz="4000" b="1">
                <a:solidFill>
                  <a:schemeClr val="tx1"/>
                </a:solidFill>
                <a:latin typeface="Arial" charset="0"/>
              </a:defRPr>
            </a:lvl4pPr>
            <a:lvl5pPr marL="2057400" indent="-228600" eaLnBrk="0" hangingPunct="0">
              <a:defRPr sz="4000" b="1">
                <a:solidFill>
                  <a:schemeClr val="tx1"/>
                </a:solidFill>
                <a:latin typeface="Arial" charset="0"/>
              </a:defRPr>
            </a:lvl5pPr>
            <a:lvl6pPr marL="2514600" indent="-228600" eaLnBrk="0" fontAlgn="base" hangingPunct="0">
              <a:spcBef>
                <a:spcPct val="0"/>
              </a:spcBef>
              <a:spcAft>
                <a:spcPct val="0"/>
              </a:spcAft>
              <a:defRPr sz="4000" b="1">
                <a:solidFill>
                  <a:schemeClr val="tx1"/>
                </a:solidFill>
                <a:latin typeface="Arial" charset="0"/>
              </a:defRPr>
            </a:lvl6pPr>
            <a:lvl7pPr marL="2971800" indent="-228600" eaLnBrk="0" fontAlgn="base" hangingPunct="0">
              <a:spcBef>
                <a:spcPct val="0"/>
              </a:spcBef>
              <a:spcAft>
                <a:spcPct val="0"/>
              </a:spcAft>
              <a:defRPr sz="4000" b="1">
                <a:solidFill>
                  <a:schemeClr val="tx1"/>
                </a:solidFill>
                <a:latin typeface="Arial" charset="0"/>
              </a:defRPr>
            </a:lvl7pPr>
            <a:lvl8pPr marL="3429000" indent="-228600" eaLnBrk="0" fontAlgn="base" hangingPunct="0">
              <a:spcBef>
                <a:spcPct val="0"/>
              </a:spcBef>
              <a:spcAft>
                <a:spcPct val="0"/>
              </a:spcAft>
              <a:defRPr sz="4000" b="1">
                <a:solidFill>
                  <a:schemeClr val="tx1"/>
                </a:solidFill>
                <a:latin typeface="Arial" charset="0"/>
              </a:defRPr>
            </a:lvl8pPr>
            <a:lvl9pPr marL="3886200" indent="-228600" eaLnBrk="0" fontAlgn="base" hangingPunct="0">
              <a:spcBef>
                <a:spcPct val="0"/>
              </a:spcBef>
              <a:spcAft>
                <a:spcPct val="0"/>
              </a:spcAft>
              <a:defRPr sz="4000" b="1">
                <a:solidFill>
                  <a:schemeClr val="tx1"/>
                </a:solidFill>
                <a:latin typeface="Arial" charset="0"/>
              </a:defRPr>
            </a:lvl9pPr>
          </a:lstStyle>
          <a:p>
            <a:pPr algn="ctr" eaLnBrk="1" hangingPunct="1">
              <a:spcBef>
                <a:spcPct val="50000"/>
              </a:spcBef>
            </a:pPr>
            <a:r>
              <a:rPr lang="en-GB" sz="3600" dirty="0">
                <a:solidFill>
                  <a:srgbClr val="FFFF00"/>
                </a:solidFill>
              </a:rPr>
              <a:t>GABA </a:t>
            </a:r>
            <a:endParaRPr lang="en-US" sz="3600" dirty="0">
              <a:solidFill>
                <a:srgbClr val="FFFF00"/>
              </a:solidFill>
              <a:latin typeface="Arial Unicode MS" pitchFamily="34" charset="-128"/>
            </a:endParaRPr>
          </a:p>
        </p:txBody>
      </p:sp>
    </p:spTree>
    <p:extLst>
      <p:ext uri="{BB962C8B-B14F-4D97-AF65-F5344CB8AC3E}">
        <p14:creationId xmlns:p14="http://schemas.microsoft.com/office/powerpoint/2010/main" val="311235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2270463" y="2739730"/>
            <a:ext cx="17287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Arial" panose="020B0604020202020204" pitchFamily="34" charset="0"/>
              </a:defRPr>
            </a:lvl1pPr>
            <a:lvl2pPr marL="742950" indent="-285750">
              <a:defRPr sz="4000" b="1">
                <a:solidFill>
                  <a:schemeClr val="tx1"/>
                </a:solidFill>
                <a:latin typeface="Arial" panose="020B0604020202020204" pitchFamily="34" charset="0"/>
              </a:defRPr>
            </a:lvl2pPr>
            <a:lvl3pPr marL="1143000" indent="-228600">
              <a:defRPr sz="4000" b="1">
                <a:solidFill>
                  <a:schemeClr val="tx1"/>
                </a:solidFill>
                <a:latin typeface="Arial" panose="020B0604020202020204" pitchFamily="34" charset="0"/>
              </a:defRPr>
            </a:lvl3pPr>
            <a:lvl4pPr marL="1600200" indent="-228600">
              <a:defRPr sz="4000" b="1">
                <a:solidFill>
                  <a:schemeClr val="tx1"/>
                </a:solidFill>
                <a:latin typeface="Arial" panose="020B0604020202020204" pitchFamily="34" charset="0"/>
              </a:defRPr>
            </a:lvl4pPr>
            <a:lvl5pPr marL="2057400" indent="-228600">
              <a:defRPr sz="4000" b="1">
                <a:solidFill>
                  <a:schemeClr val="tx1"/>
                </a:solidFill>
                <a:latin typeface="Arial" panose="020B0604020202020204" pitchFamily="34" charset="0"/>
              </a:defRPr>
            </a:lvl5pPr>
            <a:lvl6pPr marL="2514600" indent="-228600" eaLnBrk="0" fontAlgn="base" hangingPunct="0">
              <a:spcBef>
                <a:spcPct val="0"/>
              </a:spcBef>
              <a:spcAft>
                <a:spcPct val="0"/>
              </a:spcAft>
              <a:defRPr sz="4000" b="1">
                <a:solidFill>
                  <a:schemeClr val="tx1"/>
                </a:solidFill>
                <a:latin typeface="Arial" panose="020B0604020202020204" pitchFamily="34" charset="0"/>
              </a:defRPr>
            </a:lvl6pPr>
            <a:lvl7pPr marL="2971800" indent="-228600" eaLnBrk="0" fontAlgn="base" hangingPunct="0">
              <a:spcBef>
                <a:spcPct val="0"/>
              </a:spcBef>
              <a:spcAft>
                <a:spcPct val="0"/>
              </a:spcAft>
              <a:defRPr sz="4000" b="1">
                <a:solidFill>
                  <a:schemeClr val="tx1"/>
                </a:solidFill>
                <a:latin typeface="Arial" panose="020B0604020202020204" pitchFamily="34" charset="0"/>
              </a:defRPr>
            </a:lvl7pPr>
            <a:lvl8pPr marL="3429000" indent="-228600" eaLnBrk="0" fontAlgn="base" hangingPunct="0">
              <a:spcBef>
                <a:spcPct val="0"/>
              </a:spcBef>
              <a:spcAft>
                <a:spcPct val="0"/>
              </a:spcAft>
              <a:defRPr sz="4000" b="1">
                <a:solidFill>
                  <a:schemeClr val="tx1"/>
                </a:solidFill>
                <a:latin typeface="Arial" panose="020B0604020202020204" pitchFamily="34" charset="0"/>
              </a:defRPr>
            </a:lvl8pPr>
            <a:lvl9pPr marL="3886200" indent="-228600" eaLnBrk="0" fontAlgn="base" hangingPunct="0">
              <a:spcBef>
                <a:spcPct val="0"/>
              </a:spcBef>
              <a:spcAft>
                <a:spcPct val="0"/>
              </a:spcAft>
              <a:defRPr sz="4000" b="1">
                <a:solidFill>
                  <a:schemeClr val="tx1"/>
                </a:solidFill>
                <a:latin typeface="Arial" panose="020B0604020202020204" pitchFamily="34" charset="0"/>
              </a:defRPr>
            </a:lvl9pPr>
          </a:lstStyle>
          <a:p>
            <a:pPr eaLnBrk="1" hangingPunct="1">
              <a:spcBef>
                <a:spcPct val="50000"/>
              </a:spcBef>
            </a:pPr>
            <a:r>
              <a:rPr lang="en-GB" altLang="en-US" dirty="0">
                <a:solidFill>
                  <a:srgbClr val="FFFF00"/>
                </a:solidFill>
                <a:latin typeface="Arial Unicode MS" panose="020B0604020202020204" pitchFamily="34" charset="-128"/>
              </a:rPr>
              <a:t>GABA</a:t>
            </a:r>
            <a:endParaRPr lang="en-US" altLang="en-US" dirty="0">
              <a:solidFill>
                <a:srgbClr val="FFFF00"/>
              </a:solidFill>
              <a:latin typeface="Arial Unicode MS" panose="020B0604020202020204" pitchFamily="34" charset="-128"/>
            </a:endParaRPr>
          </a:p>
        </p:txBody>
      </p:sp>
      <p:sp>
        <p:nvSpPr>
          <p:cNvPr id="3" name="Text Box 4"/>
          <p:cNvSpPr txBox="1">
            <a:spLocks noChangeArrowheads="1"/>
          </p:cNvSpPr>
          <p:nvPr/>
        </p:nvSpPr>
        <p:spPr bwMode="auto">
          <a:xfrm>
            <a:off x="1429544" y="688565"/>
            <a:ext cx="649525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000" b="1">
                <a:solidFill>
                  <a:schemeClr val="tx1"/>
                </a:solidFill>
                <a:latin typeface="Arial" panose="020B0604020202020204" pitchFamily="34" charset="0"/>
              </a:defRPr>
            </a:lvl1pPr>
            <a:lvl2pPr marL="742950" indent="-285750">
              <a:defRPr sz="4000" b="1">
                <a:solidFill>
                  <a:schemeClr val="tx1"/>
                </a:solidFill>
                <a:latin typeface="Arial" panose="020B0604020202020204" pitchFamily="34" charset="0"/>
              </a:defRPr>
            </a:lvl2pPr>
            <a:lvl3pPr marL="1143000" indent="-228600">
              <a:defRPr sz="4000" b="1">
                <a:solidFill>
                  <a:schemeClr val="tx1"/>
                </a:solidFill>
                <a:latin typeface="Arial" panose="020B0604020202020204" pitchFamily="34" charset="0"/>
              </a:defRPr>
            </a:lvl3pPr>
            <a:lvl4pPr marL="1600200" indent="-228600">
              <a:defRPr sz="4000" b="1">
                <a:solidFill>
                  <a:schemeClr val="tx1"/>
                </a:solidFill>
                <a:latin typeface="Arial" panose="020B0604020202020204" pitchFamily="34" charset="0"/>
              </a:defRPr>
            </a:lvl4pPr>
            <a:lvl5pPr marL="2057400" indent="-228600">
              <a:defRPr sz="4000" b="1">
                <a:solidFill>
                  <a:schemeClr val="tx1"/>
                </a:solidFill>
                <a:latin typeface="Arial" panose="020B0604020202020204" pitchFamily="34" charset="0"/>
              </a:defRPr>
            </a:lvl5pPr>
            <a:lvl6pPr marL="2514600" indent="-228600" eaLnBrk="0" fontAlgn="base" hangingPunct="0">
              <a:spcBef>
                <a:spcPct val="0"/>
              </a:spcBef>
              <a:spcAft>
                <a:spcPct val="0"/>
              </a:spcAft>
              <a:defRPr sz="4000" b="1">
                <a:solidFill>
                  <a:schemeClr val="tx1"/>
                </a:solidFill>
                <a:latin typeface="Arial" panose="020B0604020202020204" pitchFamily="34" charset="0"/>
              </a:defRPr>
            </a:lvl6pPr>
            <a:lvl7pPr marL="2971800" indent="-228600" eaLnBrk="0" fontAlgn="base" hangingPunct="0">
              <a:spcBef>
                <a:spcPct val="0"/>
              </a:spcBef>
              <a:spcAft>
                <a:spcPct val="0"/>
              </a:spcAft>
              <a:defRPr sz="4000" b="1">
                <a:solidFill>
                  <a:schemeClr val="tx1"/>
                </a:solidFill>
                <a:latin typeface="Arial" panose="020B0604020202020204" pitchFamily="34" charset="0"/>
              </a:defRPr>
            </a:lvl7pPr>
            <a:lvl8pPr marL="3429000" indent="-228600" eaLnBrk="0" fontAlgn="base" hangingPunct="0">
              <a:spcBef>
                <a:spcPct val="0"/>
              </a:spcBef>
              <a:spcAft>
                <a:spcPct val="0"/>
              </a:spcAft>
              <a:defRPr sz="4000" b="1">
                <a:solidFill>
                  <a:schemeClr val="tx1"/>
                </a:solidFill>
                <a:latin typeface="Arial" panose="020B0604020202020204" pitchFamily="34" charset="0"/>
              </a:defRPr>
            </a:lvl8pPr>
            <a:lvl9pPr marL="3886200" indent="-228600" eaLnBrk="0" fontAlgn="base" hangingPunct="0">
              <a:spcBef>
                <a:spcPct val="0"/>
              </a:spcBef>
              <a:spcAft>
                <a:spcPct val="0"/>
              </a:spcAft>
              <a:defRPr sz="4000" b="1">
                <a:solidFill>
                  <a:schemeClr val="tx1"/>
                </a:solidFill>
                <a:latin typeface="Arial" panose="020B0604020202020204" pitchFamily="34" charset="0"/>
              </a:defRPr>
            </a:lvl9pPr>
          </a:lstStyle>
          <a:p>
            <a:pPr algn="ctr" eaLnBrk="1" hangingPunct="1">
              <a:spcBef>
                <a:spcPct val="50000"/>
              </a:spcBef>
            </a:pPr>
            <a:r>
              <a:rPr lang="en-GB" altLang="en-US" sz="3600" dirty="0">
                <a:solidFill>
                  <a:schemeClr val="bg1"/>
                </a:solidFill>
                <a:cs typeface="Arial" panose="020B0604020202020204" pitchFamily="34" charset="0"/>
              </a:rPr>
              <a:t>Glutamate (Glutamic acid)</a:t>
            </a:r>
            <a:endParaRPr lang="en-US" altLang="en-US" sz="3600" dirty="0">
              <a:solidFill>
                <a:schemeClr val="bg1"/>
              </a:solidFill>
              <a:cs typeface="Arial" panose="020B0604020202020204" pitchFamily="34" charset="0"/>
            </a:endParaRPr>
          </a:p>
        </p:txBody>
      </p:sp>
      <p:sp>
        <p:nvSpPr>
          <p:cNvPr id="4" name="Text Box 5"/>
          <p:cNvSpPr txBox="1">
            <a:spLocks noChangeArrowheads="1"/>
          </p:cNvSpPr>
          <p:nvPr/>
        </p:nvSpPr>
        <p:spPr bwMode="auto">
          <a:xfrm>
            <a:off x="393967" y="4799423"/>
            <a:ext cx="55451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Arial" panose="020B0604020202020204" pitchFamily="34" charset="0"/>
              </a:defRPr>
            </a:lvl1pPr>
            <a:lvl2pPr marL="742950" indent="-285750">
              <a:defRPr sz="4000" b="1">
                <a:solidFill>
                  <a:schemeClr val="tx1"/>
                </a:solidFill>
                <a:latin typeface="Arial" panose="020B0604020202020204" pitchFamily="34" charset="0"/>
              </a:defRPr>
            </a:lvl2pPr>
            <a:lvl3pPr marL="1143000" indent="-228600">
              <a:defRPr sz="4000" b="1">
                <a:solidFill>
                  <a:schemeClr val="tx1"/>
                </a:solidFill>
                <a:latin typeface="Arial" panose="020B0604020202020204" pitchFamily="34" charset="0"/>
              </a:defRPr>
            </a:lvl3pPr>
            <a:lvl4pPr marL="1600200" indent="-228600">
              <a:defRPr sz="4000" b="1">
                <a:solidFill>
                  <a:schemeClr val="tx1"/>
                </a:solidFill>
                <a:latin typeface="Arial" panose="020B0604020202020204" pitchFamily="34" charset="0"/>
              </a:defRPr>
            </a:lvl4pPr>
            <a:lvl5pPr marL="2057400" indent="-228600">
              <a:defRPr sz="4000" b="1">
                <a:solidFill>
                  <a:schemeClr val="tx1"/>
                </a:solidFill>
                <a:latin typeface="Arial" panose="020B0604020202020204" pitchFamily="34" charset="0"/>
              </a:defRPr>
            </a:lvl5pPr>
            <a:lvl6pPr marL="2514600" indent="-228600" eaLnBrk="0" fontAlgn="base" hangingPunct="0">
              <a:spcBef>
                <a:spcPct val="0"/>
              </a:spcBef>
              <a:spcAft>
                <a:spcPct val="0"/>
              </a:spcAft>
              <a:defRPr sz="4000" b="1">
                <a:solidFill>
                  <a:schemeClr val="tx1"/>
                </a:solidFill>
                <a:latin typeface="Arial" panose="020B0604020202020204" pitchFamily="34" charset="0"/>
              </a:defRPr>
            </a:lvl6pPr>
            <a:lvl7pPr marL="2971800" indent="-228600" eaLnBrk="0" fontAlgn="base" hangingPunct="0">
              <a:spcBef>
                <a:spcPct val="0"/>
              </a:spcBef>
              <a:spcAft>
                <a:spcPct val="0"/>
              </a:spcAft>
              <a:defRPr sz="4000" b="1">
                <a:solidFill>
                  <a:schemeClr val="tx1"/>
                </a:solidFill>
                <a:latin typeface="Arial" panose="020B0604020202020204" pitchFamily="34" charset="0"/>
              </a:defRPr>
            </a:lvl7pPr>
            <a:lvl8pPr marL="3429000" indent="-228600" eaLnBrk="0" fontAlgn="base" hangingPunct="0">
              <a:spcBef>
                <a:spcPct val="0"/>
              </a:spcBef>
              <a:spcAft>
                <a:spcPct val="0"/>
              </a:spcAft>
              <a:defRPr sz="4000" b="1">
                <a:solidFill>
                  <a:schemeClr val="tx1"/>
                </a:solidFill>
                <a:latin typeface="Arial" panose="020B0604020202020204" pitchFamily="34" charset="0"/>
              </a:defRPr>
            </a:lvl8pPr>
            <a:lvl9pPr marL="3886200" indent="-228600" eaLnBrk="0" fontAlgn="base" hangingPunct="0">
              <a:spcBef>
                <a:spcPct val="0"/>
              </a:spcBef>
              <a:spcAft>
                <a:spcPct val="0"/>
              </a:spcAft>
              <a:defRPr sz="4000" b="1">
                <a:solidFill>
                  <a:schemeClr val="tx1"/>
                </a:solidFill>
                <a:latin typeface="Arial" panose="020B0604020202020204" pitchFamily="34" charset="0"/>
              </a:defRPr>
            </a:lvl9pPr>
          </a:lstStyle>
          <a:p>
            <a:pPr algn="ctr" eaLnBrk="1" hangingPunct="1">
              <a:spcBef>
                <a:spcPct val="50000"/>
              </a:spcBef>
            </a:pPr>
            <a:r>
              <a:rPr lang="en-GB" altLang="en-US" sz="3600" dirty="0">
                <a:solidFill>
                  <a:schemeClr val="bg1"/>
                </a:solidFill>
                <a:cs typeface="Arial" panose="020B0604020202020204" pitchFamily="34" charset="0"/>
              </a:rPr>
              <a:t>Succinic semialdehyde</a:t>
            </a:r>
            <a:endParaRPr lang="en-US" altLang="en-US" sz="3600" dirty="0">
              <a:solidFill>
                <a:schemeClr val="bg1"/>
              </a:solidFill>
              <a:cs typeface="Arial" panose="020B0604020202020204" pitchFamily="34" charset="0"/>
            </a:endParaRPr>
          </a:p>
        </p:txBody>
      </p:sp>
      <p:sp>
        <p:nvSpPr>
          <p:cNvPr id="5" name="Text Box 6"/>
          <p:cNvSpPr txBox="1">
            <a:spLocks noChangeArrowheads="1"/>
          </p:cNvSpPr>
          <p:nvPr/>
        </p:nvSpPr>
        <p:spPr bwMode="auto">
          <a:xfrm>
            <a:off x="3174613" y="1206021"/>
            <a:ext cx="2952750" cy="103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Arial" panose="020B0604020202020204" pitchFamily="34" charset="0"/>
              </a:defRPr>
            </a:lvl1pPr>
            <a:lvl2pPr marL="742950" indent="-285750">
              <a:defRPr sz="4000" b="1">
                <a:solidFill>
                  <a:schemeClr val="tx1"/>
                </a:solidFill>
                <a:latin typeface="Arial" panose="020B0604020202020204" pitchFamily="34" charset="0"/>
              </a:defRPr>
            </a:lvl2pPr>
            <a:lvl3pPr marL="1143000" indent="-228600">
              <a:defRPr sz="4000" b="1">
                <a:solidFill>
                  <a:schemeClr val="tx1"/>
                </a:solidFill>
                <a:latin typeface="Arial" panose="020B0604020202020204" pitchFamily="34" charset="0"/>
              </a:defRPr>
            </a:lvl3pPr>
            <a:lvl4pPr marL="1600200" indent="-228600">
              <a:defRPr sz="4000" b="1">
                <a:solidFill>
                  <a:schemeClr val="tx1"/>
                </a:solidFill>
                <a:latin typeface="Arial" panose="020B0604020202020204" pitchFamily="34" charset="0"/>
              </a:defRPr>
            </a:lvl4pPr>
            <a:lvl5pPr marL="2057400" indent="-228600">
              <a:defRPr sz="4000" b="1">
                <a:solidFill>
                  <a:schemeClr val="tx1"/>
                </a:solidFill>
                <a:latin typeface="Arial" panose="020B0604020202020204" pitchFamily="34" charset="0"/>
              </a:defRPr>
            </a:lvl5pPr>
            <a:lvl6pPr marL="2514600" indent="-228600" eaLnBrk="0" fontAlgn="base" hangingPunct="0">
              <a:spcBef>
                <a:spcPct val="0"/>
              </a:spcBef>
              <a:spcAft>
                <a:spcPct val="0"/>
              </a:spcAft>
              <a:defRPr sz="4000" b="1">
                <a:solidFill>
                  <a:schemeClr val="tx1"/>
                </a:solidFill>
                <a:latin typeface="Arial" panose="020B0604020202020204" pitchFamily="34" charset="0"/>
              </a:defRPr>
            </a:lvl6pPr>
            <a:lvl7pPr marL="2971800" indent="-228600" eaLnBrk="0" fontAlgn="base" hangingPunct="0">
              <a:spcBef>
                <a:spcPct val="0"/>
              </a:spcBef>
              <a:spcAft>
                <a:spcPct val="0"/>
              </a:spcAft>
              <a:defRPr sz="4000" b="1">
                <a:solidFill>
                  <a:schemeClr val="tx1"/>
                </a:solidFill>
                <a:latin typeface="Arial" panose="020B0604020202020204" pitchFamily="34" charset="0"/>
              </a:defRPr>
            </a:lvl7pPr>
            <a:lvl8pPr marL="3429000" indent="-228600" eaLnBrk="0" fontAlgn="base" hangingPunct="0">
              <a:spcBef>
                <a:spcPct val="0"/>
              </a:spcBef>
              <a:spcAft>
                <a:spcPct val="0"/>
              </a:spcAft>
              <a:defRPr sz="4000" b="1">
                <a:solidFill>
                  <a:schemeClr val="tx1"/>
                </a:solidFill>
                <a:latin typeface="Arial" panose="020B0604020202020204" pitchFamily="34" charset="0"/>
              </a:defRPr>
            </a:lvl8pPr>
            <a:lvl9pPr marL="3886200" indent="-228600" eaLnBrk="0" fontAlgn="base" hangingPunct="0">
              <a:spcBef>
                <a:spcPct val="0"/>
              </a:spcBef>
              <a:spcAft>
                <a:spcPct val="0"/>
              </a:spcAft>
              <a:defRPr sz="4000" b="1">
                <a:solidFill>
                  <a:schemeClr val="tx1"/>
                </a:solidFill>
                <a:latin typeface="Arial" panose="020B0604020202020204" pitchFamily="34" charset="0"/>
              </a:defRPr>
            </a:lvl9pPr>
          </a:lstStyle>
          <a:p>
            <a:pPr eaLnBrk="1" hangingPunct="1">
              <a:spcBef>
                <a:spcPct val="50000"/>
              </a:spcBef>
            </a:pPr>
            <a:r>
              <a:rPr lang="en-GB" altLang="en-US" sz="1600" i="1" dirty="0">
                <a:solidFill>
                  <a:schemeClr val="bg1"/>
                </a:solidFill>
                <a:latin typeface="Arial Unicode MS" panose="020B0604020202020204" pitchFamily="34" charset="-128"/>
              </a:rPr>
              <a:t>   </a:t>
            </a:r>
            <a:r>
              <a:rPr lang="en-GB" altLang="en-US" sz="1400" i="1" dirty="0">
                <a:solidFill>
                  <a:schemeClr val="bg1"/>
                </a:solidFill>
                <a:cs typeface="Arial" panose="020B0604020202020204" pitchFamily="34" charset="0"/>
              </a:rPr>
              <a:t>glutamate decarboxalase</a:t>
            </a:r>
          </a:p>
          <a:p>
            <a:pPr eaLnBrk="1" hangingPunct="1">
              <a:spcBef>
                <a:spcPct val="50000"/>
              </a:spcBef>
            </a:pPr>
            <a:r>
              <a:rPr lang="en-GB" altLang="en-US" sz="1400" dirty="0">
                <a:solidFill>
                  <a:schemeClr val="bg1"/>
                </a:solidFill>
                <a:cs typeface="Arial" panose="020B0604020202020204" pitchFamily="34" charset="0"/>
              </a:rPr>
              <a:t>    P5P </a:t>
            </a:r>
          </a:p>
          <a:p>
            <a:pPr eaLnBrk="1" hangingPunct="1">
              <a:spcBef>
                <a:spcPct val="50000"/>
              </a:spcBef>
            </a:pPr>
            <a:r>
              <a:rPr lang="en-GB" altLang="en-US" sz="1600" dirty="0">
                <a:solidFill>
                  <a:schemeClr val="bg1"/>
                </a:solidFill>
                <a:latin typeface="Arial Unicode MS" panose="020B0604020202020204" pitchFamily="34" charset="-128"/>
              </a:rPr>
              <a:t>         CO2</a:t>
            </a:r>
            <a:endParaRPr lang="en-US" altLang="en-US" sz="1600" dirty="0">
              <a:solidFill>
                <a:schemeClr val="bg1"/>
              </a:solidFill>
              <a:latin typeface="Arial Unicode MS" panose="020B0604020202020204" pitchFamily="34" charset="-128"/>
            </a:endParaRPr>
          </a:p>
        </p:txBody>
      </p:sp>
      <p:sp>
        <p:nvSpPr>
          <p:cNvPr id="6" name="Arc 7"/>
          <p:cNvSpPr>
            <a:spLocks/>
          </p:cNvSpPr>
          <p:nvPr/>
        </p:nvSpPr>
        <p:spPr bwMode="auto">
          <a:xfrm rot="20820323" flipH="1">
            <a:off x="3234977" y="1506328"/>
            <a:ext cx="457200" cy="588963"/>
          </a:xfrm>
          <a:custGeom>
            <a:avLst/>
            <a:gdLst>
              <a:gd name="T0" fmla="*/ 455316 w 21600"/>
              <a:gd name="T1" fmla="*/ 0 h 23515"/>
              <a:gd name="T2" fmla="*/ 30353 w 21600"/>
              <a:gd name="T3" fmla="*/ 588963 h 23515"/>
              <a:gd name="T4" fmla="*/ 0 w 21600"/>
              <a:gd name="T5" fmla="*/ 49166 h 23515"/>
              <a:gd name="T6" fmla="*/ 0 60000 65536"/>
              <a:gd name="T7" fmla="*/ 0 60000 65536"/>
              <a:gd name="T8" fmla="*/ 0 60000 65536"/>
            </a:gdLst>
            <a:ahLst/>
            <a:cxnLst>
              <a:cxn ang="T6">
                <a:pos x="T0" y="T1"/>
              </a:cxn>
              <a:cxn ang="T7">
                <a:pos x="T2" y="T3"/>
              </a:cxn>
              <a:cxn ang="T8">
                <a:pos x="T4" y="T5"/>
              </a:cxn>
            </a:cxnLst>
            <a:rect l="0" t="0" r="r" b="b"/>
            <a:pathLst>
              <a:path w="21600" h="23515" fill="none" extrusionOk="0">
                <a:moveTo>
                  <a:pt x="21510" y="0"/>
                </a:moveTo>
                <a:cubicBezTo>
                  <a:pt x="21570" y="652"/>
                  <a:pt x="21600" y="1307"/>
                  <a:pt x="21600" y="1963"/>
                </a:cubicBezTo>
                <a:cubicBezTo>
                  <a:pt x="21600" y="13335"/>
                  <a:pt x="12781" y="22760"/>
                  <a:pt x="1434" y="23515"/>
                </a:cubicBezTo>
              </a:path>
              <a:path w="21600" h="23515" stroke="0" extrusionOk="0">
                <a:moveTo>
                  <a:pt x="21510" y="0"/>
                </a:moveTo>
                <a:cubicBezTo>
                  <a:pt x="21570" y="652"/>
                  <a:pt x="21600" y="1307"/>
                  <a:pt x="21600" y="1963"/>
                </a:cubicBezTo>
                <a:cubicBezTo>
                  <a:pt x="21600" y="13335"/>
                  <a:pt x="12781" y="22760"/>
                  <a:pt x="1434" y="23515"/>
                </a:cubicBezTo>
                <a:lnTo>
                  <a:pt x="0" y="1963"/>
                </a:lnTo>
                <a:lnTo>
                  <a:pt x="21510" y="0"/>
                </a:lnTo>
                <a:close/>
              </a:path>
            </a:pathLst>
          </a:custGeom>
          <a:noFill/>
          <a:ln w="76200">
            <a:solidFill>
              <a:schemeClr val="bg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7" name="Text Box 8"/>
          <p:cNvSpPr txBox="1">
            <a:spLocks noChangeArrowheads="1"/>
          </p:cNvSpPr>
          <p:nvPr/>
        </p:nvSpPr>
        <p:spPr bwMode="auto">
          <a:xfrm>
            <a:off x="3285674" y="3486514"/>
            <a:ext cx="2319909" cy="112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000" b="1">
                <a:solidFill>
                  <a:schemeClr val="tx1"/>
                </a:solidFill>
                <a:latin typeface="Arial" panose="020B0604020202020204" pitchFamily="34" charset="0"/>
              </a:defRPr>
            </a:lvl1pPr>
            <a:lvl2pPr marL="742950" indent="-285750">
              <a:defRPr sz="4000" b="1">
                <a:solidFill>
                  <a:schemeClr val="tx1"/>
                </a:solidFill>
                <a:latin typeface="Arial" panose="020B0604020202020204" pitchFamily="34" charset="0"/>
              </a:defRPr>
            </a:lvl2pPr>
            <a:lvl3pPr marL="1143000" indent="-228600">
              <a:defRPr sz="4000" b="1">
                <a:solidFill>
                  <a:schemeClr val="tx1"/>
                </a:solidFill>
                <a:latin typeface="Arial" panose="020B0604020202020204" pitchFamily="34" charset="0"/>
              </a:defRPr>
            </a:lvl3pPr>
            <a:lvl4pPr marL="1600200" indent="-228600">
              <a:defRPr sz="4000" b="1">
                <a:solidFill>
                  <a:schemeClr val="tx1"/>
                </a:solidFill>
                <a:latin typeface="Arial" panose="020B0604020202020204" pitchFamily="34" charset="0"/>
              </a:defRPr>
            </a:lvl4pPr>
            <a:lvl5pPr marL="2057400" indent="-228600">
              <a:defRPr sz="4000" b="1">
                <a:solidFill>
                  <a:schemeClr val="tx1"/>
                </a:solidFill>
                <a:latin typeface="Arial" panose="020B0604020202020204" pitchFamily="34" charset="0"/>
              </a:defRPr>
            </a:lvl5pPr>
            <a:lvl6pPr marL="2514600" indent="-228600" eaLnBrk="0" fontAlgn="base" hangingPunct="0">
              <a:spcBef>
                <a:spcPct val="0"/>
              </a:spcBef>
              <a:spcAft>
                <a:spcPct val="0"/>
              </a:spcAft>
              <a:defRPr sz="4000" b="1">
                <a:solidFill>
                  <a:schemeClr val="tx1"/>
                </a:solidFill>
                <a:latin typeface="Arial" panose="020B0604020202020204" pitchFamily="34" charset="0"/>
              </a:defRPr>
            </a:lvl6pPr>
            <a:lvl7pPr marL="2971800" indent="-228600" eaLnBrk="0" fontAlgn="base" hangingPunct="0">
              <a:spcBef>
                <a:spcPct val="0"/>
              </a:spcBef>
              <a:spcAft>
                <a:spcPct val="0"/>
              </a:spcAft>
              <a:defRPr sz="4000" b="1">
                <a:solidFill>
                  <a:schemeClr val="tx1"/>
                </a:solidFill>
                <a:latin typeface="Arial" panose="020B0604020202020204" pitchFamily="34" charset="0"/>
              </a:defRPr>
            </a:lvl7pPr>
            <a:lvl8pPr marL="3429000" indent="-228600" eaLnBrk="0" fontAlgn="base" hangingPunct="0">
              <a:spcBef>
                <a:spcPct val="0"/>
              </a:spcBef>
              <a:spcAft>
                <a:spcPct val="0"/>
              </a:spcAft>
              <a:defRPr sz="4000" b="1">
                <a:solidFill>
                  <a:schemeClr val="tx1"/>
                </a:solidFill>
                <a:latin typeface="Arial" panose="020B0604020202020204" pitchFamily="34" charset="0"/>
              </a:defRPr>
            </a:lvl8pPr>
            <a:lvl9pPr marL="3886200" indent="-228600" eaLnBrk="0" fontAlgn="base" hangingPunct="0">
              <a:spcBef>
                <a:spcPct val="0"/>
              </a:spcBef>
              <a:spcAft>
                <a:spcPct val="0"/>
              </a:spcAft>
              <a:defRPr sz="4000" b="1">
                <a:solidFill>
                  <a:schemeClr val="tx1"/>
                </a:solidFill>
                <a:latin typeface="Arial" panose="020B0604020202020204" pitchFamily="34" charset="0"/>
              </a:defRPr>
            </a:lvl9pPr>
          </a:lstStyle>
          <a:p>
            <a:pPr eaLnBrk="1" hangingPunct="1">
              <a:spcBef>
                <a:spcPct val="50000"/>
              </a:spcBef>
            </a:pPr>
            <a:r>
              <a:rPr lang="en-GB" altLang="en-US" sz="1600" i="1" dirty="0">
                <a:solidFill>
                  <a:schemeClr val="bg1"/>
                </a:solidFill>
                <a:latin typeface="Arial Unicode MS" panose="020B0604020202020204" pitchFamily="34" charset="-128"/>
              </a:rPr>
              <a:t>GABA transaminase</a:t>
            </a:r>
          </a:p>
          <a:p>
            <a:pPr eaLnBrk="1" hangingPunct="1">
              <a:spcBef>
                <a:spcPct val="50000"/>
              </a:spcBef>
            </a:pPr>
            <a:r>
              <a:rPr lang="en-GB" altLang="en-US" sz="1600" dirty="0">
                <a:solidFill>
                  <a:schemeClr val="bg1"/>
                </a:solidFill>
                <a:latin typeface="Arial Unicode MS" panose="020B0604020202020204" pitchFamily="34" charset="-128"/>
              </a:rPr>
              <a:t> P5P </a:t>
            </a:r>
          </a:p>
          <a:p>
            <a:pPr eaLnBrk="1" hangingPunct="1">
              <a:spcBef>
                <a:spcPct val="50000"/>
              </a:spcBef>
            </a:pPr>
            <a:r>
              <a:rPr lang="en-GB" altLang="en-US" sz="1600" dirty="0">
                <a:solidFill>
                  <a:srgbClr val="FFFF00"/>
                </a:solidFill>
                <a:latin typeface="Arial Unicode MS" panose="020B0604020202020204" pitchFamily="34" charset="-128"/>
              </a:rPr>
              <a:t>       </a:t>
            </a:r>
            <a:r>
              <a:rPr lang="en-GB" altLang="en-US" sz="1800" dirty="0">
                <a:solidFill>
                  <a:schemeClr val="bg1"/>
                </a:solidFill>
                <a:cs typeface="Arial" panose="020B0604020202020204" pitchFamily="34" charset="0"/>
              </a:rPr>
              <a:t>Glutamate</a:t>
            </a:r>
            <a:endParaRPr lang="en-US" altLang="en-US" sz="1800" dirty="0">
              <a:solidFill>
                <a:schemeClr val="bg1"/>
              </a:solidFill>
              <a:cs typeface="Arial" panose="020B0604020202020204" pitchFamily="34" charset="0"/>
            </a:endParaRPr>
          </a:p>
        </p:txBody>
      </p:sp>
      <p:sp>
        <p:nvSpPr>
          <p:cNvPr id="8" name="Arc 9"/>
          <p:cNvSpPr>
            <a:spLocks/>
          </p:cNvSpPr>
          <p:nvPr/>
        </p:nvSpPr>
        <p:spPr bwMode="auto">
          <a:xfrm rot="21101792" flipH="1">
            <a:off x="3206668" y="3917086"/>
            <a:ext cx="457200" cy="588963"/>
          </a:xfrm>
          <a:custGeom>
            <a:avLst/>
            <a:gdLst>
              <a:gd name="T0" fmla="*/ 455316 w 21600"/>
              <a:gd name="T1" fmla="*/ 0 h 23515"/>
              <a:gd name="T2" fmla="*/ 30353 w 21600"/>
              <a:gd name="T3" fmla="*/ 588963 h 23515"/>
              <a:gd name="T4" fmla="*/ 0 w 21600"/>
              <a:gd name="T5" fmla="*/ 49166 h 23515"/>
              <a:gd name="T6" fmla="*/ 0 60000 65536"/>
              <a:gd name="T7" fmla="*/ 0 60000 65536"/>
              <a:gd name="T8" fmla="*/ 0 60000 65536"/>
            </a:gdLst>
            <a:ahLst/>
            <a:cxnLst>
              <a:cxn ang="T6">
                <a:pos x="T0" y="T1"/>
              </a:cxn>
              <a:cxn ang="T7">
                <a:pos x="T2" y="T3"/>
              </a:cxn>
              <a:cxn ang="T8">
                <a:pos x="T4" y="T5"/>
              </a:cxn>
            </a:cxnLst>
            <a:rect l="0" t="0" r="r" b="b"/>
            <a:pathLst>
              <a:path w="21600" h="23515" fill="none" extrusionOk="0">
                <a:moveTo>
                  <a:pt x="21510" y="0"/>
                </a:moveTo>
                <a:cubicBezTo>
                  <a:pt x="21570" y="652"/>
                  <a:pt x="21600" y="1307"/>
                  <a:pt x="21600" y="1963"/>
                </a:cubicBezTo>
                <a:cubicBezTo>
                  <a:pt x="21600" y="13335"/>
                  <a:pt x="12781" y="22760"/>
                  <a:pt x="1434" y="23515"/>
                </a:cubicBezTo>
              </a:path>
              <a:path w="21600" h="23515" stroke="0" extrusionOk="0">
                <a:moveTo>
                  <a:pt x="21510" y="0"/>
                </a:moveTo>
                <a:cubicBezTo>
                  <a:pt x="21570" y="652"/>
                  <a:pt x="21600" y="1307"/>
                  <a:pt x="21600" y="1963"/>
                </a:cubicBezTo>
                <a:cubicBezTo>
                  <a:pt x="21600" y="13335"/>
                  <a:pt x="12781" y="22760"/>
                  <a:pt x="1434" y="23515"/>
                </a:cubicBezTo>
                <a:lnTo>
                  <a:pt x="0" y="1963"/>
                </a:lnTo>
                <a:lnTo>
                  <a:pt x="21510" y="0"/>
                </a:lnTo>
                <a:close/>
              </a:path>
            </a:pathLst>
          </a:custGeom>
          <a:noFill/>
          <a:ln w="76200">
            <a:solidFill>
              <a:schemeClr val="bg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9" name="AutoShape 10"/>
          <p:cNvSpPr>
            <a:spLocks noChangeArrowheads="1"/>
          </p:cNvSpPr>
          <p:nvPr/>
        </p:nvSpPr>
        <p:spPr bwMode="auto">
          <a:xfrm>
            <a:off x="2874613" y="1257921"/>
            <a:ext cx="503238" cy="1548812"/>
          </a:xfrm>
          <a:prstGeom prst="downArrow">
            <a:avLst>
              <a:gd name="adj1" fmla="val 50000"/>
              <a:gd name="adj2" fmla="val 100158"/>
            </a:avLst>
          </a:prstGeom>
          <a:solidFill>
            <a:schemeClr val="accent5">
              <a:lumMod val="60000"/>
              <a:lumOff val="40000"/>
            </a:schemeClr>
          </a:solidFill>
          <a:ln w="9525">
            <a:solidFill>
              <a:schemeClr val="tx1"/>
            </a:solidFill>
            <a:miter lim="800000"/>
            <a:headEnd/>
            <a:tailEnd/>
          </a:ln>
          <a:effectLst/>
        </p:spPr>
        <p:txBody>
          <a:bodyPr wrap="none" anchor="ctr"/>
          <a:lstStyle>
            <a:lvl1pPr>
              <a:defRPr sz="4000" b="1">
                <a:solidFill>
                  <a:schemeClr val="tx1"/>
                </a:solidFill>
                <a:latin typeface="Arial" panose="020B0604020202020204" pitchFamily="34" charset="0"/>
              </a:defRPr>
            </a:lvl1pPr>
            <a:lvl2pPr marL="742950" indent="-285750">
              <a:defRPr sz="4000" b="1">
                <a:solidFill>
                  <a:schemeClr val="tx1"/>
                </a:solidFill>
                <a:latin typeface="Arial" panose="020B0604020202020204" pitchFamily="34" charset="0"/>
              </a:defRPr>
            </a:lvl2pPr>
            <a:lvl3pPr marL="1143000" indent="-228600">
              <a:defRPr sz="4000" b="1">
                <a:solidFill>
                  <a:schemeClr val="tx1"/>
                </a:solidFill>
                <a:latin typeface="Arial" panose="020B0604020202020204" pitchFamily="34" charset="0"/>
              </a:defRPr>
            </a:lvl3pPr>
            <a:lvl4pPr marL="1600200" indent="-228600">
              <a:defRPr sz="4000" b="1">
                <a:solidFill>
                  <a:schemeClr val="tx1"/>
                </a:solidFill>
                <a:latin typeface="Arial" panose="020B0604020202020204" pitchFamily="34" charset="0"/>
              </a:defRPr>
            </a:lvl4pPr>
            <a:lvl5pPr marL="2057400" indent="-228600">
              <a:defRPr sz="4000" b="1">
                <a:solidFill>
                  <a:schemeClr val="tx1"/>
                </a:solidFill>
                <a:latin typeface="Arial" panose="020B0604020202020204" pitchFamily="34" charset="0"/>
              </a:defRPr>
            </a:lvl5pPr>
            <a:lvl6pPr marL="2514600" indent="-228600" eaLnBrk="0" fontAlgn="base" hangingPunct="0">
              <a:spcBef>
                <a:spcPct val="0"/>
              </a:spcBef>
              <a:spcAft>
                <a:spcPct val="0"/>
              </a:spcAft>
              <a:defRPr sz="4000" b="1">
                <a:solidFill>
                  <a:schemeClr val="tx1"/>
                </a:solidFill>
                <a:latin typeface="Arial" panose="020B0604020202020204" pitchFamily="34" charset="0"/>
              </a:defRPr>
            </a:lvl6pPr>
            <a:lvl7pPr marL="2971800" indent="-228600" eaLnBrk="0" fontAlgn="base" hangingPunct="0">
              <a:spcBef>
                <a:spcPct val="0"/>
              </a:spcBef>
              <a:spcAft>
                <a:spcPct val="0"/>
              </a:spcAft>
              <a:defRPr sz="4000" b="1">
                <a:solidFill>
                  <a:schemeClr val="tx1"/>
                </a:solidFill>
                <a:latin typeface="Arial" panose="020B0604020202020204" pitchFamily="34" charset="0"/>
              </a:defRPr>
            </a:lvl7pPr>
            <a:lvl8pPr marL="3429000" indent="-228600" eaLnBrk="0" fontAlgn="base" hangingPunct="0">
              <a:spcBef>
                <a:spcPct val="0"/>
              </a:spcBef>
              <a:spcAft>
                <a:spcPct val="0"/>
              </a:spcAft>
              <a:defRPr sz="4000" b="1">
                <a:solidFill>
                  <a:schemeClr val="tx1"/>
                </a:solidFill>
                <a:latin typeface="Arial" panose="020B0604020202020204" pitchFamily="34" charset="0"/>
              </a:defRPr>
            </a:lvl8pPr>
            <a:lvl9pPr marL="3886200" indent="-228600" eaLnBrk="0" fontAlgn="base" hangingPunct="0">
              <a:spcBef>
                <a:spcPct val="0"/>
              </a:spcBef>
              <a:spcAft>
                <a:spcPct val="0"/>
              </a:spcAft>
              <a:defRPr sz="4000" b="1">
                <a:solidFill>
                  <a:schemeClr val="tx1"/>
                </a:solidFill>
                <a:latin typeface="Arial" panose="020B0604020202020204" pitchFamily="34" charset="0"/>
              </a:defRPr>
            </a:lvl9pPr>
          </a:lstStyle>
          <a:p>
            <a:pPr eaLnBrk="1" hangingPunct="1"/>
            <a:endParaRPr lang="en-US" altLang="en-US" dirty="0"/>
          </a:p>
        </p:txBody>
      </p:sp>
      <p:sp>
        <p:nvSpPr>
          <p:cNvPr id="10" name="AutoShape 11"/>
          <p:cNvSpPr>
            <a:spLocks noChangeArrowheads="1"/>
          </p:cNvSpPr>
          <p:nvPr/>
        </p:nvSpPr>
        <p:spPr bwMode="auto">
          <a:xfrm>
            <a:off x="2874613" y="3365155"/>
            <a:ext cx="503238" cy="1679954"/>
          </a:xfrm>
          <a:prstGeom prst="downArrow">
            <a:avLst>
              <a:gd name="adj1" fmla="val 50000"/>
              <a:gd name="adj2" fmla="val 103785"/>
            </a:avLst>
          </a:prstGeom>
          <a:solidFill>
            <a:schemeClr val="accent5">
              <a:lumMod val="60000"/>
              <a:lumOff val="40000"/>
            </a:schemeClr>
          </a:solidFill>
          <a:ln w="9525">
            <a:solidFill>
              <a:schemeClr val="tx1"/>
            </a:solidFill>
            <a:miter lim="800000"/>
            <a:headEnd/>
            <a:tailEnd/>
          </a:ln>
          <a:effectLst/>
        </p:spPr>
        <p:txBody>
          <a:bodyPr wrap="none" anchor="ctr"/>
          <a:lstStyle>
            <a:lvl1pPr>
              <a:defRPr sz="4000" b="1">
                <a:solidFill>
                  <a:schemeClr val="tx1"/>
                </a:solidFill>
                <a:latin typeface="Arial" panose="020B0604020202020204" pitchFamily="34" charset="0"/>
              </a:defRPr>
            </a:lvl1pPr>
            <a:lvl2pPr marL="742950" indent="-285750">
              <a:defRPr sz="4000" b="1">
                <a:solidFill>
                  <a:schemeClr val="tx1"/>
                </a:solidFill>
                <a:latin typeface="Arial" panose="020B0604020202020204" pitchFamily="34" charset="0"/>
              </a:defRPr>
            </a:lvl2pPr>
            <a:lvl3pPr marL="1143000" indent="-228600">
              <a:defRPr sz="4000" b="1">
                <a:solidFill>
                  <a:schemeClr val="tx1"/>
                </a:solidFill>
                <a:latin typeface="Arial" panose="020B0604020202020204" pitchFamily="34" charset="0"/>
              </a:defRPr>
            </a:lvl3pPr>
            <a:lvl4pPr marL="1600200" indent="-228600">
              <a:defRPr sz="4000" b="1">
                <a:solidFill>
                  <a:schemeClr val="tx1"/>
                </a:solidFill>
                <a:latin typeface="Arial" panose="020B0604020202020204" pitchFamily="34" charset="0"/>
              </a:defRPr>
            </a:lvl4pPr>
            <a:lvl5pPr marL="2057400" indent="-228600">
              <a:defRPr sz="4000" b="1">
                <a:solidFill>
                  <a:schemeClr val="tx1"/>
                </a:solidFill>
                <a:latin typeface="Arial" panose="020B0604020202020204" pitchFamily="34" charset="0"/>
              </a:defRPr>
            </a:lvl5pPr>
            <a:lvl6pPr marL="2514600" indent="-228600" eaLnBrk="0" fontAlgn="base" hangingPunct="0">
              <a:spcBef>
                <a:spcPct val="0"/>
              </a:spcBef>
              <a:spcAft>
                <a:spcPct val="0"/>
              </a:spcAft>
              <a:defRPr sz="4000" b="1">
                <a:solidFill>
                  <a:schemeClr val="tx1"/>
                </a:solidFill>
                <a:latin typeface="Arial" panose="020B0604020202020204" pitchFamily="34" charset="0"/>
              </a:defRPr>
            </a:lvl6pPr>
            <a:lvl7pPr marL="2971800" indent="-228600" eaLnBrk="0" fontAlgn="base" hangingPunct="0">
              <a:spcBef>
                <a:spcPct val="0"/>
              </a:spcBef>
              <a:spcAft>
                <a:spcPct val="0"/>
              </a:spcAft>
              <a:defRPr sz="4000" b="1">
                <a:solidFill>
                  <a:schemeClr val="tx1"/>
                </a:solidFill>
                <a:latin typeface="Arial" panose="020B0604020202020204" pitchFamily="34" charset="0"/>
              </a:defRPr>
            </a:lvl7pPr>
            <a:lvl8pPr marL="3429000" indent="-228600" eaLnBrk="0" fontAlgn="base" hangingPunct="0">
              <a:spcBef>
                <a:spcPct val="0"/>
              </a:spcBef>
              <a:spcAft>
                <a:spcPct val="0"/>
              </a:spcAft>
              <a:defRPr sz="4000" b="1">
                <a:solidFill>
                  <a:schemeClr val="tx1"/>
                </a:solidFill>
                <a:latin typeface="Arial" panose="020B0604020202020204" pitchFamily="34" charset="0"/>
              </a:defRPr>
            </a:lvl8pPr>
            <a:lvl9pPr marL="3886200" indent="-228600" eaLnBrk="0" fontAlgn="base" hangingPunct="0">
              <a:spcBef>
                <a:spcPct val="0"/>
              </a:spcBef>
              <a:spcAft>
                <a:spcPct val="0"/>
              </a:spcAft>
              <a:defRPr sz="4000" b="1">
                <a:solidFill>
                  <a:schemeClr val="tx1"/>
                </a:solidFill>
                <a:latin typeface="Arial" panose="020B0604020202020204" pitchFamily="34" charset="0"/>
              </a:defRPr>
            </a:lvl9pPr>
          </a:lstStyle>
          <a:p>
            <a:pPr eaLnBrk="1" hangingPunct="1"/>
            <a:endParaRPr lang="en-US" altLang="en-US" dirty="0"/>
          </a:p>
        </p:txBody>
      </p:sp>
      <p:sp>
        <p:nvSpPr>
          <p:cNvPr id="12" name="TextBox 11"/>
          <p:cNvSpPr txBox="1"/>
          <p:nvPr/>
        </p:nvSpPr>
        <p:spPr>
          <a:xfrm>
            <a:off x="723380" y="3265074"/>
            <a:ext cx="1882775" cy="36933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2-oxoglutarate</a:t>
            </a:r>
          </a:p>
        </p:txBody>
      </p:sp>
      <p:sp>
        <p:nvSpPr>
          <p:cNvPr id="13" name="Arc 12"/>
          <p:cNvSpPr/>
          <p:nvPr/>
        </p:nvSpPr>
        <p:spPr>
          <a:xfrm rot="16200000" flipV="1">
            <a:off x="1907715" y="3317102"/>
            <a:ext cx="961340" cy="1300166"/>
          </a:xfrm>
          <a:prstGeom prst="arc">
            <a:avLst>
              <a:gd name="adj1" fmla="val 16181757"/>
              <a:gd name="adj2" fmla="val 21122908"/>
            </a:avLst>
          </a:prstGeom>
          <a:ln w="762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GB" dirty="0"/>
              <a:t>v</a:t>
            </a:r>
          </a:p>
        </p:txBody>
      </p:sp>
      <p:sp>
        <p:nvSpPr>
          <p:cNvPr id="16" name="Text Box 5">
            <a:extLst>
              <a:ext uri="{FF2B5EF4-FFF2-40B4-BE49-F238E27FC236}">
                <a16:creationId xmlns:a16="http://schemas.microsoft.com/office/drawing/2014/main" id="{5FA564A9-794C-42DC-ABF6-6761C93F4C8A}"/>
              </a:ext>
            </a:extLst>
          </p:cNvPr>
          <p:cNvSpPr txBox="1">
            <a:spLocks noChangeArrowheads="1"/>
          </p:cNvSpPr>
          <p:nvPr/>
        </p:nvSpPr>
        <p:spPr bwMode="auto">
          <a:xfrm>
            <a:off x="402044" y="6010891"/>
            <a:ext cx="55451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tx1"/>
                </a:solidFill>
                <a:latin typeface="Arial" panose="020B0604020202020204" pitchFamily="34" charset="0"/>
              </a:defRPr>
            </a:lvl1pPr>
            <a:lvl2pPr marL="742950" indent="-285750">
              <a:defRPr sz="4000" b="1">
                <a:solidFill>
                  <a:schemeClr val="tx1"/>
                </a:solidFill>
                <a:latin typeface="Arial" panose="020B0604020202020204" pitchFamily="34" charset="0"/>
              </a:defRPr>
            </a:lvl2pPr>
            <a:lvl3pPr marL="1143000" indent="-228600">
              <a:defRPr sz="4000" b="1">
                <a:solidFill>
                  <a:schemeClr val="tx1"/>
                </a:solidFill>
                <a:latin typeface="Arial" panose="020B0604020202020204" pitchFamily="34" charset="0"/>
              </a:defRPr>
            </a:lvl3pPr>
            <a:lvl4pPr marL="1600200" indent="-228600">
              <a:defRPr sz="4000" b="1">
                <a:solidFill>
                  <a:schemeClr val="tx1"/>
                </a:solidFill>
                <a:latin typeface="Arial" panose="020B0604020202020204" pitchFamily="34" charset="0"/>
              </a:defRPr>
            </a:lvl4pPr>
            <a:lvl5pPr marL="2057400" indent="-228600">
              <a:defRPr sz="4000" b="1">
                <a:solidFill>
                  <a:schemeClr val="tx1"/>
                </a:solidFill>
                <a:latin typeface="Arial" panose="020B0604020202020204" pitchFamily="34" charset="0"/>
              </a:defRPr>
            </a:lvl5pPr>
            <a:lvl6pPr marL="2514600" indent="-228600" eaLnBrk="0" fontAlgn="base" hangingPunct="0">
              <a:spcBef>
                <a:spcPct val="0"/>
              </a:spcBef>
              <a:spcAft>
                <a:spcPct val="0"/>
              </a:spcAft>
              <a:defRPr sz="4000" b="1">
                <a:solidFill>
                  <a:schemeClr val="tx1"/>
                </a:solidFill>
                <a:latin typeface="Arial" panose="020B0604020202020204" pitchFamily="34" charset="0"/>
              </a:defRPr>
            </a:lvl6pPr>
            <a:lvl7pPr marL="2971800" indent="-228600" eaLnBrk="0" fontAlgn="base" hangingPunct="0">
              <a:spcBef>
                <a:spcPct val="0"/>
              </a:spcBef>
              <a:spcAft>
                <a:spcPct val="0"/>
              </a:spcAft>
              <a:defRPr sz="4000" b="1">
                <a:solidFill>
                  <a:schemeClr val="tx1"/>
                </a:solidFill>
                <a:latin typeface="Arial" panose="020B0604020202020204" pitchFamily="34" charset="0"/>
              </a:defRPr>
            </a:lvl7pPr>
            <a:lvl8pPr marL="3429000" indent="-228600" eaLnBrk="0" fontAlgn="base" hangingPunct="0">
              <a:spcBef>
                <a:spcPct val="0"/>
              </a:spcBef>
              <a:spcAft>
                <a:spcPct val="0"/>
              </a:spcAft>
              <a:defRPr sz="4000" b="1">
                <a:solidFill>
                  <a:schemeClr val="tx1"/>
                </a:solidFill>
                <a:latin typeface="Arial" panose="020B0604020202020204" pitchFamily="34" charset="0"/>
              </a:defRPr>
            </a:lvl8pPr>
            <a:lvl9pPr marL="3886200" indent="-228600" eaLnBrk="0" fontAlgn="base" hangingPunct="0">
              <a:spcBef>
                <a:spcPct val="0"/>
              </a:spcBef>
              <a:spcAft>
                <a:spcPct val="0"/>
              </a:spcAft>
              <a:defRPr sz="4000" b="1">
                <a:solidFill>
                  <a:schemeClr val="tx1"/>
                </a:solidFill>
                <a:latin typeface="Arial" panose="020B0604020202020204" pitchFamily="34" charset="0"/>
              </a:defRPr>
            </a:lvl9pPr>
          </a:lstStyle>
          <a:p>
            <a:pPr algn="ctr" eaLnBrk="1" hangingPunct="1">
              <a:spcBef>
                <a:spcPct val="50000"/>
              </a:spcBef>
            </a:pPr>
            <a:r>
              <a:rPr lang="en-GB" altLang="en-US" sz="3600" dirty="0">
                <a:solidFill>
                  <a:schemeClr val="bg1"/>
                </a:solidFill>
                <a:cs typeface="Arial" panose="020B0604020202020204" pitchFamily="34" charset="0"/>
              </a:rPr>
              <a:t>Succinic acid</a:t>
            </a:r>
            <a:endParaRPr lang="en-US" altLang="en-US" sz="3600" dirty="0">
              <a:solidFill>
                <a:schemeClr val="bg1"/>
              </a:solidFill>
              <a:cs typeface="Arial" panose="020B0604020202020204" pitchFamily="34" charset="0"/>
            </a:endParaRPr>
          </a:p>
        </p:txBody>
      </p:sp>
      <p:sp>
        <p:nvSpPr>
          <p:cNvPr id="17" name="AutoShape 10">
            <a:extLst>
              <a:ext uri="{FF2B5EF4-FFF2-40B4-BE49-F238E27FC236}">
                <a16:creationId xmlns:a16="http://schemas.microsoft.com/office/drawing/2014/main" id="{4C053263-1D73-4D43-88E1-CE2E0B35CC46}"/>
              </a:ext>
            </a:extLst>
          </p:cNvPr>
          <p:cNvSpPr>
            <a:spLocks noChangeArrowheads="1"/>
          </p:cNvSpPr>
          <p:nvPr/>
        </p:nvSpPr>
        <p:spPr bwMode="auto">
          <a:xfrm>
            <a:off x="2863360" y="5369084"/>
            <a:ext cx="503238" cy="870574"/>
          </a:xfrm>
          <a:prstGeom prst="downArrow">
            <a:avLst>
              <a:gd name="adj1" fmla="val 50000"/>
              <a:gd name="adj2" fmla="val 100158"/>
            </a:avLst>
          </a:prstGeom>
          <a:solidFill>
            <a:schemeClr val="accent5">
              <a:lumMod val="60000"/>
              <a:lumOff val="40000"/>
            </a:schemeClr>
          </a:solidFill>
          <a:ln w="9525">
            <a:solidFill>
              <a:schemeClr val="tx1"/>
            </a:solidFill>
            <a:miter lim="800000"/>
            <a:headEnd/>
            <a:tailEnd/>
          </a:ln>
          <a:effectLst/>
        </p:spPr>
        <p:txBody>
          <a:bodyPr wrap="none" anchor="ctr"/>
          <a:lstStyle>
            <a:lvl1pPr>
              <a:defRPr sz="4000" b="1">
                <a:solidFill>
                  <a:schemeClr val="tx1"/>
                </a:solidFill>
                <a:latin typeface="Arial" panose="020B0604020202020204" pitchFamily="34" charset="0"/>
              </a:defRPr>
            </a:lvl1pPr>
            <a:lvl2pPr marL="742950" indent="-285750">
              <a:defRPr sz="4000" b="1">
                <a:solidFill>
                  <a:schemeClr val="tx1"/>
                </a:solidFill>
                <a:latin typeface="Arial" panose="020B0604020202020204" pitchFamily="34" charset="0"/>
              </a:defRPr>
            </a:lvl2pPr>
            <a:lvl3pPr marL="1143000" indent="-228600">
              <a:defRPr sz="4000" b="1">
                <a:solidFill>
                  <a:schemeClr val="tx1"/>
                </a:solidFill>
                <a:latin typeface="Arial" panose="020B0604020202020204" pitchFamily="34" charset="0"/>
              </a:defRPr>
            </a:lvl3pPr>
            <a:lvl4pPr marL="1600200" indent="-228600">
              <a:defRPr sz="4000" b="1">
                <a:solidFill>
                  <a:schemeClr val="tx1"/>
                </a:solidFill>
                <a:latin typeface="Arial" panose="020B0604020202020204" pitchFamily="34" charset="0"/>
              </a:defRPr>
            </a:lvl4pPr>
            <a:lvl5pPr marL="2057400" indent="-228600">
              <a:defRPr sz="4000" b="1">
                <a:solidFill>
                  <a:schemeClr val="tx1"/>
                </a:solidFill>
                <a:latin typeface="Arial" panose="020B0604020202020204" pitchFamily="34" charset="0"/>
              </a:defRPr>
            </a:lvl5pPr>
            <a:lvl6pPr marL="2514600" indent="-228600" eaLnBrk="0" fontAlgn="base" hangingPunct="0">
              <a:spcBef>
                <a:spcPct val="0"/>
              </a:spcBef>
              <a:spcAft>
                <a:spcPct val="0"/>
              </a:spcAft>
              <a:defRPr sz="4000" b="1">
                <a:solidFill>
                  <a:schemeClr val="tx1"/>
                </a:solidFill>
                <a:latin typeface="Arial" panose="020B0604020202020204" pitchFamily="34" charset="0"/>
              </a:defRPr>
            </a:lvl6pPr>
            <a:lvl7pPr marL="2971800" indent="-228600" eaLnBrk="0" fontAlgn="base" hangingPunct="0">
              <a:spcBef>
                <a:spcPct val="0"/>
              </a:spcBef>
              <a:spcAft>
                <a:spcPct val="0"/>
              </a:spcAft>
              <a:defRPr sz="4000" b="1">
                <a:solidFill>
                  <a:schemeClr val="tx1"/>
                </a:solidFill>
                <a:latin typeface="Arial" panose="020B0604020202020204" pitchFamily="34" charset="0"/>
              </a:defRPr>
            </a:lvl7pPr>
            <a:lvl8pPr marL="3429000" indent="-228600" eaLnBrk="0" fontAlgn="base" hangingPunct="0">
              <a:spcBef>
                <a:spcPct val="0"/>
              </a:spcBef>
              <a:spcAft>
                <a:spcPct val="0"/>
              </a:spcAft>
              <a:defRPr sz="4000" b="1">
                <a:solidFill>
                  <a:schemeClr val="tx1"/>
                </a:solidFill>
                <a:latin typeface="Arial" panose="020B0604020202020204" pitchFamily="34" charset="0"/>
              </a:defRPr>
            </a:lvl8pPr>
            <a:lvl9pPr marL="3886200" indent="-228600" eaLnBrk="0" fontAlgn="base" hangingPunct="0">
              <a:spcBef>
                <a:spcPct val="0"/>
              </a:spcBef>
              <a:spcAft>
                <a:spcPct val="0"/>
              </a:spcAft>
              <a:defRPr sz="4000" b="1">
                <a:solidFill>
                  <a:schemeClr val="tx1"/>
                </a:solidFill>
                <a:latin typeface="Arial" panose="020B0604020202020204" pitchFamily="34" charset="0"/>
              </a:defRPr>
            </a:lvl9pPr>
          </a:lstStyle>
          <a:p>
            <a:pPr eaLnBrk="1" hangingPunct="1"/>
            <a:endParaRPr lang="en-US" altLang="en-US" dirty="0"/>
          </a:p>
        </p:txBody>
      </p:sp>
      <p:sp>
        <p:nvSpPr>
          <p:cNvPr id="18" name="Text Box 5">
            <a:extLst>
              <a:ext uri="{FF2B5EF4-FFF2-40B4-BE49-F238E27FC236}">
                <a16:creationId xmlns:a16="http://schemas.microsoft.com/office/drawing/2014/main" id="{95EDC4E8-6F47-4C02-86FD-51A58714DA7B}"/>
              </a:ext>
            </a:extLst>
          </p:cNvPr>
          <p:cNvSpPr txBox="1">
            <a:spLocks noChangeArrowheads="1"/>
          </p:cNvSpPr>
          <p:nvPr/>
        </p:nvSpPr>
        <p:spPr bwMode="auto">
          <a:xfrm>
            <a:off x="3285674" y="5393730"/>
            <a:ext cx="3501475"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000" b="1">
                <a:solidFill>
                  <a:schemeClr val="tx1"/>
                </a:solidFill>
                <a:latin typeface="Arial" panose="020B0604020202020204" pitchFamily="34" charset="0"/>
              </a:defRPr>
            </a:lvl1pPr>
            <a:lvl2pPr marL="742950" indent="-285750">
              <a:defRPr sz="4000" b="1">
                <a:solidFill>
                  <a:schemeClr val="tx1"/>
                </a:solidFill>
                <a:latin typeface="Arial" panose="020B0604020202020204" pitchFamily="34" charset="0"/>
              </a:defRPr>
            </a:lvl2pPr>
            <a:lvl3pPr marL="1143000" indent="-228600">
              <a:defRPr sz="4000" b="1">
                <a:solidFill>
                  <a:schemeClr val="tx1"/>
                </a:solidFill>
                <a:latin typeface="Arial" panose="020B0604020202020204" pitchFamily="34" charset="0"/>
              </a:defRPr>
            </a:lvl3pPr>
            <a:lvl4pPr marL="1600200" indent="-228600">
              <a:defRPr sz="4000" b="1">
                <a:solidFill>
                  <a:schemeClr val="tx1"/>
                </a:solidFill>
                <a:latin typeface="Arial" panose="020B0604020202020204" pitchFamily="34" charset="0"/>
              </a:defRPr>
            </a:lvl4pPr>
            <a:lvl5pPr marL="2057400" indent="-228600">
              <a:defRPr sz="4000" b="1">
                <a:solidFill>
                  <a:schemeClr val="tx1"/>
                </a:solidFill>
                <a:latin typeface="Arial" panose="020B0604020202020204" pitchFamily="34" charset="0"/>
              </a:defRPr>
            </a:lvl5pPr>
            <a:lvl6pPr marL="2514600" indent="-228600" eaLnBrk="0" fontAlgn="base" hangingPunct="0">
              <a:spcBef>
                <a:spcPct val="0"/>
              </a:spcBef>
              <a:spcAft>
                <a:spcPct val="0"/>
              </a:spcAft>
              <a:defRPr sz="4000" b="1">
                <a:solidFill>
                  <a:schemeClr val="tx1"/>
                </a:solidFill>
                <a:latin typeface="Arial" panose="020B0604020202020204" pitchFamily="34" charset="0"/>
              </a:defRPr>
            </a:lvl6pPr>
            <a:lvl7pPr marL="2971800" indent="-228600" eaLnBrk="0" fontAlgn="base" hangingPunct="0">
              <a:spcBef>
                <a:spcPct val="0"/>
              </a:spcBef>
              <a:spcAft>
                <a:spcPct val="0"/>
              </a:spcAft>
              <a:defRPr sz="4000" b="1">
                <a:solidFill>
                  <a:schemeClr val="tx1"/>
                </a:solidFill>
                <a:latin typeface="Arial" panose="020B0604020202020204" pitchFamily="34" charset="0"/>
              </a:defRPr>
            </a:lvl7pPr>
            <a:lvl8pPr marL="3429000" indent="-228600" eaLnBrk="0" fontAlgn="base" hangingPunct="0">
              <a:spcBef>
                <a:spcPct val="0"/>
              </a:spcBef>
              <a:spcAft>
                <a:spcPct val="0"/>
              </a:spcAft>
              <a:defRPr sz="4000" b="1">
                <a:solidFill>
                  <a:schemeClr val="tx1"/>
                </a:solidFill>
                <a:latin typeface="Arial" panose="020B0604020202020204" pitchFamily="34" charset="0"/>
              </a:defRPr>
            </a:lvl8pPr>
            <a:lvl9pPr marL="3886200" indent="-228600" eaLnBrk="0" fontAlgn="base" hangingPunct="0">
              <a:spcBef>
                <a:spcPct val="0"/>
              </a:spcBef>
              <a:spcAft>
                <a:spcPct val="0"/>
              </a:spcAft>
              <a:defRPr sz="4000" b="1">
                <a:solidFill>
                  <a:schemeClr val="tx1"/>
                </a:solidFill>
                <a:latin typeface="Arial" panose="020B0604020202020204" pitchFamily="34" charset="0"/>
              </a:defRPr>
            </a:lvl9pPr>
          </a:lstStyle>
          <a:p>
            <a:pPr algn="ctr" eaLnBrk="1" hangingPunct="1">
              <a:spcBef>
                <a:spcPct val="50000"/>
              </a:spcBef>
            </a:pPr>
            <a:r>
              <a:rPr lang="en-GB" altLang="en-US" sz="1400" i="1" dirty="0">
                <a:solidFill>
                  <a:schemeClr val="bg1"/>
                </a:solidFill>
                <a:cs typeface="Arial" panose="020B0604020202020204" pitchFamily="34" charset="0"/>
              </a:rPr>
              <a:t>succinic semialdehyde dehydrogenase</a:t>
            </a:r>
          </a:p>
          <a:p>
            <a:pPr eaLnBrk="1" hangingPunct="1">
              <a:spcBef>
                <a:spcPct val="50000"/>
              </a:spcBef>
            </a:pPr>
            <a:r>
              <a:rPr lang="en-GB" altLang="en-US" sz="1400" dirty="0">
                <a:solidFill>
                  <a:schemeClr val="bg1"/>
                </a:solidFill>
                <a:cs typeface="Arial" panose="020B0604020202020204" pitchFamily="34" charset="0"/>
              </a:rPr>
              <a:t>   NAD, Mg</a:t>
            </a:r>
            <a:endParaRPr lang="en-US" altLang="en-US" sz="1400" dirty="0">
              <a:solidFill>
                <a:schemeClr val="bg1"/>
              </a:solidFill>
              <a:cs typeface="Arial" panose="020B0604020202020204" pitchFamily="34" charset="0"/>
            </a:endParaRPr>
          </a:p>
        </p:txBody>
      </p:sp>
      <p:sp>
        <p:nvSpPr>
          <p:cNvPr id="19" name="TextBox 18">
            <a:extLst>
              <a:ext uri="{FF2B5EF4-FFF2-40B4-BE49-F238E27FC236}">
                <a16:creationId xmlns:a16="http://schemas.microsoft.com/office/drawing/2014/main" id="{1ED4193C-86D0-4678-85B3-BD7DFBF5394D}"/>
              </a:ext>
            </a:extLst>
          </p:cNvPr>
          <p:cNvSpPr txBox="1"/>
          <p:nvPr/>
        </p:nvSpPr>
        <p:spPr>
          <a:xfrm>
            <a:off x="7071490" y="2032327"/>
            <a:ext cx="2556214" cy="830997"/>
          </a:xfrm>
          <a:prstGeom prst="rect">
            <a:avLst/>
          </a:prstGeom>
          <a:noFill/>
          <a:ln w="38100">
            <a:solidFill>
              <a:schemeClr val="bg1"/>
            </a:solidFill>
          </a:ln>
        </p:spPr>
        <p:txBody>
          <a:bodyPr wrap="square" rtlCol="0">
            <a:spAutoFit/>
          </a:bodyPr>
          <a:lstStyle/>
          <a:p>
            <a:r>
              <a:rPr lang="en-GB" sz="2400" b="1" dirty="0">
                <a:solidFill>
                  <a:schemeClr val="bg1"/>
                </a:solidFill>
              </a:rPr>
              <a:t>Low GABA = LI</a:t>
            </a:r>
          </a:p>
          <a:p>
            <a:r>
              <a:rPr lang="en-GB" sz="2400" b="1" dirty="0">
                <a:solidFill>
                  <a:schemeClr val="bg1"/>
                </a:solidFill>
              </a:rPr>
              <a:t>High GABA = Lung</a:t>
            </a:r>
          </a:p>
        </p:txBody>
      </p:sp>
      <p:pic>
        <p:nvPicPr>
          <p:cNvPr id="11" name="Picture 10">
            <a:extLst>
              <a:ext uri="{FF2B5EF4-FFF2-40B4-BE49-F238E27FC236}">
                <a16:creationId xmlns:a16="http://schemas.microsoft.com/office/drawing/2014/main" id="{9E27A189-473D-4966-9768-9BF4D1F87A29}"/>
              </a:ext>
            </a:extLst>
          </p:cNvPr>
          <p:cNvPicPr>
            <a:picLocks noChangeAspect="1"/>
          </p:cNvPicPr>
          <p:nvPr/>
        </p:nvPicPr>
        <p:blipFill>
          <a:blip r:embed="rId2"/>
          <a:stretch>
            <a:fillRect/>
          </a:stretch>
        </p:blipFill>
        <p:spPr>
          <a:xfrm>
            <a:off x="1548307" y="1267361"/>
            <a:ext cx="1228921" cy="665666"/>
          </a:xfrm>
          <a:prstGeom prst="rect">
            <a:avLst/>
          </a:prstGeom>
        </p:spPr>
      </p:pic>
      <p:pic>
        <p:nvPicPr>
          <p:cNvPr id="14" name="Picture 13">
            <a:extLst>
              <a:ext uri="{FF2B5EF4-FFF2-40B4-BE49-F238E27FC236}">
                <a16:creationId xmlns:a16="http://schemas.microsoft.com/office/drawing/2014/main" id="{4C1205AF-BE8B-4B48-9048-70424610CA85}"/>
              </a:ext>
            </a:extLst>
          </p:cNvPr>
          <p:cNvPicPr>
            <a:picLocks noChangeAspect="1"/>
          </p:cNvPicPr>
          <p:nvPr/>
        </p:nvPicPr>
        <p:blipFill>
          <a:blip r:embed="rId3"/>
          <a:stretch>
            <a:fillRect/>
          </a:stretch>
        </p:blipFill>
        <p:spPr>
          <a:xfrm flipH="1">
            <a:off x="4440872" y="2584338"/>
            <a:ext cx="1191078" cy="732960"/>
          </a:xfrm>
          <a:prstGeom prst="rect">
            <a:avLst/>
          </a:prstGeom>
        </p:spPr>
      </p:pic>
      <p:pic>
        <p:nvPicPr>
          <p:cNvPr id="15" name="Picture 14">
            <a:extLst>
              <a:ext uri="{FF2B5EF4-FFF2-40B4-BE49-F238E27FC236}">
                <a16:creationId xmlns:a16="http://schemas.microsoft.com/office/drawing/2014/main" id="{669D6E48-E25E-4711-A312-DF33A5B370CF}"/>
              </a:ext>
            </a:extLst>
          </p:cNvPr>
          <p:cNvPicPr>
            <a:picLocks noChangeAspect="1"/>
          </p:cNvPicPr>
          <p:nvPr/>
        </p:nvPicPr>
        <p:blipFill>
          <a:blip r:embed="rId4"/>
          <a:stretch>
            <a:fillRect/>
          </a:stretch>
        </p:blipFill>
        <p:spPr>
          <a:xfrm flipH="1">
            <a:off x="5852788" y="4609898"/>
            <a:ext cx="1728904" cy="731090"/>
          </a:xfrm>
          <a:prstGeom prst="rect">
            <a:avLst/>
          </a:prstGeom>
        </p:spPr>
      </p:pic>
      <p:pic>
        <p:nvPicPr>
          <p:cNvPr id="20" name="Picture 19">
            <a:extLst>
              <a:ext uri="{FF2B5EF4-FFF2-40B4-BE49-F238E27FC236}">
                <a16:creationId xmlns:a16="http://schemas.microsoft.com/office/drawing/2014/main" id="{5BD72F96-F73E-44F0-A895-CF69F7FA2FCC}"/>
              </a:ext>
            </a:extLst>
          </p:cNvPr>
          <p:cNvPicPr>
            <a:picLocks noChangeAspect="1"/>
          </p:cNvPicPr>
          <p:nvPr/>
        </p:nvPicPr>
        <p:blipFill rotWithShape="1">
          <a:blip r:embed="rId5"/>
          <a:srcRect l="21432" t="10022" r="19536"/>
          <a:stretch/>
        </p:blipFill>
        <p:spPr>
          <a:xfrm rot="5400000" flipH="1">
            <a:off x="5098566" y="5581080"/>
            <a:ext cx="866515" cy="1191078"/>
          </a:xfrm>
          <a:prstGeom prst="rect">
            <a:avLst/>
          </a:prstGeom>
        </p:spPr>
      </p:pic>
    </p:spTree>
    <p:extLst>
      <p:ext uri="{BB962C8B-B14F-4D97-AF65-F5344CB8AC3E}">
        <p14:creationId xmlns:p14="http://schemas.microsoft.com/office/powerpoint/2010/main" val="277134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1544" y="548680"/>
            <a:ext cx="8136904" cy="58326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F5BFEEA8-C41E-4433-B2D8-DE506E9B6F75}"/>
              </a:ext>
            </a:extLst>
          </p:cNvPr>
          <p:cNvSpPr/>
          <p:nvPr/>
        </p:nvSpPr>
        <p:spPr>
          <a:xfrm>
            <a:off x="524540" y="404037"/>
            <a:ext cx="11057860" cy="59772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50" name="Picture 2"/>
          <p:cNvPicPr>
            <a:picLocks noChangeAspect="1" noChangeArrowheads="1"/>
          </p:cNvPicPr>
          <p:nvPr/>
        </p:nvPicPr>
        <p:blipFill>
          <a:blip r:embed="rId2" cstate="print"/>
          <a:srcRect/>
          <a:stretch>
            <a:fillRect/>
          </a:stretch>
        </p:blipFill>
        <p:spPr bwMode="auto">
          <a:xfrm>
            <a:off x="2144543" y="1452165"/>
            <a:ext cx="7968980" cy="487203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2586849" y="548681"/>
            <a:ext cx="6677504" cy="914235"/>
          </a:xfrm>
          <a:prstGeom prst="rect">
            <a:avLst/>
          </a:prstGeom>
          <a:noFill/>
          <a:ln w="9525">
            <a:noFill/>
            <a:miter lim="800000"/>
            <a:headEnd/>
            <a:tailEnd/>
          </a:ln>
        </p:spPr>
      </p:pic>
      <p:sp>
        <p:nvSpPr>
          <p:cNvPr id="3" name="Oval 2">
            <a:extLst>
              <a:ext uri="{FF2B5EF4-FFF2-40B4-BE49-F238E27FC236}">
                <a16:creationId xmlns:a16="http://schemas.microsoft.com/office/drawing/2014/main" id="{67B30CB5-CC14-4135-B793-FF436CB8F770}"/>
              </a:ext>
            </a:extLst>
          </p:cNvPr>
          <p:cNvSpPr/>
          <p:nvPr/>
        </p:nvSpPr>
        <p:spPr>
          <a:xfrm>
            <a:off x="5499652" y="1358348"/>
            <a:ext cx="1742661" cy="5035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a:extLst>
              <a:ext uri="{FF2B5EF4-FFF2-40B4-BE49-F238E27FC236}">
                <a16:creationId xmlns:a16="http://schemas.microsoft.com/office/drawing/2014/main" id="{6D21177F-24CF-4A4D-A777-282FC7616064}"/>
              </a:ext>
            </a:extLst>
          </p:cNvPr>
          <p:cNvCxnSpPr/>
          <p:nvPr/>
        </p:nvCxnSpPr>
        <p:spPr>
          <a:xfrm>
            <a:off x="2252870" y="5294243"/>
            <a:ext cx="13914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E41BCB-AA06-4923-B234-897B1508E339}"/>
              </a:ext>
            </a:extLst>
          </p:cNvPr>
          <p:cNvSpPr/>
          <p:nvPr/>
        </p:nvSpPr>
        <p:spPr>
          <a:xfrm>
            <a:off x="524540" y="404037"/>
            <a:ext cx="11057860" cy="59772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074" name="Picture 2"/>
          <p:cNvPicPr>
            <a:picLocks noChangeAspect="1" noChangeArrowheads="1"/>
          </p:cNvPicPr>
          <p:nvPr/>
        </p:nvPicPr>
        <p:blipFill rotWithShape="1">
          <a:blip r:embed="rId2" cstate="print"/>
          <a:srcRect t="41403"/>
          <a:stretch/>
        </p:blipFill>
        <p:spPr bwMode="auto">
          <a:xfrm>
            <a:off x="1963646" y="2935356"/>
            <a:ext cx="8236811" cy="3358439"/>
          </a:xfrm>
          <a:prstGeom prst="rect">
            <a:avLst/>
          </a:prstGeom>
          <a:noFill/>
          <a:ln w="9525">
            <a:noFill/>
            <a:miter lim="800000"/>
            <a:headEnd/>
            <a:tailEnd/>
          </a:ln>
        </p:spPr>
      </p:pic>
      <p:pic>
        <p:nvPicPr>
          <p:cNvPr id="4" name="Picture 2">
            <a:extLst>
              <a:ext uri="{FF2B5EF4-FFF2-40B4-BE49-F238E27FC236}">
                <a16:creationId xmlns:a16="http://schemas.microsoft.com/office/drawing/2014/main" id="{A6A0B62E-FBAA-430D-BD5F-03CD7E80F146}"/>
              </a:ext>
            </a:extLst>
          </p:cNvPr>
          <p:cNvPicPr>
            <a:picLocks noChangeAspect="1" noChangeArrowheads="1"/>
          </p:cNvPicPr>
          <p:nvPr/>
        </p:nvPicPr>
        <p:blipFill rotWithShape="1">
          <a:blip r:embed="rId2" cstate="print"/>
          <a:srcRect b="71431"/>
          <a:stretch/>
        </p:blipFill>
        <p:spPr bwMode="auto">
          <a:xfrm>
            <a:off x="1977594" y="1210408"/>
            <a:ext cx="8236811" cy="1637415"/>
          </a:xfrm>
          <a:prstGeom prst="rect">
            <a:avLst/>
          </a:prstGeom>
          <a:noFill/>
          <a:ln w="9525">
            <a:noFill/>
            <a:miter lim="800000"/>
            <a:headEnd/>
            <a:tailEnd/>
          </a:ln>
        </p:spPr>
      </p:pic>
      <p:cxnSp>
        <p:nvCxnSpPr>
          <p:cNvPr id="6" name="Straight Connector 5">
            <a:extLst>
              <a:ext uri="{FF2B5EF4-FFF2-40B4-BE49-F238E27FC236}">
                <a16:creationId xmlns:a16="http://schemas.microsoft.com/office/drawing/2014/main" id="{52CAC36D-2EBB-4637-8BEC-80273A7795B2}"/>
              </a:ext>
            </a:extLst>
          </p:cNvPr>
          <p:cNvCxnSpPr/>
          <p:nvPr/>
        </p:nvCxnSpPr>
        <p:spPr>
          <a:xfrm>
            <a:off x="2060714" y="3617842"/>
            <a:ext cx="13914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696F6D5-FB81-4D92-A9AC-B781AEC2A99C}"/>
              </a:ext>
            </a:extLst>
          </p:cNvPr>
          <p:cNvCxnSpPr/>
          <p:nvPr/>
        </p:nvCxnSpPr>
        <p:spPr>
          <a:xfrm>
            <a:off x="6162261" y="3617842"/>
            <a:ext cx="13914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C931525-D6F8-4AE9-B452-608C083AFA6D}"/>
              </a:ext>
            </a:extLst>
          </p:cNvPr>
          <p:cNvCxnSpPr/>
          <p:nvPr/>
        </p:nvCxnSpPr>
        <p:spPr>
          <a:xfrm>
            <a:off x="5552661" y="4770781"/>
            <a:ext cx="13914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753C36-EB19-422C-879F-829C676C361F}"/>
              </a:ext>
            </a:extLst>
          </p:cNvPr>
          <p:cNvSpPr txBox="1"/>
          <p:nvPr/>
        </p:nvSpPr>
        <p:spPr>
          <a:xfrm>
            <a:off x="649358" y="1008081"/>
            <a:ext cx="6122504" cy="5078313"/>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This imbalance perpetuates the emotional changes and the feelings within our bodies and is mediated through our </a:t>
            </a:r>
            <a:r>
              <a:rPr lang="en-GB" sz="3600" b="1" dirty="0">
                <a:solidFill>
                  <a:srgbClr val="FFFF00"/>
                </a:solidFill>
                <a:latin typeface="Arial" panose="020B0604020202020204" pitchFamily="34" charset="0"/>
                <a:cs typeface="Arial" panose="020B0604020202020204" pitchFamily="34" charset="0"/>
              </a:rPr>
              <a:t>meridian system </a:t>
            </a:r>
            <a:r>
              <a:rPr lang="en-GB" sz="3600" b="1" dirty="0">
                <a:solidFill>
                  <a:schemeClr val="bg1"/>
                </a:solidFill>
                <a:latin typeface="Arial" panose="020B0604020202020204" pitchFamily="34" charset="0"/>
                <a:cs typeface="Arial" panose="020B0604020202020204" pitchFamily="34" charset="0"/>
              </a:rPr>
              <a:t>creating weakening of specific muscles associated with the imbalanced meridian.</a:t>
            </a:r>
          </a:p>
        </p:txBody>
      </p:sp>
      <p:pic>
        <p:nvPicPr>
          <p:cNvPr id="3" name="Picture 2">
            <a:extLst>
              <a:ext uri="{FF2B5EF4-FFF2-40B4-BE49-F238E27FC236}">
                <a16:creationId xmlns:a16="http://schemas.microsoft.com/office/drawing/2014/main" id="{573382AE-39BB-40CE-B903-2CEE42E8CE4F}"/>
              </a:ext>
            </a:extLst>
          </p:cNvPr>
          <p:cNvPicPr>
            <a:picLocks noChangeAspect="1"/>
          </p:cNvPicPr>
          <p:nvPr/>
        </p:nvPicPr>
        <p:blipFill rotWithShape="1">
          <a:blip r:embed="rId2"/>
          <a:srcRect l="42825" r="11794"/>
          <a:stretch/>
        </p:blipFill>
        <p:spPr>
          <a:xfrm>
            <a:off x="7109791" y="873850"/>
            <a:ext cx="4313583" cy="5346776"/>
          </a:xfrm>
          <a:prstGeom prst="rect">
            <a:avLst/>
          </a:prstGeom>
        </p:spPr>
      </p:pic>
      <p:sp>
        <p:nvSpPr>
          <p:cNvPr id="4" name="TextBox 3">
            <a:extLst>
              <a:ext uri="{FF2B5EF4-FFF2-40B4-BE49-F238E27FC236}">
                <a16:creationId xmlns:a16="http://schemas.microsoft.com/office/drawing/2014/main" id="{19B1FF73-9925-4B9A-8302-ABD7B2123D3E}"/>
              </a:ext>
            </a:extLst>
          </p:cNvPr>
          <p:cNvSpPr txBox="1"/>
          <p:nvPr/>
        </p:nvSpPr>
        <p:spPr>
          <a:xfrm>
            <a:off x="7172325" y="5888643"/>
            <a:ext cx="4251049" cy="369332"/>
          </a:xfrm>
          <a:prstGeom prst="rect">
            <a:avLst/>
          </a:prstGeom>
          <a:noFill/>
        </p:spPr>
        <p:txBody>
          <a:bodyPr wrap="square" rtlCol="0">
            <a:spAutoFit/>
          </a:bodyPr>
          <a:lstStyle/>
          <a:p>
            <a:pPr algn="ctr"/>
            <a:r>
              <a:rPr lang="en-GB" b="1" dirty="0">
                <a:solidFill>
                  <a:schemeClr val="bg1"/>
                </a:solidFill>
              </a:rPr>
              <a:t>Dr Sheldon Deal</a:t>
            </a:r>
          </a:p>
        </p:txBody>
      </p:sp>
    </p:spTree>
    <p:extLst>
      <p:ext uri="{BB962C8B-B14F-4D97-AF65-F5344CB8AC3E}">
        <p14:creationId xmlns:p14="http://schemas.microsoft.com/office/powerpoint/2010/main" val="230113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9E9CCC-5B8C-4913-BCDA-996E52941A98}"/>
              </a:ext>
            </a:extLst>
          </p:cNvPr>
          <p:cNvPicPr>
            <a:picLocks noChangeAspect="1"/>
          </p:cNvPicPr>
          <p:nvPr/>
        </p:nvPicPr>
        <p:blipFill>
          <a:blip r:embed="rId2"/>
          <a:stretch>
            <a:fillRect/>
          </a:stretch>
        </p:blipFill>
        <p:spPr>
          <a:xfrm>
            <a:off x="969483" y="970718"/>
            <a:ext cx="10086975" cy="1219200"/>
          </a:xfrm>
          <a:prstGeom prst="rect">
            <a:avLst/>
          </a:prstGeom>
        </p:spPr>
      </p:pic>
      <p:pic>
        <p:nvPicPr>
          <p:cNvPr id="3" name="Picture 2">
            <a:extLst>
              <a:ext uri="{FF2B5EF4-FFF2-40B4-BE49-F238E27FC236}">
                <a16:creationId xmlns:a16="http://schemas.microsoft.com/office/drawing/2014/main" id="{C7AD909C-6311-4B3E-AA99-4A0E030B1F3C}"/>
              </a:ext>
            </a:extLst>
          </p:cNvPr>
          <p:cNvPicPr>
            <a:picLocks noChangeAspect="1"/>
          </p:cNvPicPr>
          <p:nvPr/>
        </p:nvPicPr>
        <p:blipFill>
          <a:blip r:embed="rId3"/>
          <a:stretch>
            <a:fillRect/>
          </a:stretch>
        </p:blipFill>
        <p:spPr>
          <a:xfrm>
            <a:off x="969483" y="2189918"/>
            <a:ext cx="10086975" cy="4533900"/>
          </a:xfrm>
          <a:prstGeom prst="rect">
            <a:avLst/>
          </a:prstGeom>
        </p:spPr>
      </p:pic>
      <p:sp>
        <p:nvSpPr>
          <p:cNvPr id="4" name="Oval 3">
            <a:extLst>
              <a:ext uri="{FF2B5EF4-FFF2-40B4-BE49-F238E27FC236}">
                <a16:creationId xmlns:a16="http://schemas.microsoft.com/office/drawing/2014/main" id="{5866419F-B50E-48A2-A19E-5BDB7AF5998E}"/>
              </a:ext>
            </a:extLst>
          </p:cNvPr>
          <p:cNvSpPr/>
          <p:nvPr/>
        </p:nvSpPr>
        <p:spPr>
          <a:xfrm>
            <a:off x="8754140" y="3009935"/>
            <a:ext cx="2083981"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8D7AB51E-AEE5-4841-9D6D-B5831835191F}"/>
              </a:ext>
            </a:extLst>
          </p:cNvPr>
          <p:cNvCxnSpPr>
            <a:cxnSpLocks/>
          </p:cNvCxnSpPr>
          <p:nvPr/>
        </p:nvCxnSpPr>
        <p:spPr>
          <a:xfrm>
            <a:off x="1080053" y="2464903"/>
            <a:ext cx="17757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01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42E887-3A43-4871-A347-71DABBE6C9A8}"/>
              </a:ext>
            </a:extLst>
          </p:cNvPr>
          <p:cNvSpPr txBox="1"/>
          <p:nvPr/>
        </p:nvSpPr>
        <p:spPr>
          <a:xfrm>
            <a:off x="2991678" y="2828835"/>
            <a:ext cx="6208643" cy="1200329"/>
          </a:xfrm>
          <a:prstGeom prst="rect">
            <a:avLst/>
          </a:prstGeom>
          <a:noFill/>
        </p:spPr>
        <p:txBody>
          <a:bodyPr wrap="square" rtlCol="0">
            <a:spAutoFit/>
          </a:bodyPr>
          <a:lstStyle/>
          <a:p>
            <a:pPr algn="ctr"/>
            <a:r>
              <a:rPr lang="en-GB" sz="3600" b="1" dirty="0">
                <a:solidFill>
                  <a:srgbClr val="FFFF00"/>
                </a:solidFill>
                <a:latin typeface="Arial" panose="020B0604020202020204" pitchFamily="34" charset="0"/>
                <a:cs typeface="Arial" panose="020B0604020202020204" pitchFamily="34" charset="0"/>
              </a:rPr>
              <a:t>Let’s have a closer look at the Adrenalin derivatives</a:t>
            </a:r>
          </a:p>
        </p:txBody>
      </p:sp>
    </p:spTree>
    <p:extLst>
      <p:ext uri="{BB962C8B-B14F-4D97-AF65-F5344CB8AC3E}">
        <p14:creationId xmlns:p14="http://schemas.microsoft.com/office/powerpoint/2010/main" val="78793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1952" y="990727"/>
            <a:ext cx="7610212" cy="3970318"/>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Adrenalin </a:t>
            </a:r>
            <a:r>
              <a:rPr lang="en-GB" sz="3600" b="1" dirty="0">
                <a:solidFill>
                  <a:schemeClr val="bg1"/>
                </a:solidFill>
                <a:latin typeface="Arial" pitchFamily="34" charset="0"/>
                <a:cs typeface="Arial" pitchFamily="34" charset="0"/>
              </a:rPr>
              <a:t>when oxidised turns pink in colour. Adrenalin is colourless. </a:t>
            </a:r>
          </a:p>
          <a:p>
            <a:endParaRPr lang="en-GB" sz="3600" b="1" dirty="0">
              <a:solidFill>
                <a:schemeClr val="bg1"/>
              </a:solidFill>
              <a:latin typeface="Arial" pitchFamily="34" charset="0"/>
              <a:cs typeface="Arial" pitchFamily="34" charset="0"/>
            </a:endParaRPr>
          </a:p>
          <a:p>
            <a:r>
              <a:rPr lang="en-GB" sz="3600" b="1" dirty="0">
                <a:solidFill>
                  <a:schemeClr val="bg1"/>
                </a:solidFill>
                <a:latin typeface="Arial" pitchFamily="34" charset="0"/>
                <a:cs typeface="Arial" pitchFamily="34" charset="0"/>
              </a:rPr>
              <a:t>This oxidised pink adrenalin was identified to contain adrenochrome. </a:t>
            </a:r>
          </a:p>
        </p:txBody>
      </p:sp>
      <p:sp>
        <p:nvSpPr>
          <p:cNvPr id="3" name="TextBox 2"/>
          <p:cNvSpPr txBox="1"/>
          <p:nvPr/>
        </p:nvSpPr>
        <p:spPr>
          <a:xfrm>
            <a:off x="691952" y="6229332"/>
            <a:ext cx="7848872" cy="369332"/>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*Abram Hoffer Adventures in Psychiatry KOZ Publishing.</a:t>
            </a:r>
          </a:p>
        </p:txBody>
      </p:sp>
      <p:pic>
        <p:nvPicPr>
          <p:cNvPr id="89090" name="Picture 2"/>
          <p:cNvPicPr>
            <a:picLocks noChangeAspect="1" noChangeArrowheads="1"/>
          </p:cNvPicPr>
          <p:nvPr/>
        </p:nvPicPr>
        <p:blipFill>
          <a:blip r:embed="rId2" cstate="print"/>
          <a:srcRect/>
          <a:stretch>
            <a:fillRect/>
          </a:stretch>
        </p:blipFill>
        <p:spPr bwMode="auto">
          <a:xfrm>
            <a:off x="7888701" y="1053547"/>
            <a:ext cx="3975652" cy="2239617"/>
          </a:xfrm>
          <a:prstGeom prst="rect">
            <a:avLst/>
          </a:prstGeom>
          <a:noFill/>
          <a:ln w="9525">
            <a:noFill/>
            <a:miter lim="800000"/>
            <a:headEnd/>
            <a:tailEnd/>
          </a:ln>
        </p:spPr>
      </p:pic>
    </p:spTree>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3960" y="921944"/>
            <a:ext cx="7124741" cy="3416320"/>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This compound formed by the loss of one electron from the </a:t>
            </a:r>
            <a:r>
              <a:rPr lang="en-GB" sz="3600" b="1" dirty="0">
                <a:solidFill>
                  <a:srgbClr val="FFFF00"/>
                </a:solidFill>
                <a:latin typeface="Arial" pitchFamily="34" charset="0"/>
                <a:cs typeface="Arial" pitchFamily="34" charset="0"/>
              </a:rPr>
              <a:t>adrenalin</a:t>
            </a:r>
            <a:r>
              <a:rPr lang="en-GB" sz="3600" b="1" dirty="0">
                <a:solidFill>
                  <a:schemeClr val="bg1"/>
                </a:solidFill>
                <a:latin typeface="Arial" pitchFamily="34" charset="0"/>
                <a:cs typeface="Arial" pitchFamily="34" charset="0"/>
              </a:rPr>
              <a:t> molecule is very unstable and can rapidly change back to adrenalin if that electron is replaced. </a:t>
            </a:r>
          </a:p>
        </p:txBody>
      </p:sp>
      <p:sp>
        <p:nvSpPr>
          <p:cNvPr id="3" name="TextBox 2"/>
          <p:cNvSpPr txBox="1"/>
          <p:nvPr/>
        </p:nvSpPr>
        <p:spPr>
          <a:xfrm>
            <a:off x="863351" y="5765507"/>
            <a:ext cx="7848872" cy="369332"/>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*Abram Hoffer Adventures in Psychiatry KOZ Publishing.</a:t>
            </a:r>
          </a:p>
        </p:txBody>
      </p:sp>
      <p:pic>
        <p:nvPicPr>
          <p:cNvPr id="4" name="Picture 2">
            <a:extLst>
              <a:ext uri="{FF2B5EF4-FFF2-40B4-BE49-F238E27FC236}">
                <a16:creationId xmlns:a16="http://schemas.microsoft.com/office/drawing/2014/main" id="{1382AE84-2A9A-4566-A212-3195AC7C33B1}"/>
              </a:ext>
            </a:extLst>
          </p:cNvPr>
          <p:cNvPicPr>
            <a:picLocks noChangeAspect="1" noChangeArrowheads="1"/>
          </p:cNvPicPr>
          <p:nvPr/>
        </p:nvPicPr>
        <p:blipFill>
          <a:blip r:embed="rId2" cstate="print"/>
          <a:srcRect/>
          <a:stretch>
            <a:fillRect/>
          </a:stretch>
        </p:blipFill>
        <p:spPr bwMode="auto">
          <a:xfrm>
            <a:off x="7888701" y="1053547"/>
            <a:ext cx="3975652" cy="2239617"/>
          </a:xfrm>
          <a:prstGeom prst="rect">
            <a:avLst/>
          </a:prstGeom>
          <a:noFill/>
          <a:ln w="9525">
            <a:noFill/>
            <a:miter lim="800000"/>
            <a:headEnd/>
            <a:tailEnd/>
          </a:ln>
        </p:spPr>
      </p:pic>
    </p:spTree>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0654" y="720959"/>
            <a:ext cx="6106413" cy="5632311"/>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Significantly if the electron is not recaptured or if this cannot occur because of a deficiency in the nicotinamide adenine dinucleotide (NAD – NADH) system, oxidised adrenalin will lose another electron and become </a:t>
            </a:r>
            <a:r>
              <a:rPr lang="en-GB" sz="3600" b="1" dirty="0">
                <a:solidFill>
                  <a:srgbClr val="FFFF00"/>
                </a:solidFill>
                <a:latin typeface="Arial" pitchFamily="34" charset="0"/>
                <a:cs typeface="Arial" pitchFamily="34" charset="0"/>
              </a:rPr>
              <a:t>adrenochrome.</a:t>
            </a:r>
          </a:p>
        </p:txBody>
      </p:sp>
      <p:sp>
        <p:nvSpPr>
          <p:cNvPr id="3" name="TextBox 2"/>
          <p:cNvSpPr txBox="1"/>
          <p:nvPr/>
        </p:nvSpPr>
        <p:spPr>
          <a:xfrm>
            <a:off x="718457" y="6263801"/>
            <a:ext cx="7848872" cy="369332"/>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*Abram Hoffer Adventures in Psychiatry KOZ Publishing.</a:t>
            </a:r>
          </a:p>
        </p:txBody>
      </p:sp>
      <p:pic>
        <p:nvPicPr>
          <p:cNvPr id="90114" name="Picture 2"/>
          <p:cNvPicPr>
            <a:picLocks noChangeAspect="1" noChangeArrowheads="1"/>
          </p:cNvPicPr>
          <p:nvPr/>
        </p:nvPicPr>
        <p:blipFill>
          <a:blip r:embed="rId2" cstate="print"/>
          <a:srcRect/>
          <a:stretch>
            <a:fillRect/>
          </a:stretch>
        </p:blipFill>
        <p:spPr bwMode="auto">
          <a:xfrm>
            <a:off x="7317877" y="4087920"/>
            <a:ext cx="4546476" cy="1381125"/>
          </a:xfrm>
          <a:prstGeom prst="rect">
            <a:avLst/>
          </a:prstGeom>
          <a:noFill/>
          <a:ln w="9525">
            <a:noFill/>
            <a:miter lim="800000"/>
            <a:headEnd/>
            <a:tailEnd/>
          </a:ln>
        </p:spPr>
      </p:pic>
      <p:pic>
        <p:nvPicPr>
          <p:cNvPr id="5" name="Picture 2">
            <a:extLst>
              <a:ext uri="{FF2B5EF4-FFF2-40B4-BE49-F238E27FC236}">
                <a16:creationId xmlns:a16="http://schemas.microsoft.com/office/drawing/2014/main" id="{3F65E0E9-DA31-4407-B1E9-FCB8E1D33A47}"/>
              </a:ext>
            </a:extLst>
          </p:cNvPr>
          <p:cNvPicPr>
            <a:picLocks noChangeAspect="1" noChangeArrowheads="1"/>
          </p:cNvPicPr>
          <p:nvPr/>
        </p:nvPicPr>
        <p:blipFill>
          <a:blip r:embed="rId3" cstate="print"/>
          <a:srcRect/>
          <a:stretch>
            <a:fillRect/>
          </a:stretch>
        </p:blipFill>
        <p:spPr bwMode="auto">
          <a:xfrm>
            <a:off x="7888701" y="1053547"/>
            <a:ext cx="3975652" cy="2239617"/>
          </a:xfrm>
          <a:prstGeom prst="rect">
            <a:avLst/>
          </a:prstGeom>
          <a:noFill/>
          <a:ln w="9525">
            <a:noFill/>
            <a:miter lim="800000"/>
            <a:headEnd/>
            <a:tailEnd/>
          </a:ln>
        </p:spPr>
      </p:pic>
    </p:spTree>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7307" y="889843"/>
            <a:ext cx="7271394" cy="5078313"/>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Adrenochrome</a:t>
            </a:r>
            <a:r>
              <a:rPr lang="en-GB" sz="3600" b="1" dirty="0">
                <a:solidFill>
                  <a:schemeClr val="bg1"/>
                </a:solidFill>
                <a:latin typeface="Arial" pitchFamily="34" charset="0"/>
                <a:cs typeface="Arial" pitchFamily="34" charset="0"/>
              </a:rPr>
              <a:t> cannot be changed back into adrenalin. Adrenochrome is very reactive and promptly forms adrenolutein and a large variety of other oxidised indoles. </a:t>
            </a:r>
          </a:p>
          <a:p>
            <a:r>
              <a:rPr lang="en-GB" sz="3600" b="1" dirty="0">
                <a:solidFill>
                  <a:schemeClr val="bg1"/>
                </a:solidFill>
                <a:latin typeface="Arial" pitchFamily="34" charset="0"/>
                <a:cs typeface="Arial" pitchFamily="34" charset="0"/>
              </a:rPr>
              <a:t>Pink adrenalin contains a mixture of these various oxidised derivatives.</a:t>
            </a:r>
          </a:p>
        </p:txBody>
      </p:sp>
      <p:sp>
        <p:nvSpPr>
          <p:cNvPr id="3" name="TextBox 2"/>
          <p:cNvSpPr txBox="1"/>
          <p:nvPr/>
        </p:nvSpPr>
        <p:spPr>
          <a:xfrm>
            <a:off x="492291" y="6269090"/>
            <a:ext cx="7848872" cy="369332"/>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*Abram Hoffer Adventures in Psychiatry KOZ Publishing.</a:t>
            </a:r>
          </a:p>
        </p:txBody>
      </p:sp>
      <p:pic>
        <p:nvPicPr>
          <p:cNvPr id="4" name="Picture 2">
            <a:extLst>
              <a:ext uri="{FF2B5EF4-FFF2-40B4-BE49-F238E27FC236}">
                <a16:creationId xmlns:a16="http://schemas.microsoft.com/office/drawing/2014/main" id="{9BCB7E7F-FCFF-4DA7-BF79-32E4C4AE3200}"/>
              </a:ext>
            </a:extLst>
          </p:cNvPr>
          <p:cNvPicPr>
            <a:picLocks noChangeAspect="1" noChangeArrowheads="1"/>
          </p:cNvPicPr>
          <p:nvPr/>
        </p:nvPicPr>
        <p:blipFill>
          <a:blip r:embed="rId2" cstate="print"/>
          <a:srcRect/>
          <a:stretch>
            <a:fillRect/>
          </a:stretch>
        </p:blipFill>
        <p:spPr bwMode="auto">
          <a:xfrm>
            <a:off x="7888701" y="1053547"/>
            <a:ext cx="3975652" cy="2239617"/>
          </a:xfrm>
          <a:prstGeom prst="rect">
            <a:avLst/>
          </a:prstGeom>
          <a:noFill/>
          <a:ln w="9525">
            <a:noFill/>
            <a:miter lim="800000"/>
            <a:headEnd/>
            <a:tailEnd/>
          </a:ln>
        </p:spPr>
      </p:pic>
    </p:spTree>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360240-67F2-48C9-A121-BD915C67308F}"/>
              </a:ext>
            </a:extLst>
          </p:cNvPr>
          <p:cNvSpPr/>
          <p:nvPr/>
        </p:nvSpPr>
        <p:spPr>
          <a:xfrm>
            <a:off x="524540" y="404037"/>
            <a:ext cx="11057860" cy="59772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3059" name="Picture 3"/>
          <p:cNvPicPr>
            <a:picLocks noChangeAspect="1" noChangeArrowheads="1"/>
          </p:cNvPicPr>
          <p:nvPr/>
        </p:nvPicPr>
        <p:blipFill>
          <a:blip r:embed="rId2" cstate="print"/>
          <a:srcRect/>
          <a:stretch>
            <a:fillRect/>
          </a:stretch>
        </p:blipFill>
        <p:spPr bwMode="auto">
          <a:xfrm>
            <a:off x="1999544" y="548680"/>
            <a:ext cx="8158551" cy="5760640"/>
          </a:xfrm>
          <a:prstGeom prst="rect">
            <a:avLst/>
          </a:prstGeom>
          <a:noFill/>
          <a:ln w="9525">
            <a:noFill/>
            <a:miter lim="800000"/>
            <a:headEnd/>
            <a:tailEnd/>
          </a:ln>
        </p:spPr>
      </p:pic>
      <p:sp>
        <p:nvSpPr>
          <p:cNvPr id="4" name="Oval 3"/>
          <p:cNvSpPr/>
          <p:nvPr/>
        </p:nvSpPr>
        <p:spPr>
          <a:xfrm>
            <a:off x="3071664" y="2852936"/>
            <a:ext cx="1296144" cy="8640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p:cNvSpPr txBox="1"/>
          <p:nvPr/>
        </p:nvSpPr>
        <p:spPr>
          <a:xfrm>
            <a:off x="3288047" y="2929937"/>
            <a:ext cx="864096" cy="307777"/>
          </a:xfrm>
          <a:prstGeom prst="rect">
            <a:avLst/>
          </a:prstGeom>
          <a:noFill/>
        </p:spPr>
        <p:txBody>
          <a:bodyPr wrap="square" rtlCol="0">
            <a:spAutoFit/>
          </a:bodyPr>
          <a:lstStyle/>
          <a:p>
            <a:r>
              <a:rPr lang="en-GB" sz="1400" dirty="0">
                <a:latin typeface="Times New Roman" pitchFamily="18" charset="0"/>
                <a:cs typeface="Times New Roman" pitchFamily="18" charset="0"/>
              </a:rPr>
              <a:t>(462nm)</a:t>
            </a:r>
          </a:p>
        </p:txBody>
      </p:sp>
      <p:cxnSp>
        <p:nvCxnSpPr>
          <p:cNvPr id="7" name="Straight Connector 6"/>
          <p:cNvCxnSpPr/>
          <p:nvPr/>
        </p:nvCxnSpPr>
        <p:spPr>
          <a:xfrm>
            <a:off x="3431704" y="3219667"/>
            <a:ext cx="4320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DE50D4B-1C2D-42C9-A788-015B9F71D6EE}"/>
              </a:ext>
            </a:extLst>
          </p:cNvPr>
          <p:cNvCxnSpPr/>
          <p:nvPr/>
        </p:nvCxnSpPr>
        <p:spPr>
          <a:xfrm>
            <a:off x="6838122" y="3054624"/>
            <a:ext cx="13914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BE94751-016D-425F-AF1F-112861CC7319}"/>
              </a:ext>
            </a:extLst>
          </p:cNvPr>
          <p:cNvCxnSpPr>
            <a:cxnSpLocks/>
          </p:cNvCxnSpPr>
          <p:nvPr/>
        </p:nvCxnSpPr>
        <p:spPr>
          <a:xfrm>
            <a:off x="2173357" y="3617841"/>
            <a:ext cx="41678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609599" y="548680"/>
            <a:ext cx="10933043" cy="5760640"/>
          </a:xfrm>
          <a:prstGeom prst="rect">
            <a:avLst/>
          </a:prstGeom>
        </p:spPr>
      </p:pic>
      <p:sp>
        <p:nvSpPr>
          <p:cNvPr id="3" name="Text Box 3"/>
          <p:cNvSpPr txBox="1">
            <a:spLocks noChangeArrowheads="1"/>
          </p:cNvSpPr>
          <p:nvPr/>
        </p:nvSpPr>
        <p:spPr bwMode="auto">
          <a:xfrm>
            <a:off x="3520074" y="787219"/>
            <a:ext cx="4929296" cy="474326"/>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defTabSz="685808" eaLnBrk="0" fontAlgn="base" hangingPunct="0">
              <a:spcBef>
                <a:spcPct val="0"/>
              </a:spcBef>
              <a:spcAft>
                <a:spcPts val="600"/>
              </a:spcAft>
            </a:pPr>
            <a:r>
              <a:rPr lang="en-GB" altLang="en-US" sz="3600" b="1" dirty="0">
                <a:solidFill>
                  <a:schemeClr val="bg1"/>
                </a:solidFill>
                <a:latin typeface="Calibri" panose="020F0502020204030204" pitchFamily="34" charset="0"/>
              </a:rPr>
              <a:t>462nm   Adrenochrome</a:t>
            </a:r>
            <a:endParaRPr lang="en-US" altLang="en-US" sz="3600" b="1" dirty="0">
              <a:solidFill>
                <a:schemeClr val="bg1"/>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A1795A-1464-485D-92D9-025380FCD12E}"/>
              </a:ext>
            </a:extLst>
          </p:cNvPr>
          <p:cNvSpPr txBox="1"/>
          <p:nvPr/>
        </p:nvSpPr>
        <p:spPr>
          <a:xfrm>
            <a:off x="1027042" y="2168820"/>
            <a:ext cx="10217427" cy="2308324"/>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In my clinical experience using </a:t>
            </a:r>
            <a:r>
              <a:rPr lang="en-GB" sz="3600" b="1" dirty="0">
                <a:solidFill>
                  <a:srgbClr val="FFFF00"/>
                </a:solidFill>
                <a:latin typeface="Arial" panose="020B0604020202020204" pitchFamily="34" charset="0"/>
                <a:cs typeface="Arial" panose="020B0604020202020204" pitchFamily="34" charset="0"/>
              </a:rPr>
              <a:t>Applied Kinesiology </a:t>
            </a:r>
            <a:r>
              <a:rPr lang="en-GB" sz="3600" b="1" dirty="0">
                <a:solidFill>
                  <a:schemeClr val="bg1"/>
                </a:solidFill>
                <a:latin typeface="Arial" panose="020B0604020202020204" pitchFamily="34" charset="0"/>
                <a:cs typeface="Arial" panose="020B0604020202020204" pitchFamily="34" charset="0"/>
              </a:rPr>
              <a:t>this spectroscopic emission acetate will weaken a person who has a higher than optimal level of adrenochrome.</a:t>
            </a:r>
          </a:p>
        </p:txBody>
      </p:sp>
    </p:spTree>
    <p:extLst>
      <p:ext uri="{BB962C8B-B14F-4D97-AF65-F5344CB8AC3E}">
        <p14:creationId xmlns:p14="http://schemas.microsoft.com/office/powerpoint/2010/main" val="109484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6697" y="868963"/>
            <a:ext cx="10474763" cy="2862322"/>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The same sequence occurs with other </a:t>
            </a:r>
            <a:r>
              <a:rPr lang="en-GB" sz="3600" b="1" dirty="0">
                <a:solidFill>
                  <a:srgbClr val="FFFF00"/>
                </a:solidFill>
                <a:latin typeface="Arial" pitchFamily="34" charset="0"/>
                <a:cs typeface="Arial" pitchFamily="34" charset="0"/>
              </a:rPr>
              <a:t>catecholamine </a:t>
            </a:r>
            <a:r>
              <a:rPr lang="en-GB" sz="3600" b="1" dirty="0">
                <a:solidFill>
                  <a:schemeClr val="bg1"/>
                </a:solidFill>
                <a:latin typeface="Arial" pitchFamily="34" charset="0"/>
                <a:cs typeface="Arial" pitchFamily="34" charset="0"/>
              </a:rPr>
              <a:t>hormones such as noradrenalin and dopamine becoming indoles in structure.*</a:t>
            </a:r>
          </a:p>
          <a:p>
            <a:r>
              <a:rPr lang="en-GB" sz="3600" b="1" dirty="0">
                <a:solidFill>
                  <a:schemeClr val="bg1"/>
                </a:solidFill>
                <a:latin typeface="Arial" pitchFamily="34" charset="0"/>
                <a:cs typeface="Arial" pitchFamily="34" charset="0"/>
              </a:rPr>
              <a:t>e.g. Noradrenochrome</a:t>
            </a:r>
          </a:p>
          <a:p>
            <a:r>
              <a:rPr lang="en-GB" sz="3600" b="1" dirty="0">
                <a:solidFill>
                  <a:schemeClr val="bg1"/>
                </a:solidFill>
                <a:latin typeface="Arial" pitchFamily="34" charset="0"/>
                <a:cs typeface="Arial" pitchFamily="34" charset="0"/>
              </a:rPr>
              <a:t>       Dopaminochrome</a:t>
            </a:r>
          </a:p>
        </p:txBody>
      </p:sp>
      <p:sp>
        <p:nvSpPr>
          <p:cNvPr id="3" name="TextBox 2"/>
          <p:cNvSpPr txBox="1"/>
          <p:nvPr/>
        </p:nvSpPr>
        <p:spPr>
          <a:xfrm>
            <a:off x="716698" y="5871525"/>
            <a:ext cx="7848872" cy="369332"/>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*Abram Hoffer Adventures in Psychiatry KOZ Publishing.</a:t>
            </a: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753C36-EB19-422C-879F-829C676C361F}"/>
              </a:ext>
            </a:extLst>
          </p:cNvPr>
          <p:cNvSpPr txBox="1"/>
          <p:nvPr/>
        </p:nvSpPr>
        <p:spPr>
          <a:xfrm>
            <a:off x="708993" y="884513"/>
            <a:ext cx="6122504" cy="5632311"/>
          </a:xfrm>
          <a:prstGeom prst="rect">
            <a:avLst/>
          </a:prstGeom>
          <a:noFill/>
        </p:spPr>
        <p:txBody>
          <a:bodyPr wrap="square" rtlCol="0">
            <a:spAutoFit/>
          </a:bodyPr>
          <a:lstStyle/>
          <a:p>
            <a:r>
              <a:rPr lang="en-GB" sz="3600" b="1" dirty="0">
                <a:solidFill>
                  <a:schemeClr val="bg1"/>
                </a:solidFill>
                <a:latin typeface="Arial" panose="020B0604020202020204" pitchFamily="34" charset="0"/>
                <a:cs typeface="Arial" panose="020B0604020202020204" pitchFamily="34" charset="0"/>
              </a:rPr>
              <a:t>However in </a:t>
            </a:r>
            <a:r>
              <a:rPr lang="en-GB" sz="3600" b="1" dirty="0">
                <a:solidFill>
                  <a:srgbClr val="FFFF00"/>
                </a:solidFill>
                <a:latin typeface="Arial" panose="020B0604020202020204" pitchFamily="34" charset="0"/>
                <a:cs typeface="Arial" panose="020B0604020202020204" pitchFamily="34" charset="0"/>
              </a:rPr>
              <a:t>Applied Kinesiology (AK) </a:t>
            </a:r>
            <a:r>
              <a:rPr lang="en-GB" sz="3600" b="1" dirty="0">
                <a:solidFill>
                  <a:schemeClr val="bg1"/>
                </a:solidFill>
                <a:latin typeface="Arial" panose="020B0604020202020204" pitchFamily="34" charset="0"/>
                <a:cs typeface="Arial" panose="020B0604020202020204" pitchFamily="34" charset="0"/>
              </a:rPr>
              <a:t>if these muscle weaknesses strengthen to therapy localisation (TL) to the </a:t>
            </a:r>
            <a:r>
              <a:rPr lang="en-GB" sz="3600" b="1" dirty="0">
                <a:solidFill>
                  <a:srgbClr val="FFFF00"/>
                </a:solidFill>
                <a:latin typeface="Arial" panose="020B0604020202020204" pitchFamily="34" charset="0"/>
                <a:cs typeface="Arial" panose="020B0604020202020204" pitchFamily="34" charset="0"/>
              </a:rPr>
              <a:t>Emotional Stress Reflexes (ESR) </a:t>
            </a:r>
            <a:r>
              <a:rPr lang="en-GB" sz="3600" b="1" dirty="0">
                <a:solidFill>
                  <a:schemeClr val="bg1"/>
                </a:solidFill>
                <a:latin typeface="Arial" panose="020B0604020202020204" pitchFamily="34" charset="0"/>
                <a:cs typeface="Arial" panose="020B0604020202020204" pitchFamily="34" charset="0"/>
              </a:rPr>
              <a:t>then we tend to think that the person’s problem may well be emotionally instigated.</a:t>
            </a:r>
          </a:p>
        </p:txBody>
      </p:sp>
      <p:pic>
        <p:nvPicPr>
          <p:cNvPr id="4" name="Picture 3">
            <a:extLst>
              <a:ext uri="{FF2B5EF4-FFF2-40B4-BE49-F238E27FC236}">
                <a16:creationId xmlns:a16="http://schemas.microsoft.com/office/drawing/2014/main" id="{B04FAE7C-C802-4B39-97DA-27BE28DB035F}"/>
              </a:ext>
            </a:extLst>
          </p:cNvPr>
          <p:cNvPicPr>
            <a:picLocks noChangeAspect="1"/>
          </p:cNvPicPr>
          <p:nvPr/>
        </p:nvPicPr>
        <p:blipFill>
          <a:blip r:embed="rId2"/>
          <a:stretch>
            <a:fillRect/>
          </a:stretch>
        </p:blipFill>
        <p:spPr>
          <a:xfrm>
            <a:off x="6727132" y="1879598"/>
            <a:ext cx="5042455" cy="3361637"/>
          </a:xfrm>
          <a:prstGeom prst="rect">
            <a:avLst/>
          </a:prstGeom>
        </p:spPr>
      </p:pic>
    </p:spTree>
    <p:extLst>
      <p:ext uri="{BB962C8B-B14F-4D97-AF65-F5344CB8AC3E}">
        <p14:creationId xmlns:p14="http://schemas.microsoft.com/office/powerpoint/2010/main" val="275435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5082" y="1018166"/>
            <a:ext cx="7610212" cy="4524315"/>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Vernon Woodford </a:t>
            </a:r>
            <a:r>
              <a:rPr lang="en-GB" sz="3600" b="1" dirty="0">
                <a:solidFill>
                  <a:schemeClr val="bg1"/>
                </a:solidFill>
                <a:latin typeface="Arial" pitchFamily="34" charset="0"/>
                <a:cs typeface="Arial" pitchFamily="34" charset="0"/>
              </a:rPr>
              <a:t>found that adrenochrome slows the Kreb’s cycle and could in the brain lead to symptoms of mental illness.*</a:t>
            </a:r>
          </a:p>
          <a:p>
            <a:r>
              <a:rPr lang="en-GB" sz="3600" b="1" dirty="0">
                <a:solidFill>
                  <a:schemeClr val="bg1"/>
                </a:solidFill>
                <a:latin typeface="Arial" pitchFamily="34" charset="0"/>
                <a:cs typeface="Arial" pitchFamily="34" charset="0"/>
              </a:rPr>
              <a:t>Probably due to damaging the mitochondrial DNA and by its inhibition of  certain heme synthesising enzymes.</a:t>
            </a:r>
          </a:p>
        </p:txBody>
      </p:sp>
      <p:sp>
        <p:nvSpPr>
          <p:cNvPr id="3" name="TextBox 2"/>
          <p:cNvSpPr txBox="1"/>
          <p:nvPr/>
        </p:nvSpPr>
        <p:spPr>
          <a:xfrm>
            <a:off x="745082" y="5917908"/>
            <a:ext cx="7848872" cy="369332"/>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*Abram Hoffer Adventures in Psychiatry KOZ Publishing.</a:t>
            </a:r>
          </a:p>
        </p:txBody>
      </p:sp>
      <p:pic>
        <p:nvPicPr>
          <p:cNvPr id="4" name="Picture 3">
            <a:extLst>
              <a:ext uri="{FF2B5EF4-FFF2-40B4-BE49-F238E27FC236}">
                <a16:creationId xmlns:a16="http://schemas.microsoft.com/office/drawing/2014/main" id="{F709F5D9-2AE6-47C7-BB33-A328E2C92FB0}"/>
              </a:ext>
            </a:extLst>
          </p:cNvPr>
          <p:cNvPicPr>
            <a:picLocks noChangeAspect="1"/>
          </p:cNvPicPr>
          <p:nvPr/>
        </p:nvPicPr>
        <p:blipFill rotWithShape="1">
          <a:blip r:embed="rId2"/>
          <a:srcRect l="18" r="4119" b="9284"/>
          <a:stretch/>
        </p:blipFill>
        <p:spPr>
          <a:xfrm>
            <a:off x="8074053" y="2239618"/>
            <a:ext cx="3512407" cy="2663687"/>
          </a:xfrm>
          <a:prstGeom prst="rect">
            <a:avLst/>
          </a:prstGeom>
        </p:spPr>
      </p:pic>
    </p:spTree>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4663" y="1105287"/>
            <a:ext cx="11435545" cy="4647426"/>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Reduced Heme synthesis </a:t>
            </a:r>
            <a:r>
              <a:rPr lang="en-GB" sz="3600" b="1" dirty="0">
                <a:solidFill>
                  <a:schemeClr val="bg1"/>
                </a:solidFill>
                <a:latin typeface="Arial" pitchFamily="34" charset="0"/>
                <a:cs typeface="Arial" pitchFamily="34" charset="0"/>
              </a:rPr>
              <a:t>will lead to low levels of</a:t>
            </a:r>
          </a:p>
          <a:p>
            <a:r>
              <a:rPr lang="en-GB" sz="2800" b="1" dirty="0">
                <a:solidFill>
                  <a:schemeClr val="bg1"/>
                </a:solidFill>
                <a:latin typeface="Arial" pitchFamily="34" charset="0"/>
                <a:cs typeface="Arial" pitchFamily="34" charset="0"/>
              </a:rPr>
              <a:t>Hemoglobin and Myoglobin (hypoxia)</a:t>
            </a:r>
          </a:p>
          <a:p>
            <a:r>
              <a:rPr lang="en-GB" sz="2800" b="1" dirty="0">
                <a:solidFill>
                  <a:schemeClr val="bg1"/>
                </a:solidFill>
                <a:latin typeface="Arial" pitchFamily="34" charset="0"/>
                <a:cs typeface="Arial" pitchFamily="34" charset="0"/>
              </a:rPr>
              <a:t>Cytochrome c			(low ATP)</a:t>
            </a:r>
          </a:p>
          <a:p>
            <a:r>
              <a:rPr lang="en-GB" sz="2800" b="1" dirty="0">
                <a:solidFill>
                  <a:schemeClr val="bg1"/>
                </a:solidFill>
                <a:latin typeface="Arial" pitchFamily="34" charset="0"/>
                <a:cs typeface="Arial" pitchFamily="34" charset="0"/>
              </a:rPr>
              <a:t>Cytochrome c oxidase	(low ATP)</a:t>
            </a:r>
          </a:p>
          <a:p>
            <a:r>
              <a:rPr lang="en-GB" sz="2800" b="1" dirty="0">
                <a:solidFill>
                  <a:schemeClr val="bg1"/>
                </a:solidFill>
                <a:latin typeface="Arial" pitchFamily="34" charset="0"/>
                <a:cs typeface="Arial" pitchFamily="34" charset="0"/>
              </a:rPr>
              <a:t>Cytochrome P450  (low detoxification)</a:t>
            </a:r>
          </a:p>
          <a:p>
            <a:r>
              <a:rPr lang="en-GB" sz="2800" b="1" dirty="0">
                <a:solidFill>
                  <a:schemeClr val="bg1"/>
                </a:solidFill>
                <a:latin typeface="Arial" pitchFamily="34" charset="0"/>
                <a:cs typeface="Arial" pitchFamily="34" charset="0"/>
              </a:rPr>
              <a:t>Myeloperoxidase and Nitric oxide (low immune system)</a:t>
            </a:r>
          </a:p>
          <a:p>
            <a:r>
              <a:rPr lang="en-GB" sz="2800" b="1" dirty="0">
                <a:solidFill>
                  <a:schemeClr val="bg1"/>
                </a:solidFill>
                <a:latin typeface="Arial" pitchFamily="34" charset="0"/>
                <a:cs typeface="Arial" pitchFamily="34" charset="0"/>
              </a:rPr>
              <a:t>Catalase (low reduction of ROS &gt; inflammation)</a:t>
            </a:r>
          </a:p>
          <a:p>
            <a:r>
              <a:rPr lang="en-GB" sz="2800" b="1" dirty="0">
                <a:solidFill>
                  <a:schemeClr val="bg1"/>
                </a:solidFill>
                <a:latin typeface="Arial" pitchFamily="34" charset="0"/>
                <a:cs typeface="Arial" pitchFamily="34" charset="0"/>
              </a:rPr>
              <a:t>Sulfite oxidase  (sulfite sensitivity)</a:t>
            </a:r>
          </a:p>
          <a:p>
            <a:r>
              <a:rPr lang="en-GB" sz="2800" b="1" dirty="0">
                <a:solidFill>
                  <a:schemeClr val="bg1"/>
                </a:solidFill>
                <a:latin typeface="Arial" pitchFamily="34" charset="0"/>
                <a:cs typeface="Arial" pitchFamily="34" charset="0"/>
              </a:rPr>
              <a:t>Thyroid peroxidase* (low thyroid)</a:t>
            </a:r>
          </a:p>
          <a:p>
            <a:endParaRPr lang="en-GB" sz="3600" b="1" dirty="0">
              <a:solidFill>
                <a:schemeClr val="bg1"/>
              </a:solidFill>
              <a:latin typeface="Arial" pitchFamily="34" charset="0"/>
              <a:cs typeface="Arial" pitchFamily="34" charset="0"/>
            </a:endParaRPr>
          </a:p>
        </p:txBody>
      </p:sp>
      <p:sp>
        <p:nvSpPr>
          <p:cNvPr id="3" name="TextBox 2"/>
          <p:cNvSpPr txBox="1"/>
          <p:nvPr/>
        </p:nvSpPr>
        <p:spPr>
          <a:xfrm>
            <a:off x="504663" y="5845021"/>
            <a:ext cx="7848872" cy="369332"/>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Harpers Biochemistry</a:t>
            </a:r>
          </a:p>
        </p:txBody>
      </p:sp>
    </p:spTree>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9794" y="1166842"/>
            <a:ext cx="6523736" cy="4524315"/>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The </a:t>
            </a:r>
            <a:r>
              <a:rPr lang="en-GB" sz="3600" b="1" dirty="0">
                <a:solidFill>
                  <a:srgbClr val="FFFF00"/>
                </a:solidFill>
                <a:latin typeface="Arial" pitchFamily="34" charset="0"/>
                <a:cs typeface="Arial" pitchFamily="34" charset="0"/>
              </a:rPr>
              <a:t>classical symptoms </a:t>
            </a:r>
            <a:r>
              <a:rPr lang="en-GB" sz="3600" b="1" dirty="0">
                <a:solidFill>
                  <a:schemeClr val="bg1"/>
                </a:solidFill>
                <a:latin typeface="Arial" pitchFamily="34" charset="0"/>
                <a:cs typeface="Arial" pitchFamily="34" charset="0"/>
              </a:rPr>
              <a:t>of Vitamin B3 (NAD – NADH) deficiency are </a:t>
            </a:r>
          </a:p>
          <a:p>
            <a:endParaRPr lang="en-GB" sz="3600" b="1" u="sng" dirty="0">
              <a:solidFill>
                <a:schemeClr val="bg1"/>
              </a:solidFill>
              <a:latin typeface="Arial" pitchFamily="34" charset="0"/>
              <a:cs typeface="Arial" pitchFamily="34" charset="0"/>
            </a:endParaRPr>
          </a:p>
          <a:p>
            <a:r>
              <a:rPr lang="en-GB" sz="3600" b="1" u="sng" dirty="0">
                <a:solidFill>
                  <a:schemeClr val="bg1"/>
                </a:solidFill>
                <a:latin typeface="Arial" pitchFamily="34" charset="0"/>
                <a:cs typeface="Arial" pitchFamily="34" charset="0"/>
              </a:rPr>
              <a:t>Pellagra</a:t>
            </a:r>
          </a:p>
          <a:p>
            <a:r>
              <a:rPr lang="en-GB" sz="3600" b="1" dirty="0">
                <a:solidFill>
                  <a:schemeClr val="bg1"/>
                </a:solidFill>
                <a:latin typeface="Arial" pitchFamily="34" charset="0"/>
                <a:cs typeface="Arial" pitchFamily="34" charset="0"/>
              </a:rPr>
              <a:t>	Dementia</a:t>
            </a:r>
          </a:p>
          <a:p>
            <a:r>
              <a:rPr lang="en-GB" sz="3600" b="1" dirty="0">
                <a:solidFill>
                  <a:schemeClr val="bg1"/>
                </a:solidFill>
                <a:latin typeface="Arial" pitchFamily="34" charset="0"/>
                <a:cs typeface="Arial" pitchFamily="34" charset="0"/>
              </a:rPr>
              <a:t>	Dermatitis</a:t>
            </a:r>
          </a:p>
          <a:p>
            <a:r>
              <a:rPr lang="en-GB" sz="3600" b="1" dirty="0">
                <a:solidFill>
                  <a:schemeClr val="bg1"/>
                </a:solidFill>
                <a:latin typeface="Arial" pitchFamily="34" charset="0"/>
                <a:cs typeface="Arial" pitchFamily="34" charset="0"/>
              </a:rPr>
              <a:t>	Diarrhoea</a:t>
            </a:r>
          </a:p>
        </p:txBody>
      </p:sp>
      <p:sp>
        <p:nvSpPr>
          <p:cNvPr id="3" name="TextBox 2"/>
          <p:cNvSpPr txBox="1"/>
          <p:nvPr/>
        </p:nvSpPr>
        <p:spPr>
          <a:xfrm>
            <a:off x="624728" y="5986174"/>
            <a:ext cx="7848872" cy="369332"/>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*Abram Hoffer Adventures in Psychiatry KOZ Publishing.</a:t>
            </a:r>
          </a:p>
        </p:txBody>
      </p:sp>
      <p:pic>
        <p:nvPicPr>
          <p:cNvPr id="248833" name="Picture 1"/>
          <p:cNvPicPr>
            <a:picLocks noChangeAspect="1" noChangeArrowheads="1"/>
          </p:cNvPicPr>
          <p:nvPr/>
        </p:nvPicPr>
        <p:blipFill>
          <a:blip r:embed="rId2" cstate="print"/>
          <a:srcRect/>
          <a:stretch>
            <a:fillRect/>
          </a:stretch>
        </p:blipFill>
        <p:spPr bwMode="auto">
          <a:xfrm>
            <a:off x="7600122" y="1256525"/>
            <a:ext cx="3967150" cy="5077952"/>
          </a:xfrm>
          <a:prstGeom prst="rect">
            <a:avLst/>
          </a:prstGeom>
          <a:noFill/>
          <a:ln w="9525">
            <a:noFill/>
            <a:miter lim="800000"/>
            <a:headEnd/>
            <a:tailEnd/>
          </a:ln>
        </p:spPr>
      </p:pic>
    </p:spTree>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2810" y="837586"/>
            <a:ext cx="7632848" cy="4524315"/>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Symptoms</a:t>
            </a:r>
            <a:r>
              <a:rPr lang="en-GB" sz="3600" b="1" dirty="0">
                <a:solidFill>
                  <a:schemeClr val="bg1"/>
                </a:solidFill>
                <a:latin typeface="Arial" pitchFamily="34" charset="0"/>
                <a:cs typeface="Arial" pitchFamily="34" charset="0"/>
              </a:rPr>
              <a:t> include </a:t>
            </a:r>
            <a:r>
              <a:rPr lang="en-GB" sz="3600" b="1" dirty="0" err="1">
                <a:solidFill>
                  <a:schemeClr val="bg1"/>
                </a:solidFill>
                <a:latin typeface="Arial" pitchFamily="34" charset="0"/>
                <a:cs typeface="Arial" pitchFamily="34" charset="0"/>
              </a:rPr>
              <a:t>inflammed</a:t>
            </a:r>
            <a:r>
              <a:rPr lang="en-GB" sz="3600" b="1" dirty="0">
                <a:solidFill>
                  <a:schemeClr val="bg1"/>
                </a:solidFill>
                <a:latin typeface="Arial" pitchFamily="34" charset="0"/>
                <a:cs typeface="Arial" pitchFamily="34" charset="0"/>
              </a:rPr>
              <a:t> skin, diarrhea, dementia, and sores in the mouth.</a:t>
            </a:r>
            <a:r>
              <a:rPr lang="en-GB" sz="3600" b="1" baseline="30000" dirty="0">
                <a:solidFill>
                  <a:schemeClr val="bg1"/>
                </a:solidFill>
                <a:latin typeface="Arial" pitchFamily="34" charset="0"/>
                <a:cs typeface="Arial" pitchFamily="34" charset="0"/>
              </a:rPr>
              <a:t> </a:t>
            </a:r>
            <a:r>
              <a:rPr lang="en-GB" sz="3600" b="1" dirty="0">
                <a:solidFill>
                  <a:schemeClr val="bg1"/>
                </a:solidFill>
                <a:latin typeface="Arial" pitchFamily="34" charset="0"/>
                <a:cs typeface="Arial" pitchFamily="34" charset="0"/>
              </a:rPr>
              <a:t>Areas of the skin exposed to either sunlight or friction are typically affected first.</a:t>
            </a:r>
            <a:r>
              <a:rPr lang="en-GB" sz="3600" b="1" baseline="30000" dirty="0">
                <a:solidFill>
                  <a:schemeClr val="bg1"/>
                </a:solidFill>
                <a:latin typeface="Arial" pitchFamily="34" charset="0"/>
                <a:cs typeface="Arial" pitchFamily="34" charset="0"/>
              </a:rPr>
              <a:t> </a:t>
            </a:r>
            <a:r>
              <a:rPr lang="en-GB" sz="3600" b="1" dirty="0">
                <a:solidFill>
                  <a:schemeClr val="bg1"/>
                </a:solidFill>
                <a:latin typeface="Arial" pitchFamily="34" charset="0"/>
                <a:cs typeface="Arial" pitchFamily="34" charset="0"/>
              </a:rPr>
              <a:t>Over time affected skin may become darker, stiff, begin to peel, or bleed.*</a:t>
            </a:r>
          </a:p>
        </p:txBody>
      </p:sp>
      <p:sp>
        <p:nvSpPr>
          <p:cNvPr id="3" name="TextBox 2"/>
          <p:cNvSpPr txBox="1"/>
          <p:nvPr/>
        </p:nvSpPr>
        <p:spPr>
          <a:xfrm>
            <a:off x="590802" y="5913914"/>
            <a:ext cx="7704856" cy="584775"/>
          </a:xfrm>
          <a:prstGeom prst="rect">
            <a:avLst/>
          </a:prstGeom>
          <a:noFill/>
        </p:spPr>
        <p:txBody>
          <a:bodyPr wrap="square" rtlCol="0">
            <a:spAutoFit/>
          </a:bodyPr>
          <a:lstStyle/>
          <a:p>
            <a:r>
              <a:rPr lang="en-GB" sz="1600" b="1" dirty="0">
                <a:solidFill>
                  <a:schemeClr val="bg1"/>
                </a:solidFill>
                <a:latin typeface="Arial" pitchFamily="34" charset="0"/>
                <a:cs typeface="Arial" pitchFamily="34" charset="0"/>
              </a:rPr>
              <a:t>*Ngan, Vanessa (2003). "Pellagra". </a:t>
            </a:r>
            <a:r>
              <a:rPr lang="en-GB" sz="1600" b="1" i="1" dirty="0">
                <a:solidFill>
                  <a:schemeClr val="bg1"/>
                </a:solidFill>
                <a:latin typeface="Arial" pitchFamily="34" charset="0"/>
                <a:cs typeface="Arial" pitchFamily="34" charset="0"/>
              </a:rPr>
              <a:t>DermNet New Zealand</a:t>
            </a:r>
            <a:r>
              <a:rPr lang="en-GB" sz="1600" b="1" dirty="0">
                <a:solidFill>
                  <a:schemeClr val="bg1"/>
                </a:solidFill>
                <a:latin typeface="Arial" pitchFamily="34" charset="0"/>
                <a:cs typeface="Arial" pitchFamily="34" charset="0"/>
              </a:rPr>
              <a:t>. Archived from the original on 9 April 2017. Retrieved 10 June 2017.</a:t>
            </a:r>
          </a:p>
        </p:txBody>
      </p:sp>
      <p:pic>
        <p:nvPicPr>
          <p:cNvPr id="3074" name="Picture 2"/>
          <p:cNvPicPr>
            <a:picLocks noChangeAspect="1" noChangeArrowheads="1"/>
          </p:cNvPicPr>
          <p:nvPr/>
        </p:nvPicPr>
        <p:blipFill>
          <a:blip r:embed="rId2" cstate="print"/>
          <a:srcRect/>
          <a:stretch>
            <a:fillRect/>
          </a:stretch>
        </p:blipFill>
        <p:spPr bwMode="auto">
          <a:xfrm>
            <a:off x="8368476" y="1070174"/>
            <a:ext cx="3188909" cy="2796141"/>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8064" y="1104936"/>
            <a:ext cx="6074162" cy="4524315"/>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Symptoms are often indistinguishable from schizophrenia with symptoms peaking in the spring / summer when sufferers were more exposed to the sun.* </a:t>
            </a:r>
            <a:r>
              <a:rPr lang="en-GB" sz="3600" b="1" dirty="0">
                <a:solidFill>
                  <a:srgbClr val="FFFF00"/>
                </a:solidFill>
                <a:latin typeface="Arial" pitchFamily="34" charset="0"/>
                <a:cs typeface="Arial" pitchFamily="34" charset="0"/>
              </a:rPr>
              <a:t>(note here links to porphyria).</a:t>
            </a:r>
          </a:p>
        </p:txBody>
      </p:sp>
      <p:sp>
        <p:nvSpPr>
          <p:cNvPr id="3" name="TextBox 2"/>
          <p:cNvSpPr txBox="1"/>
          <p:nvPr/>
        </p:nvSpPr>
        <p:spPr>
          <a:xfrm>
            <a:off x="638064" y="6030545"/>
            <a:ext cx="7848872" cy="369332"/>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*Abram Hoffer Adventures in Psychiatry KOZ Publishing.</a:t>
            </a:r>
          </a:p>
        </p:txBody>
      </p:sp>
      <p:pic>
        <p:nvPicPr>
          <p:cNvPr id="4098" name="Picture 2"/>
          <p:cNvPicPr>
            <a:picLocks noChangeAspect="1" noChangeArrowheads="1"/>
          </p:cNvPicPr>
          <p:nvPr/>
        </p:nvPicPr>
        <p:blipFill>
          <a:blip r:embed="rId2" cstate="print"/>
          <a:srcRect/>
          <a:stretch>
            <a:fillRect/>
          </a:stretch>
        </p:blipFill>
        <p:spPr bwMode="auto">
          <a:xfrm>
            <a:off x="8281393" y="1367690"/>
            <a:ext cx="2963077" cy="4798505"/>
          </a:xfrm>
          <a:prstGeom prst="rect">
            <a:avLst/>
          </a:prstGeom>
          <a:noFill/>
          <a:ln w="9525">
            <a:noFill/>
            <a:miter lim="800000"/>
            <a:headEnd/>
            <a:tailEnd/>
          </a:ln>
        </p:spPr>
      </p:pic>
    </p:spTree>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7699" y="891475"/>
            <a:ext cx="7610212" cy="5078313"/>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Vitamin B3 also acts as a methyl group acceptor. The resulting compound being                             </a:t>
            </a:r>
            <a:r>
              <a:rPr lang="en-GB" sz="3600" b="1" dirty="0">
                <a:solidFill>
                  <a:srgbClr val="FFFF00"/>
                </a:solidFill>
                <a:latin typeface="Arial" pitchFamily="34" charset="0"/>
                <a:cs typeface="Arial" pitchFamily="34" charset="0"/>
              </a:rPr>
              <a:t>N-Methylnicotinamide, </a:t>
            </a:r>
            <a:r>
              <a:rPr lang="en-GB" sz="3600" b="1" dirty="0">
                <a:solidFill>
                  <a:schemeClr val="bg1"/>
                </a:solidFill>
                <a:latin typeface="Arial" pitchFamily="34" charset="0"/>
                <a:cs typeface="Arial" pitchFamily="34" charset="0"/>
              </a:rPr>
              <a:t>which is excreted. </a:t>
            </a:r>
          </a:p>
          <a:p>
            <a:r>
              <a:rPr lang="en-GB" sz="3600" b="1" dirty="0">
                <a:solidFill>
                  <a:schemeClr val="bg1"/>
                </a:solidFill>
                <a:latin typeface="Arial" pitchFamily="34" charset="0"/>
                <a:cs typeface="Arial" pitchFamily="34" charset="0"/>
              </a:rPr>
              <a:t>Thus it can decrease the formation of adrenalin from noradrenalin and thus decrease the formation of adrenochrome.*</a:t>
            </a:r>
          </a:p>
        </p:txBody>
      </p:sp>
      <p:sp>
        <p:nvSpPr>
          <p:cNvPr id="3" name="TextBox 2"/>
          <p:cNvSpPr txBox="1"/>
          <p:nvPr/>
        </p:nvSpPr>
        <p:spPr>
          <a:xfrm>
            <a:off x="697699" y="6085284"/>
            <a:ext cx="7848872" cy="369332"/>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*Abram Hoffer Adventures in Psychiatry KOZ Publishing.</a:t>
            </a:r>
          </a:p>
        </p:txBody>
      </p:sp>
      <p:pic>
        <p:nvPicPr>
          <p:cNvPr id="4" name="Picture 3">
            <a:extLst>
              <a:ext uri="{FF2B5EF4-FFF2-40B4-BE49-F238E27FC236}">
                <a16:creationId xmlns:a16="http://schemas.microsoft.com/office/drawing/2014/main" id="{CFBBD7DA-BE38-4F8E-8089-5F6A77C0DA41}"/>
              </a:ext>
            </a:extLst>
          </p:cNvPr>
          <p:cNvPicPr>
            <a:picLocks noChangeAspect="1"/>
          </p:cNvPicPr>
          <p:nvPr/>
        </p:nvPicPr>
        <p:blipFill>
          <a:blip r:embed="rId2"/>
          <a:stretch>
            <a:fillRect/>
          </a:stretch>
        </p:blipFill>
        <p:spPr>
          <a:xfrm>
            <a:off x="8165036" y="3777094"/>
            <a:ext cx="3143250" cy="2577465"/>
          </a:xfrm>
          <a:prstGeom prst="rect">
            <a:avLst/>
          </a:prstGeom>
        </p:spPr>
      </p:pic>
      <p:pic>
        <p:nvPicPr>
          <p:cNvPr id="5" name="Picture 4">
            <a:extLst>
              <a:ext uri="{FF2B5EF4-FFF2-40B4-BE49-F238E27FC236}">
                <a16:creationId xmlns:a16="http://schemas.microsoft.com/office/drawing/2014/main" id="{1DF3A8E8-203B-40FA-9E64-E4E6B6649429}"/>
              </a:ext>
            </a:extLst>
          </p:cNvPr>
          <p:cNvPicPr>
            <a:picLocks noChangeAspect="1"/>
          </p:cNvPicPr>
          <p:nvPr/>
        </p:nvPicPr>
        <p:blipFill rotWithShape="1">
          <a:blip r:embed="rId3"/>
          <a:srcRect l="8476" t="2356" r="15346" b="-2356"/>
          <a:stretch/>
        </p:blipFill>
        <p:spPr>
          <a:xfrm>
            <a:off x="8165036" y="849910"/>
            <a:ext cx="3143250" cy="2750810"/>
          </a:xfrm>
          <a:prstGeom prst="rect">
            <a:avLst/>
          </a:prstGeom>
        </p:spPr>
      </p:pic>
      <p:sp>
        <p:nvSpPr>
          <p:cNvPr id="6" name="TextBox 5">
            <a:extLst>
              <a:ext uri="{FF2B5EF4-FFF2-40B4-BE49-F238E27FC236}">
                <a16:creationId xmlns:a16="http://schemas.microsoft.com/office/drawing/2014/main" id="{E9C33B29-769B-45E4-A511-2DACB2D72B49}"/>
              </a:ext>
            </a:extLst>
          </p:cNvPr>
          <p:cNvSpPr txBox="1"/>
          <p:nvPr/>
        </p:nvSpPr>
        <p:spPr>
          <a:xfrm>
            <a:off x="8380858" y="3112640"/>
            <a:ext cx="2598568" cy="406265"/>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Nicotinamide</a:t>
            </a:r>
          </a:p>
        </p:txBody>
      </p:sp>
      <p:sp>
        <p:nvSpPr>
          <p:cNvPr id="7" name="TextBox 6">
            <a:extLst>
              <a:ext uri="{FF2B5EF4-FFF2-40B4-BE49-F238E27FC236}">
                <a16:creationId xmlns:a16="http://schemas.microsoft.com/office/drawing/2014/main" id="{3A98486D-9C09-4A36-A5A7-CF1A6DCFFC48}"/>
              </a:ext>
            </a:extLst>
          </p:cNvPr>
          <p:cNvSpPr txBox="1"/>
          <p:nvPr/>
        </p:nvSpPr>
        <p:spPr>
          <a:xfrm>
            <a:off x="8165035" y="6276013"/>
            <a:ext cx="3143250" cy="369332"/>
          </a:xfrm>
          <a:prstGeom prst="rect">
            <a:avLst/>
          </a:prstGeom>
          <a:solidFill>
            <a:schemeClr val="bg1"/>
          </a:solidFill>
        </p:spPr>
        <p:txBody>
          <a:bodyPr wrap="square" rtlCol="0">
            <a:spAutoFit/>
          </a:bodyPr>
          <a:lstStyle/>
          <a:p>
            <a:pPr algn="ctr"/>
            <a:r>
              <a:rPr lang="en-GB" b="1" dirty="0">
                <a:latin typeface="Arial" panose="020B0604020202020204" pitchFamily="34" charset="0"/>
                <a:cs typeface="Arial" panose="020B0604020202020204" pitchFamily="34" charset="0"/>
              </a:rPr>
              <a:t>N-Methylnicotinamide</a:t>
            </a:r>
          </a:p>
        </p:txBody>
      </p:sp>
    </p:spTree>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8943" y="937228"/>
            <a:ext cx="6126292" cy="5078313"/>
          </a:xfrm>
          <a:prstGeom prst="rect">
            <a:avLst/>
          </a:prstGeom>
          <a:noFill/>
        </p:spPr>
        <p:txBody>
          <a:bodyPr wrap="square" rtlCol="0">
            <a:spAutoFit/>
          </a:bodyPr>
          <a:lstStyle/>
          <a:p>
            <a:r>
              <a:rPr lang="en-GB" sz="3600" b="1" dirty="0">
                <a:solidFill>
                  <a:srgbClr val="FFFF00"/>
                </a:solidFill>
                <a:latin typeface="Arial" pitchFamily="34" charset="0"/>
                <a:cs typeface="Arial" pitchFamily="34" charset="0"/>
              </a:rPr>
              <a:t>Professor Robert Beamish </a:t>
            </a:r>
            <a:r>
              <a:rPr lang="en-GB" sz="3600" b="1" dirty="0">
                <a:solidFill>
                  <a:schemeClr val="bg1"/>
                </a:solidFill>
                <a:latin typeface="Arial" pitchFamily="34" charset="0"/>
                <a:cs typeface="Arial" pitchFamily="34" charset="0"/>
              </a:rPr>
              <a:t>in 1989 showed that adrenochrome is primarily synthesised in the heart muscle.*</a:t>
            </a:r>
          </a:p>
          <a:p>
            <a:endParaRPr lang="en-GB" sz="3600" b="1" dirty="0">
              <a:solidFill>
                <a:schemeClr val="bg1"/>
              </a:solidFill>
              <a:latin typeface="Arial" pitchFamily="34" charset="0"/>
              <a:cs typeface="Arial" pitchFamily="34" charset="0"/>
            </a:endParaRPr>
          </a:p>
          <a:p>
            <a:r>
              <a:rPr lang="en-GB" sz="3600" b="1" dirty="0">
                <a:solidFill>
                  <a:schemeClr val="bg1"/>
                </a:solidFill>
                <a:latin typeface="Arial" pitchFamily="34" charset="0"/>
                <a:cs typeface="Arial" pitchFamily="34" charset="0"/>
              </a:rPr>
              <a:t>But can bind to the mitochondrial DNA in any cell.*</a:t>
            </a:r>
          </a:p>
        </p:txBody>
      </p:sp>
      <p:sp>
        <p:nvSpPr>
          <p:cNvPr id="3" name="TextBox 2"/>
          <p:cNvSpPr txBox="1"/>
          <p:nvPr/>
        </p:nvSpPr>
        <p:spPr>
          <a:xfrm>
            <a:off x="638943" y="6015541"/>
            <a:ext cx="7848872" cy="369332"/>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*Abram Hoffer Adventures in Psychiatry KOZ Publishing.</a:t>
            </a:r>
          </a:p>
        </p:txBody>
      </p:sp>
      <p:pic>
        <p:nvPicPr>
          <p:cNvPr id="91138" name="Picture 2"/>
          <p:cNvPicPr>
            <a:picLocks noChangeAspect="1" noChangeArrowheads="1"/>
          </p:cNvPicPr>
          <p:nvPr/>
        </p:nvPicPr>
        <p:blipFill>
          <a:blip r:embed="rId2" cstate="print"/>
          <a:srcRect l="51107" r="6811"/>
          <a:stretch>
            <a:fillRect/>
          </a:stretch>
        </p:blipFill>
        <p:spPr bwMode="auto">
          <a:xfrm>
            <a:off x="8163339" y="956467"/>
            <a:ext cx="3204187" cy="5435564"/>
          </a:xfrm>
          <a:prstGeom prst="rect">
            <a:avLst/>
          </a:prstGeom>
          <a:noFill/>
          <a:ln w="9525">
            <a:noFill/>
            <a:miter lim="800000"/>
            <a:headEnd/>
            <a:tailEnd/>
          </a:ln>
        </p:spPr>
      </p:pic>
    </p:spTree>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6550" y="963074"/>
            <a:ext cx="6552998" cy="3970318"/>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Studies in the mid-twentieth century have indicated that adrenochrome is metabolized into one of two other substances,</a:t>
            </a:r>
          </a:p>
          <a:p>
            <a:r>
              <a:rPr lang="en-GB" sz="3600" b="1" dirty="0" err="1">
                <a:solidFill>
                  <a:schemeClr val="bg1"/>
                </a:solidFill>
                <a:latin typeface="Arial" pitchFamily="34" charset="0"/>
                <a:cs typeface="Arial" pitchFamily="34" charset="0"/>
              </a:rPr>
              <a:t>Dihydroxyindole</a:t>
            </a:r>
            <a:r>
              <a:rPr lang="en-GB" sz="3600" b="1" dirty="0">
                <a:solidFill>
                  <a:schemeClr val="bg1"/>
                </a:solidFill>
                <a:latin typeface="Arial" pitchFamily="34" charset="0"/>
                <a:cs typeface="Arial" pitchFamily="34" charset="0"/>
              </a:rPr>
              <a:t> or </a:t>
            </a:r>
            <a:r>
              <a:rPr lang="en-GB" sz="3600" b="1" dirty="0" err="1">
                <a:solidFill>
                  <a:srgbClr val="FFFF00"/>
                </a:solidFill>
                <a:latin typeface="Arial" pitchFamily="34" charset="0"/>
                <a:cs typeface="Arial" pitchFamily="34" charset="0"/>
              </a:rPr>
              <a:t>Adrenolutin</a:t>
            </a:r>
            <a:r>
              <a:rPr lang="en-GB" sz="3600" b="1" dirty="0">
                <a:solidFill>
                  <a:srgbClr val="FFFF00"/>
                </a:solidFill>
                <a:latin typeface="Arial" pitchFamily="34" charset="0"/>
                <a:cs typeface="Arial" pitchFamily="34" charset="0"/>
              </a:rPr>
              <a:t>.  </a:t>
            </a:r>
          </a:p>
        </p:txBody>
      </p:sp>
      <p:sp>
        <p:nvSpPr>
          <p:cNvPr id="3" name="TextBox 2"/>
          <p:cNvSpPr txBox="1"/>
          <p:nvPr/>
        </p:nvSpPr>
        <p:spPr>
          <a:xfrm>
            <a:off x="536915" y="5894926"/>
            <a:ext cx="7848872" cy="369332"/>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*Abram Hoffer Adventures in Psychiatry KOZ Publishing.</a:t>
            </a:r>
          </a:p>
        </p:txBody>
      </p:sp>
      <p:pic>
        <p:nvPicPr>
          <p:cNvPr id="5" name="Picture 4">
            <a:extLst>
              <a:ext uri="{FF2B5EF4-FFF2-40B4-BE49-F238E27FC236}">
                <a16:creationId xmlns:a16="http://schemas.microsoft.com/office/drawing/2014/main" id="{C46CFD23-9109-46D2-A16A-EF119845FBA4}"/>
              </a:ext>
            </a:extLst>
          </p:cNvPr>
          <p:cNvPicPr>
            <a:picLocks noChangeAspect="1"/>
          </p:cNvPicPr>
          <p:nvPr/>
        </p:nvPicPr>
        <p:blipFill>
          <a:blip r:embed="rId2"/>
          <a:stretch>
            <a:fillRect/>
          </a:stretch>
        </p:blipFill>
        <p:spPr>
          <a:xfrm>
            <a:off x="6983919" y="1201431"/>
            <a:ext cx="4611531" cy="4556632"/>
          </a:xfrm>
          <a:prstGeom prst="rect">
            <a:avLst/>
          </a:prstGeom>
        </p:spPr>
      </p:pic>
    </p:spTree>
  </p:cSld>
  <p:clrMapOvr>
    <a:masterClrMapping/>
  </p:clrMapOvr>
  <p:transition spd="med">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6550" y="1097765"/>
            <a:ext cx="6385611" cy="3416320"/>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Defective processing of </a:t>
            </a:r>
            <a:r>
              <a:rPr lang="en-GB" sz="3600" b="1" dirty="0">
                <a:solidFill>
                  <a:srgbClr val="FFFF00"/>
                </a:solidFill>
                <a:latin typeface="Arial" pitchFamily="34" charset="0"/>
                <a:cs typeface="Arial" pitchFamily="34" charset="0"/>
              </a:rPr>
              <a:t>adrenochrome</a:t>
            </a:r>
            <a:r>
              <a:rPr lang="en-GB" sz="3600" b="1" dirty="0">
                <a:solidFill>
                  <a:schemeClr val="bg1"/>
                </a:solidFill>
                <a:latin typeface="Arial" pitchFamily="34" charset="0"/>
                <a:cs typeface="Arial" pitchFamily="34" charset="0"/>
              </a:rPr>
              <a:t>, however, primarily produces the toxic </a:t>
            </a:r>
            <a:r>
              <a:rPr lang="en-GB" sz="3600" b="1" dirty="0" err="1">
                <a:solidFill>
                  <a:srgbClr val="FFFF00"/>
                </a:solidFill>
                <a:latin typeface="Arial" pitchFamily="34" charset="0"/>
                <a:cs typeface="Arial" pitchFamily="34" charset="0"/>
              </a:rPr>
              <a:t>adrenolutin</a:t>
            </a:r>
            <a:r>
              <a:rPr lang="en-GB" sz="3600" b="1" dirty="0">
                <a:solidFill>
                  <a:srgbClr val="FFFF00"/>
                </a:solidFill>
                <a:latin typeface="Arial" pitchFamily="34" charset="0"/>
                <a:cs typeface="Arial" pitchFamily="34" charset="0"/>
              </a:rPr>
              <a:t> </a:t>
            </a:r>
            <a:r>
              <a:rPr lang="en-GB" sz="3600" b="1" dirty="0">
                <a:solidFill>
                  <a:schemeClr val="bg1"/>
                </a:solidFill>
                <a:latin typeface="Arial" pitchFamily="34" charset="0"/>
                <a:cs typeface="Arial" pitchFamily="34" charset="0"/>
              </a:rPr>
              <a:t>instead, which combines with adrenochrome.  </a:t>
            </a:r>
          </a:p>
        </p:txBody>
      </p:sp>
      <p:pic>
        <p:nvPicPr>
          <p:cNvPr id="3" name="Picture 2">
            <a:extLst>
              <a:ext uri="{FF2B5EF4-FFF2-40B4-BE49-F238E27FC236}">
                <a16:creationId xmlns:a16="http://schemas.microsoft.com/office/drawing/2014/main" id="{ED87481C-FB8A-4C73-B183-044D094D8B5B}"/>
              </a:ext>
            </a:extLst>
          </p:cNvPr>
          <p:cNvPicPr>
            <a:picLocks noChangeAspect="1"/>
          </p:cNvPicPr>
          <p:nvPr/>
        </p:nvPicPr>
        <p:blipFill>
          <a:blip r:embed="rId2"/>
          <a:stretch>
            <a:fillRect/>
          </a:stretch>
        </p:blipFill>
        <p:spPr>
          <a:xfrm>
            <a:off x="6983919" y="1227941"/>
            <a:ext cx="4611531" cy="4556632"/>
          </a:xfrm>
          <a:prstGeom prst="rect">
            <a:avLst/>
          </a:prstGeom>
        </p:spPr>
      </p:pic>
      <p:sp>
        <p:nvSpPr>
          <p:cNvPr id="4" name="TextBox 3">
            <a:extLst>
              <a:ext uri="{FF2B5EF4-FFF2-40B4-BE49-F238E27FC236}">
                <a16:creationId xmlns:a16="http://schemas.microsoft.com/office/drawing/2014/main" id="{011CFFDF-591E-46D8-A082-3916C56BE2D6}"/>
              </a:ext>
            </a:extLst>
          </p:cNvPr>
          <p:cNvSpPr txBox="1"/>
          <p:nvPr/>
        </p:nvSpPr>
        <p:spPr>
          <a:xfrm>
            <a:off x="483906" y="6004045"/>
            <a:ext cx="7848872" cy="369332"/>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*Abram Hoffer Adventures in Psychiatry KOZ Publishing.</a:t>
            </a:r>
          </a:p>
        </p:txBody>
      </p:sp>
    </p:spTree>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7429" y="779711"/>
            <a:ext cx="7538936" cy="5632311"/>
          </a:xfrm>
          <a:prstGeom prst="rect">
            <a:avLst/>
          </a:prstGeom>
          <a:noFill/>
        </p:spPr>
        <p:txBody>
          <a:bodyPr wrap="square" rtlCol="0">
            <a:spAutoFit/>
          </a:bodyPr>
          <a:lstStyle/>
          <a:p>
            <a:r>
              <a:rPr lang="en-GB" sz="3600" b="1" dirty="0">
                <a:solidFill>
                  <a:schemeClr val="bg1"/>
                </a:solidFill>
                <a:latin typeface="Arial" pitchFamily="34" charset="0"/>
                <a:cs typeface="Arial" pitchFamily="34" charset="0"/>
              </a:rPr>
              <a:t>The </a:t>
            </a:r>
            <a:r>
              <a:rPr lang="en-GB" sz="3600" b="1" dirty="0">
                <a:solidFill>
                  <a:srgbClr val="FFFF00"/>
                </a:solidFill>
                <a:latin typeface="Arial" pitchFamily="34" charset="0"/>
                <a:cs typeface="Arial" pitchFamily="34" charset="0"/>
              </a:rPr>
              <a:t>adrenochrome-adrenolutin </a:t>
            </a:r>
            <a:r>
              <a:rPr lang="en-GB" sz="3600" b="1" dirty="0">
                <a:solidFill>
                  <a:schemeClr val="bg1"/>
                </a:solidFill>
                <a:latin typeface="Arial" pitchFamily="34" charset="0"/>
                <a:cs typeface="Arial" pitchFamily="34" charset="0"/>
              </a:rPr>
              <a:t>combination is hypothesized by Dr. Abram Hoffer and Humphrey Osmond to result in disruption of the brain's normal chemical processes. This disruption, according to their hypothesis, could in part be responsible for the symptomatology of schizophrenia.* </a:t>
            </a:r>
          </a:p>
        </p:txBody>
      </p:sp>
      <p:pic>
        <p:nvPicPr>
          <p:cNvPr id="2050" name="Picture 2"/>
          <p:cNvPicPr>
            <a:picLocks noChangeAspect="1" noChangeArrowheads="1"/>
          </p:cNvPicPr>
          <p:nvPr/>
        </p:nvPicPr>
        <p:blipFill>
          <a:blip r:embed="rId2" cstate="print"/>
          <a:srcRect/>
          <a:stretch>
            <a:fillRect/>
          </a:stretch>
        </p:blipFill>
        <p:spPr bwMode="auto">
          <a:xfrm>
            <a:off x="8225610" y="958412"/>
            <a:ext cx="3368961" cy="5053440"/>
          </a:xfrm>
          <a:prstGeom prst="rect">
            <a:avLst/>
          </a:prstGeom>
          <a:noFill/>
          <a:ln w="9525">
            <a:noFill/>
            <a:miter lim="800000"/>
            <a:headEnd/>
            <a:tailEnd/>
          </a:ln>
        </p:spPr>
      </p:pic>
      <p:sp>
        <p:nvSpPr>
          <p:cNvPr id="3" name="TextBox 2">
            <a:extLst>
              <a:ext uri="{FF2B5EF4-FFF2-40B4-BE49-F238E27FC236}">
                <a16:creationId xmlns:a16="http://schemas.microsoft.com/office/drawing/2014/main" id="{A8CFABFF-013E-4DA6-A561-2B16B0B3C894}"/>
              </a:ext>
            </a:extLst>
          </p:cNvPr>
          <p:cNvSpPr txBox="1"/>
          <p:nvPr/>
        </p:nvSpPr>
        <p:spPr>
          <a:xfrm>
            <a:off x="8680174" y="6042690"/>
            <a:ext cx="3094382" cy="369332"/>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Dr Humphrey Osmond </a:t>
            </a:r>
            <a:endParaRPr lang="en-GB" dirty="0"/>
          </a:p>
        </p:txBody>
      </p:sp>
      <p:sp>
        <p:nvSpPr>
          <p:cNvPr id="5" name="TextBox 4">
            <a:extLst>
              <a:ext uri="{FF2B5EF4-FFF2-40B4-BE49-F238E27FC236}">
                <a16:creationId xmlns:a16="http://schemas.microsoft.com/office/drawing/2014/main" id="{18879FED-2071-44C3-9076-DBB75DFC2A49}"/>
              </a:ext>
            </a:extLst>
          </p:cNvPr>
          <p:cNvSpPr txBox="1"/>
          <p:nvPr/>
        </p:nvSpPr>
        <p:spPr>
          <a:xfrm>
            <a:off x="559398" y="6345053"/>
            <a:ext cx="7848872" cy="369332"/>
          </a:xfrm>
          <a:prstGeom prst="rect">
            <a:avLst/>
          </a:prstGeom>
          <a:noFill/>
        </p:spPr>
        <p:txBody>
          <a:bodyPr wrap="square" rtlCol="0">
            <a:spAutoFit/>
          </a:bodyPr>
          <a:lstStyle/>
          <a:p>
            <a:r>
              <a:rPr lang="en-GB" b="1" dirty="0">
                <a:solidFill>
                  <a:schemeClr val="bg1"/>
                </a:solidFill>
                <a:latin typeface="Arial" pitchFamily="34" charset="0"/>
                <a:cs typeface="Arial" pitchFamily="34" charset="0"/>
              </a:rPr>
              <a:t>*Abram Hoffer Adventures in Psychiatry KOZ Publishing.</a:t>
            </a:r>
          </a:p>
        </p:txBody>
      </p:sp>
    </p:spTree>
  </p:cSld>
  <p:clrMapOvr>
    <a:masterClrMapping/>
  </p:clrMapOvr>
  <p:transition spd="med">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24801</TotalTime>
  <Words>5108</Words>
  <Application>Microsoft Office PowerPoint</Application>
  <PresentationFormat>Widescreen</PresentationFormat>
  <Paragraphs>659</Paragraphs>
  <Slides>117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117</vt:i4>
      </vt:variant>
    </vt:vector>
  </HeadingPairs>
  <TitlesOfParts>
    <vt:vector size="123" baseType="lpstr">
      <vt:lpstr>Arial</vt:lpstr>
      <vt:lpstr>Arial Unicode MS</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Astill-Smith</dc:creator>
  <cp:lastModifiedBy>Chris Astill-Smith</cp:lastModifiedBy>
  <cp:revision>143</cp:revision>
  <cp:lastPrinted>2020-07-17T11:48:17Z</cp:lastPrinted>
  <dcterms:created xsi:type="dcterms:W3CDTF">2020-05-29T11:50:39Z</dcterms:created>
  <dcterms:modified xsi:type="dcterms:W3CDTF">2020-08-01T15:09:59Z</dcterms:modified>
</cp:coreProperties>
</file>